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wdp" ContentType="image/vnd.ms-photo"/>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2"/>
  </p:notesMasterIdLst>
  <p:sldIdLst>
    <p:sldId id="273" r:id="rId2"/>
    <p:sldId id="274" r:id="rId3"/>
    <p:sldId id="275" r:id="rId4"/>
    <p:sldId id="279" r:id="rId5"/>
    <p:sldId id="280" r:id="rId6"/>
    <p:sldId id="314" r:id="rId7"/>
    <p:sldId id="315" r:id="rId8"/>
    <p:sldId id="296" r:id="rId9"/>
    <p:sldId id="356" r:id="rId10"/>
    <p:sldId id="286" r:id="rId11"/>
    <p:sldId id="290" r:id="rId12"/>
    <p:sldId id="293" r:id="rId13"/>
    <p:sldId id="316" r:id="rId14"/>
    <p:sldId id="317" r:id="rId15"/>
    <p:sldId id="359" r:id="rId16"/>
    <p:sldId id="284" r:id="rId17"/>
    <p:sldId id="360" r:id="rId18"/>
    <p:sldId id="358" r:id="rId19"/>
    <p:sldId id="362" r:id="rId20"/>
    <p:sldId id="363" r:id="rId21"/>
    <p:sldId id="361" r:id="rId22"/>
    <p:sldId id="344" r:id="rId23"/>
    <p:sldId id="345" r:id="rId24"/>
    <p:sldId id="346" r:id="rId25"/>
    <p:sldId id="347" r:id="rId26"/>
    <p:sldId id="303" r:id="rId27"/>
    <p:sldId id="304" r:id="rId28"/>
    <p:sldId id="305" r:id="rId29"/>
    <p:sldId id="307" r:id="rId30"/>
    <p:sldId id="311" r:id="rId31"/>
    <p:sldId id="320" r:id="rId32"/>
    <p:sldId id="323" r:id="rId33"/>
    <p:sldId id="324" r:id="rId34"/>
    <p:sldId id="325" r:id="rId35"/>
    <p:sldId id="348" r:id="rId36"/>
    <p:sldId id="328" r:id="rId37"/>
    <p:sldId id="329" r:id="rId38"/>
    <p:sldId id="330" r:id="rId39"/>
    <p:sldId id="331" r:id="rId40"/>
    <p:sldId id="332" r:id="rId41"/>
    <p:sldId id="333" r:id="rId42"/>
    <p:sldId id="334" r:id="rId43"/>
    <p:sldId id="335" r:id="rId44"/>
    <p:sldId id="337" r:id="rId45"/>
    <p:sldId id="367" r:id="rId46"/>
    <p:sldId id="349" r:id="rId47"/>
    <p:sldId id="350" r:id="rId48"/>
    <p:sldId id="351" r:id="rId49"/>
    <p:sldId id="355" r:id="rId50"/>
    <p:sldId id="366" r:id="rId51"/>
    <p:sldId id="365" r:id="rId52"/>
    <p:sldId id="368" r:id="rId53"/>
    <p:sldId id="364" r:id="rId54"/>
    <p:sldId id="342" r:id="rId55"/>
    <p:sldId id="343" r:id="rId56"/>
    <p:sldId id="338" r:id="rId57"/>
    <p:sldId id="339" r:id="rId58"/>
    <p:sldId id="340" r:id="rId59"/>
    <p:sldId id="341" r:id="rId60"/>
    <p:sldId id="285" r:id="rId6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9600"/>
    <a:srgbClr val="30A0D5"/>
    <a:srgbClr val="64B935"/>
    <a:srgbClr val="50B90E"/>
    <a:srgbClr val="00B9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1192" autoAdjust="0"/>
  </p:normalViewPr>
  <p:slideViewPr>
    <p:cSldViewPr snapToGrid="0" snapToObjects="1">
      <p:cViewPr>
        <p:scale>
          <a:sx n="115" d="100"/>
          <a:sy n="115" d="100"/>
        </p:scale>
        <p:origin x="1312" y="2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presProps" Target="presProps.xml"/><Relationship Id="rId64" Type="http://schemas.openxmlformats.org/officeDocument/2006/relationships/viewProps" Target="viewProps.xml"/><Relationship Id="rId65" Type="http://schemas.openxmlformats.org/officeDocument/2006/relationships/theme" Target="theme/theme1.xml"/><Relationship Id="rId66"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4F899C-A1FD-1E45-973F-69C7A4F68EEE}" type="datetimeFigureOut">
              <a:rPr lang="en-US" smtClean="0"/>
              <a:t>6/20/16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8E441C-116E-A34C-8A87-7BEFE270B092}" type="slidenum">
              <a:rPr lang="en-US" smtClean="0"/>
              <a:t>‹#›</a:t>
            </a:fld>
            <a:endParaRPr lang="en-US"/>
          </a:p>
        </p:txBody>
      </p:sp>
    </p:spTree>
    <p:extLst>
      <p:ext uri="{BB962C8B-B14F-4D97-AF65-F5344CB8AC3E}">
        <p14:creationId xmlns:p14="http://schemas.microsoft.com/office/powerpoint/2010/main" val="85391007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127"/>
          <p:cNvSpPr>
            <a:spLocks noGrp="1" noRot="1" noChangeAspect="1"/>
          </p:cNvSpPr>
          <p:nvPr>
            <p:ph type="sldImg"/>
          </p:nvPr>
        </p:nvSpPr>
        <p:spPr>
          <a:xfrm>
            <a:off x="1143000" y="685800"/>
            <a:ext cx="4572000" cy="3429000"/>
          </a:xfrm>
          <a:prstGeom prst="rect">
            <a:avLst/>
          </a:prstGeom>
        </p:spPr>
        <p:txBody>
          <a:bodyPr/>
          <a:lstStyle/>
          <a:p>
            <a:endParaRPr/>
          </a:p>
        </p:txBody>
      </p:sp>
      <p:sp>
        <p:nvSpPr>
          <p:cNvPr id="128" name="Shape 128"/>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7379350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As</a:t>
            </a:r>
            <a:r>
              <a:rPr lang="en-US" baseline="0" dirty="0" smtClean="0"/>
              <a:t> mentioned before, the approximate accelerator execution replaces the frequently executed function. Obviously it is an approximate accelerator, the output is an approximation of the precise CPU code. This is represented by the local error in this figure. Obviously, to get more benefits this local part of code is run multiple times. Couple of thousands generally. This local error then leads to some error in the final application output and is called the final output quality loss.</a:t>
            </a:r>
          </a:p>
          <a:p>
            <a:r>
              <a:rPr lang="en-US" baseline="0" dirty="0" smtClean="0"/>
              <a:t>We ran some experiments on an established approximate accelerator technique of neural networks and saw that the only a very few fraction of these approximate accelerator techniques gave a large error. Hence, this shows that we have an opportunity to reduce the final error drastically by eliminating a few of the approximate accelerator invocations. Therefore, we are reducing the quality loss by trying to maximize the benefits from approximation. </a:t>
            </a:r>
            <a:endParaRPr lang="en-US" dirty="0"/>
          </a:p>
        </p:txBody>
      </p:sp>
    </p:spTree>
    <p:extLst>
      <p:ext uri="{BB962C8B-B14F-4D97-AF65-F5344CB8AC3E}">
        <p14:creationId xmlns:p14="http://schemas.microsoft.com/office/powerpoint/2010/main" val="40562627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747709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The accelerator outputs</a:t>
            </a:r>
            <a:r>
              <a:rPr lang="en-US" baseline="0" dirty="0" smtClean="0"/>
              <a:t> are essentially a function of accelerator configuration and accelerator inputs. However, for a given application the accelerator configuration remains the same. Hence, the accelerator output and in-turn the error is only dependent on the accelerator inputs. </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Now we know the proprieties that</a:t>
            </a:r>
            <a:r>
              <a:rPr lang="en-US" baseline="0" dirty="0" smtClean="0"/>
              <a:t> need to be possessed by Mithra. </a:t>
            </a:r>
          </a:p>
          <a:p>
            <a:pPr marL="228600" indent="-228600">
              <a:buAutoNum type="arabicPeriod"/>
            </a:pPr>
            <a:r>
              <a:rPr lang="en-US" sz="1200" kern="1200" dirty="0" smtClean="0">
                <a:solidFill>
                  <a:schemeClr val="tx1"/>
                </a:solidFill>
                <a:effectLst/>
                <a:latin typeface="+mn-lt"/>
                <a:ea typeface="+mn-ea"/>
                <a:cs typeface="+mn-cs"/>
              </a:rPr>
              <a:t>It is a </a:t>
            </a:r>
            <a:r>
              <a:rPr lang="en-US" sz="1200" kern="1200" dirty="0" err="1" smtClean="0">
                <a:solidFill>
                  <a:schemeClr val="tx1"/>
                </a:solidFill>
                <a:effectLst/>
                <a:latin typeface="+mn-lt"/>
                <a:ea typeface="+mn-ea"/>
                <a:cs typeface="+mn-cs"/>
              </a:rPr>
              <a:t>microarchitectural</a:t>
            </a:r>
            <a:r>
              <a:rPr lang="en-US" sz="1200" kern="1200" dirty="0" smtClean="0">
                <a:solidFill>
                  <a:schemeClr val="tx1"/>
                </a:solidFill>
                <a:effectLst/>
                <a:latin typeface="+mn-lt"/>
                <a:ea typeface="+mn-ea"/>
                <a:cs typeface="+mn-cs"/>
              </a:rPr>
              <a:t> mechanism that navigates quality control tradeoffs to deliver high performance and efficiency with low quality loss. </a:t>
            </a:r>
          </a:p>
          <a:p>
            <a:pPr marL="228600" indent="-228600">
              <a:buAutoNum type="arabicPeriod"/>
            </a:pPr>
            <a:r>
              <a:rPr lang="en-US" sz="1200" kern="1200" dirty="0" smtClean="0">
                <a:solidFill>
                  <a:schemeClr val="tx1"/>
                </a:solidFill>
                <a:effectLst/>
                <a:latin typeface="+mn-lt"/>
                <a:ea typeface="+mn-ea"/>
                <a:cs typeface="+mn-cs"/>
              </a:rPr>
              <a:t>It</a:t>
            </a:r>
            <a:r>
              <a:rPr lang="en-US" sz="1200" kern="1200" baseline="0" dirty="0" smtClean="0">
                <a:solidFill>
                  <a:schemeClr val="tx1"/>
                </a:solidFill>
                <a:effectLst/>
                <a:latin typeface="+mn-lt"/>
                <a:ea typeface="+mn-ea"/>
                <a:cs typeface="+mn-cs"/>
              </a:rPr>
              <a:t> requires the accelerator inputs to decide whether the accelerator might yield a large undesirable error. </a:t>
            </a:r>
            <a:endParaRPr lang="en-US" baseline="0" dirty="0" smtClean="0"/>
          </a:p>
          <a:p>
            <a:endParaRPr lang="en-US" dirty="0" smtClean="0"/>
          </a:p>
          <a:p>
            <a:endParaRPr lang="en-US" dirty="0"/>
          </a:p>
        </p:txBody>
      </p:sp>
    </p:spTree>
    <p:extLst>
      <p:ext uri="{BB962C8B-B14F-4D97-AF65-F5344CB8AC3E}">
        <p14:creationId xmlns:p14="http://schemas.microsoft.com/office/powerpoint/2010/main" val="6492175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The accelerator outputs</a:t>
            </a:r>
            <a:r>
              <a:rPr lang="en-US" baseline="0" dirty="0" smtClean="0"/>
              <a:t> are essentially a function of accelerator configuration and accelerator inputs. However, for a given application the accelerator configuration remains the same. Hence, the accelerator output and in-turn the error is only dependent on the accelerator inputs. </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Now we know the proprieties that</a:t>
            </a:r>
            <a:r>
              <a:rPr lang="en-US" baseline="0" dirty="0" smtClean="0"/>
              <a:t> need to be possessed by Mithra. </a:t>
            </a:r>
          </a:p>
          <a:p>
            <a:pPr marL="228600" indent="-228600">
              <a:buAutoNum type="arabicPeriod"/>
            </a:pPr>
            <a:r>
              <a:rPr lang="en-US" sz="1200" kern="1200" dirty="0" smtClean="0">
                <a:solidFill>
                  <a:schemeClr val="tx1"/>
                </a:solidFill>
                <a:effectLst/>
                <a:latin typeface="+mn-lt"/>
                <a:ea typeface="+mn-ea"/>
                <a:cs typeface="+mn-cs"/>
              </a:rPr>
              <a:t>It is a </a:t>
            </a:r>
            <a:r>
              <a:rPr lang="en-US" sz="1200" kern="1200" dirty="0" err="1" smtClean="0">
                <a:solidFill>
                  <a:schemeClr val="tx1"/>
                </a:solidFill>
                <a:effectLst/>
                <a:latin typeface="+mn-lt"/>
                <a:ea typeface="+mn-ea"/>
                <a:cs typeface="+mn-cs"/>
              </a:rPr>
              <a:t>microarchitectural</a:t>
            </a:r>
            <a:r>
              <a:rPr lang="en-US" sz="1200" kern="1200" dirty="0" smtClean="0">
                <a:solidFill>
                  <a:schemeClr val="tx1"/>
                </a:solidFill>
                <a:effectLst/>
                <a:latin typeface="+mn-lt"/>
                <a:ea typeface="+mn-ea"/>
                <a:cs typeface="+mn-cs"/>
              </a:rPr>
              <a:t> mechanism that navigates quality control tradeoffs to deliver high performance and efficiency with low quality loss. </a:t>
            </a:r>
          </a:p>
          <a:p>
            <a:pPr marL="228600" indent="-228600">
              <a:buAutoNum type="arabicPeriod"/>
            </a:pPr>
            <a:r>
              <a:rPr lang="en-US" sz="1200" kern="1200" dirty="0" smtClean="0">
                <a:solidFill>
                  <a:schemeClr val="tx1"/>
                </a:solidFill>
                <a:effectLst/>
                <a:latin typeface="+mn-lt"/>
                <a:ea typeface="+mn-ea"/>
                <a:cs typeface="+mn-cs"/>
              </a:rPr>
              <a:t>It</a:t>
            </a:r>
            <a:r>
              <a:rPr lang="en-US" sz="1200" kern="1200" baseline="0" dirty="0" smtClean="0">
                <a:solidFill>
                  <a:schemeClr val="tx1"/>
                </a:solidFill>
                <a:effectLst/>
                <a:latin typeface="+mn-lt"/>
                <a:ea typeface="+mn-ea"/>
                <a:cs typeface="+mn-cs"/>
              </a:rPr>
              <a:t> requires the accelerator inputs to decide whether the accelerator might yield a large undesirable error. </a:t>
            </a:r>
            <a:endParaRPr lang="en-US" baseline="0" dirty="0" smtClean="0"/>
          </a:p>
          <a:p>
            <a:endParaRPr lang="en-US" dirty="0" smtClean="0"/>
          </a:p>
          <a:p>
            <a:endParaRPr lang="en-US" dirty="0"/>
          </a:p>
        </p:txBody>
      </p:sp>
    </p:spTree>
    <p:extLst>
      <p:ext uri="{BB962C8B-B14F-4D97-AF65-F5344CB8AC3E}">
        <p14:creationId xmlns:p14="http://schemas.microsoft.com/office/powerpoint/2010/main" val="1347774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The accelerator outputs</a:t>
            </a:r>
            <a:r>
              <a:rPr lang="en-US" baseline="0" dirty="0" smtClean="0"/>
              <a:t> are essentially a function of accelerator configuration and accelerator inputs. However, for a given application the accelerator configuration remains the same. Hence, the accelerator output and in-turn the error is only dependent on the accelerator inputs. </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Now we know the proprieties that</a:t>
            </a:r>
            <a:r>
              <a:rPr lang="en-US" baseline="0" dirty="0" smtClean="0"/>
              <a:t> need to be possessed by Mithra. </a:t>
            </a:r>
          </a:p>
          <a:p>
            <a:pPr marL="228600" indent="-228600">
              <a:buAutoNum type="arabicPeriod"/>
            </a:pPr>
            <a:r>
              <a:rPr lang="en-US" sz="1200" kern="1200" dirty="0" smtClean="0">
                <a:solidFill>
                  <a:schemeClr val="tx1"/>
                </a:solidFill>
                <a:effectLst/>
                <a:latin typeface="+mn-lt"/>
                <a:ea typeface="+mn-ea"/>
                <a:cs typeface="+mn-cs"/>
              </a:rPr>
              <a:t>It is a </a:t>
            </a:r>
            <a:r>
              <a:rPr lang="en-US" sz="1200" kern="1200" dirty="0" err="1" smtClean="0">
                <a:solidFill>
                  <a:schemeClr val="tx1"/>
                </a:solidFill>
                <a:effectLst/>
                <a:latin typeface="+mn-lt"/>
                <a:ea typeface="+mn-ea"/>
                <a:cs typeface="+mn-cs"/>
              </a:rPr>
              <a:t>microarchitectural</a:t>
            </a:r>
            <a:r>
              <a:rPr lang="en-US" sz="1200" kern="1200" dirty="0" smtClean="0">
                <a:solidFill>
                  <a:schemeClr val="tx1"/>
                </a:solidFill>
                <a:effectLst/>
                <a:latin typeface="+mn-lt"/>
                <a:ea typeface="+mn-ea"/>
                <a:cs typeface="+mn-cs"/>
              </a:rPr>
              <a:t> mechanism that navigates quality control tradeoffs to deliver high performance and efficiency with low quality loss. </a:t>
            </a:r>
          </a:p>
          <a:p>
            <a:pPr marL="228600" indent="-228600">
              <a:buAutoNum type="arabicPeriod"/>
            </a:pPr>
            <a:r>
              <a:rPr lang="en-US" sz="1200" kern="1200" dirty="0" smtClean="0">
                <a:solidFill>
                  <a:schemeClr val="tx1"/>
                </a:solidFill>
                <a:effectLst/>
                <a:latin typeface="+mn-lt"/>
                <a:ea typeface="+mn-ea"/>
                <a:cs typeface="+mn-cs"/>
              </a:rPr>
              <a:t>It</a:t>
            </a:r>
            <a:r>
              <a:rPr lang="en-US" sz="1200" kern="1200" baseline="0" dirty="0" smtClean="0">
                <a:solidFill>
                  <a:schemeClr val="tx1"/>
                </a:solidFill>
                <a:effectLst/>
                <a:latin typeface="+mn-lt"/>
                <a:ea typeface="+mn-ea"/>
                <a:cs typeface="+mn-cs"/>
              </a:rPr>
              <a:t> requires the accelerator inputs to decide whether the accelerator might yield a large undesirable error. </a:t>
            </a:r>
            <a:endParaRPr lang="en-US" baseline="0" dirty="0" smtClean="0"/>
          </a:p>
          <a:p>
            <a:endParaRPr lang="en-US" dirty="0" smtClean="0"/>
          </a:p>
          <a:p>
            <a:endParaRPr lang="en-US" dirty="0"/>
          </a:p>
        </p:txBody>
      </p:sp>
    </p:spTree>
    <p:extLst>
      <p:ext uri="{BB962C8B-B14F-4D97-AF65-F5344CB8AC3E}">
        <p14:creationId xmlns:p14="http://schemas.microsoft.com/office/powerpoint/2010/main" val="10000279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507415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Lets</a:t>
            </a:r>
            <a:r>
              <a:rPr lang="en-US" baseline="0" dirty="0" smtClean="0"/>
              <a:t> look at the challenges we face when we try to optimize both for accuracy and benefits with an approximate accelerator.</a:t>
            </a:r>
          </a:p>
          <a:p>
            <a:endParaRPr lang="en-US" baseline="0" dirty="0" smtClean="0"/>
          </a:p>
          <a:p>
            <a:r>
              <a:rPr lang="en-US" baseline="0" dirty="0" smtClean="0"/>
              <a:t>The first challenge here is</a:t>
            </a:r>
            <a:endParaRPr lang="en-US" dirty="0"/>
          </a:p>
        </p:txBody>
      </p:sp>
    </p:spTree>
    <p:extLst>
      <p:ext uri="{BB962C8B-B14F-4D97-AF65-F5344CB8AC3E}">
        <p14:creationId xmlns:p14="http://schemas.microsoft.com/office/powerpoint/2010/main" val="26333121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996568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319425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77124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Approximate</a:t>
            </a:r>
            <a:r>
              <a:rPr lang="en-US" baseline="0" dirty="0" smtClean="0"/>
              <a:t> computing relaxes the abstraction of near perfect precision in processing, storage, and communication </a:t>
            </a:r>
          </a:p>
          <a:p>
            <a:endParaRPr lang="en-US" baseline="0" dirty="0" smtClean="0"/>
          </a:p>
          <a:p>
            <a:r>
              <a:rPr lang="en-US" baseline="0" dirty="0" smtClean="0"/>
              <a:t>By accepting this imprecision, we can achieve benefits in performance and energy efficiency</a:t>
            </a:r>
            <a:endParaRPr lang="en-US" dirty="0"/>
          </a:p>
        </p:txBody>
      </p:sp>
    </p:spTree>
    <p:extLst>
      <p:ext uri="{BB962C8B-B14F-4D97-AF65-F5344CB8AC3E}">
        <p14:creationId xmlns:p14="http://schemas.microsoft.com/office/powerpoint/2010/main" val="16539741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309524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36387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395497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72771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894299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783321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404965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127732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748865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82027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Approximate</a:t>
            </a:r>
            <a:r>
              <a:rPr lang="en-US" baseline="0" dirty="0" smtClean="0"/>
              <a:t> computing relaxes the abstraction of near perfect precision in processing, storage, and communication </a:t>
            </a:r>
          </a:p>
          <a:p>
            <a:endParaRPr lang="en-US" baseline="0" dirty="0" smtClean="0"/>
          </a:p>
          <a:p>
            <a:r>
              <a:rPr lang="en-US" baseline="0" dirty="0" smtClean="0"/>
              <a:t>By accepting this imprecision, we can achieve benefits in performance and energy efficiency</a:t>
            </a:r>
            <a:endParaRPr lang="en-US" dirty="0"/>
          </a:p>
        </p:txBody>
      </p:sp>
    </p:spTree>
    <p:extLst>
      <p:ext uri="{BB962C8B-B14F-4D97-AF65-F5344CB8AC3E}">
        <p14:creationId xmlns:p14="http://schemas.microsoft.com/office/powerpoint/2010/main" val="22700276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201546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978213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699387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756350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178040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7972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Let me give me a concrete example</a:t>
            </a:r>
          </a:p>
          <a:p>
            <a:endParaRPr lang="en-US" baseline="0" dirty="0" smtClean="0"/>
          </a:p>
          <a:p>
            <a:r>
              <a:rPr lang="en-US" baseline="0" dirty="0" smtClean="0"/>
              <a:t>Let’s say you tried a binary event 100 times and you succeeded 80 times. </a:t>
            </a:r>
          </a:p>
          <a:p>
            <a:endParaRPr lang="en-US" baseline="0" dirty="0" smtClean="0"/>
          </a:p>
          <a:p>
            <a:r>
              <a:rPr lang="en-US" baseline="0" dirty="0" smtClean="0"/>
              <a:t>You success rate for the future binary event is going to be higher than 72.28% with 95% confidence level</a:t>
            </a:r>
          </a:p>
        </p:txBody>
      </p:sp>
    </p:spTree>
    <p:extLst>
      <p:ext uri="{BB962C8B-B14F-4D97-AF65-F5344CB8AC3E}">
        <p14:creationId xmlns:p14="http://schemas.microsoft.com/office/powerpoint/2010/main" val="13509301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baseline="0" dirty="0" smtClean="0"/>
          </a:p>
        </p:txBody>
      </p:sp>
    </p:spTree>
    <p:extLst>
      <p:ext uri="{BB962C8B-B14F-4D97-AF65-F5344CB8AC3E}">
        <p14:creationId xmlns:p14="http://schemas.microsoft.com/office/powerpoint/2010/main" val="18647667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baseline="0" dirty="0" smtClean="0"/>
          </a:p>
        </p:txBody>
      </p:sp>
    </p:spTree>
    <p:extLst>
      <p:ext uri="{BB962C8B-B14F-4D97-AF65-F5344CB8AC3E}">
        <p14:creationId xmlns:p14="http://schemas.microsoft.com/office/powerpoint/2010/main" val="6271508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baseline="0" dirty="0" smtClean="0"/>
          </a:p>
        </p:txBody>
      </p:sp>
    </p:spTree>
    <p:extLst>
      <p:ext uri="{BB962C8B-B14F-4D97-AF65-F5344CB8AC3E}">
        <p14:creationId xmlns:p14="http://schemas.microsoft.com/office/powerpoint/2010/main" val="362990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common practice in approximate acceleration is to always invoke the accelerator in lieu of a frequently-executed safe-to-approximate region of</a:t>
            </a:r>
          </a:p>
          <a:p>
            <a:r>
              <a:rPr lang="en-US" sz="1200" b="0" i="0" u="none" strike="noStrike" kern="1200" baseline="0" dirty="0" smtClean="0">
                <a:solidFill>
                  <a:schemeClr val="tx1"/>
                </a:solidFill>
                <a:latin typeface="+mn-lt"/>
                <a:ea typeface="+mn-ea"/>
                <a:cs typeface="+mn-cs"/>
              </a:rPr>
              <a:t>code, e.g., a function in a loop. Always invoking the accelerator provides maximum gains from approximation.</a:t>
            </a:r>
            <a:endParaRPr lang="en-US" dirty="0" smtClean="0"/>
          </a:p>
          <a:p>
            <a:endParaRPr lang="en-US" dirty="0"/>
          </a:p>
        </p:txBody>
      </p:sp>
    </p:spTree>
    <p:extLst>
      <p:ext uri="{BB962C8B-B14F-4D97-AF65-F5344CB8AC3E}">
        <p14:creationId xmlns:p14="http://schemas.microsoft.com/office/powerpoint/2010/main" val="256915960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baseline="0" dirty="0" smtClean="0"/>
          </a:p>
        </p:txBody>
      </p:sp>
    </p:spTree>
    <p:extLst>
      <p:ext uri="{BB962C8B-B14F-4D97-AF65-F5344CB8AC3E}">
        <p14:creationId xmlns:p14="http://schemas.microsoft.com/office/powerpoint/2010/main" val="10990289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baseline="0" dirty="0" smtClean="0"/>
          </a:p>
        </p:txBody>
      </p:sp>
    </p:spTree>
    <p:extLst>
      <p:ext uri="{BB962C8B-B14F-4D97-AF65-F5344CB8AC3E}">
        <p14:creationId xmlns:p14="http://schemas.microsoft.com/office/powerpoint/2010/main" val="88083134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baseline="0" dirty="0" smtClean="0"/>
          </a:p>
        </p:txBody>
      </p:sp>
    </p:spTree>
    <p:extLst>
      <p:ext uri="{BB962C8B-B14F-4D97-AF65-F5344CB8AC3E}">
        <p14:creationId xmlns:p14="http://schemas.microsoft.com/office/powerpoint/2010/main" val="9327302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baseline="0" dirty="0" smtClean="0"/>
          </a:p>
        </p:txBody>
      </p:sp>
    </p:spTree>
    <p:extLst>
      <p:ext uri="{BB962C8B-B14F-4D97-AF65-F5344CB8AC3E}">
        <p14:creationId xmlns:p14="http://schemas.microsoft.com/office/powerpoint/2010/main" val="199790108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baseline="0" dirty="0" smtClean="0"/>
          </a:p>
        </p:txBody>
      </p:sp>
    </p:spTree>
    <p:extLst>
      <p:ext uri="{BB962C8B-B14F-4D97-AF65-F5344CB8AC3E}">
        <p14:creationId xmlns:p14="http://schemas.microsoft.com/office/powerpoint/2010/main" val="75036819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baseline="0" dirty="0" smtClean="0"/>
          </a:p>
        </p:txBody>
      </p:sp>
    </p:spTree>
    <p:extLst>
      <p:ext uri="{BB962C8B-B14F-4D97-AF65-F5344CB8AC3E}">
        <p14:creationId xmlns:p14="http://schemas.microsoft.com/office/powerpoint/2010/main" val="106271554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baseline="0" dirty="0" smtClean="0"/>
          </a:p>
        </p:txBody>
      </p:sp>
    </p:spTree>
    <p:extLst>
      <p:ext uri="{BB962C8B-B14F-4D97-AF65-F5344CB8AC3E}">
        <p14:creationId xmlns:p14="http://schemas.microsoft.com/office/powerpoint/2010/main" val="95257227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baseline="0" dirty="0" smtClean="0"/>
          </a:p>
        </p:txBody>
      </p:sp>
    </p:spTree>
    <p:extLst>
      <p:ext uri="{BB962C8B-B14F-4D97-AF65-F5344CB8AC3E}">
        <p14:creationId xmlns:p14="http://schemas.microsoft.com/office/powerpoint/2010/main" val="211337341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baseline="0" dirty="0" smtClean="0"/>
          </a:p>
        </p:txBody>
      </p:sp>
    </p:spTree>
    <p:extLst>
      <p:ext uri="{BB962C8B-B14F-4D97-AF65-F5344CB8AC3E}">
        <p14:creationId xmlns:p14="http://schemas.microsoft.com/office/powerpoint/2010/main" val="191700861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baseline="0" dirty="0" smtClean="0"/>
          </a:p>
        </p:txBody>
      </p:sp>
    </p:spTree>
    <p:extLst>
      <p:ext uri="{BB962C8B-B14F-4D97-AF65-F5344CB8AC3E}">
        <p14:creationId xmlns:p14="http://schemas.microsoft.com/office/powerpoint/2010/main" val="11314606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However this common practice of always invoking the accelerator leads to a fixed errors. Furthermore, the programmer who seems to believe that they can control where to add this error does not have nay control as to how much error or error range will be seen by the final output. Finally, some techniques out there which aim to control this error, however, do not provide any statistical </a:t>
            </a:r>
            <a:r>
              <a:rPr lang="en-US" sz="1200" b="0" i="0" u="none" strike="noStrike" kern="1200" baseline="0" dirty="0" err="1" smtClean="0">
                <a:solidFill>
                  <a:schemeClr val="tx1"/>
                </a:solidFill>
                <a:latin typeface="+mn-lt"/>
                <a:ea typeface="+mn-ea"/>
                <a:cs typeface="+mn-cs"/>
              </a:rPr>
              <a:t>gaurentees</a:t>
            </a:r>
            <a:r>
              <a:rPr lang="en-US" sz="1200" b="0" i="0" u="none" strike="noStrike" kern="1200" baseline="0" dirty="0" smtClean="0">
                <a:solidFill>
                  <a:schemeClr val="tx1"/>
                </a:solidFill>
                <a:latin typeface="+mn-lt"/>
                <a:ea typeface="+mn-ea"/>
                <a:cs typeface="+mn-cs"/>
              </a:rPr>
              <a:t> </a:t>
            </a:r>
            <a:endParaRPr lang="en-US" dirty="0"/>
          </a:p>
        </p:txBody>
      </p:sp>
    </p:spTree>
    <p:extLst>
      <p:ext uri="{BB962C8B-B14F-4D97-AF65-F5344CB8AC3E}">
        <p14:creationId xmlns:p14="http://schemas.microsoft.com/office/powerpoint/2010/main" val="187882239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baseline="0" dirty="0" smtClean="0"/>
          </a:p>
        </p:txBody>
      </p:sp>
    </p:spTree>
    <p:extLst>
      <p:ext uri="{BB962C8B-B14F-4D97-AF65-F5344CB8AC3E}">
        <p14:creationId xmlns:p14="http://schemas.microsoft.com/office/powerpoint/2010/main" val="17976051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To do that, we borrowed an old statistic analysis methodology for binomial proportion confidence interval, called </a:t>
            </a:r>
            <a:r>
              <a:rPr lang="en-US" baseline="0" dirty="0" err="1" smtClean="0"/>
              <a:t>clopper-pearson</a:t>
            </a:r>
            <a:r>
              <a:rPr lang="en-US" baseline="0" dirty="0" smtClean="0"/>
              <a:t> exact method. </a:t>
            </a:r>
          </a:p>
          <a:p>
            <a:endParaRPr lang="en-US" baseline="0" dirty="0" smtClean="0"/>
          </a:p>
          <a:p>
            <a:r>
              <a:rPr lang="en-US" baseline="0" dirty="0" smtClean="0"/>
              <a:t>This method is for a binary event that only has two possible outputs, success and failure</a:t>
            </a:r>
          </a:p>
          <a:p>
            <a:endParaRPr lang="en-US" baseline="0" dirty="0" smtClean="0"/>
          </a:p>
          <a:p>
            <a:r>
              <a:rPr lang="en-US" baseline="0" dirty="0" smtClean="0"/>
              <a:t>Let me give you the abstract intuition of this analysis</a:t>
            </a:r>
          </a:p>
          <a:p>
            <a:endParaRPr lang="en-US" baseline="0" dirty="0" smtClean="0"/>
          </a:p>
          <a:p>
            <a:r>
              <a:rPr lang="en-US" baseline="0" dirty="0" smtClean="0"/>
              <a:t>Let’s say you have a binary event and you tried </a:t>
            </a:r>
            <a:r>
              <a:rPr lang="en-US" baseline="0" dirty="0" err="1" smtClean="0"/>
              <a:t>n_trial</a:t>
            </a:r>
            <a:r>
              <a:rPr lang="en-US" baseline="0" dirty="0" smtClean="0"/>
              <a:t> times and you succeeded </a:t>
            </a:r>
            <a:r>
              <a:rPr lang="en-US" baseline="0" dirty="0" err="1" smtClean="0"/>
              <a:t>n_success</a:t>
            </a:r>
            <a:r>
              <a:rPr lang="en-US" baseline="0" dirty="0" smtClean="0"/>
              <a:t> times</a:t>
            </a:r>
          </a:p>
          <a:p>
            <a:endParaRPr lang="en-US" baseline="0" dirty="0" smtClean="0"/>
          </a:p>
          <a:p>
            <a:r>
              <a:rPr lang="en-US" baseline="0" dirty="0" smtClean="0"/>
              <a:t>Your success rate for a future, arbitrary, unknown event is going to be higher than the rate, r, with a certain confidence level</a:t>
            </a:r>
          </a:p>
        </p:txBody>
      </p:sp>
    </p:spTree>
    <p:extLst>
      <p:ext uri="{BB962C8B-B14F-4D97-AF65-F5344CB8AC3E}">
        <p14:creationId xmlns:p14="http://schemas.microsoft.com/office/powerpoint/2010/main" val="145809563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Before</a:t>
            </a:r>
            <a:r>
              <a:rPr lang="en-US" sz="1200" kern="1200" baseline="0" dirty="0" smtClean="0">
                <a:solidFill>
                  <a:schemeClr val="tx1"/>
                </a:solidFill>
                <a:effectLst/>
                <a:latin typeface="+mn-lt"/>
                <a:ea typeface="+mn-ea"/>
                <a:cs typeface="+mn-cs"/>
              </a:rPr>
              <a:t> getting into the evaluation of </a:t>
            </a:r>
            <a:r>
              <a:rPr lang="en-US" sz="1200" kern="1200" baseline="0" dirty="0" err="1" smtClean="0">
                <a:solidFill>
                  <a:schemeClr val="tx1"/>
                </a:solidFill>
                <a:effectLst/>
                <a:latin typeface="+mn-lt"/>
                <a:ea typeface="+mn-ea"/>
                <a:cs typeface="+mn-cs"/>
              </a:rPr>
              <a:t>Mithra</a:t>
            </a:r>
            <a:r>
              <a:rPr lang="en-US" sz="1200" kern="1200" baseline="0" dirty="0" smtClean="0">
                <a:solidFill>
                  <a:schemeClr val="tx1"/>
                </a:solidFill>
                <a:effectLst/>
                <a:latin typeface="+mn-lt"/>
                <a:ea typeface="+mn-ea"/>
                <a:cs typeface="+mn-cs"/>
              </a:rPr>
              <a:t> we first need to find a mechanism to compare our designs to. Hence, we define an oracle </a:t>
            </a:r>
            <a:r>
              <a:rPr lang="en-US" sz="1200" kern="1200" baseline="0" dirty="0" err="1" smtClean="0">
                <a:solidFill>
                  <a:schemeClr val="tx1"/>
                </a:solidFill>
                <a:effectLst/>
                <a:latin typeface="+mn-lt"/>
                <a:ea typeface="+mn-ea"/>
                <a:cs typeface="+mn-cs"/>
              </a:rPr>
              <a:t>Mithra</a:t>
            </a:r>
            <a:r>
              <a:rPr lang="en-US" sz="1200" kern="1200" baseline="0" dirty="0" smtClean="0">
                <a:solidFill>
                  <a:schemeClr val="tx1"/>
                </a:solidFill>
                <a:effectLst/>
                <a:latin typeface="+mn-lt"/>
                <a:ea typeface="+mn-ea"/>
                <a:cs typeface="+mn-cs"/>
              </a:rPr>
              <a:t> that gives the maximum number of accelerator invocations for a particular final output quality loss.  In other words,  the oracle leads to minimum number of fallbacks to the core. This is what we aim for our designs to be close to the oracle and do not do any unnecessary fallbacks.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From the graphs we see that oracle has highest benefits closely followed by neural and then table. As the final quality loss requirements increase the benefits tend to decrease.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This can be further explained by looking at the invocation rate graph. Higher the invocation rate higher are the benefits from approximate acceleration. However neural is higher in invocation rate speedup is the same as neural is more compute intensive. </a:t>
            </a: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1. We use an oracle predictor, an ideal</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predictor to measure the predictor</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accuracy. The oracle predictor is an all-knowing predictor</a:t>
            </a:r>
            <a:r>
              <a:rPr lang="en-US" sz="1200" kern="1200" baseline="0" dirty="0" smtClean="0">
                <a:solidFill>
                  <a:schemeClr val="tx1"/>
                </a:solidFill>
                <a:effectLst/>
                <a:latin typeface="+mn-lt"/>
                <a:ea typeface="+mn-ea"/>
                <a:cs typeface="+mn-cs"/>
              </a:rPr>
              <a:t> has a </a:t>
            </a:r>
            <a:r>
              <a:rPr lang="en-US" sz="1200" kern="1200" dirty="0" smtClean="0">
                <a:solidFill>
                  <a:schemeClr val="tx1"/>
                </a:solidFill>
                <a:effectLst/>
                <a:latin typeface="+mn-lt"/>
                <a:ea typeface="+mn-ea"/>
                <a:cs typeface="+mn-cs"/>
              </a:rPr>
              <a:t>global view of the application that is not available while the program executes.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2. To meet the quality</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requirements, the predictor conservatively runs the original function more frequently.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3. As the results show, the table-based predictor provides comparable accuracy to the more sophisticated neural predictor. </a:t>
            </a:r>
            <a:endParaRPr lang="en-US" dirty="0"/>
          </a:p>
        </p:txBody>
      </p:sp>
      <p:sp>
        <p:nvSpPr>
          <p:cNvPr id="4" name="Slide Number Placeholder 3"/>
          <p:cNvSpPr>
            <a:spLocks noGrp="1"/>
          </p:cNvSpPr>
          <p:nvPr>
            <p:ph type="sldNum" sz="quarter" idx="10"/>
          </p:nvPr>
        </p:nvSpPr>
        <p:spPr/>
        <p:txBody>
          <a:bodyPr/>
          <a:lstStyle/>
          <a:p>
            <a:fld id="{B58E441C-116E-A34C-8A87-7BEFE270B092}" type="slidenum">
              <a:rPr lang="en-US" smtClean="0"/>
              <a:t>54</a:t>
            </a:fld>
            <a:endParaRPr lang="en-US"/>
          </a:p>
        </p:txBody>
      </p:sp>
    </p:spTree>
    <p:extLst>
      <p:ext uri="{BB962C8B-B14F-4D97-AF65-F5344CB8AC3E}">
        <p14:creationId xmlns:p14="http://schemas.microsoft.com/office/powerpoint/2010/main" val="182858805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Finally we get into</a:t>
            </a:r>
            <a:r>
              <a:rPr lang="en-US" sz="1200" kern="1200" baseline="0" dirty="0" smtClean="0">
                <a:solidFill>
                  <a:schemeClr val="tx1"/>
                </a:solidFill>
                <a:effectLst/>
                <a:latin typeface="+mn-lt"/>
                <a:ea typeface="+mn-ea"/>
                <a:cs typeface="+mn-cs"/>
              </a:rPr>
              <a:t> the average false positive and negatives for the table-based and </a:t>
            </a:r>
            <a:r>
              <a:rPr lang="en-US" sz="1200" kern="1200" baseline="0" dirty="0" err="1" smtClean="0">
                <a:solidFill>
                  <a:schemeClr val="tx1"/>
                </a:solidFill>
                <a:effectLst/>
                <a:latin typeface="+mn-lt"/>
                <a:ea typeface="+mn-ea"/>
                <a:cs typeface="+mn-cs"/>
              </a:rPr>
              <a:t>neuralbased</a:t>
            </a:r>
            <a:r>
              <a:rPr lang="en-US" sz="1200" kern="1200" baseline="0" dirty="0" smtClean="0">
                <a:solidFill>
                  <a:schemeClr val="tx1"/>
                </a:solidFill>
                <a:effectLst/>
                <a:latin typeface="+mn-lt"/>
                <a:ea typeface="+mn-ea"/>
                <a:cs typeface="+mn-cs"/>
              </a:rPr>
              <a:t>. We don</a:t>
            </a:r>
            <a:r>
              <a:rPr lang="fr-FR" sz="1200" kern="1200" baseline="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t have oracle here because it is what we compare with.  </a:t>
            </a:r>
          </a:p>
          <a:p>
            <a:r>
              <a:rPr lang="en-US" dirty="0" smtClean="0"/>
              <a:t>The</a:t>
            </a:r>
            <a:r>
              <a:rPr lang="en-US" baseline="0" dirty="0" smtClean="0"/>
              <a:t> false negatives and positives lead to reduction in invocation rate.</a:t>
            </a:r>
          </a:p>
          <a:p>
            <a:r>
              <a:rPr lang="en-US" sz="1200" kern="1200" dirty="0" smtClean="0">
                <a:solidFill>
                  <a:schemeClr val="tx1"/>
                </a:solidFill>
                <a:effectLst/>
                <a:latin typeface="+mn-lt"/>
                <a:ea typeface="+mn-ea"/>
                <a:cs typeface="+mn-cs"/>
              </a:rPr>
              <a:t>The false positives comprise the input cases that should have been run on the accelerator according to the oracle, but are identified as potential high-error cases by MITHRA and are executed using the original precise function. </a:t>
            </a:r>
          </a:p>
          <a:p>
            <a:r>
              <a:rPr lang="en-US" sz="1200" kern="1200" dirty="0" smtClean="0">
                <a:solidFill>
                  <a:schemeClr val="tx1"/>
                </a:solidFill>
                <a:effectLst/>
                <a:latin typeface="+mn-lt"/>
                <a:ea typeface="+mn-ea"/>
                <a:cs typeface="+mn-cs"/>
              </a:rPr>
              <a:t>Conversely, the false negatives comprise those input cases, which should have been run using the original function according to the oracle but are missed by MITHRA and are run on the accelerator.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false negatives are significantly lower than the false positives with both designs because MITHRA adopts a conservative approach towards controlling quality tradeoffs and hence prioritizes quality over benefits from approximation. </a:t>
            </a:r>
            <a:endParaRPr lang="en-US" dirty="0" smtClean="0"/>
          </a:p>
        </p:txBody>
      </p:sp>
      <p:sp>
        <p:nvSpPr>
          <p:cNvPr id="4" name="Slide Number Placeholder 3"/>
          <p:cNvSpPr>
            <a:spLocks noGrp="1"/>
          </p:cNvSpPr>
          <p:nvPr>
            <p:ph type="sldNum" sz="quarter" idx="10"/>
          </p:nvPr>
        </p:nvSpPr>
        <p:spPr/>
        <p:txBody>
          <a:bodyPr/>
          <a:lstStyle/>
          <a:p>
            <a:fld id="{B58E441C-116E-A34C-8A87-7BEFE270B092}" type="slidenum">
              <a:rPr lang="en-US" smtClean="0"/>
              <a:t>55</a:t>
            </a:fld>
            <a:endParaRPr lang="en-US"/>
          </a:p>
        </p:txBody>
      </p:sp>
    </p:spTree>
    <p:extLst>
      <p:ext uri="{BB962C8B-B14F-4D97-AF65-F5344CB8AC3E}">
        <p14:creationId xmlns:p14="http://schemas.microsoft.com/office/powerpoint/2010/main" val="151583477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used MISRs</a:t>
            </a:r>
            <a:r>
              <a:rPr lang="en-US" baseline="0" dirty="0" smtClean="0"/>
              <a:t> to combine the accelerator inputs into a Hash function which can be used to index into the predictor table. The </a:t>
            </a:r>
            <a:r>
              <a:rPr lang="en-US" baseline="0" dirty="0" err="1" smtClean="0"/>
              <a:t>mutiple</a:t>
            </a:r>
            <a:r>
              <a:rPr lang="en-US" baseline="0" dirty="0" smtClean="0"/>
              <a:t> input signature registers allows the table based mechanism to combine any number of inputs.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MISR takes in a bit-vector and uses a set of XOR gates to combine the incoming bit-vector with the content of a shift register. </a:t>
            </a:r>
            <a:r>
              <a:rPr lang="en-US" sz="1200" kern="1200" baseline="0" dirty="0" smtClean="0">
                <a:solidFill>
                  <a:schemeClr val="tx1"/>
                </a:solidFill>
                <a:effectLst/>
                <a:latin typeface="+mn-lt"/>
                <a:ea typeface="+mn-ea"/>
                <a:cs typeface="+mn-cs"/>
              </a:rPr>
              <a:t>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As the next input comes in, the MISR repeats the previous step of combining the inputs together.</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After all the inputs are processed, the value that remains in the register is the index. </a:t>
            </a:r>
            <a:endParaRPr lang="en-US" dirty="0" smtClean="0"/>
          </a:p>
        </p:txBody>
      </p:sp>
      <p:sp>
        <p:nvSpPr>
          <p:cNvPr id="4" name="Slide Number Placeholder 3"/>
          <p:cNvSpPr>
            <a:spLocks noGrp="1"/>
          </p:cNvSpPr>
          <p:nvPr>
            <p:ph type="sldNum" sz="quarter" idx="10"/>
          </p:nvPr>
        </p:nvSpPr>
        <p:spPr/>
        <p:txBody>
          <a:bodyPr/>
          <a:lstStyle/>
          <a:p>
            <a:fld id="{B58E441C-116E-A34C-8A87-7BEFE270B092}" type="slidenum">
              <a:rPr lang="en-US" smtClean="0"/>
              <a:t>56</a:t>
            </a:fld>
            <a:endParaRPr lang="en-US"/>
          </a:p>
        </p:txBody>
      </p:sp>
    </p:spTree>
    <p:extLst>
      <p:ext uri="{BB962C8B-B14F-4D97-AF65-F5344CB8AC3E}">
        <p14:creationId xmlns:p14="http://schemas.microsoft.com/office/powerpoint/2010/main" val="169686869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kern="1200" dirty="0" smtClean="0">
                <a:solidFill>
                  <a:schemeClr val="tx1"/>
                </a:solidFill>
                <a:effectLst/>
                <a:latin typeface="+mn-lt"/>
                <a:ea typeface="+mn-ea"/>
                <a:cs typeface="+mn-cs"/>
              </a:rPr>
              <a:t>A</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single-table MITHRA requires a large size to maximize the benefits of approximate acceleration while reducing quality loss. </a:t>
            </a:r>
          </a:p>
          <a:p>
            <a:pPr marL="228600" marR="0" indent="-228600" algn="l" defTabSz="457200" rtl="0" eaLnBrk="1" fontAlgn="auto" latinLnBrk="0" hangingPunct="1">
              <a:lnSpc>
                <a:spcPct val="100000"/>
              </a:lnSpc>
              <a:spcBef>
                <a:spcPts val="0"/>
              </a:spcBef>
              <a:spcAft>
                <a:spcPts val="0"/>
              </a:spcAft>
              <a:buClrTx/>
              <a:buSzTx/>
              <a:buFontTx/>
              <a:buAutoNum type="arabicPeriod"/>
              <a:tabLst/>
              <a:defRPr/>
            </a:pPr>
            <a:r>
              <a:rPr lang="en-US" sz="1200" kern="1200" dirty="0" smtClean="0">
                <a:solidFill>
                  <a:schemeClr val="tx1"/>
                </a:solidFill>
                <a:effectLst/>
                <a:latin typeface="+mn-lt"/>
                <a:ea typeface="+mn-ea"/>
                <a:cs typeface="+mn-cs"/>
              </a:rPr>
              <a:t>The main reason is that only a small fraction of the input combinations need to be filtered out from accelerator invocation. </a:t>
            </a:r>
          </a:p>
          <a:p>
            <a:pPr marL="228600" marR="0" indent="-228600" algn="l" defTabSz="457200" rtl="0" eaLnBrk="1" fontAlgn="auto" latinLnBrk="0" hangingPunct="1">
              <a:lnSpc>
                <a:spcPct val="100000"/>
              </a:lnSpc>
              <a:spcBef>
                <a:spcPts val="0"/>
              </a:spcBef>
              <a:spcAft>
                <a:spcPts val="0"/>
              </a:spcAft>
              <a:buClrTx/>
              <a:buSzTx/>
              <a:buFontTx/>
              <a:buAutoNum type="arabicPeriod"/>
              <a:tabLst/>
              <a:defRPr/>
            </a:pPr>
            <a:r>
              <a:rPr lang="en-US" sz="1200" kern="1200" dirty="0" smtClean="0">
                <a:solidFill>
                  <a:schemeClr val="tx1"/>
                </a:solidFill>
                <a:effectLst/>
                <a:latin typeface="+mn-lt"/>
                <a:ea typeface="+mn-ea"/>
                <a:cs typeface="+mn-cs"/>
              </a:rPr>
              <a:t>This characteristic makes it harder for only one small table to segregate inputs that cause relatively large errors because of destructive aliasing. </a:t>
            </a:r>
          </a:p>
          <a:p>
            <a:pPr marL="228600" marR="0" indent="-228600" algn="l" defTabSz="457200" rtl="0" eaLnBrk="1" fontAlgn="auto" latinLnBrk="0" hangingPunct="1">
              <a:lnSpc>
                <a:spcPct val="100000"/>
              </a:lnSpc>
              <a:spcBef>
                <a:spcPts val="0"/>
              </a:spcBef>
              <a:spcAft>
                <a:spcPts val="0"/>
              </a:spcAft>
              <a:buClrTx/>
              <a:buSzTx/>
              <a:buFontTx/>
              <a:buAutoNum type="arabicPeriod"/>
              <a:tabLst/>
              <a:defRPr/>
            </a:pPr>
            <a:r>
              <a:rPr lang="en-US" sz="1200" kern="1200" dirty="0" smtClean="0">
                <a:solidFill>
                  <a:schemeClr val="tx1"/>
                </a:solidFill>
                <a:effectLst/>
                <a:latin typeface="+mn-lt"/>
                <a:ea typeface="+mn-ea"/>
                <a:cs typeface="+mn-cs"/>
              </a:rPr>
              <a:t>When aliasing occurs and multiple inputs collide on the same entry, the bias is always toward invoking the accelerator.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2. Therefore we use multiple tables</a:t>
            </a:r>
            <a:r>
              <a:rPr lang="en-US" sz="1200" kern="1200" baseline="0" dirty="0" smtClean="0">
                <a:solidFill>
                  <a:schemeClr val="tx1"/>
                </a:solidFill>
                <a:effectLst/>
                <a:latin typeface="+mn-lt"/>
                <a:ea typeface="+mn-ea"/>
                <a:cs typeface="+mn-cs"/>
              </a:rPr>
              <a:t> and to reduce the bias </a:t>
            </a:r>
            <a:r>
              <a:rPr lang="en-US" sz="1200" kern="1200" dirty="0" smtClean="0">
                <a:solidFill>
                  <a:schemeClr val="tx1"/>
                </a:solidFill>
                <a:effectLst/>
                <a:latin typeface="+mn-lt"/>
                <a:ea typeface="+mn-ea"/>
                <a:cs typeface="+mn-cs"/>
              </a:rPr>
              <a:t>MITHRA directs the core to run the original function even if a single table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3. This figure illustrates the general architecture of our multi-table</a:t>
            </a:r>
            <a:r>
              <a:rPr lang="en-US" sz="1200" kern="1200" baseline="0" dirty="0" smtClean="0">
                <a:solidFill>
                  <a:schemeClr val="tx1"/>
                </a:solidFill>
                <a:effectLst/>
                <a:latin typeface="+mn-lt"/>
                <a:ea typeface="+mn-ea"/>
                <a:cs typeface="+mn-cs"/>
              </a:rPr>
              <a:t> MITHRA</a:t>
            </a:r>
            <a:r>
              <a:rPr lang="en-US" sz="1200" kern="1200" dirty="0" smtClean="0">
                <a:solidFill>
                  <a:schemeClr val="tx1"/>
                </a:solidFill>
                <a:effectLst/>
                <a:latin typeface="+mn-lt"/>
                <a:ea typeface="+mn-ea"/>
                <a:cs typeface="+mn-cs"/>
              </a:rPr>
              <a:t>.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4. The consists of multiple equally-sized tables. The entries in the tables are all single-bit values.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5. The hash function for each table is a different MISR. Using different hash functions for different tables lowers the probability of destructive aliasing in all of the tables. </a:t>
            </a:r>
            <a:endParaRPr lang="en-US" dirty="0" smtClean="0"/>
          </a:p>
          <a:p>
            <a:endParaRPr lang="en-US" dirty="0"/>
          </a:p>
        </p:txBody>
      </p:sp>
      <p:sp>
        <p:nvSpPr>
          <p:cNvPr id="4" name="Slide Number Placeholder 3"/>
          <p:cNvSpPr>
            <a:spLocks noGrp="1"/>
          </p:cNvSpPr>
          <p:nvPr>
            <p:ph type="sldNum" sz="quarter" idx="10"/>
          </p:nvPr>
        </p:nvSpPr>
        <p:spPr/>
        <p:txBody>
          <a:bodyPr/>
          <a:lstStyle/>
          <a:p>
            <a:fld id="{B58E441C-116E-A34C-8A87-7BEFE270B092}" type="slidenum">
              <a:rPr lang="en-US" smtClean="0"/>
              <a:t>57</a:t>
            </a:fld>
            <a:endParaRPr lang="en-US"/>
          </a:p>
        </p:txBody>
      </p:sp>
    </p:spTree>
    <p:extLst>
      <p:ext uri="{BB962C8B-B14F-4D97-AF65-F5344CB8AC3E}">
        <p14:creationId xmlns:p14="http://schemas.microsoft.com/office/powerpoint/2010/main" val="37099186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457200" rtl="0" eaLnBrk="1" fontAlgn="auto" latinLnBrk="0" hangingPunct="1">
              <a:lnSpc>
                <a:spcPct val="100000"/>
              </a:lnSpc>
              <a:spcBef>
                <a:spcPts val="0"/>
              </a:spcBef>
              <a:spcAft>
                <a:spcPts val="0"/>
              </a:spcAft>
              <a:buClrTx/>
              <a:buSzTx/>
              <a:buFontTx/>
              <a:buAutoNum type="arabicPeriod"/>
              <a:tabLst/>
              <a:defRPr/>
            </a:pPr>
            <a:r>
              <a:rPr lang="en-US" sz="1200" i="0" kern="1200" dirty="0" smtClean="0">
                <a:solidFill>
                  <a:schemeClr val="tx1"/>
                </a:solidFill>
                <a:effectLst/>
                <a:latin typeface="+mn-lt"/>
                <a:ea typeface="+mn-ea"/>
                <a:cs typeface="+mn-cs"/>
              </a:rPr>
              <a:t>We use neural networks as an alternative mechanism for quality control. </a:t>
            </a:r>
          </a:p>
          <a:p>
            <a:pPr marL="228600" marR="0" indent="-228600" algn="l" defTabSz="457200" rtl="0" eaLnBrk="1" fontAlgn="auto" latinLnBrk="0" hangingPunct="1">
              <a:lnSpc>
                <a:spcPct val="100000"/>
              </a:lnSpc>
              <a:spcBef>
                <a:spcPts val="0"/>
              </a:spcBef>
              <a:spcAft>
                <a:spcPts val="0"/>
              </a:spcAft>
              <a:buClrTx/>
              <a:buSzTx/>
              <a:buFontTx/>
              <a:buAutoNum type="arabicPeriod"/>
              <a:tabLst/>
              <a:defRPr/>
            </a:pPr>
            <a:r>
              <a:rPr lang="en-US" sz="1200" i="0" kern="120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For our task, we use multilayer </a:t>
            </a:r>
            <a:r>
              <a:rPr lang="en-US" sz="1200" kern="1200" dirty="0" err="1" smtClean="0">
                <a:solidFill>
                  <a:schemeClr val="tx1"/>
                </a:solidFill>
                <a:effectLst/>
                <a:latin typeface="+mn-lt"/>
                <a:ea typeface="+mn-ea"/>
                <a:cs typeface="+mn-cs"/>
              </a:rPr>
              <a:t>perceptrons</a:t>
            </a:r>
            <a:r>
              <a:rPr lang="en-US" sz="1200" kern="1200" baseline="0" dirty="0" smtClean="0">
                <a:solidFill>
                  <a:schemeClr val="tx1"/>
                </a:solidFill>
                <a:effectLst/>
                <a:latin typeface="+mn-lt"/>
                <a:ea typeface="+mn-ea"/>
                <a:cs typeface="+mn-cs"/>
              </a:rPr>
              <a:t>. Multilayer </a:t>
            </a:r>
            <a:r>
              <a:rPr lang="en-US" sz="1200" kern="1200" dirty="0" err="1" smtClean="0">
                <a:solidFill>
                  <a:schemeClr val="tx1"/>
                </a:solidFill>
                <a:effectLst/>
                <a:latin typeface="+mn-lt"/>
                <a:ea typeface="+mn-ea"/>
                <a:cs typeface="+mn-cs"/>
              </a:rPr>
              <a:t>perceptrons</a:t>
            </a:r>
            <a:r>
              <a:rPr lang="en-US" sz="1200" kern="1200" dirty="0" smtClean="0">
                <a:solidFill>
                  <a:schemeClr val="tx1"/>
                </a:solidFill>
                <a:effectLst/>
                <a:latin typeface="+mn-lt"/>
                <a:ea typeface="+mn-ea"/>
                <a:cs typeface="+mn-cs"/>
              </a:rPr>
              <a:t> shown</a:t>
            </a:r>
            <a:r>
              <a:rPr lang="en-US" sz="1200" kern="1200" baseline="0" dirty="0" smtClean="0">
                <a:solidFill>
                  <a:schemeClr val="tx1"/>
                </a:solidFill>
                <a:effectLst/>
                <a:latin typeface="+mn-lt"/>
                <a:ea typeface="+mn-ea"/>
                <a:cs typeface="+mn-cs"/>
              </a:rPr>
              <a:t> in the figure here comprises of </a:t>
            </a:r>
            <a:r>
              <a:rPr lang="en-US" sz="1200" kern="1200" dirty="0" smtClean="0">
                <a:solidFill>
                  <a:schemeClr val="tx1"/>
                </a:solidFill>
                <a:effectLst/>
                <a:latin typeface="+mn-lt"/>
                <a:ea typeface="+mn-ea"/>
                <a:cs typeface="+mn-cs"/>
              </a:rPr>
              <a:t>a fully- connected set of neurons organized into layers: the input layer, hidden layers, and the output layer </a:t>
            </a:r>
            <a:endParaRPr lang="en-US" sz="1200" i="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i="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i="0" dirty="0" smtClean="0"/>
          </a:p>
          <a:p>
            <a:endParaRPr lang="en-US" dirty="0"/>
          </a:p>
        </p:txBody>
      </p:sp>
      <p:sp>
        <p:nvSpPr>
          <p:cNvPr id="4" name="Slide Number Placeholder 3"/>
          <p:cNvSpPr>
            <a:spLocks noGrp="1"/>
          </p:cNvSpPr>
          <p:nvPr>
            <p:ph type="sldNum" sz="quarter" idx="10"/>
          </p:nvPr>
        </p:nvSpPr>
        <p:spPr/>
        <p:txBody>
          <a:bodyPr/>
          <a:lstStyle/>
          <a:p>
            <a:fld id="{B58E441C-116E-A34C-8A87-7BEFE270B092}" type="slidenum">
              <a:rPr lang="en-US" smtClean="0"/>
              <a:t>58</a:t>
            </a:fld>
            <a:endParaRPr lang="en-US"/>
          </a:p>
        </p:txBody>
      </p:sp>
    </p:spTree>
    <p:extLst>
      <p:ext uri="{BB962C8B-B14F-4D97-AF65-F5344CB8AC3E}">
        <p14:creationId xmlns:p14="http://schemas.microsoft.com/office/powerpoint/2010/main" val="158016462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457200" rtl="0" eaLnBrk="1" fontAlgn="auto" latinLnBrk="0" hangingPunct="1">
              <a:lnSpc>
                <a:spcPct val="100000"/>
              </a:lnSpc>
              <a:spcBef>
                <a:spcPts val="0"/>
              </a:spcBef>
              <a:spcAft>
                <a:spcPts val="0"/>
              </a:spcAft>
              <a:buClrTx/>
              <a:buSzTx/>
              <a:buFontTx/>
              <a:buAutoNum type="arabicPeriod"/>
              <a:tabLst/>
              <a:defRPr/>
            </a:pPr>
            <a:r>
              <a:rPr lang="en-US" sz="1200" kern="1200" dirty="0" smtClean="0">
                <a:solidFill>
                  <a:schemeClr val="tx1"/>
                </a:solidFill>
                <a:effectLst/>
                <a:latin typeface="+mn-lt"/>
                <a:ea typeface="+mn-ea"/>
                <a:cs typeface="+mn-cs"/>
              </a:rPr>
              <a:t>For each invocation of this target function, MITHRA</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decides whether to use the accelerator or run the original precise function. </a:t>
            </a:r>
          </a:p>
          <a:p>
            <a:pPr marL="228600" marR="0" indent="-228600" algn="l" defTabSz="457200" rtl="0" eaLnBrk="1" fontAlgn="auto" latinLnBrk="0" hangingPunct="1">
              <a:lnSpc>
                <a:spcPct val="100000"/>
              </a:lnSpc>
              <a:spcBef>
                <a:spcPts val="0"/>
              </a:spcBef>
              <a:spcAft>
                <a:spcPts val="0"/>
              </a:spcAft>
              <a:buClrTx/>
              <a:buSzTx/>
              <a:buFontTx/>
              <a:buAutoNum type="arabicPeriod"/>
              <a:tabLst/>
              <a:defRPr/>
            </a:pPr>
            <a:r>
              <a:rPr lang="en-US" sz="1200" kern="1200" dirty="0" smtClean="0">
                <a:solidFill>
                  <a:schemeClr val="tx1"/>
                </a:solidFill>
                <a:effectLst/>
                <a:latin typeface="+mn-lt"/>
                <a:ea typeface="+mn-ea"/>
                <a:cs typeface="+mn-cs"/>
              </a:rPr>
              <a:t>But how are these designs initially filled with?</a:t>
            </a:r>
            <a:r>
              <a:rPr lang="en-US" sz="1200" kern="1200" baseline="0" dirty="0" smtClean="0">
                <a:solidFill>
                  <a:schemeClr val="tx1"/>
                </a:solidFill>
                <a:effectLst/>
                <a:latin typeface="+mn-lt"/>
                <a:ea typeface="+mn-ea"/>
                <a:cs typeface="+mn-cs"/>
              </a:rPr>
              <a:t> What do the tables have and what is the neural </a:t>
            </a:r>
            <a:r>
              <a:rPr lang="en-US" sz="1200" kern="1200" baseline="0" dirty="0" err="1" smtClean="0">
                <a:solidFill>
                  <a:schemeClr val="tx1"/>
                </a:solidFill>
                <a:effectLst/>
                <a:latin typeface="+mn-lt"/>
                <a:ea typeface="+mn-ea"/>
                <a:cs typeface="+mn-cs"/>
              </a:rPr>
              <a:t>Mithra</a:t>
            </a:r>
            <a:r>
              <a:rPr lang="en-US" sz="1200" kern="1200" baseline="0" dirty="0" smtClean="0">
                <a:solidFill>
                  <a:schemeClr val="tx1"/>
                </a:solidFill>
                <a:effectLst/>
                <a:latin typeface="+mn-lt"/>
                <a:ea typeface="+mn-ea"/>
                <a:cs typeface="+mn-cs"/>
              </a:rPr>
              <a:t> trained with?</a:t>
            </a:r>
          </a:p>
          <a:p>
            <a:pPr marL="228600" marR="0" indent="-228600" algn="l" defTabSz="457200" rtl="0" eaLnBrk="1" fontAlgn="auto" latinLnBrk="0" hangingPunct="1">
              <a:lnSpc>
                <a:spcPct val="100000"/>
              </a:lnSpc>
              <a:spcBef>
                <a:spcPts val="0"/>
              </a:spcBef>
              <a:spcAft>
                <a:spcPts val="0"/>
              </a:spcAft>
              <a:buClrTx/>
              <a:buSzTx/>
              <a:buFontTx/>
              <a:buAutoNum type="arabicPeriod"/>
              <a:tabLst/>
              <a:defRPr/>
            </a:pPr>
            <a:r>
              <a:rPr lang="en-US" sz="1200" kern="1200" dirty="0" smtClean="0">
                <a:solidFill>
                  <a:schemeClr val="tx1"/>
                </a:solidFill>
                <a:effectLst/>
                <a:latin typeface="+mn-lt"/>
                <a:ea typeface="+mn-ea"/>
                <a:cs typeface="+mn-cs"/>
              </a:rPr>
              <a:t>We know that </a:t>
            </a:r>
            <a:r>
              <a:rPr lang="en-US" sz="1200" kern="1200" dirty="0" err="1" smtClean="0">
                <a:solidFill>
                  <a:schemeClr val="tx1"/>
                </a:solidFill>
                <a:effectLst/>
                <a:latin typeface="+mn-lt"/>
                <a:ea typeface="+mn-ea"/>
                <a:cs typeface="+mn-cs"/>
              </a:rPr>
              <a:t>Mithra</a:t>
            </a:r>
            <a:r>
              <a:rPr lang="en-US" sz="1200" kern="1200" dirty="0" smtClean="0">
                <a:solidFill>
                  <a:schemeClr val="tx1"/>
                </a:solidFill>
                <a:effectLst/>
                <a:latin typeface="+mn-lt"/>
                <a:ea typeface="+mn-ea"/>
                <a:cs typeface="+mn-cs"/>
              </a:rPr>
              <a:t> makes its decision based only</a:t>
            </a:r>
            <a:r>
              <a:rPr lang="en-US" sz="1200" kern="1200" baseline="0" dirty="0" smtClean="0">
                <a:solidFill>
                  <a:schemeClr val="tx1"/>
                </a:solidFill>
                <a:effectLst/>
                <a:latin typeface="+mn-lt"/>
                <a:ea typeface="+mn-ea"/>
                <a:cs typeface="+mn-cs"/>
              </a:rPr>
              <a:t> on the accelerator inputs without knowing about </a:t>
            </a:r>
            <a:r>
              <a:rPr lang="en-US" sz="1200" kern="1200" dirty="0" smtClean="0">
                <a:solidFill>
                  <a:schemeClr val="tx1"/>
                </a:solidFill>
                <a:effectLst/>
                <a:latin typeface="+mn-lt"/>
                <a:ea typeface="+mn-ea"/>
                <a:cs typeface="+mn-cs"/>
              </a:rPr>
              <a:t>how this decision will affect the application’s final output quality. </a:t>
            </a:r>
          </a:p>
          <a:p>
            <a:pPr marL="228600" marR="0" indent="-228600" algn="l" defTabSz="457200" rtl="0" eaLnBrk="1" fontAlgn="auto" latinLnBrk="0" hangingPunct="1">
              <a:lnSpc>
                <a:spcPct val="100000"/>
              </a:lnSpc>
              <a:spcBef>
                <a:spcPts val="0"/>
              </a:spcBef>
              <a:spcAft>
                <a:spcPts val="0"/>
              </a:spcAft>
              <a:buClrTx/>
              <a:buSzTx/>
              <a:buFontTx/>
              <a:buAutoNum type="arabicPeriod"/>
              <a:tabLst/>
              <a:defRPr/>
            </a:pPr>
            <a:r>
              <a:rPr lang="en-US" sz="1200" kern="1200" baseline="0" dirty="0" smtClean="0">
                <a:solidFill>
                  <a:schemeClr val="tx1"/>
                </a:solidFill>
                <a:effectLst/>
                <a:latin typeface="+mn-lt"/>
                <a:ea typeface="+mn-ea"/>
                <a:cs typeface="+mn-cs"/>
              </a:rPr>
              <a:t>Hence we need to convert the final application quality loss to a local error which implies that </a:t>
            </a:r>
          </a:p>
          <a:p>
            <a:pPr marL="228600" marR="0" indent="-228600" algn="l" defTabSz="457200" rtl="0" eaLnBrk="1" fontAlgn="auto" latinLnBrk="0" hangingPunct="1">
              <a:lnSpc>
                <a:spcPct val="100000"/>
              </a:lnSpc>
              <a:spcBef>
                <a:spcPts val="0"/>
              </a:spcBef>
              <a:spcAft>
                <a:spcPts val="0"/>
              </a:spcAft>
              <a:buClrTx/>
              <a:buSzTx/>
              <a:buFontTx/>
              <a:buAutoNum type="arabicPeriod"/>
              <a:tabLst/>
              <a:defRPr/>
            </a:pPr>
            <a:r>
              <a:rPr lang="en-US" sz="1200" kern="1200" dirty="0" smtClean="0">
                <a:solidFill>
                  <a:schemeClr val="tx1"/>
                </a:solidFill>
                <a:effectLst/>
                <a:latin typeface="+mn-lt"/>
                <a:ea typeface="+mn-ea"/>
                <a:cs typeface="+mn-cs"/>
              </a:rPr>
              <a:t>The objective is to find a threshold that reduces the final application quality loss by a certain factor while preserving maximum possible benefits </a:t>
            </a:r>
            <a:endParaRPr lang="en-US" dirty="0" smtClean="0"/>
          </a:p>
          <a:p>
            <a:pPr marL="228600" marR="0" indent="-228600" algn="l" defTabSz="457200" rtl="0" eaLnBrk="1" fontAlgn="auto" latinLnBrk="0" hangingPunct="1">
              <a:lnSpc>
                <a:spcPct val="100000"/>
              </a:lnSpc>
              <a:spcBef>
                <a:spcPts val="0"/>
              </a:spcBef>
              <a:spcAft>
                <a:spcPts val="0"/>
              </a:spcAft>
              <a:buClrTx/>
              <a:buSzTx/>
              <a:buFontTx/>
              <a:buAutoNum type="arabicPeriod"/>
              <a:tabLst/>
              <a:defRPr/>
            </a:pPr>
            <a:r>
              <a:rPr lang="en-US" sz="1200" kern="1200" dirty="0" smtClean="0">
                <a:solidFill>
                  <a:schemeClr val="tx1"/>
                </a:solidFill>
                <a:effectLst/>
                <a:latin typeface="+mn-lt"/>
                <a:ea typeface="+mn-ea"/>
                <a:cs typeface="+mn-cs"/>
              </a:rPr>
              <a:t>Threshold</a:t>
            </a:r>
            <a:r>
              <a:rPr lang="en-US" sz="1200" kern="1200" baseline="0" dirty="0" smtClean="0">
                <a:solidFill>
                  <a:schemeClr val="tx1"/>
                </a:solidFill>
                <a:effectLst/>
                <a:latin typeface="+mn-lt"/>
                <a:ea typeface="+mn-ea"/>
                <a:cs typeface="+mn-cs"/>
              </a:rPr>
              <a:t> essentially</a:t>
            </a:r>
            <a:r>
              <a:rPr lang="en-US" sz="1200" kern="1200" dirty="0" smtClean="0">
                <a:solidFill>
                  <a:schemeClr val="tx1"/>
                </a:solidFill>
                <a:effectLst/>
                <a:latin typeface="+mn-lt"/>
                <a:ea typeface="+mn-ea"/>
                <a:cs typeface="+mn-cs"/>
              </a:rPr>
              <a:t> is the maximum local error that the target function can see </a:t>
            </a:r>
            <a:r>
              <a:rPr lang="en-US" sz="1200" kern="1200" baseline="0" dirty="0" smtClean="0">
                <a:solidFill>
                  <a:schemeClr val="tx1"/>
                </a:solidFill>
                <a:effectLst/>
                <a:latin typeface="+mn-lt"/>
                <a:ea typeface="+mn-ea"/>
                <a:cs typeface="+mn-cs"/>
              </a:rPr>
              <a:t>on accelerator error for a given </a:t>
            </a:r>
            <a:r>
              <a:rPr lang="en-US" sz="1200" kern="1200" dirty="0" smtClean="0">
                <a:solidFill>
                  <a:schemeClr val="tx1"/>
                </a:solidFill>
                <a:effectLst/>
                <a:latin typeface="+mn-lt"/>
                <a:ea typeface="+mn-ea"/>
                <a:cs typeface="+mn-cs"/>
              </a:rPr>
              <a:t>final application quality loss. </a:t>
            </a:r>
          </a:p>
          <a:p>
            <a:pPr marL="228600" marR="0" indent="-228600" algn="l" defTabSz="457200" rtl="0" eaLnBrk="1" fontAlgn="auto" latinLnBrk="0" hangingPunct="1">
              <a:lnSpc>
                <a:spcPct val="100000"/>
              </a:lnSpc>
              <a:spcBef>
                <a:spcPts val="0"/>
              </a:spcBef>
              <a:spcAft>
                <a:spcPts val="0"/>
              </a:spcAft>
              <a:buClrTx/>
              <a:buSzTx/>
              <a:buFontTx/>
              <a:buAutoNum type="arabicPeriod"/>
              <a:tabLst/>
              <a:defRPr/>
            </a:pPr>
            <a:r>
              <a:rPr lang="en-US" sz="1200" kern="1200" dirty="0" smtClean="0">
                <a:solidFill>
                  <a:schemeClr val="tx1"/>
                </a:solidFill>
                <a:effectLst/>
                <a:latin typeface="+mn-lt"/>
                <a:ea typeface="+mn-ea"/>
                <a:cs typeface="+mn-cs"/>
              </a:rPr>
              <a:t>Hence we first</a:t>
            </a:r>
            <a:r>
              <a:rPr lang="en-US" sz="1200" kern="1200" baseline="0" dirty="0" smtClean="0">
                <a:solidFill>
                  <a:schemeClr val="tx1"/>
                </a:solidFill>
                <a:effectLst/>
                <a:latin typeface="+mn-lt"/>
                <a:ea typeface="+mn-ea"/>
                <a:cs typeface="+mn-cs"/>
              </a:rPr>
              <a:t> find this threshold and then we use it generate </a:t>
            </a:r>
            <a:r>
              <a:rPr lang="en-US" sz="1200" kern="1200" dirty="0" smtClean="0">
                <a:solidFill>
                  <a:schemeClr val="tx1"/>
                </a:solidFill>
                <a:effectLst/>
                <a:latin typeface="+mn-lt"/>
                <a:ea typeface="+mn-ea"/>
                <a:cs typeface="+mn-cs"/>
              </a:rPr>
              <a:t>training data to</a:t>
            </a:r>
            <a:r>
              <a:rPr lang="en-US" sz="1200" kern="1200" baseline="0" dirty="0" smtClean="0">
                <a:solidFill>
                  <a:schemeClr val="tx1"/>
                </a:solidFill>
                <a:effectLst/>
                <a:latin typeface="+mn-lt"/>
                <a:ea typeface="+mn-ea"/>
                <a:cs typeface="+mn-cs"/>
              </a:rPr>
              <a:t> that can give accelerator inputs and the corresponding decision to be invoking the accelerator or the core. </a:t>
            </a:r>
            <a:endParaRPr lang="en-US" dirty="0" smtClean="0"/>
          </a:p>
          <a:p>
            <a:endParaRPr lang="en-US" dirty="0"/>
          </a:p>
        </p:txBody>
      </p:sp>
      <p:sp>
        <p:nvSpPr>
          <p:cNvPr id="4" name="Slide Number Placeholder 3"/>
          <p:cNvSpPr>
            <a:spLocks noGrp="1"/>
          </p:cNvSpPr>
          <p:nvPr>
            <p:ph type="sldNum" sz="quarter" idx="10"/>
          </p:nvPr>
        </p:nvSpPr>
        <p:spPr/>
        <p:txBody>
          <a:bodyPr/>
          <a:lstStyle/>
          <a:p>
            <a:fld id="{B58E441C-116E-A34C-8A87-7BEFE270B092}" type="slidenum">
              <a:rPr lang="en-US" smtClean="0"/>
              <a:t>59</a:t>
            </a:fld>
            <a:endParaRPr lang="en-US"/>
          </a:p>
        </p:txBody>
      </p:sp>
    </p:spTree>
    <p:extLst>
      <p:ext uri="{BB962C8B-B14F-4D97-AF65-F5344CB8AC3E}">
        <p14:creationId xmlns:p14="http://schemas.microsoft.com/office/powerpoint/2010/main" val="43105770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17984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These all drawbacks of the technique lead to a fixed tradeoff between benefits and error. However, ideally we would like something like this. While, it is also important to maximize the benefit from approximation.</a:t>
            </a:r>
            <a:endParaRPr lang="en-US" dirty="0"/>
          </a:p>
        </p:txBody>
      </p:sp>
    </p:spTree>
    <p:extLst>
      <p:ext uri="{BB962C8B-B14F-4D97-AF65-F5344CB8AC3E}">
        <p14:creationId xmlns:p14="http://schemas.microsoft.com/office/powerpoint/2010/main" val="15501719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These all drawbacks of the technique lead to a fixed tradeoff between benefits and error. However, ideally we would like something like this. While, it is also important to maximize the benefit from approximation.</a:t>
            </a:r>
            <a:endParaRPr lang="en-US" dirty="0"/>
          </a:p>
        </p:txBody>
      </p:sp>
    </p:spTree>
    <p:extLst>
      <p:ext uri="{BB962C8B-B14F-4D97-AF65-F5344CB8AC3E}">
        <p14:creationId xmlns:p14="http://schemas.microsoft.com/office/powerpoint/2010/main" val="1602913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These all drawbacks of the technique lead to a fixed tradeoff between benefits and error. However, ideally we would like something like this. While, it is also important to maximize the benefit from approximation.</a:t>
            </a:r>
            <a:endParaRPr lang="en-US" dirty="0"/>
          </a:p>
        </p:txBody>
      </p:sp>
    </p:spTree>
    <p:extLst>
      <p:ext uri="{BB962C8B-B14F-4D97-AF65-F5344CB8AC3E}">
        <p14:creationId xmlns:p14="http://schemas.microsoft.com/office/powerpoint/2010/main" val="367228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baseline="0" dirty="0" smtClean="0"/>
          </a:p>
        </p:txBody>
      </p:sp>
    </p:spTree>
    <p:extLst>
      <p:ext uri="{BB962C8B-B14F-4D97-AF65-F5344CB8AC3E}">
        <p14:creationId xmlns:p14="http://schemas.microsoft.com/office/powerpoint/2010/main" val="178950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4" Type="http://schemas.openxmlformats.org/officeDocument/2006/relationships/image" Target="../media/image2.emf"/><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3455651-B91D-8241-81FF-64C93FC58073}" type="datetimeFigureOut">
              <a:rPr lang="en-US" smtClean="0"/>
              <a:t>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F13298-EDB7-7245-B0BC-811F8BBC9D8A}" type="slidenum">
              <a:rPr lang="en-US" smtClean="0"/>
              <a:t>‹#›</a:t>
            </a:fld>
            <a:endParaRPr lang="en-US"/>
          </a:p>
        </p:txBody>
      </p:sp>
      <p:pic>
        <p:nvPicPr>
          <p:cNvPr id="7" name="pasted-image.pdf"/>
          <p:cNvPicPr>
            <a:picLocks noChangeAspect="1"/>
          </p:cNvPicPr>
          <p:nvPr userDrawn="1"/>
        </p:nvPicPr>
        <p:blipFill>
          <a:blip r:embed="rId2">
            <a:clrChange>
              <a:clrFrom>
                <a:srgbClr val="463D2C">
                  <a:alpha val="94902"/>
                </a:srgbClr>
              </a:clrFrom>
              <a:clrTo>
                <a:srgbClr val="463D2C">
                  <a:alpha val="0"/>
                </a:srgbClr>
              </a:clrTo>
            </a:clrChange>
            <a:extLst/>
          </a:blip>
          <a:stretch>
            <a:fillRect/>
          </a:stretch>
        </p:blipFill>
        <p:spPr>
          <a:xfrm>
            <a:off x="0" y="5953225"/>
            <a:ext cx="914400" cy="904775"/>
          </a:xfrm>
          <a:prstGeom prst="rect">
            <a:avLst/>
          </a:prstGeom>
          <a:ln w="25400">
            <a:miter lim="400000"/>
          </a:ln>
          <a:effectLst>
            <a:outerShdw blurRad="254000" dist="127000" dir="5400000" rotWithShape="0">
              <a:srgbClr val="000000">
                <a:alpha val="70000"/>
              </a:srgbClr>
            </a:outerShdw>
          </a:effectLst>
        </p:spPr>
      </p:pic>
      <p:sp>
        <p:nvSpPr>
          <p:cNvPr id="8" name="TextBox 7"/>
          <p:cNvSpPr txBox="1"/>
          <p:nvPr userDrawn="1"/>
        </p:nvSpPr>
        <p:spPr>
          <a:xfrm>
            <a:off x="887921" y="6143104"/>
            <a:ext cx="898003" cy="525016"/>
          </a:xfrm>
          <a:prstGeom prst="rect">
            <a:avLst/>
          </a:prstGeom>
          <a:noFill/>
        </p:spPr>
        <p:txBody>
          <a:bodyPr wrap="none" rtlCol="0">
            <a:spAutoFit/>
          </a:bodyPr>
          <a:lstStyle/>
          <a:p>
            <a:pPr algn="ctr"/>
            <a:r>
              <a:rPr lang="en-US" sz="1406" b="1" dirty="0">
                <a:solidFill>
                  <a:srgbClr val="FFC000"/>
                </a:solidFill>
                <a:latin typeface="Bookman Old Style" charset="0"/>
                <a:ea typeface="Bookman Old Style" charset="0"/>
                <a:cs typeface="Bookman Old Style" charset="0"/>
              </a:rPr>
              <a:t>G</a:t>
            </a:r>
            <a:r>
              <a:rPr lang="en-US" sz="1406" b="1" dirty="0">
                <a:solidFill>
                  <a:schemeClr val="accent1">
                    <a:lumMod val="50000"/>
                  </a:schemeClr>
                </a:solidFill>
                <a:latin typeface="Bookman Old Style" charset="0"/>
                <a:ea typeface="Bookman Old Style" charset="0"/>
                <a:cs typeface="Bookman Old Style" charset="0"/>
              </a:rPr>
              <a:t>eorgia</a:t>
            </a:r>
          </a:p>
          <a:p>
            <a:pPr algn="ctr"/>
            <a:r>
              <a:rPr lang="en-US" sz="1406" b="1" dirty="0">
                <a:solidFill>
                  <a:srgbClr val="FFC000"/>
                </a:solidFill>
                <a:latin typeface="Bookman Old Style" charset="0"/>
                <a:ea typeface="Bookman Old Style" charset="0"/>
                <a:cs typeface="Bookman Old Style" charset="0"/>
              </a:rPr>
              <a:t>T</a:t>
            </a:r>
            <a:r>
              <a:rPr lang="en-US" sz="1406" b="1" dirty="0">
                <a:solidFill>
                  <a:schemeClr val="accent1">
                    <a:lumMod val="50000"/>
                  </a:schemeClr>
                </a:solidFill>
                <a:latin typeface="Bookman Old Style" charset="0"/>
                <a:ea typeface="Bookman Old Style" charset="0"/>
                <a:cs typeface="Bookman Old Style" charset="0"/>
              </a:rPr>
              <a:t>ech</a:t>
            </a:r>
          </a:p>
        </p:txBody>
      </p:sp>
      <p:pic>
        <p:nvPicPr>
          <p:cNvPr id="9" name="Picture 8"/>
          <p:cNvPicPr>
            <a:picLocks noChangeAspect="1"/>
          </p:cNvPicPr>
          <p:nvPr userDrawn="1"/>
        </p:nvPicPr>
        <p:blipFill>
          <a:blip r:embed="rId3">
            <a:clrChange>
              <a:clrFrom>
                <a:srgbClr val="463D2C">
                  <a:alpha val="94902"/>
                </a:srgbClr>
              </a:clrFrom>
              <a:clrTo>
                <a:srgbClr val="463D2C">
                  <a:alpha val="0"/>
                </a:srgbClr>
              </a:clrTo>
            </a:clrChange>
          </a:blip>
          <a:stretch>
            <a:fillRect/>
          </a:stretch>
        </p:blipFill>
        <p:spPr>
          <a:xfrm>
            <a:off x="8229600" y="5936166"/>
            <a:ext cx="914400" cy="921834"/>
          </a:xfrm>
          <a:prstGeom prst="rect">
            <a:avLst/>
          </a:prstGeom>
          <a:effectLst/>
        </p:spPr>
      </p:pic>
    </p:spTree>
    <p:extLst>
      <p:ext uri="{BB962C8B-B14F-4D97-AF65-F5344CB8AC3E}">
        <p14:creationId xmlns:p14="http://schemas.microsoft.com/office/powerpoint/2010/main" val="25034361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455651-B91D-8241-81FF-64C93FC58073}" type="datetimeFigureOut">
              <a:rPr lang="en-US" smtClean="0"/>
              <a:t>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F13298-EDB7-7245-B0BC-811F8BBC9D8A}" type="slidenum">
              <a:rPr lang="en-US" smtClean="0"/>
              <a:t>‹#›</a:t>
            </a:fld>
            <a:endParaRPr lang="en-US"/>
          </a:p>
        </p:txBody>
      </p:sp>
    </p:spTree>
    <p:extLst>
      <p:ext uri="{BB962C8B-B14F-4D97-AF65-F5344CB8AC3E}">
        <p14:creationId xmlns:p14="http://schemas.microsoft.com/office/powerpoint/2010/main" val="39523295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455651-B91D-8241-81FF-64C93FC58073}" type="datetimeFigureOut">
              <a:rPr lang="en-US" smtClean="0"/>
              <a:t>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F13298-EDB7-7245-B0BC-811F8BBC9D8A}" type="slidenum">
              <a:rPr lang="en-US" smtClean="0"/>
              <a:t>‹#›</a:t>
            </a:fld>
            <a:endParaRPr lang="en-US"/>
          </a:p>
        </p:txBody>
      </p:sp>
    </p:spTree>
    <p:extLst>
      <p:ext uri="{BB962C8B-B14F-4D97-AF65-F5344CB8AC3E}">
        <p14:creationId xmlns:p14="http://schemas.microsoft.com/office/powerpoint/2010/main" val="33326062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sp>
        <p:nvSpPr>
          <p:cNvPr id="69" name="Shape 69"/>
          <p:cNvSpPr>
            <a:spLocks noGrp="1"/>
          </p:cNvSpPr>
          <p:nvPr>
            <p:ph type="pic" sz="half" idx="13"/>
          </p:nvPr>
        </p:nvSpPr>
        <p:spPr>
          <a:xfrm>
            <a:off x="4697361" y="1830586"/>
            <a:ext cx="3097162" cy="4420195"/>
          </a:xfrm>
          <a:prstGeom prst="rect">
            <a:avLst/>
          </a:prstGeom>
        </p:spPr>
        <p:txBody>
          <a:bodyPr lIns="91439" tIns="45719" rIns="91439" bIns="45719" anchor="t">
            <a:noAutofit/>
          </a:bodyPr>
          <a:lstStyle/>
          <a:p>
            <a:endParaRPr/>
          </a:p>
        </p:txBody>
      </p:sp>
      <p:sp>
        <p:nvSpPr>
          <p:cNvPr id="70" name="Shape 70"/>
          <p:cNvSpPr>
            <a:spLocks noGrp="1"/>
          </p:cNvSpPr>
          <p:nvPr>
            <p:ph type="title"/>
          </p:nvPr>
        </p:nvSpPr>
        <p:spPr>
          <a:prstGeom prst="rect">
            <a:avLst/>
          </a:prstGeom>
        </p:spPr>
        <p:txBody>
          <a:bodyPr/>
          <a:lstStyle/>
          <a:p>
            <a:r>
              <a:t>Title Text</a:t>
            </a:r>
          </a:p>
        </p:txBody>
      </p:sp>
      <p:sp>
        <p:nvSpPr>
          <p:cNvPr id="71" name="Shape 71"/>
          <p:cNvSpPr>
            <a:spLocks noGrp="1"/>
          </p:cNvSpPr>
          <p:nvPr>
            <p:ph type="body" sz="half" idx="1"/>
          </p:nvPr>
        </p:nvSpPr>
        <p:spPr>
          <a:xfrm>
            <a:off x="1349477" y="1830586"/>
            <a:ext cx="3097162" cy="4420195"/>
          </a:xfrm>
          <a:prstGeom prst="rect">
            <a:avLst/>
          </a:prstGeom>
        </p:spPr>
        <p:txBody>
          <a:bodyPr/>
          <a:lstStyle>
            <a:lvl1pPr marL="199095" indent="-199095">
              <a:spcBef>
                <a:spcPts val="1858"/>
              </a:spcBef>
              <a:defRPr sz="1626"/>
            </a:lvl1pPr>
            <a:lvl2pPr marL="398189" indent="-199095">
              <a:spcBef>
                <a:spcPts val="1858"/>
              </a:spcBef>
              <a:defRPr sz="1626"/>
            </a:lvl2pPr>
            <a:lvl3pPr marL="597283" indent="-199095">
              <a:spcBef>
                <a:spcPts val="1858"/>
              </a:spcBef>
              <a:defRPr sz="1626"/>
            </a:lvl3pPr>
            <a:lvl4pPr marL="796378" indent="-199095">
              <a:spcBef>
                <a:spcPts val="1858"/>
              </a:spcBef>
              <a:defRPr sz="1626"/>
            </a:lvl4pPr>
            <a:lvl5pPr marL="995473" indent="-199095">
              <a:spcBef>
                <a:spcPts val="1858"/>
              </a:spcBef>
              <a:defRPr sz="1626"/>
            </a:lvl5pPr>
          </a:lstStyle>
          <a:p>
            <a:r>
              <a:t>Body Level One</a:t>
            </a:r>
          </a:p>
          <a:p>
            <a:pPr lvl="1"/>
            <a:r>
              <a:t>Body Level Two</a:t>
            </a:r>
          </a:p>
          <a:p>
            <a:pPr lvl="2"/>
            <a:r>
              <a:t>Body Level Three</a:t>
            </a:r>
          </a:p>
          <a:p>
            <a:pPr lvl="3"/>
            <a:r>
              <a:t>Body Level Four</a:t>
            </a:r>
          </a:p>
          <a:p>
            <a:pPr lvl="4"/>
            <a:r>
              <a:t>Body Level Five</a:t>
            </a:r>
          </a:p>
        </p:txBody>
      </p:sp>
      <p:sp>
        <p:nvSpPr>
          <p:cNvPr id="72" name="Shape 72"/>
          <p:cNvSpPr>
            <a:spLocks noGrp="1"/>
          </p:cNvSpPr>
          <p:nvPr>
            <p:ph type="sldNum" sz="quarter" idx="2"/>
          </p:nvPr>
        </p:nvSpPr>
        <p:spPr>
          <a:xfrm>
            <a:off x="4443204" y="6505278"/>
            <a:ext cx="250220" cy="232907"/>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20444713"/>
      </p:ext>
    </p:extLst>
  </p:cSld>
  <p:clrMapOvr>
    <a:masterClrMapping/>
  </p:clrMapOvr>
  <p:transition spd="med"/>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455651-B91D-8241-81FF-64C93FC58073}" type="datetimeFigureOut">
              <a:rPr lang="en-US" smtClean="0"/>
              <a:t>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F13298-EDB7-7245-B0BC-811F8BBC9D8A}" type="slidenum">
              <a:rPr lang="en-US" smtClean="0"/>
              <a:t>‹#›</a:t>
            </a:fld>
            <a:endParaRPr lang="en-US"/>
          </a:p>
        </p:txBody>
      </p:sp>
    </p:spTree>
    <p:extLst>
      <p:ext uri="{BB962C8B-B14F-4D97-AF65-F5344CB8AC3E}">
        <p14:creationId xmlns:p14="http://schemas.microsoft.com/office/powerpoint/2010/main" val="34396948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455651-B91D-8241-81FF-64C93FC58073}" type="datetimeFigureOut">
              <a:rPr lang="en-US" smtClean="0"/>
              <a:t>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F13298-EDB7-7245-B0BC-811F8BBC9D8A}" type="slidenum">
              <a:rPr lang="en-US" smtClean="0"/>
              <a:t>‹#›</a:t>
            </a:fld>
            <a:endParaRPr lang="en-US"/>
          </a:p>
        </p:txBody>
      </p:sp>
    </p:spTree>
    <p:extLst>
      <p:ext uri="{BB962C8B-B14F-4D97-AF65-F5344CB8AC3E}">
        <p14:creationId xmlns:p14="http://schemas.microsoft.com/office/powerpoint/2010/main" val="35450608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3455651-B91D-8241-81FF-64C93FC58073}" type="datetimeFigureOut">
              <a:rPr lang="en-US" smtClean="0"/>
              <a:t>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F13298-EDB7-7245-B0BC-811F8BBC9D8A}" type="slidenum">
              <a:rPr lang="en-US" smtClean="0"/>
              <a:t>‹#›</a:t>
            </a:fld>
            <a:endParaRPr lang="en-US"/>
          </a:p>
        </p:txBody>
      </p:sp>
      <p:pic>
        <p:nvPicPr>
          <p:cNvPr id="8" name="pasted-image.pdf"/>
          <p:cNvPicPr>
            <a:picLocks noChangeAspect="1"/>
          </p:cNvPicPr>
          <p:nvPr userDrawn="1"/>
        </p:nvPicPr>
        <p:blipFill>
          <a:blip r:embed="rId2">
            <a:clrChange>
              <a:clrFrom>
                <a:srgbClr val="000000">
                  <a:alpha val="0"/>
                </a:srgbClr>
              </a:clrFrom>
              <a:clrTo>
                <a:srgbClr val="000000">
                  <a:alpha val="0"/>
                </a:srgbClr>
              </a:clrTo>
            </a:clrChange>
            <a:lum bright="70000" contrast="-70000"/>
            <a:extLst>
              <a:ext uri="{BEBA8EAE-BF5A-486C-A8C5-ECC9F3942E4B}">
                <a14:imgProps xmlns:a14="http://schemas.microsoft.com/office/drawing/2010/main">
                  <a14:imgLayer r:embed="rId3">
                    <a14:imgEffect>
                      <a14:colorTemperature colorTemp="5300"/>
                    </a14:imgEffect>
                    <a14:imgEffect>
                      <a14:saturation sat="33000"/>
                    </a14:imgEffect>
                  </a14:imgLayer>
                </a14:imgProps>
              </a:ext>
            </a:extLst>
          </a:blip>
          <a:stretch>
            <a:fillRect/>
          </a:stretch>
        </p:blipFill>
        <p:spPr>
          <a:xfrm>
            <a:off x="0" y="5953224"/>
            <a:ext cx="924127" cy="914400"/>
          </a:xfrm>
          <a:prstGeom prst="rect">
            <a:avLst/>
          </a:prstGeom>
          <a:noFill/>
          <a:ln w="25400">
            <a:miter lim="400000"/>
          </a:ln>
          <a:effectLst>
            <a:outerShdw blurRad="254000" dist="127000" dir="5400000" rotWithShape="0">
              <a:srgbClr val="000000">
                <a:alpha val="70000"/>
              </a:srgbClr>
            </a:outerShdw>
          </a:effectLst>
        </p:spPr>
      </p:pic>
      <p:pic>
        <p:nvPicPr>
          <p:cNvPr id="10" name="Picture 9"/>
          <p:cNvPicPr>
            <a:picLocks noChangeAspect="1"/>
          </p:cNvPicPr>
          <p:nvPr userDrawn="1"/>
        </p:nvPicPr>
        <p:blipFill>
          <a:blip r:embed="rId4">
            <a:clrChange>
              <a:clrFrom>
                <a:srgbClr val="463D2C">
                  <a:alpha val="94902"/>
                </a:srgbClr>
              </a:clrFrom>
              <a:clrTo>
                <a:srgbClr val="463D2C">
                  <a:alpha val="0"/>
                </a:srgbClr>
              </a:clrTo>
            </a:clrChange>
            <a:lum bright="70000" contrast="-70000"/>
          </a:blip>
          <a:stretch>
            <a:fillRect/>
          </a:stretch>
        </p:blipFill>
        <p:spPr>
          <a:xfrm>
            <a:off x="8229600" y="5945790"/>
            <a:ext cx="914400" cy="921834"/>
          </a:xfrm>
          <a:prstGeom prst="rect">
            <a:avLst/>
          </a:prstGeom>
          <a:effectLst/>
        </p:spPr>
      </p:pic>
    </p:spTree>
    <p:extLst>
      <p:ext uri="{BB962C8B-B14F-4D97-AF65-F5344CB8AC3E}">
        <p14:creationId xmlns:p14="http://schemas.microsoft.com/office/powerpoint/2010/main" val="30800572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3455651-B91D-8241-81FF-64C93FC58073}" type="datetimeFigureOut">
              <a:rPr lang="en-US" smtClean="0"/>
              <a:t>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F13298-EDB7-7245-B0BC-811F8BBC9D8A}" type="slidenum">
              <a:rPr lang="en-US" smtClean="0"/>
              <a:t>‹#›</a:t>
            </a:fld>
            <a:endParaRPr lang="en-US"/>
          </a:p>
        </p:txBody>
      </p:sp>
    </p:spTree>
    <p:extLst>
      <p:ext uri="{BB962C8B-B14F-4D97-AF65-F5344CB8AC3E}">
        <p14:creationId xmlns:p14="http://schemas.microsoft.com/office/powerpoint/2010/main" val="13474366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3455651-B91D-8241-81FF-64C93FC58073}" type="datetimeFigureOut">
              <a:rPr lang="en-US" smtClean="0"/>
              <a:t>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F13298-EDB7-7245-B0BC-811F8BBC9D8A}" type="slidenum">
              <a:rPr lang="en-US" smtClean="0"/>
              <a:t>‹#›</a:t>
            </a:fld>
            <a:endParaRPr lang="en-US"/>
          </a:p>
        </p:txBody>
      </p:sp>
    </p:spTree>
    <p:extLst>
      <p:ext uri="{BB962C8B-B14F-4D97-AF65-F5344CB8AC3E}">
        <p14:creationId xmlns:p14="http://schemas.microsoft.com/office/powerpoint/2010/main" val="14910476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455651-B91D-8241-81FF-64C93FC58073}" type="datetimeFigureOut">
              <a:rPr lang="en-US" smtClean="0"/>
              <a:t>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F13298-EDB7-7245-B0BC-811F8BBC9D8A}" type="slidenum">
              <a:rPr lang="en-US" smtClean="0"/>
              <a:t>‹#›</a:t>
            </a:fld>
            <a:endParaRPr lang="en-US"/>
          </a:p>
        </p:txBody>
      </p:sp>
    </p:spTree>
    <p:extLst>
      <p:ext uri="{BB962C8B-B14F-4D97-AF65-F5344CB8AC3E}">
        <p14:creationId xmlns:p14="http://schemas.microsoft.com/office/powerpoint/2010/main" val="29024797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455651-B91D-8241-81FF-64C93FC58073}" type="datetimeFigureOut">
              <a:rPr lang="en-US" smtClean="0"/>
              <a:t>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F13298-EDB7-7245-B0BC-811F8BBC9D8A}" type="slidenum">
              <a:rPr lang="en-US" smtClean="0"/>
              <a:t>‹#›</a:t>
            </a:fld>
            <a:endParaRPr lang="en-US"/>
          </a:p>
        </p:txBody>
      </p:sp>
    </p:spTree>
    <p:extLst>
      <p:ext uri="{BB962C8B-B14F-4D97-AF65-F5344CB8AC3E}">
        <p14:creationId xmlns:p14="http://schemas.microsoft.com/office/powerpoint/2010/main" val="33930401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455651-B91D-8241-81FF-64C93FC58073}" type="datetimeFigureOut">
              <a:rPr lang="en-US" smtClean="0"/>
              <a:t>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F13298-EDB7-7245-B0BC-811F8BBC9D8A}" type="slidenum">
              <a:rPr lang="en-US" smtClean="0"/>
              <a:t>‹#›</a:t>
            </a:fld>
            <a:endParaRPr lang="en-US"/>
          </a:p>
        </p:txBody>
      </p:sp>
    </p:spTree>
    <p:extLst>
      <p:ext uri="{BB962C8B-B14F-4D97-AF65-F5344CB8AC3E}">
        <p14:creationId xmlns:p14="http://schemas.microsoft.com/office/powerpoint/2010/main" val="8144440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455651-B91D-8241-81FF-64C93FC58073}" type="datetimeFigureOut">
              <a:rPr lang="en-US" smtClean="0"/>
              <a:t>6/20/16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F13298-EDB7-7245-B0BC-811F8BBC9D8A}" type="slidenum">
              <a:rPr lang="en-US" smtClean="0"/>
              <a:t>‹#›</a:t>
            </a:fld>
            <a:endParaRPr lang="en-US"/>
          </a:p>
        </p:txBody>
      </p:sp>
    </p:spTree>
    <p:extLst>
      <p:ext uri="{BB962C8B-B14F-4D97-AF65-F5344CB8AC3E}">
        <p14:creationId xmlns:p14="http://schemas.microsoft.com/office/powerpoint/2010/main" val="17500983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emf"/><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emf"/><Relationship Id="rId5" Type="http://schemas.openxmlformats.org/officeDocument/2006/relationships/image" Target="../media/image9.emf"/><Relationship Id="rId6" Type="http://schemas.openxmlformats.org/officeDocument/2006/relationships/image" Target="../media/image11.png"/><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emf"/><Relationship Id="rId5" Type="http://schemas.openxmlformats.org/officeDocument/2006/relationships/image" Target="../media/image9.emf"/><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emf"/><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emf"/><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emf"/><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1.png"/><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emf"/><Relationship Id="rId5" Type="http://schemas.openxmlformats.org/officeDocument/2006/relationships/image" Target="../media/image9.emf"/><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1.png"/><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1.png"/><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1.png"/><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emf"/><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jpg"/><Relationship Id="rId8" Type="http://schemas.openxmlformats.org/officeDocument/2006/relationships/image" Target="../media/image7.jpeg"/><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1.png"/><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1.png"/><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emf"/><Relationship Id="rId5" Type="http://schemas.openxmlformats.org/officeDocument/2006/relationships/image" Target="../media/image9.emf"/><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emf"/><Relationship Id="rId5" Type="http://schemas.openxmlformats.org/officeDocument/2006/relationships/image" Target="../media/image9.emf"/><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emf"/><Relationship Id="rId5" Type="http://schemas.openxmlformats.org/officeDocument/2006/relationships/image" Target="../media/image9.emf"/><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emf"/><Relationship Id="rId5" Type="http://schemas.openxmlformats.org/officeDocument/2006/relationships/image" Target="../media/image9.emf"/><Relationship Id="rId6" Type="http://schemas.openxmlformats.org/officeDocument/2006/relationships/image" Target="../media/image10.png"/><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emf"/><Relationship Id="rId5" Type="http://schemas.openxmlformats.org/officeDocument/2006/relationships/image" Target="../media/image9.emf"/><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emf"/><Relationship Id="rId5" Type="http://schemas.openxmlformats.org/officeDocument/2006/relationships/image" Target="../media/image9.emf"/><Relationship Id="rId6" Type="http://schemas.openxmlformats.org/officeDocument/2006/relationships/image" Target="../media/image10.png"/><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emf"/><Relationship Id="rId5" Type="http://schemas.openxmlformats.org/officeDocument/2006/relationships/image" Target="../media/image9.emf"/><Relationship Id="rId6" Type="http://schemas.openxmlformats.org/officeDocument/2006/relationships/image" Target="../media/image10.png"/><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emf"/><Relationship Id="rId5" Type="http://schemas.openxmlformats.org/officeDocument/2006/relationships/image" Target="../media/image9.emf"/><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emf"/><Relationship Id="rId5" Type="http://schemas.openxmlformats.org/officeDocument/2006/relationships/image" Target="../media/image8.png"/><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emf"/><Relationship Id="rId5" Type="http://schemas.openxmlformats.org/officeDocument/2006/relationships/image" Target="../media/image9.emf"/><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emf"/><Relationship Id="rId5" Type="http://schemas.openxmlformats.org/officeDocument/2006/relationships/image" Target="../media/image12.png"/><Relationship Id="rId6" Type="http://schemas.openxmlformats.org/officeDocument/2006/relationships/image" Target="../media/image9.emf"/><Relationship Id="rId7" Type="http://schemas.openxmlformats.org/officeDocument/2006/relationships/image" Target="../media/image13.emf"/><Relationship Id="rId8" Type="http://schemas.openxmlformats.org/officeDocument/2006/relationships/image" Target="../media/image14.emf"/><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emf"/><Relationship Id="rId5" Type="http://schemas.openxmlformats.org/officeDocument/2006/relationships/image" Target="../media/image9.emf"/><Relationship Id="rId6" Type="http://schemas.openxmlformats.org/officeDocument/2006/relationships/image" Target="../media/image13.emf"/><Relationship Id="rId7" Type="http://schemas.openxmlformats.org/officeDocument/2006/relationships/image" Target="../media/image14.emf"/><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emf"/><Relationship Id="rId5" Type="http://schemas.openxmlformats.org/officeDocument/2006/relationships/image" Target="../media/image9.emf"/><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emf"/><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emf"/><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7.png"/><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emf"/><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20.png"/><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emf"/><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20.png"/><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emf"/><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emf"/><Relationship Id="rId1" Type="http://schemas.openxmlformats.org/officeDocument/2006/relationships/slideLayout" Target="../slideLayouts/slideLayout1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emf"/><Relationship Id="rId5" Type="http://schemas.openxmlformats.org/officeDocument/2006/relationships/image" Target="../media/image9.emf"/><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emf"/><Relationship Id="rId5" Type="http://schemas.openxmlformats.org/officeDocument/2006/relationships/image" Target="../media/image9.emf"/><Relationship Id="rId1" Type="http://schemas.openxmlformats.org/officeDocument/2006/relationships/slideLayout" Target="../slideLayouts/slideLayout1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emf"/><Relationship Id="rId1" Type="http://schemas.openxmlformats.org/officeDocument/2006/relationships/slideLayout" Target="../slideLayouts/slideLayout1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emf"/><Relationship Id="rId5" Type="http://schemas.openxmlformats.org/officeDocument/2006/relationships/image" Target="../media/image15.emf"/><Relationship Id="rId1" Type="http://schemas.openxmlformats.org/officeDocument/2006/relationships/slideLayout" Target="../slideLayouts/slideLayout1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emf"/><Relationship Id="rId5" Type="http://schemas.openxmlformats.org/officeDocument/2006/relationships/image" Target="../media/image16.emf"/><Relationship Id="rId1" Type="http://schemas.openxmlformats.org/officeDocument/2006/relationships/slideLayout" Target="../slideLayouts/slideLayout1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emf"/><Relationship Id="rId5" Type="http://schemas.openxmlformats.org/officeDocument/2006/relationships/image" Target="../media/image17.emf"/><Relationship Id="rId1" Type="http://schemas.openxmlformats.org/officeDocument/2006/relationships/slideLayout" Target="../slideLayouts/slideLayout1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emf"/><Relationship Id="rId1" Type="http://schemas.openxmlformats.org/officeDocument/2006/relationships/slideLayout" Target="../slideLayouts/slideLayout1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emf"/><Relationship Id="rId5" Type="http://schemas.openxmlformats.org/officeDocument/2006/relationships/image" Target="../media/image18.emf"/><Relationship Id="rId6" Type="http://schemas.openxmlformats.org/officeDocument/2006/relationships/image" Target="../media/image19.emf"/><Relationship Id="rId1" Type="http://schemas.openxmlformats.org/officeDocument/2006/relationships/slideLayout" Target="../slideLayouts/slideLayout1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emf"/><Relationship Id="rId5" Type="http://schemas.openxmlformats.org/officeDocument/2006/relationships/image" Target="../media/image20.emf"/><Relationship Id="rId1" Type="http://schemas.openxmlformats.org/officeDocument/2006/relationships/slideLayout" Target="../slideLayouts/slideLayout1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emf"/><Relationship Id="rId5" Type="http://schemas.openxmlformats.org/officeDocument/2006/relationships/image" Target="../media/image21.emf"/><Relationship Id="rId1" Type="http://schemas.openxmlformats.org/officeDocument/2006/relationships/slideLayout" Target="../slideLayouts/slideLayout1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emf"/><Relationship Id="rId1" Type="http://schemas.openxmlformats.org/officeDocument/2006/relationships/slideLayout" Target="../slideLayouts/slideLayout1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emf"/><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2.emf"/><Relationship Id="rId4" Type="http://schemas.openxmlformats.org/officeDocument/2006/relationships/image" Target="../media/image1.png"/><Relationship Id="rId5" Type="http://schemas.openxmlformats.org/officeDocument/2006/relationships/image" Target="../media/image2.emf"/><Relationship Id="rId6" Type="http://schemas.openxmlformats.org/officeDocument/2006/relationships/image" Target="../media/image23.emf"/><Relationship Id="rId1" Type="http://schemas.openxmlformats.org/officeDocument/2006/relationships/slideLayout" Target="../slideLayouts/slideLayout12.xml"/><Relationship Id="rId2" Type="http://schemas.openxmlformats.org/officeDocument/2006/relationships/notesSlide" Target="../notesSlides/notesSlide50.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emf"/><Relationship Id="rId5" Type="http://schemas.openxmlformats.org/officeDocument/2006/relationships/image" Target="../media/image18.png"/><Relationship Id="rId6" Type="http://schemas.openxmlformats.org/officeDocument/2006/relationships/image" Target="../media/image19.png"/><Relationship Id="rId7" Type="http://schemas.openxmlformats.org/officeDocument/2006/relationships/image" Target="../media/image20.png"/><Relationship Id="rId1" Type="http://schemas.openxmlformats.org/officeDocument/2006/relationships/slideLayout" Target="../slideLayouts/slideLayout12.xml"/><Relationship Id="rId2" Type="http://schemas.openxmlformats.org/officeDocument/2006/relationships/notesSlide" Target="../notesSlides/notesSlide51.xml"/></Relationships>
</file>

<file path=ppt/slides/_rels/slide54.xml.rels><?xml version="1.0" encoding="UTF-8" standalone="yes"?>
<Relationships xmlns="http://schemas.openxmlformats.org/package/2006/relationships"><Relationship Id="rId3" Type="http://schemas.openxmlformats.org/officeDocument/2006/relationships/image" Target="../media/image24.emf"/><Relationship Id="rId4" Type="http://schemas.openxmlformats.org/officeDocument/2006/relationships/image" Target="../media/image25.emf"/><Relationship Id="rId5" Type="http://schemas.openxmlformats.org/officeDocument/2006/relationships/image" Target="../media/image26.emf"/><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5.xml.rels><?xml version="1.0" encoding="UTF-8" standalone="yes"?>
<Relationships xmlns="http://schemas.openxmlformats.org/package/2006/relationships"><Relationship Id="rId3" Type="http://schemas.openxmlformats.org/officeDocument/2006/relationships/image" Target="../media/image27.emf"/><Relationship Id="rId4" Type="http://schemas.openxmlformats.org/officeDocument/2006/relationships/image" Target="../media/image28.emf"/><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29.e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16.emf"/></Relationships>
</file>

<file path=ppt/slides/_rels/slide58.xml.rels><?xml version="1.0" encoding="UTF-8" standalone="yes"?>
<Relationships xmlns="http://schemas.openxmlformats.org/package/2006/relationships"><Relationship Id="rId3" Type="http://schemas.openxmlformats.org/officeDocument/2006/relationships/image" Target="../media/image30.emf"/><Relationship Id="rId4" Type="http://schemas.openxmlformats.org/officeDocument/2006/relationships/image" Target="../media/image17.emf"/><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2.emf"/><Relationship Id="rId6" Type="http://schemas.openxmlformats.org/officeDocument/2006/relationships/image" Target="../media/image10.png"/><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emf"/><Relationship Id="rId1" Type="http://schemas.openxmlformats.org/officeDocument/2006/relationships/slideLayout" Target="../slideLayouts/slideLayout12.xml"/><Relationship Id="rId2" Type="http://schemas.openxmlformats.org/officeDocument/2006/relationships/notesSlide" Target="../notesSlides/notesSlide5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2.emf"/><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2.emf"/><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emf"/><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Shape 123"/>
          <p:cNvSpPr>
            <a:spLocks noGrp="1"/>
          </p:cNvSpPr>
          <p:nvPr>
            <p:ph type="ctrTitle"/>
          </p:nvPr>
        </p:nvSpPr>
        <p:spPr>
          <a:xfrm>
            <a:off x="488633" y="338706"/>
            <a:ext cx="8426694" cy="2419489"/>
          </a:xfrm>
          <a:prstGeom prst="rect">
            <a:avLst/>
          </a:prstGeom>
        </p:spPr>
        <p:txBody>
          <a:bodyPr>
            <a:noAutofit/>
          </a:bodyPr>
          <a:lstStyle>
            <a:lvl1pPr defTabSz="438150">
              <a:defRPr sz="6000" b="1">
                <a:latin typeface="Helvetica"/>
                <a:ea typeface="Helvetica"/>
                <a:cs typeface="Helvetica"/>
                <a:sym typeface="Helvetica"/>
              </a:defRPr>
            </a:lvl1pPr>
          </a:lstStyle>
          <a:p>
            <a:pPr algn="just"/>
            <a:r>
              <a:rPr lang="en-US" sz="4800" dirty="0">
                <a:solidFill>
                  <a:srgbClr val="329600"/>
                </a:solidFill>
                <a:latin typeface="Calibri" charset="0"/>
                <a:ea typeface="Calibri" charset="0"/>
                <a:cs typeface="Calibri" charset="0"/>
              </a:rPr>
              <a:t>Towards Statistical Guarantees </a:t>
            </a:r>
            <a:r>
              <a:rPr lang="en-US" sz="4800" dirty="0" smtClean="0">
                <a:solidFill>
                  <a:srgbClr val="329600"/>
                </a:solidFill>
                <a:latin typeface="Calibri" charset="0"/>
                <a:ea typeface="Calibri" charset="0"/>
                <a:cs typeface="Calibri" charset="0"/>
              </a:rPr>
              <a:t>in Controlling </a:t>
            </a:r>
            <a:r>
              <a:rPr lang="en-US" sz="4800" dirty="0">
                <a:solidFill>
                  <a:srgbClr val="329600"/>
                </a:solidFill>
                <a:latin typeface="Calibri" charset="0"/>
                <a:ea typeface="Calibri" charset="0"/>
                <a:cs typeface="Calibri" charset="0"/>
              </a:rPr>
              <a:t>Quality Tradeoffs for Approximate Acceleration </a:t>
            </a:r>
            <a:endParaRPr sz="4800" dirty="0">
              <a:solidFill>
                <a:srgbClr val="329600"/>
              </a:solidFill>
              <a:latin typeface="Calibri" charset="0"/>
              <a:ea typeface="Calibri" charset="0"/>
              <a:cs typeface="Calibri" charset="0"/>
            </a:endParaRPr>
          </a:p>
        </p:txBody>
      </p:sp>
      <p:sp>
        <p:nvSpPr>
          <p:cNvPr id="124" name="Shape 124"/>
          <p:cNvSpPr>
            <a:spLocks noGrp="1"/>
          </p:cNvSpPr>
          <p:nvPr>
            <p:ph type="subTitle" sz="half" idx="1"/>
          </p:nvPr>
        </p:nvSpPr>
        <p:spPr>
          <a:xfrm>
            <a:off x="276726" y="3368292"/>
            <a:ext cx="2526481" cy="1983181"/>
          </a:xfrm>
          <a:prstGeom prst="rect">
            <a:avLst/>
          </a:prstGeom>
        </p:spPr>
        <p:txBody>
          <a:bodyPr>
            <a:noAutofit/>
          </a:bodyPr>
          <a:lstStyle/>
          <a:p>
            <a:pPr algn="l" defTabSz="257790">
              <a:defRPr sz="3420">
                <a:latin typeface="Calibri"/>
                <a:ea typeface="Calibri"/>
                <a:cs typeface="Calibri"/>
                <a:sym typeface="Calibri"/>
              </a:defRPr>
            </a:pPr>
            <a:r>
              <a:rPr lang="en-US" sz="2200" b="1" dirty="0">
                <a:solidFill>
                  <a:srgbClr val="0070C0"/>
                </a:solidFill>
                <a:latin typeface="Calibri" charset="0"/>
                <a:ea typeface="Calibri" charset="0"/>
                <a:cs typeface="Calibri" charset="0"/>
                <a:sym typeface="Helvetica"/>
              </a:rPr>
              <a:t>Divya </a:t>
            </a:r>
            <a:r>
              <a:rPr lang="en-US" sz="2200" b="1" dirty="0" smtClean="0">
                <a:solidFill>
                  <a:srgbClr val="0070C0"/>
                </a:solidFill>
                <a:latin typeface="Calibri" charset="0"/>
                <a:ea typeface="Calibri" charset="0"/>
                <a:cs typeface="Calibri" charset="0"/>
                <a:sym typeface="Helvetica"/>
              </a:rPr>
              <a:t>Mahajan</a:t>
            </a:r>
          </a:p>
          <a:p>
            <a:pPr algn="l" defTabSz="257790">
              <a:defRPr sz="3420">
                <a:latin typeface="Calibri"/>
                <a:ea typeface="Calibri"/>
                <a:cs typeface="Calibri"/>
                <a:sym typeface="Calibri"/>
              </a:defRPr>
            </a:pPr>
            <a:r>
              <a:rPr lang="en-US" sz="2200" dirty="0">
                <a:solidFill>
                  <a:schemeClr val="tx1"/>
                </a:solidFill>
                <a:latin typeface="Calibri" charset="0"/>
                <a:ea typeface="Calibri" charset="0"/>
                <a:cs typeface="Calibri" charset="0"/>
              </a:rPr>
              <a:t>Amir </a:t>
            </a:r>
            <a:r>
              <a:rPr lang="en-US" sz="2200" dirty="0" err="1">
                <a:solidFill>
                  <a:schemeClr val="tx1"/>
                </a:solidFill>
                <a:latin typeface="Calibri" charset="0"/>
                <a:ea typeface="Calibri" charset="0"/>
                <a:cs typeface="Calibri" charset="0"/>
              </a:rPr>
              <a:t>Yazdanbakhsh</a:t>
            </a:r>
            <a:r>
              <a:rPr lang="en-US" sz="2200" dirty="0">
                <a:solidFill>
                  <a:schemeClr val="tx1"/>
                </a:solidFill>
                <a:latin typeface="Calibri" charset="0"/>
                <a:ea typeface="Calibri" charset="0"/>
                <a:cs typeface="Calibri" charset="0"/>
              </a:rPr>
              <a:t> </a:t>
            </a:r>
            <a:endParaRPr lang="en-US" sz="2200" b="1" dirty="0">
              <a:solidFill>
                <a:schemeClr val="tx1"/>
              </a:solidFill>
              <a:latin typeface="Calibri" charset="0"/>
              <a:ea typeface="Calibri" charset="0"/>
              <a:cs typeface="Calibri" charset="0"/>
              <a:sym typeface="Helvetica"/>
            </a:endParaRPr>
          </a:p>
          <a:p>
            <a:pPr algn="l" defTabSz="257790">
              <a:defRPr sz="3420">
                <a:latin typeface="Calibri"/>
                <a:ea typeface="Calibri"/>
                <a:cs typeface="Calibri"/>
                <a:sym typeface="Calibri"/>
              </a:defRPr>
            </a:pPr>
            <a:r>
              <a:rPr sz="2200" dirty="0">
                <a:solidFill>
                  <a:schemeClr val="tx1"/>
                </a:solidFill>
                <a:latin typeface="Calibri" charset="0"/>
                <a:ea typeface="Calibri" charset="0"/>
                <a:cs typeface="Calibri" charset="0"/>
              </a:rPr>
              <a:t>Jongse Park</a:t>
            </a:r>
            <a:endParaRPr lang="en-US" sz="2200" dirty="0">
              <a:solidFill>
                <a:schemeClr val="tx1"/>
              </a:solidFill>
              <a:latin typeface="Calibri" charset="0"/>
              <a:ea typeface="Calibri" charset="0"/>
              <a:cs typeface="Calibri" charset="0"/>
            </a:endParaRPr>
          </a:p>
          <a:p>
            <a:pPr algn="l" defTabSz="257790">
              <a:defRPr sz="3420">
                <a:latin typeface="Calibri"/>
                <a:ea typeface="Calibri"/>
                <a:cs typeface="Calibri"/>
                <a:sym typeface="Calibri"/>
              </a:defRPr>
            </a:pPr>
            <a:r>
              <a:rPr lang="en-US" sz="2200" dirty="0" smtClean="0">
                <a:solidFill>
                  <a:schemeClr val="tx1"/>
                </a:solidFill>
                <a:latin typeface="Calibri" charset="0"/>
                <a:ea typeface="Calibri" charset="0"/>
                <a:cs typeface="Calibri" charset="0"/>
              </a:rPr>
              <a:t>Bradley Thwaites</a:t>
            </a:r>
            <a:endParaRPr lang="en-US" sz="2200" dirty="0">
              <a:solidFill>
                <a:schemeClr val="tx1"/>
              </a:solidFill>
              <a:latin typeface="Calibri" charset="0"/>
              <a:ea typeface="Calibri" charset="0"/>
              <a:cs typeface="Calibri" charset="0"/>
            </a:endParaRPr>
          </a:p>
          <a:p>
            <a:pPr algn="l" defTabSz="257790">
              <a:defRPr sz="3420">
                <a:latin typeface="Calibri"/>
                <a:ea typeface="Calibri"/>
                <a:cs typeface="Calibri"/>
                <a:sym typeface="Calibri"/>
              </a:defRPr>
            </a:pPr>
            <a:r>
              <a:rPr lang="en-US" sz="2200" dirty="0" err="1">
                <a:solidFill>
                  <a:schemeClr val="tx1"/>
                </a:solidFill>
                <a:latin typeface="Calibri" charset="0"/>
                <a:ea typeface="Calibri" charset="0"/>
                <a:cs typeface="Calibri" charset="0"/>
              </a:rPr>
              <a:t>Hadi</a:t>
            </a:r>
            <a:r>
              <a:rPr lang="en-US" sz="2200" dirty="0">
                <a:solidFill>
                  <a:schemeClr val="tx1"/>
                </a:solidFill>
                <a:latin typeface="Calibri" charset="0"/>
                <a:ea typeface="Calibri" charset="0"/>
                <a:cs typeface="Calibri" charset="0"/>
              </a:rPr>
              <a:t> </a:t>
            </a:r>
            <a:r>
              <a:rPr lang="en-US" sz="2200" dirty="0" err="1">
                <a:solidFill>
                  <a:schemeClr val="tx1"/>
                </a:solidFill>
                <a:latin typeface="Calibri" charset="0"/>
                <a:ea typeface="Calibri" charset="0"/>
                <a:cs typeface="Calibri" charset="0"/>
              </a:rPr>
              <a:t>Esmaeilzadeh</a:t>
            </a:r>
            <a:endParaRPr sz="2200" dirty="0">
              <a:solidFill>
                <a:schemeClr val="tx1"/>
              </a:solidFill>
              <a:latin typeface="Calibri" charset="0"/>
              <a:ea typeface="Calibri" charset="0"/>
              <a:cs typeface="Calibri" charset="0"/>
            </a:endParaRPr>
          </a:p>
        </p:txBody>
      </p:sp>
      <p:pic>
        <p:nvPicPr>
          <p:cNvPr id="125" name="pasted-image.pdf"/>
          <p:cNvPicPr>
            <a:picLocks noChangeAspect="1"/>
          </p:cNvPicPr>
          <p:nvPr/>
        </p:nvPicPr>
        <p:blipFill>
          <a:blip r:embed="rId3">
            <a:extLst/>
          </a:blip>
          <a:stretch>
            <a:fillRect/>
          </a:stretch>
        </p:blipFill>
        <p:spPr>
          <a:xfrm>
            <a:off x="9502" y="5956949"/>
            <a:ext cx="904641" cy="895119"/>
          </a:xfrm>
          <a:prstGeom prst="rect">
            <a:avLst/>
          </a:prstGeom>
          <a:ln w="25400">
            <a:miter lim="400000"/>
          </a:ln>
          <a:effectLst>
            <a:outerShdw blurRad="254000" dist="127000" dir="5400000" rotWithShape="0">
              <a:srgbClr val="000000">
                <a:alpha val="70000"/>
              </a:srgbClr>
            </a:outerShdw>
          </a:effectLst>
        </p:spPr>
      </p:pic>
      <p:pic>
        <p:nvPicPr>
          <p:cNvPr id="2" name="Picture 1"/>
          <p:cNvPicPr>
            <a:picLocks noChangeAspect="1"/>
          </p:cNvPicPr>
          <p:nvPr/>
        </p:nvPicPr>
        <p:blipFill>
          <a:blip r:embed="rId4"/>
          <a:stretch>
            <a:fillRect/>
          </a:stretch>
        </p:blipFill>
        <p:spPr>
          <a:xfrm>
            <a:off x="8212910" y="5937668"/>
            <a:ext cx="907026" cy="914400"/>
          </a:xfrm>
          <a:prstGeom prst="rect">
            <a:avLst/>
          </a:prstGeom>
          <a:effectLst/>
        </p:spPr>
      </p:pic>
      <p:sp>
        <p:nvSpPr>
          <p:cNvPr id="4" name="Rectangle 3"/>
          <p:cNvSpPr/>
          <p:nvPr/>
        </p:nvSpPr>
        <p:spPr>
          <a:xfrm>
            <a:off x="3201829" y="3989140"/>
            <a:ext cx="5545129" cy="769441"/>
          </a:xfrm>
          <a:prstGeom prst="rect">
            <a:avLst/>
          </a:prstGeom>
        </p:spPr>
        <p:txBody>
          <a:bodyPr wrap="square">
            <a:spAutoFit/>
          </a:bodyPr>
          <a:lstStyle/>
          <a:p>
            <a:pPr defTabSz="257790">
              <a:defRPr sz="3420">
                <a:latin typeface="Calibri"/>
                <a:ea typeface="Calibri"/>
                <a:cs typeface="Calibri"/>
                <a:sym typeface="Calibri"/>
              </a:defRPr>
            </a:pPr>
            <a:r>
              <a:rPr lang="en-US" sz="2200" dirty="0">
                <a:solidFill>
                  <a:schemeClr val="bg1">
                    <a:lumMod val="50000"/>
                  </a:schemeClr>
                </a:solidFill>
                <a:latin typeface="Calibri" charset="0"/>
                <a:ea typeface="Calibri" charset="0"/>
                <a:cs typeface="Calibri" charset="0"/>
              </a:rPr>
              <a:t>Alternative Computing Technologies (</a:t>
            </a:r>
            <a:r>
              <a:rPr lang="en-US" sz="2200" dirty="0">
                <a:solidFill>
                  <a:srgbClr val="329600"/>
                </a:solidFill>
                <a:latin typeface="Calibri" charset="0"/>
                <a:ea typeface="Calibri" charset="0"/>
                <a:cs typeface="Calibri" charset="0"/>
              </a:rPr>
              <a:t>ACT</a:t>
            </a:r>
            <a:r>
              <a:rPr lang="en-US" sz="2200" dirty="0">
                <a:solidFill>
                  <a:schemeClr val="bg1">
                    <a:lumMod val="50000"/>
                  </a:schemeClr>
                </a:solidFill>
                <a:latin typeface="Calibri" charset="0"/>
                <a:ea typeface="Calibri" charset="0"/>
                <a:cs typeface="Calibri" charset="0"/>
              </a:rPr>
              <a:t>) Lab</a:t>
            </a:r>
          </a:p>
          <a:p>
            <a:pPr defTabSz="257790">
              <a:defRPr sz="3420">
                <a:latin typeface="Calibri"/>
                <a:ea typeface="Calibri"/>
                <a:cs typeface="Calibri"/>
                <a:sym typeface="Calibri"/>
              </a:defRPr>
            </a:pPr>
            <a:r>
              <a:rPr lang="en-US" sz="2200" dirty="0">
                <a:solidFill>
                  <a:schemeClr val="bg1">
                    <a:lumMod val="50000"/>
                  </a:schemeClr>
                </a:solidFill>
                <a:latin typeface="Calibri" charset="0"/>
                <a:ea typeface="Calibri" charset="0"/>
                <a:cs typeface="Calibri" charset="0"/>
              </a:rPr>
              <a:t>Georgia Institute of Technology</a:t>
            </a:r>
          </a:p>
        </p:txBody>
      </p:sp>
      <p:cxnSp>
        <p:nvCxnSpPr>
          <p:cNvPr id="6" name="Straight Connector 5"/>
          <p:cNvCxnSpPr/>
          <p:nvPr/>
        </p:nvCxnSpPr>
        <p:spPr>
          <a:xfrm flipH="1">
            <a:off x="2996089" y="3116366"/>
            <a:ext cx="12857" cy="2487033"/>
          </a:xfrm>
          <a:prstGeom prst="line">
            <a:avLst/>
          </a:prstGeom>
          <a:noFill/>
          <a:ln w="25400" cap="flat">
            <a:solidFill>
              <a:schemeClr val="bg1">
                <a:lumMod val="65000"/>
              </a:schemeClr>
            </a:solidFill>
            <a:prstDash val="solid"/>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8273751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asted-image.pdf"/>
          <p:cNvPicPr>
            <a:picLocks noChangeAspect="1"/>
          </p:cNvPicPr>
          <p:nvPr/>
        </p:nvPicPr>
        <p:blipFill>
          <a:blip r:embed="rId3">
            <a:alphaModFix amt="20000"/>
            <a:extLst/>
          </a:blip>
          <a:stretch>
            <a:fillRect/>
          </a:stretch>
        </p:blipFill>
        <p:spPr>
          <a:xfrm>
            <a:off x="0" y="6151337"/>
            <a:ext cx="705517" cy="698091"/>
          </a:xfrm>
          <a:prstGeom prst="rect">
            <a:avLst/>
          </a:prstGeom>
          <a:ln w="25400">
            <a:miter lim="400000"/>
          </a:ln>
          <a:effectLst>
            <a:outerShdw blurRad="254000" dist="127000" dir="5400000" rotWithShape="0">
              <a:srgbClr val="000000">
                <a:alpha val="70000"/>
              </a:srgbClr>
            </a:outerShdw>
          </a:effectLst>
        </p:spPr>
      </p:pic>
      <p:pic>
        <p:nvPicPr>
          <p:cNvPr id="29" name="Picture 28"/>
          <p:cNvPicPr>
            <a:picLocks noChangeAspect="1"/>
          </p:cNvPicPr>
          <p:nvPr/>
        </p:nvPicPr>
        <p:blipFill>
          <a:blip r:embed="rId4">
            <a:alphaModFix amt="20000"/>
          </a:blip>
          <a:stretch>
            <a:fillRect/>
          </a:stretch>
        </p:blipFill>
        <p:spPr>
          <a:xfrm>
            <a:off x="8434532" y="6142764"/>
            <a:ext cx="709468" cy="715236"/>
          </a:xfrm>
          <a:prstGeom prst="rect">
            <a:avLst/>
          </a:prstGeom>
          <a:effectLst/>
        </p:spPr>
      </p:pic>
      <p:cxnSp>
        <p:nvCxnSpPr>
          <p:cNvPr id="26" name="Straight Connector 25"/>
          <p:cNvCxnSpPr/>
          <p:nvPr/>
        </p:nvCxnSpPr>
        <p:spPr>
          <a:xfrm flipV="1">
            <a:off x="1102450" y="1176065"/>
            <a:ext cx="7806228" cy="0"/>
          </a:xfrm>
          <a:prstGeom prst="line">
            <a:avLst/>
          </a:prstGeom>
          <a:noFill/>
          <a:ln w="127000" cap="flat">
            <a:solidFill>
              <a:schemeClr val="accent1"/>
            </a:solidFill>
            <a:prstDash val="solid"/>
            <a:miter lim="400000"/>
          </a:ln>
          <a:effectLst/>
          <a:sp3d/>
        </p:spPr>
        <p:style>
          <a:lnRef idx="0">
            <a:scrgbClr r="0" g="0" b="0"/>
          </a:lnRef>
          <a:fillRef idx="0">
            <a:scrgbClr r="0" g="0" b="0"/>
          </a:fillRef>
          <a:effectRef idx="0">
            <a:scrgbClr r="0" g="0" b="0"/>
          </a:effectRef>
          <a:fontRef idx="none"/>
        </p:style>
      </p:cxnSp>
      <p:cxnSp>
        <p:nvCxnSpPr>
          <p:cNvPr id="27" name="Straight Connector 26"/>
          <p:cNvCxnSpPr/>
          <p:nvPr/>
        </p:nvCxnSpPr>
        <p:spPr>
          <a:xfrm>
            <a:off x="235325" y="1176065"/>
            <a:ext cx="857332" cy="0"/>
          </a:xfrm>
          <a:prstGeom prst="line">
            <a:avLst/>
          </a:prstGeom>
          <a:noFill/>
          <a:ln w="127000" cap="flat">
            <a:solidFill>
              <a:srgbClr val="329600"/>
            </a:solidFill>
            <a:prstDash val="solid"/>
            <a:miter lim="400000"/>
          </a:ln>
          <a:effectLst/>
          <a:sp3d/>
        </p:spPr>
        <p:style>
          <a:lnRef idx="0">
            <a:scrgbClr r="0" g="0" b="0"/>
          </a:lnRef>
          <a:fillRef idx="0">
            <a:scrgbClr r="0" g="0" b="0"/>
          </a:fillRef>
          <a:effectRef idx="0">
            <a:scrgbClr r="0" g="0" b="0"/>
          </a:effectRef>
          <a:fontRef idx="none"/>
        </p:style>
      </p:cxnSp>
      <p:sp>
        <p:nvSpPr>
          <p:cNvPr id="28" name="Shape 130"/>
          <p:cNvSpPr txBox="1">
            <a:spLocks/>
          </p:cNvSpPr>
          <p:nvPr/>
        </p:nvSpPr>
        <p:spPr>
          <a:xfrm>
            <a:off x="216571" y="322912"/>
            <a:ext cx="8199206" cy="820210"/>
          </a:xfrm>
          <a:prstGeom prst="rect">
            <a:avLst/>
          </a:prstGeom>
          <a:ln w="12700">
            <a:miter lim="400000"/>
          </a:ln>
          <a:extLst>
            <a:ext uri="{C572A759-6A51-4108-AA02-DFA0A04FC94B}">
              <ma14:wrappingTextBoxFlag xmlns:ma14="http://schemas.microsoft.com/office/mac/drawingml/2011/main" val="1"/>
            </a:ext>
          </a:extLst>
        </p:spPr>
        <p:txBody>
          <a:bodyPr lIns="31872" tIns="31872" rIns="31872" bIns="31872" anchor="ctr">
            <a:noAutofit/>
          </a:bodyPr>
          <a:lstStyle>
            <a:lvl1pPr marL="0" marR="0" indent="0" algn="l" defTabSz="457200" rtl="0" latinLnBrk="0">
              <a:lnSpc>
                <a:spcPct val="100000"/>
              </a:lnSpc>
              <a:spcBef>
                <a:spcPts val="0"/>
              </a:spcBef>
              <a:spcAft>
                <a:spcPts val="0"/>
              </a:spcAft>
              <a:buClrTx/>
              <a:buSzTx/>
              <a:buFontTx/>
              <a:buNone/>
              <a:tabLst/>
              <a:defRPr sz="5000" b="0" i="0" u="none" strike="noStrike" cap="none" spc="0" baseline="0">
                <a:ln>
                  <a:noFill/>
                </a:ln>
                <a:solidFill>
                  <a:schemeClr val="accent2"/>
                </a:solidFill>
                <a:uFillTx/>
                <a:latin typeface="Calibri"/>
                <a:ea typeface="Calibri"/>
                <a:cs typeface="Calibri"/>
                <a:sym typeface="Calibri"/>
              </a:defRPr>
            </a:lvl1pPr>
            <a:lvl2pPr marL="0" marR="0" indent="143424"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2pPr>
            <a:lvl3pPr marL="0" marR="0" indent="286847"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3pPr>
            <a:lvl4pPr marL="0" marR="0" indent="430271"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4pPr>
            <a:lvl5pPr marL="0" marR="0" indent="573695"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5pPr>
            <a:lvl6pPr marL="0" marR="0" indent="717118"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6pPr>
            <a:lvl7pPr marL="0" marR="0" indent="860542"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7pPr>
            <a:lvl8pPr marL="0" marR="0" indent="1003965"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8pPr>
            <a:lvl9pPr marL="0" marR="0" indent="1147389"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9pPr>
          </a:lstStyle>
          <a:p>
            <a:pPr hangingPunct="1"/>
            <a:r>
              <a:rPr lang="en-US" sz="4000" b="1" smtClean="0">
                <a:solidFill>
                  <a:srgbClr val="329600"/>
                </a:solidFill>
                <a:latin typeface="Calibri" panose="020F0502020204030204" pitchFamily="34" charset="0"/>
                <a:cs typeface="Calibri" panose="020F0502020204030204" pitchFamily="34" charset="0"/>
              </a:rPr>
              <a:t>Exploiting </a:t>
            </a:r>
            <a:r>
              <a:rPr lang="en-US" sz="4000" b="1" dirty="0" smtClean="0">
                <a:solidFill>
                  <a:srgbClr val="329600"/>
                </a:solidFill>
                <a:latin typeface="Calibri" panose="020F0502020204030204" pitchFamily="34" charset="0"/>
                <a:cs typeface="Calibri" panose="020F0502020204030204" pitchFamily="34" charset="0"/>
              </a:rPr>
              <a:t>Accelerator Characteristics</a:t>
            </a:r>
            <a:endParaRPr lang="en-US" sz="4000" b="1" dirty="0">
              <a:solidFill>
                <a:srgbClr val="329600"/>
              </a:solidFill>
              <a:latin typeface="Calibri" panose="020F0502020204030204" pitchFamily="34" charset="0"/>
              <a:cs typeface="Calibri" panose="020F0502020204030204" pitchFamily="34" charset="0"/>
            </a:endParaRPr>
          </a:p>
        </p:txBody>
      </p:sp>
      <p:grpSp>
        <p:nvGrpSpPr>
          <p:cNvPr id="23" name="Group 22"/>
          <p:cNvGrpSpPr/>
          <p:nvPr/>
        </p:nvGrpSpPr>
        <p:grpSpPr>
          <a:xfrm>
            <a:off x="367673" y="1855728"/>
            <a:ext cx="1827220" cy="3707915"/>
            <a:chOff x="6459971" y="1369071"/>
            <a:chExt cx="1827220" cy="3707915"/>
          </a:xfrm>
        </p:grpSpPr>
        <p:pic>
          <p:nvPicPr>
            <p:cNvPr id="25" name="Picture 24"/>
            <p:cNvPicPr>
              <a:picLocks noChangeAspect="1"/>
            </p:cNvPicPr>
            <p:nvPr/>
          </p:nvPicPr>
          <p:blipFill>
            <a:blip r:embed="rId5"/>
            <a:stretch>
              <a:fillRect/>
            </a:stretch>
          </p:blipFill>
          <p:spPr>
            <a:xfrm>
              <a:off x="6459971" y="1369071"/>
              <a:ext cx="1714500" cy="3707915"/>
            </a:xfrm>
            <a:prstGeom prst="rect">
              <a:avLst/>
            </a:prstGeom>
          </p:spPr>
        </p:pic>
        <p:sp>
          <p:nvSpPr>
            <p:cNvPr id="36" name="Rectangle 35"/>
            <p:cNvSpPr/>
            <p:nvPr/>
          </p:nvSpPr>
          <p:spPr>
            <a:xfrm>
              <a:off x="6670447" y="2444689"/>
              <a:ext cx="1616744" cy="1490472"/>
            </a:xfrm>
            <a:prstGeom prst="rect">
              <a:avLst/>
            </a:prstGeom>
            <a:solidFill>
              <a:schemeClr val="tx2">
                <a:lumMod val="75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9" name="TextBox 38"/>
            <p:cNvSpPr txBox="1"/>
            <p:nvPr/>
          </p:nvSpPr>
          <p:spPr>
            <a:xfrm>
              <a:off x="6717001" y="2838946"/>
              <a:ext cx="1526572" cy="707886"/>
            </a:xfrm>
            <a:prstGeom prst="rect">
              <a:avLst/>
            </a:prstGeom>
            <a:noFill/>
          </p:spPr>
          <p:txBody>
            <a:bodyPr wrap="none" rtlCol="0" anchor="ctr" anchorCtr="0">
              <a:spAutoFit/>
            </a:bodyPr>
            <a:lstStyle/>
            <a:p>
              <a:pPr algn="ctr"/>
              <a:r>
                <a:rPr lang="en-US" sz="2000" dirty="0">
                  <a:solidFill>
                    <a:schemeClr val="bg1"/>
                  </a:solidFill>
                </a:rPr>
                <a:t>Approximate</a:t>
              </a:r>
            </a:p>
            <a:p>
              <a:pPr algn="ctr"/>
              <a:r>
                <a:rPr lang="en-US" sz="2000" dirty="0">
                  <a:solidFill>
                    <a:schemeClr val="bg1"/>
                  </a:solidFill>
                </a:rPr>
                <a:t>Accelerator</a:t>
              </a:r>
            </a:p>
          </p:txBody>
        </p:sp>
      </p:grpSp>
      <p:sp>
        <p:nvSpPr>
          <p:cNvPr id="44" name="Rectangle 43"/>
          <p:cNvSpPr/>
          <p:nvPr/>
        </p:nvSpPr>
        <p:spPr>
          <a:xfrm>
            <a:off x="216571" y="1855728"/>
            <a:ext cx="2180941" cy="3916680"/>
          </a:xfrm>
          <a:prstGeom prst="rect">
            <a:avLst/>
          </a:prstGeom>
          <a:no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45" name="Group 44"/>
          <p:cNvGrpSpPr/>
          <p:nvPr/>
        </p:nvGrpSpPr>
        <p:grpSpPr>
          <a:xfrm>
            <a:off x="2404136" y="1522051"/>
            <a:ext cx="827797" cy="4584031"/>
            <a:chOff x="2247900" y="2311400"/>
            <a:chExt cx="827797" cy="1741932"/>
          </a:xfrm>
        </p:grpSpPr>
        <p:cxnSp>
          <p:nvCxnSpPr>
            <p:cNvPr id="46" name="Straight Connector 45"/>
            <p:cNvCxnSpPr/>
            <p:nvPr/>
          </p:nvCxnSpPr>
          <p:spPr>
            <a:xfrm flipH="1">
              <a:off x="2247900" y="2311400"/>
              <a:ext cx="815097" cy="125730"/>
            </a:xfrm>
            <a:prstGeom prst="line">
              <a:avLst/>
            </a:prstGeom>
            <a:ln w="28575" cmpd="sng">
              <a:solidFill>
                <a:schemeClr val="accent1"/>
              </a:solidFill>
              <a:tailEnd type="stealth" w="lg"/>
            </a:ln>
            <a:effectLst/>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flipH="1" flipV="1">
              <a:off x="2260600" y="3927602"/>
              <a:ext cx="815097" cy="125730"/>
            </a:xfrm>
            <a:prstGeom prst="line">
              <a:avLst/>
            </a:prstGeom>
            <a:ln w="28575" cmpd="sng">
              <a:solidFill>
                <a:schemeClr val="accent1"/>
              </a:solidFill>
              <a:tailEnd type="stealth" w="lg"/>
            </a:ln>
            <a:effectLst/>
          </p:spPr>
          <p:style>
            <a:lnRef idx="2">
              <a:schemeClr val="accent1"/>
            </a:lnRef>
            <a:fillRef idx="0">
              <a:schemeClr val="accent1"/>
            </a:fillRef>
            <a:effectRef idx="1">
              <a:schemeClr val="accent1"/>
            </a:effectRef>
            <a:fontRef idx="minor">
              <a:schemeClr val="tx1"/>
            </a:fontRef>
          </p:style>
        </p:cxnSp>
      </p:grpSp>
      <p:sp>
        <p:nvSpPr>
          <p:cNvPr id="22" name="TextBox 21"/>
          <p:cNvSpPr txBox="1"/>
          <p:nvPr/>
        </p:nvSpPr>
        <p:spPr>
          <a:xfrm>
            <a:off x="526202" y="5782330"/>
            <a:ext cx="1397441" cy="369332"/>
          </a:xfrm>
          <a:prstGeom prst="rect">
            <a:avLst/>
          </a:prstGeom>
          <a:noFill/>
        </p:spPr>
        <p:txBody>
          <a:bodyPr wrap="square" rtlCol="0" anchor="ctr" anchorCtr="0">
            <a:spAutoFit/>
          </a:bodyPr>
          <a:lstStyle/>
          <a:p>
            <a:pPr algn="ctr"/>
            <a:r>
              <a:rPr lang="en-US" b="1" smtClean="0"/>
              <a:t>Application</a:t>
            </a:r>
            <a:endParaRPr lang="en-US" b="1" dirty="0"/>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36297" y="2116488"/>
            <a:ext cx="5807703" cy="3395159"/>
          </a:xfrm>
          <a:prstGeom prst="rect">
            <a:avLst/>
          </a:prstGeom>
        </p:spPr>
      </p:pic>
    </p:spTree>
    <p:extLst>
      <p:ext uri="{BB962C8B-B14F-4D97-AF65-F5344CB8AC3E}">
        <p14:creationId xmlns:p14="http://schemas.microsoft.com/office/powerpoint/2010/main" val="677429922"/>
      </p:ext>
    </p:extLst>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asted-image.pdf"/>
          <p:cNvPicPr>
            <a:picLocks noChangeAspect="1"/>
          </p:cNvPicPr>
          <p:nvPr/>
        </p:nvPicPr>
        <p:blipFill>
          <a:blip r:embed="rId3">
            <a:alphaModFix amt="20000"/>
            <a:extLst/>
          </a:blip>
          <a:stretch>
            <a:fillRect/>
          </a:stretch>
        </p:blipFill>
        <p:spPr>
          <a:xfrm>
            <a:off x="0" y="6151337"/>
            <a:ext cx="705517" cy="698091"/>
          </a:xfrm>
          <a:prstGeom prst="rect">
            <a:avLst/>
          </a:prstGeom>
          <a:ln w="25400">
            <a:miter lim="400000"/>
          </a:ln>
          <a:effectLst>
            <a:outerShdw blurRad="254000" dist="127000" dir="5400000" rotWithShape="0">
              <a:srgbClr val="000000">
                <a:alpha val="70000"/>
              </a:srgbClr>
            </a:outerShdw>
          </a:effectLst>
        </p:spPr>
      </p:pic>
      <p:pic>
        <p:nvPicPr>
          <p:cNvPr id="29" name="Picture 28"/>
          <p:cNvPicPr>
            <a:picLocks noChangeAspect="1"/>
          </p:cNvPicPr>
          <p:nvPr/>
        </p:nvPicPr>
        <p:blipFill>
          <a:blip r:embed="rId4">
            <a:alphaModFix amt="20000"/>
          </a:blip>
          <a:stretch>
            <a:fillRect/>
          </a:stretch>
        </p:blipFill>
        <p:spPr>
          <a:xfrm>
            <a:off x="8434532" y="6142764"/>
            <a:ext cx="709468" cy="715236"/>
          </a:xfrm>
          <a:prstGeom prst="rect">
            <a:avLst/>
          </a:prstGeom>
          <a:effectLst/>
        </p:spPr>
      </p:pic>
      <p:cxnSp>
        <p:nvCxnSpPr>
          <p:cNvPr id="26" name="Straight Connector 25"/>
          <p:cNvCxnSpPr/>
          <p:nvPr/>
        </p:nvCxnSpPr>
        <p:spPr>
          <a:xfrm flipV="1">
            <a:off x="1102450" y="1176065"/>
            <a:ext cx="7806228" cy="0"/>
          </a:xfrm>
          <a:prstGeom prst="line">
            <a:avLst/>
          </a:prstGeom>
          <a:noFill/>
          <a:ln w="127000" cap="flat">
            <a:solidFill>
              <a:schemeClr val="accent1"/>
            </a:solidFill>
            <a:prstDash val="solid"/>
            <a:miter lim="400000"/>
          </a:ln>
          <a:effectLst/>
          <a:sp3d/>
        </p:spPr>
        <p:style>
          <a:lnRef idx="0">
            <a:scrgbClr r="0" g="0" b="0"/>
          </a:lnRef>
          <a:fillRef idx="0">
            <a:scrgbClr r="0" g="0" b="0"/>
          </a:fillRef>
          <a:effectRef idx="0">
            <a:scrgbClr r="0" g="0" b="0"/>
          </a:effectRef>
          <a:fontRef idx="none"/>
        </p:style>
      </p:cxnSp>
      <p:sp>
        <p:nvSpPr>
          <p:cNvPr id="28" name="Shape 130"/>
          <p:cNvSpPr txBox="1">
            <a:spLocks/>
          </p:cNvSpPr>
          <p:nvPr/>
        </p:nvSpPr>
        <p:spPr>
          <a:xfrm>
            <a:off x="235325" y="372418"/>
            <a:ext cx="7717431" cy="745647"/>
          </a:xfrm>
          <a:prstGeom prst="rect">
            <a:avLst/>
          </a:prstGeom>
          <a:ln w="12700">
            <a:miter lim="400000"/>
          </a:ln>
          <a:extLst>
            <a:ext uri="{C572A759-6A51-4108-AA02-DFA0A04FC94B}">
              <ma14:wrappingTextBoxFlag xmlns:ma14="http://schemas.microsoft.com/office/mac/drawingml/2011/main" val="1"/>
            </a:ext>
          </a:extLst>
        </p:spPr>
        <p:txBody>
          <a:bodyPr lIns="31872" tIns="31872" rIns="31872" bIns="31872" anchor="ctr">
            <a:noAutofit/>
          </a:bodyPr>
          <a:lstStyle>
            <a:lvl1pPr marL="0" marR="0" indent="0" algn="l" defTabSz="457200" rtl="0" latinLnBrk="0">
              <a:lnSpc>
                <a:spcPct val="100000"/>
              </a:lnSpc>
              <a:spcBef>
                <a:spcPts val="0"/>
              </a:spcBef>
              <a:spcAft>
                <a:spcPts val="0"/>
              </a:spcAft>
              <a:buClrTx/>
              <a:buSzTx/>
              <a:buFontTx/>
              <a:buNone/>
              <a:tabLst/>
              <a:defRPr sz="5000" b="0" i="0" u="none" strike="noStrike" cap="none" spc="0" baseline="0">
                <a:ln>
                  <a:noFill/>
                </a:ln>
                <a:solidFill>
                  <a:schemeClr val="accent2"/>
                </a:solidFill>
                <a:uFillTx/>
                <a:latin typeface="Calibri"/>
                <a:ea typeface="Calibri"/>
                <a:cs typeface="Calibri"/>
                <a:sym typeface="Calibri"/>
              </a:defRPr>
            </a:lvl1pPr>
            <a:lvl2pPr marL="0" marR="0" indent="143424"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2pPr>
            <a:lvl3pPr marL="0" marR="0" indent="286847"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3pPr>
            <a:lvl4pPr marL="0" marR="0" indent="430271"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4pPr>
            <a:lvl5pPr marL="0" marR="0" indent="573695"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5pPr>
            <a:lvl6pPr marL="0" marR="0" indent="717118"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6pPr>
            <a:lvl7pPr marL="0" marR="0" indent="860542"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7pPr>
            <a:lvl8pPr marL="0" marR="0" indent="1003965"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8pPr>
            <a:lvl9pPr marL="0" marR="0" indent="1147389"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9pPr>
          </a:lstStyle>
          <a:p>
            <a:pPr hangingPunct="1"/>
            <a:r>
              <a:rPr lang="en-US" sz="4000" b="1" dirty="0" smtClean="0">
                <a:solidFill>
                  <a:srgbClr val="329600"/>
                </a:solidFill>
                <a:latin typeface="Calibri" panose="020F0502020204030204" pitchFamily="34" charset="0"/>
                <a:cs typeface="Calibri" panose="020F0502020204030204" pitchFamily="34" charset="0"/>
              </a:rPr>
              <a:t>Challenges</a:t>
            </a:r>
            <a:endParaRPr lang="en-US" sz="4000" b="1" dirty="0">
              <a:solidFill>
                <a:srgbClr val="329600"/>
              </a:solidFill>
              <a:latin typeface="Calibri" panose="020F0502020204030204" pitchFamily="34" charset="0"/>
              <a:cs typeface="Calibri" panose="020F0502020204030204" pitchFamily="34" charset="0"/>
            </a:endParaRPr>
          </a:p>
        </p:txBody>
      </p:sp>
      <p:sp>
        <p:nvSpPr>
          <p:cNvPr id="48" name="Freeform 47"/>
          <p:cNvSpPr/>
          <p:nvPr/>
        </p:nvSpPr>
        <p:spPr>
          <a:xfrm>
            <a:off x="5117791" y="4447266"/>
            <a:ext cx="3913970" cy="842291"/>
          </a:xfrm>
          <a:custGeom>
            <a:avLst/>
            <a:gdLst>
              <a:gd name="connsiteX0" fmla="*/ 0 w 3140186"/>
              <a:gd name="connsiteY0" fmla="*/ 140385 h 842291"/>
              <a:gd name="connsiteX1" fmla="*/ 140385 w 3140186"/>
              <a:gd name="connsiteY1" fmla="*/ 0 h 842291"/>
              <a:gd name="connsiteX2" fmla="*/ 2999801 w 3140186"/>
              <a:gd name="connsiteY2" fmla="*/ 0 h 842291"/>
              <a:gd name="connsiteX3" fmla="*/ 3140186 w 3140186"/>
              <a:gd name="connsiteY3" fmla="*/ 140385 h 842291"/>
              <a:gd name="connsiteX4" fmla="*/ 3140186 w 3140186"/>
              <a:gd name="connsiteY4" fmla="*/ 701906 h 842291"/>
              <a:gd name="connsiteX5" fmla="*/ 2999801 w 3140186"/>
              <a:gd name="connsiteY5" fmla="*/ 842291 h 842291"/>
              <a:gd name="connsiteX6" fmla="*/ 140385 w 3140186"/>
              <a:gd name="connsiteY6" fmla="*/ 842291 h 842291"/>
              <a:gd name="connsiteX7" fmla="*/ 0 w 3140186"/>
              <a:gd name="connsiteY7" fmla="*/ 701906 h 842291"/>
              <a:gd name="connsiteX8" fmla="*/ 0 w 3140186"/>
              <a:gd name="connsiteY8" fmla="*/ 140385 h 842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40186" h="842291">
                <a:moveTo>
                  <a:pt x="0" y="140385"/>
                </a:moveTo>
                <a:cubicBezTo>
                  <a:pt x="0" y="62853"/>
                  <a:pt x="62853" y="0"/>
                  <a:pt x="140385" y="0"/>
                </a:cubicBezTo>
                <a:lnTo>
                  <a:pt x="2999801" y="0"/>
                </a:lnTo>
                <a:cubicBezTo>
                  <a:pt x="3077333" y="0"/>
                  <a:pt x="3140186" y="62853"/>
                  <a:pt x="3140186" y="140385"/>
                </a:cubicBezTo>
                <a:lnTo>
                  <a:pt x="3140186" y="701906"/>
                </a:lnTo>
                <a:cubicBezTo>
                  <a:pt x="3140186" y="779438"/>
                  <a:pt x="3077333" y="842291"/>
                  <a:pt x="2999801" y="842291"/>
                </a:cubicBezTo>
                <a:lnTo>
                  <a:pt x="140385" y="842291"/>
                </a:lnTo>
                <a:cubicBezTo>
                  <a:pt x="62853" y="842291"/>
                  <a:pt x="0" y="779438"/>
                  <a:pt x="0" y="701906"/>
                </a:cubicBezTo>
                <a:lnTo>
                  <a:pt x="0" y="140385"/>
                </a:lnTo>
                <a:close/>
              </a:path>
            </a:pathLst>
          </a:custGeom>
          <a:solidFill>
            <a:srgbClr val="0070C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05790" tIns="174467" rIns="174467" bIns="174467" numCol="1" spcCol="1270" anchor="ctr" anchorCtr="0">
            <a:noAutofit/>
          </a:bodyPr>
          <a:lstStyle/>
          <a:p>
            <a:pPr lvl="0" defTabSz="1555750">
              <a:lnSpc>
                <a:spcPct val="90000"/>
              </a:lnSpc>
              <a:spcBef>
                <a:spcPct val="0"/>
              </a:spcBef>
              <a:spcAft>
                <a:spcPct val="35000"/>
              </a:spcAft>
            </a:pPr>
            <a:r>
              <a:rPr lang="en-US" sz="2400" dirty="0" smtClean="0"/>
              <a:t>How to eliminate anomalous invocations?</a:t>
            </a:r>
            <a:endParaRPr lang="en-US" sz="2400" kern="1200" dirty="0"/>
          </a:p>
        </p:txBody>
      </p:sp>
      <p:sp>
        <p:nvSpPr>
          <p:cNvPr id="49" name="Oval 48"/>
          <p:cNvSpPr/>
          <p:nvPr/>
        </p:nvSpPr>
        <p:spPr>
          <a:xfrm>
            <a:off x="5099367" y="4284648"/>
            <a:ext cx="461252" cy="493910"/>
          </a:xfrm>
          <a:prstGeom prst="ellipse">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cxnSp>
        <p:nvCxnSpPr>
          <p:cNvPr id="25" name="Straight Connector 24"/>
          <p:cNvCxnSpPr/>
          <p:nvPr/>
        </p:nvCxnSpPr>
        <p:spPr>
          <a:xfrm>
            <a:off x="235325" y="1176065"/>
            <a:ext cx="857332" cy="0"/>
          </a:xfrm>
          <a:prstGeom prst="line">
            <a:avLst/>
          </a:prstGeom>
          <a:noFill/>
          <a:ln w="127000" cap="flat">
            <a:solidFill>
              <a:srgbClr val="329600"/>
            </a:solidFill>
            <a:prstDash val="solid"/>
            <a:miter lim="400000"/>
          </a:ln>
          <a:effectLst/>
          <a:sp3d/>
        </p:spPr>
        <p:style>
          <a:lnRef idx="0">
            <a:scrgbClr r="0" g="0" b="0"/>
          </a:lnRef>
          <a:fillRef idx="0">
            <a:scrgbClr r="0" g="0" b="0"/>
          </a:fillRef>
          <a:effectRef idx="0">
            <a:scrgbClr r="0" g="0" b="0"/>
          </a:effectRef>
          <a:fontRef idx="none"/>
        </p:style>
      </p:cxnSp>
      <p:grpSp>
        <p:nvGrpSpPr>
          <p:cNvPr id="32" name="Group 31"/>
          <p:cNvGrpSpPr/>
          <p:nvPr/>
        </p:nvGrpSpPr>
        <p:grpSpPr>
          <a:xfrm>
            <a:off x="367673" y="1855728"/>
            <a:ext cx="1827220" cy="3707915"/>
            <a:chOff x="6459971" y="1369071"/>
            <a:chExt cx="1827220" cy="3707915"/>
          </a:xfrm>
        </p:grpSpPr>
        <p:pic>
          <p:nvPicPr>
            <p:cNvPr id="36" name="Picture 35"/>
            <p:cNvPicPr>
              <a:picLocks noChangeAspect="1"/>
            </p:cNvPicPr>
            <p:nvPr/>
          </p:nvPicPr>
          <p:blipFill>
            <a:blip r:embed="rId5"/>
            <a:stretch>
              <a:fillRect/>
            </a:stretch>
          </p:blipFill>
          <p:spPr>
            <a:xfrm>
              <a:off x="6459971" y="1369071"/>
              <a:ext cx="1714500" cy="3707915"/>
            </a:xfrm>
            <a:prstGeom prst="rect">
              <a:avLst/>
            </a:prstGeom>
          </p:spPr>
        </p:pic>
        <p:sp>
          <p:nvSpPr>
            <p:cNvPr id="39" name="Rectangle 38"/>
            <p:cNvSpPr/>
            <p:nvPr/>
          </p:nvSpPr>
          <p:spPr>
            <a:xfrm>
              <a:off x="6670447" y="2444689"/>
              <a:ext cx="1616744" cy="1490472"/>
            </a:xfrm>
            <a:prstGeom prst="rect">
              <a:avLst/>
            </a:prstGeom>
            <a:solidFill>
              <a:schemeClr val="tx2">
                <a:lumMod val="75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0" name="TextBox 39"/>
            <p:cNvSpPr txBox="1"/>
            <p:nvPr/>
          </p:nvSpPr>
          <p:spPr>
            <a:xfrm>
              <a:off x="6717001" y="2838946"/>
              <a:ext cx="1526572" cy="707886"/>
            </a:xfrm>
            <a:prstGeom prst="rect">
              <a:avLst/>
            </a:prstGeom>
            <a:noFill/>
          </p:spPr>
          <p:txBody>
            <a:bodyPr wrap="none" rtlCol="0" anchor="ctr" anchorCtr="0">
              <a:spAutoFit/>
            </a:bodyPr>
            <a:lstStyle/>
            <a:p>
              <a:pPr algn="ctr"/>
              <a:r>
                <a:rPr lang="en-US" sz="2000" dirty="0">
                  <a:solidFill>
                    <a:schemeClr val="bg1"/>
                  </a:solidFill>
                </a:rPr>
                <a:t>Approximate</a:t>
              </a:r>
            </a:p>
            <a:p>
              <a:pPr algn="ctr"/>
              <a:r>
                <a:rPr lang="en-US" sz="2000" dirty="0">
                  <a:solidFill>
                    <a:schemeClr val="bg1"/>
                  </a:solidFill>
                </a:rPr>
                <a:t>Accelerator</a:t>
              </a:r>
            </a:p>
          </p:txBody>
        </p:sp>
      </p:grpSp>
      <p:grpSp>
        <p:nvGrpSpPr>
          <p:cNvPr id="41" name="Group 40"/>
          <p:cNvGrpSpPr/>
          <p:nvPr/>
        </p:nvGrpSpPr>
        <p:grpSpPr>
          <a:xfrm>
            <a:off x="2241447" y="2815915"/>
            <a:ext cx="827797" cy="1741932"/>
            <a:chOff x="2247900" y="2311400"/>
            <a:chExt cx="827797" cy="1741932"/>
          </a:xfrm>
        </p:grpSpPr>
        <p:cxnSp>
          <p:nvCxnSpPr>
            <p:cNvPr id="42" name="Straight Connector 41"/>
            <p:cNvCxnSpPr/>
            <p:nvPr/>
          </p:nvCxnSpPr>
          <p:spPr>
            <a:xfrm flipH="1">
              <a:off x="2247900" y="2311400"/>
              <a:ext cx="815097" cy="125730"/>
            </a:xfrm>
            <a:prstGeom prst="line">
              <a:avLst/>
            </a:prstGeom>
            <a:ln w="28575" cmpd="sng">
              <a:solidFill>
                <a:schemeClr val="accent1"/>
              </a:solidFill>
              <a:tailEnd type="stealth" w="lg"/>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H="1" flipV="1">
              <a:off x="2260600" y="3927602"/>
              <a:ext cx="815097" cy="125730"/>
            </a:xfrm>
            <a:prstGeom prst="line">
              <a:avLst/>
            </a:prstGeom>
            <a:ln w="28575" cmpd="sng">
              <a:solidFill>
                <a:schemeClr val="accent1"/>
              </a:solidFill>
              <a:tailEnd type="stealth" w="lg"/>
            </a:ln>
            <a:effectLst/>
          </p:spPr>
          <p:style>
            <a:lnRef idx="2">
              <a:schemeClr val="accent1"/>
            </a:lnRef>
            <a:fillRef idx="0">
              <a:schemeClr val="accent1"/>
            </a:fillRef>
            <a:effectRef idx="1">
              <a:schemeClr val="accent1"/>
            </a:effectRef>
            <a:fontRef idx="minor">
              <a:schemeClr val="tx1"/>
            </a:fontRef>
          </p:style>
        </p:cxnSp>
      </p:grpSp>
      <p:sp>
        <p:nvSpPr>
          <p:cNvPr id="44" name="Rectangle 43"/>
          <p:cNvSpPr/>
          <p:nvPr/>
        </p:nvSpPr>
        <p:spPr>
          <a:xfrm>
            <a:off x="216570" y="1831573"/>
            <a:ext cx="3482323" cy="3916680"/>
          </a:xfrm>
          <a:prstGeom prst="rect">
            <a:avLst/>
          </a:prstGeom>
          <a:no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45" name="Group 44"/>
          <p:cNvGrpSpPr/>
          <p:nvPr/>
        </p:nvGrpSpPr>
        <p:grpSpPr>
          <a:xfrm>
            <a:off x="3686194" y="1497898"/>
            <a:ext cx="827797" cy="4584031"/>
            <a:chOff x="2247900" y="2311400"/>
            <a:chExt cx="827797" cy="1741932"/>
          </a:xfrm>
        </p:grpSpPr>
        <p:cxnSp>
          <p:nvCxnSpPr>
            <p:cNvPr id="46" name="Straight Connector 45"/>
            <p:cNvCxnSpPr/>
            <p:nvPr/>
          </p:nvCxnSpPr>
          <p:spPr>
            <a:xfrm flipH="1">
              <a:off x="2247900" y="2311400"/>
              <a:ext cx="815097" cy="125730"/>
            </a:xfrm>
            <a:prstGeom prst="line">
              <a:avLst/>
            </a:prstGeom>
            <a:ln w="28575" cmpd="sng">
              <a:solidFill>
                <a:schemeClr val="accent1"/>
              </a:solidFill>
              <a:tailEnd type="stealth" w="lg"/>
            </a:ln>
            <a:effectLst/>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flipH="1" flipV="1">
              <a:off x="2260600" y="3927602"/>
              <a:ext cx="815097" cy="125730"/>
            </a:xfrm>
            <a:prstGeom prst="line">
              <a:avLst/>
            </a:prstGeom>
            <a:ln w="28575" cmpd="sng">
              <a:solidFill>
                <a:schemeClr val="accent1"/>
              </a:solidFill>
              <a:tailEnd type="stealth" w="lg"/>
            </a:ln>
            <a:effectLst/>
          </p:spPr>
          <p:style>
            <a:lnRef idx="2">
              <a:schemeClr val="accent1"/>
            </a:lnRef>
            <a:fillRef idx="0">
              <a:schemeClr val="accent1"/>
            </a:fillRef>
            <a:effectRef idx="1">
              <a:schemeClr val="accent1"/>
            </a:effectRef>
            <a:fontRef idx="minor">
              <a:schemeClr val="tx1"/>
            </a:fontRef>
          </p:style>
        </p:cxnSp>
      </p:grpSp>
      <p:sp>
        <p:nvSpPr>
          <p:cNvPr id="50" name="TextBox 49"/>
          <p:cNvSpPr txBox="1"/>
          <p:nvPr/>
        </p:nvSpPr>
        <p:spPr>
          <a:xfrm>
            <a:off x="2194893" y="3589858"/>
            <a:ext cx="1360747" cy="400110"/>
          </a:xfrm>
          <a:prstGeom prst="rect">
            <a:avLst/>
          </a:prstGeom>
          <a:noFill/>
        </p:spPr>
        <p:txBody>
          <a:bodyPr wrap="square" rtlCol="0" anchor="ctr" anchorCtr="0">
            <a:spAutoFit/>
          </a:bodyPr>
          <a:lstStyle/>
          <a:p>
            <a:pPr algn="ctr"/>
            <a:r>
              <a:rPr lang="en-US" sz="2000" b="1" smtClean="0">
                <a:solidFill>
                  <a:srgbClr val="329600"/>
                </a:solidFill>
              </a:rPr>
              <a:t>Local Error</a:t>
            </a:r>
            <a:endParaRPr lang="en-US" sz="2000" b="1" dirty="0" smtClean="0">
              <a:solidFill>
                <a:srgbClr val="329600"/>
              </a:solidFill>
            </a:endParaRPr>
          </a:p>
        </p:txBody>
      </p:sp>
      <p:sp>
        <p:nvSpPr>
          <p:cNvPr id="51" name="TextBox 50"/>
          <p:cNvSpPr txBox="1"/>
          <p:nvPr/>
        </p:nvSpPr>
        <p:spPr>
          <a:xfrm>
            <a:off x="3698894" y="3282082"/>
            <a:ext cx="976138" cy="1015663"/>
          </a:xfrm>
          <a:prstGeom prst="rect">
            <a:avLst/>
          </a:prstGeom>
          <a:noFill/>
        </p:spPr>
        <p:txBody>
          <a:bodyPr wrap="square" rtlCol="0" anchor="ctr" anchorCtr="0">
            <a:spAutoFit/>
          </a:bodyPr>
          <a:lstStyle/>
          <a:p>
            <a:pPr algn="ctr"/>
            <a:r>
              <a:rPr lang="en-US" sz="2000" b="1" dirty="0" smtClean="0">
                <a:solidFill>
                  <a:srgbClr val="329600"/>
                </a:solidFill>
              </a:rPr>
              <a:t>Final </a:t>
            </a:r>
            <a:r>
              <a:rPr lang="en-US" sz="2000" b="1">
                <a:solidFill>
                  <a:srgbClr val="329600"/>
                </a:solidFill>
              </a:rPr>
              <a:t>Q</a:t>
            </a:r>
            <a:r>
              <a:rPr lang="en-US" sz="2000" b="1" smtClean="0">
                <a:solidFill>
                  <a:srgbClr val="329600"/>
                </a:solidFill>
              </a:rPr>
              <a:t>uality </a:t>
            </a:r>
          </a:p>
          <a:p>
            <a:pPr algn="ctr"/>
            <a:r>
              <a:rPr lang="en-US" sz="2000" b="1" dirty="0" smtClean="0">
                <a:solidFill>
                  <a:srgbClr val="329600"/>
                </a:solidFill>
              </a:rPr>
              <a:t>loss</a:t>
            </a:r>
            <a:endParaRPr lang="en-US" sz="2000" b="1" dirty="0">
              <a:solidFill>
                <a:srgbClr val="329600"/>
              </a:solidFill>
            </a:endParaRPr>
          </a:p>
        </p:txBody>
      </p:sp>
      <p:sp>
        <p:nvSpPr>
          <p:cNvPr id="52" name="TextBox 51"/>
          <p:cNvSpPr txBox="1"/>
          <p:nvPr/>
        </p:nvSpPr>
        <p:spPr>
          <a:xfrm>
            <a:off x="1264254" y="5750136"/>
            <a:ext cx="1397441" cy="369332"/>
          </a:xfrm>
          <a:prstGeom prst="rect">
            <a:avLst/>
          </a:prstGeom>
          <a:noFill/>
        </p:spPr>
        <p:txBody>
          <a:bodyPr wrap="square" rtlCol="0" anchor="ctr" anchorCtr="0">
            <a:spAutoFit/>
          </a:bodyPr>
          <a:lstStyle/>
          <a:p>
            <a:pPr algn="ctr"/>
            <a:r>
              <a:rPr lang="en-US" b="1" smtClean="0"/>
              <a:t>Application</a:t>
            </a:r>
            <a:endParaRPr lang="en-US" b="1" dirty="0"/>
          </a:p>
        </p:txBody>
      </p:sp>
    </p:spTree>
    <p:extLst>
      <p:ext uri="{BB962C8B-B14F-4D97-AF65-F5344CB8AC3E}">
        <p14:creationId xmlns:p14="http://schemas.microsoft.com/office/powerpoint/2010/main" val="2053470298"/>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asted-image.pdf"/>
          <p:cNvPicPr>
            <a:picLocks noChangeAspect="1"/>
          </p:cNvPicPr>
          <p:nvPr/>
        </p:nvPicPr>
        <p:blipFill>
          <a:blip r:embed="rId3">
            <a:alphaModFix amt="20000"/>
            <a:extLst/>
          </a:blip>
          <a:stretch>
            <a:fillRect/>
          </a:stretch>
        </p:blipFill>
        <p:spPr>
          <a:xfrm>
            <a:off x="0" y="6151337"/>
            <a:ext cx="705517" cy="698091"/>
          </a:xfrm>
          <a:prstGeom prst="rect">
            <a:avLst/>
          </a:prstGeom>
          <a:ln w="25400">
            <a:miter lim="400000"/>
          </a:ln>
          <a:effectLst>
            <a:outerShdw blurRad="254000" dist="127000" dir="5400000" rotWithShape="0">
              <a:srgbClr val="000000">
                <a:alpha val="70000"/>
              </a:srgbClr>
            </a:outerShdw>
          </a:effectLst>
        </p:spPr>
      </p:pic>
      <p:pic>
        <p:nvPicPr>
          <p:cNvPr id="29" name="Picture 28"/>
          <p:cNvPicPr>
            <a:picLocks noChangeAspect="1"/>
          </p:cNvPicPr>
          <p:nvPr/>
        </p:nvPicPr>
        <p:blipFill>
          <a:blip r:embed="rId4">
            <a:alphaModFix amt="20000"/>
          </a:blip>
          <a:stretch>
            <a:fillRect/>
          </a:stretch>
        </p:blipFill>
        <p:spPr>
          <a:xfrm>
            <a:off x="8434532" y="6142764"/>
            <a:ext cx="709468" cy="715236"/>
          </a:xfrm>
          <a:prstGeom prst="rect">
            <a:avLst/>
          </a:prstGeom>
          <a:effectLst/>
        </p:spPr>
      </p:pic>
      <p:cxnSp>
        <p:nvCxnSpPr>
          <p:cNvPr id="26" name="Straight Connector 25"/>
          <p:cNvCxnSpPr/>
          <p:nvPr/>
        </p:nvCxnSpPr>
        <p:spPr>
          <a:xfrm flipV="1">
            <a:off x="1102450" y="1176065"/>
            <a:ext cx="7806228" cy="0"/>
          </a:xfrm>
          <a:prstGeom prst="line">
            <a:avLst/>
          </a:prstGeom>
          <a:noFill/>
          <a:ln w="127000" cap="flat">
            <a:solidFill>
              <a:schemeClr val="accent1"/>
            </a:solidFill>
            <a:prstDash val="solid"/>
            <a:miter lim="400000"/>
          </a:ln>
          <a:effectLst/>
          <a:sp3d/>
        </p:spPr>
        <p:style>
          <a:lnRef idx="0">
            <a:scrgbClr r="0" g="0" b="0"/>
          </a:lnRef>
          <a:fillRef idx="0">
            <a:scrgbClr r="0" g="0" b="0"/>
          </a:fillRef>
          <a:effectRef idx="0">
            <a:scrgbClr r="0" g="0" b="0"/>
          </a:effectRef>
          <a:fontRef idx="none"/>
        </p:style>
      </p:cxnSp>
      <p:cxnSp>
        <p:nvCxnSpPr>
          <p:cNvPr id="27" name="Straight Connector 26"/>
          <p:cNvCxnSpPr/>
          <p:nvPr/>
        </p:nvCxnSpPr>
        <p:spPr>
          <a:xfrm>
            <a:off x="235325" y="1176065"/>
            <a:ext cx="857332" cy="0"/>
          </a:xfrm>
          <a:prstGeom prst="line">
            <a:avLst/>
          </a:prstGeom>
          <a:noFill/>
          <a:ln w="127000" cap="flat">
            <a:solidFill>
              <a:srgbClr val="329600"/>
            </a:solidFill>
            <a:prstDash val="solid"/>
            <a:miter lim="400000"/>
          </a:ln>
          <a:effectLst/>
          <a:sp3d/>
        </p:spPr>
        <p:style>
          <a:lnRef idx="0">
            <a:scrgbClr r="0" g="0" b="0"/>
          </a:lnRef>
          <a:fillRef idx="0">
            <a:scrgbClr r="0" g="0" b="0"/>
          </a:fillRef>
          <a:effectRef idx="0">
            <a:scrgbClr r="0" g="0" b="0"/>
          </a:effectRef>
          <a:fontRef idx="none"/>
        </p:style>
      </p:cxnSp>
      <p:sp>
        <p:nvSpPr>
          <p:cNvPr id="28" name="Shape 130"/>
          <p:cNvSpPr txBox="1">
            <a:spLocks/>
          </p:cNvSpPr>
          <p:nvPr/>
        </p:nvSpPr>
        <p:spPr>
          <a:xfrm>
            <a:off x="235325" y="372418"/>
            <a:ext cx="7717431" cy="745647"/>
          </a:xfrm>
          <a:prstGeom prst="rect">
            <a:avLst/>
          </a:prstGeom>
          <a:ln w="12700">
            <a:miter lim="400000"/>
          </a:ln>
          <a:extLst>
            <a:ext uri="{C572A759-6A51-4108-AA02-DFA0A04FC94B}">
              <ma14:wrappingTextBoxFlag xmlns:ma14="http://schemas.microsoft.com/office/mac/drawingml/2011/main" val="1"/>
            </a:ext>
          </a:extLst>
        </p:spPr>
        <p:txBody>
          <a:bodyPr lIns="31872" tIns="31872" rIns="31872" bIns="31872" anchor="ctr">
            <a:noAutofit/>
          </a:bodyPr>
          <a:lstStyle>
            <a:lvl1pPr marL="0" marR="0" indent="0" algn="l" defTabSz="457200" rtl="0" latinLnBrk="0">
              <a:lnSpc>
                <a:spcPct val="100000"/>
              </a:lnSpc>
              <a:spcBef>
                <a:spcPts val="0"/>
              </a:spcBef>
              <a:spcAft>
                <a:spcPts val="0"/>
              </a:spcAft>
              <a:buClrTx/>
              <a:buSzTx/>
              <a:buFontTx/>
              <a:buNone/>
              <a:tabLst/>
              <a:defRPr sz="5000" b="0" i="0" u="none" strike="noStrike" cap="none" spc="0" baseline="0">
                <a:ln>
                  <a:noFill/>
                </a:ln>
                <a:solidFill>
                  <a:schemeClr val="accent2"/>
                </a:solidFill>
                <a:uFillTx/>
                <a:latin typeface="Calibri"/>
                <a:ea typeface="Calibri"/>
                <a:cs typeface="Calibri"/>
                <a:sym typeface="Calibri"/>
              </a:defRPr>
            </a:lvl1pPr>
            <a:lvl2pPr marL="0" marR="0" indent="143424"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2pPr>
            <a:lvl3pPr marL="0" marR="0" indent="286847"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3pPr>
            <a:lvl4pPr marL="0" marR="0" indent="430271"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4pPr>
            <a:lvl5pPr marL="0" marR="0" indent="573695"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5pPr>
            <a:lvl6pPr marL="0" marR="0" indent="717118"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6pPr>
            <a:lvl7pPr marL="0" marR="0" indent="860542"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7pPr>
            <a:lvl8pPr marL="0" marR="0" indent="1003965"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8pPr>
            <a:lvl9pPr marL="0" marR="0" indent="1147389"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9pPr>
          </a:lstStyle>
          <a:p>
            <a:pPr hangingPunct="1"/>
            <a:r>
              <a:rPr lang="en-US" sz="4000" b="1" dirty="0" smtClean="0">
                <a:solidFill>
                  <a:srgbClr val="329600"/>
                </a:solidFill>
                <a:latin typeface="Calibri" panose="020F0502020204030204" pitchFamily="34" charset="0"/>
                <a:cs typeface="Calibri" panose="020F0502020204030204" pitchFamily="34" charset="0"/>
              </a:rPr>
              <a:t>Factors Influencing Error</a:t>
            </a:r>
            <a:endParaRPr lang="en-US" sz="4000" b="1" dirty="0">
              <a:solidFill>
                <a:srgbClr val="329600"/>
              </a:solidFill>
              <a:latin typeface="Calibri" panose="020F0502020204030204" pitchFamily="34" charset="0"/>
              <a:cs typeface="Calibri" panose="020F0502020204030204" pitchFamily="34" charset="0"/>
            </a:endParaRPr>
          </a:p>
        </p:txBody>
      </p:sp>
      <p:sp>
        <p:nvSpPr>
          <p:cNvPr id="45" name="TextBox 44"/>
          <p:cNvSpPr txBox="1"/>
          <p:nvPr/>
        </p:nvSpPr>
        <p:spPr>
          <a:xfrm>
            <a:off x="823316" y="3387201"/>
            <a:ext cx="7616690" cy="1015663"/>
          </a:xfrm>
          <a:prstGeom prst="rect">
            <a:avLst/>
          </a:prstGeom>
          <a:noFill/>
        </p:spPr>
        <p:txBody>
          <a:bodyPr wrap="square" rtlCol="0">
            <a:spAutoFit/>
          </a:bodyPr>
          <a:lstStyle/>
          <a:p>
            <a:r>
              <a:rPr lang="en-US" sz="2000" dirty="0" smtClean="0">
                <a:latin typeface="Calibri" charset="0"/>
                <a:ea typeface="Calibri" charset="0"/>
                <a:cs typeface="Calibri" charset="0"/>
              </a:rPr>
              <a:t>Accelerator Error = | </a:t>
            </a:r>
            <a:r>
              <a:rPr lang="en-US" sz="2000" dirty="0" err="1" smtClean="0">
                <a:latin typeface="Calibri" charset="0"/>
                <a:ea typeface="Calibri" charset="0"/>
                <a:cs typeface="Calibri" charset="0"/>
              </a:rPr>
              <a:t>Output</a:t>
            </a:r>
            <a:r>
              <a:rPr lang="en-US" sz="2000" baseline="-25000" dirty="0" err="1" smtClean="0">
                <a:latin typeface="Calibri" charset="0"/>
                <a:ea typeface="Calibri" charset="0"/>
                <a:cs typeface="Calibri" charset="0"/>
              </a:rPr>
              <a:t>accelerator</a:t>
            </a:r>
            <a:r>
              <a:rPr lang="en-US" sz="2000" dirty="0" smtClean="0">
                <a:latin typeface="Calibri" charset="0"/>
                <a:ea typeface="Calibri" charset="0"/>
                <a:cs typeface="Calibri" charset="0"/>
              </a:rPr>
              <a:t>  -  </a:t>
            </a:r>
            <a:r>
              <a:rPr lang="en-US" sz="2000" dirty="0" err="1" smtClean="0">
                <a:latin typeface="Calibri" charset="0"/>
                <a:ea typeface="Calibri" charset="0"/>
                <a:cs typeface="Calibri" charset="0"/>
              </a:rPr>
              <a:t>Output</a:t>
            </a:r>
            <a:r>
              <a:rPr lang="en-US" sz="2000" baseline="-25000" dirty="0" err="1" smtClean="0">
                <a:latin typeface="Calibri" charset="0"/>
                <a:ea typeface="Calibri" charset="0"/>
                <a:cs typeface="Calibri" charset="0"/>
              </a:rPr>
              <a:t>original</a:t>
            </a:r>
            <a:r>
              <a:rPr lang="en-US" sz="2000" dirty="0" smtClean="0">
                <a:latin typeface="Calibri" charset="0"/>
                <a:ea typeface="Calibri" charset="0"/>
                <a:cs typeface="Calibri" charset="0"/>
              </a:rPr>
              <a:t>|</a:t>
            </a:r>
          </a:p>
          <a:p>
            <a:endParaRPr lang="en-US" sz="2000" dirty="0">
              <a:latin typeface="Calibri" charset="0"/>
              <a:ea typeface="Calibri" charset="0"/>
              <a:cs typeface="Calibri" charset="0"/>
            </a:endParaRPr>
          </a:p>
          <a:p>
            <a:r>
              <a:rPr lang="en-US" sz="2000" dirty="0" err="1" smtClean="0">
                <a:latin typeface="Calibri" charset="0"/>
                <a:ea typeface="Calibri" charset="0"/>
                <a:cs typeface="Calibri" charset="0"/>
              </a:rPr>
              <a:t>Output</a:t>
            </a:r>
            <a:r>
              <a:rPr lang="en-US" sz="2000" baseline="-25000" dirty="0" err="1" smtClean="0">
                <a:latin typeface="Calibri" charset="0"/>
                <a:ea typeface="Calibri" charset="0"/>
                <a:cs typeface="Calibri" charset="0"/>
              </a:rPr>
              <a:t>accelerator</a:t>
            </a:r>
            <a:r>
              <a:rPr lang="en-US" sz="2000" baseline="-25000" dirty="0" smtClean="0">
                <a:latin typeface="Calibri" charset="0"/>
                <a:ea typeface="Calibri" charset="0"/>
                <a:cs typeface="Calibri" charset="0"/>
              </a:rPr>
              <a:t> </a:t>
            </a:r>
            <a:r>
              <a:rPr lang="en-US" sz="2000" dirty="0" smtClean="0">
                <a:latin typeface="Calibri" charset="0"/>
                <a:ea typeface="Calibri" charset="0"/>
                <a:cs typeface="Calibri" charset="0"/>
              </a:rPr>
              <a:t>  = </a:t>
            </a:r>
            <a:r>
              <a:rPr lang="en-US" sz="2000" dirty="0" err="1" smtClean="0">
                <a:latin typeface="Calibri" charset="0"/>
                <a:ea typeface="Calibri" charset="0"/>
                <a:cs typeface="Calibri" charset="0"/>
              </a:rPr>
              <a:t>ƒ</a:t>
            </a:r>
            <a:r>
              <a:rPr lang="en-US" sz="2000" dirty="0" smtClean="0">
                <a:latin typeface="Calibri" charset="0"/>
                <a:ea typeface="Calibri" charset="0"/>
                <a:cs typeface="Calibri" charset="0"/>
              </a:rPr>
              <a:t> (accelerator inputs, accelerator configuration)</a:t>
            </a:r>
            <a:endParaRPr lang="en-US" sz="2000" dirty="0">
              <a:latin typeface="Calibri" charset="0"/>
              <a:ea typeface="Calibri" charset="0"/>
              <a:cs typeface="Calibri" charset="0"/>
            </a:endParaRPr>
          </a:p>
        </p:txBody>
      </p:sp>
      <p:sp>
        <p:nvSpPr>
          <p:cNvPr id="18" name="Rectangle 17"/>
          <p:cNvSpPr/>
          <p:nvPr/>
        </p:nvSpPr>
        <p:spPr>
          <a:xfrm>
            <a:off x="3556924" y="1729309"/>
            <a:ext cx="2096351" cy="1147843"/>
          </a:xfrm>
          <a:prstGeom prst="rect">
            <a:avLst/>
          </a:prstGeom>
          <a:solidFill>
            <a:schemeClr val="tx2">
              <a:lumMod val="75000"/>
            </a:schemeClr>
          </a:solidFill>
          <a:ln>
            <a:solidFill>
              <a:srgbClr val="0070C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solidFill>
                  <a:schemeClr val="bg1"/>
                </a:solidFill>
                <a:latin typeface="Calibri" charset="0"/>
                <a:ea typeface="Calibri" charset="0"/>
                <a:cs typeface="Calibri" charset="0"/>
              </a:rPr>
              <a:t>Accelerator Configuration </a:t>
            </a:r>
            <a:endParaRPr lang="en-US" sz="2400" i="1" dirty="0">
              <a:solidFill>
                <a:schemeClr val="bg1"/>
              </a:solidFill>
              <a:latin typeface="Calibri" charset="0"/>
              <a:ea typeface="Calibri" charset="0"/>
              <a:cs typeface="Calibri" charset="0"/>
            </a:endParaRPr>
          </a:p>
        </p:txBody>
      </p:sp>
      <p:sp>
        <p:nvSpPr>
          <p:cNvPr id="19" name="Right Arrow 18"/>
          <p:cNvSpPr/>
          <p:nvPr/>
        </p:nvSpPr>
        <p:spPr>
          <a:xfrm>
            <a:off x="1614723" y="2095746"/>
            <a:ext cx="1777761" cy="414969"/>
          </a:xfrm>
          <a:prstGeom prst="rightArrow">
            <a:avLst/>
          </a:prstGeom>
          <a:solidFill>
            <a:srgbClr val="329600"/>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latin typeface="calibri (Body)"/>
            </a:endParaRPr>
          </a:p>
        </p:txBody>
      </p:sp>
      <p:sp>
        <p:nvSpPr>
          <p:cNvPr id="20" name="Right Arrow 19"/>
          <p:cNvSpPr/>
          <p:nvPr/>
        </p:nvSpPr>
        <p:spPr>
          <a:xfrm>
            <a:off x="5805025" y="2095746"/>
            <a:ext cx="1809863" cy="414969"/>
          </a:xfrm>
          <a:prstGeom prst="rightArrow">
            <a:avLst/>
          </a:prstGeom>
          <a:solidFill>
            <a:srgbClr val="329600"/>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latin typeface="calibri (Body)"/>
            </a:endParaRPr>
          </a:p>
        </p:txBody>
      </p:sp>
      <p:sp>
        <p:nvSpPr>
          <p:cNvPr id="21" name="TextBox 20"/>
          <p:cNvSpPr txBox="1"/>
          <p:nvPr/>
        </p:nvSpPr>
        <p:spPr>
          <a:xfrm>
            <a:off x="1368697" y="1771161"/>
            <a:ext cx="2095317" cy="400110"/>
          </a:xfrm>
          <a:prstGeom prst="rect">
            <a:avLst/>
          </a:prstGeom>
          <a:noFill/>
        </p:spPr>
        <p:txBody>
          <a:bodyPr wrap="none" rtlCol="0">
            <a:spAutoFit/>
          </a:bodyPr>
          <a:lstStyle/>
          <a:p>
            <a:r>
              <a:rPr lang="en-US" sz="2000" dirty="0" smtClean="0">
                <a:latin typeface="Calibri" charset="0"/>
                <a:ea typeface="Calibri" charset="0"/>
                <a:cs typeface="Calibri" charset="0"/>
              </a:rPr>
              <a:t>Accelerator Inputs</a:t>
            </a:r>
            <a:endParaRPr lang="en-US" sz="2000" dirty="0">
              <a:latin typeface="Calibri" charset="0"/>
              <a:ea typeface="Calibri" charset="0"/>
              <a:cs typeface="Calibri" charset="0"/>
            </a:endParaRPr>
          </a:p>
        </p:txBody>
      </p:sp>
      <p:sp>
        <p:nvSpPr>
          <p:cNvPr id="22" name="TextBox 21"/>
          <p:cNvSpPr txBox="1"/>
          <p:nvPr/>
        </p:nvSpPr>
        <p:spPr>
          <a:xfrm>
            <a:off x="5817601" y="1771161"/>
            <a:ext cx="1704377" cy="400110"/>
          </a:xfrm>
          <a:prstGeom prst="rect">
            <a:avLst/>
          </a:prstGeom>
          <a:noFill/>
        </p:spPr>
        <p:txBody>
          <a:bodyPr wrap="none" rtlCol="0">
            <a:spAutoFit/>
          </a:bodyPr>
          <a:lstStyle/>
          <a:p>
            <a:r>
              <a:rPr lang="en-US" sz="2000" dirty="0" err="1" smtClean="0">
                <a:latin typeface="Calibri" charset="0"/>
                <a:ea typeface="Calibri" charset="0"/>
                <a:cs typeface="Calibri" charset="0"/>
              </a:rPr>
              <a:t>Output</a:t>
            </a:r>
            <a:r>
              <a:rPr lang="en-US" sz="2000" baseline="-25000" dirty="0" err="1" smtClean="0">
                <a:latin typeface="Calibri" charset="0"/>
                <a:ea typeface="Calibri" charset="0"/>
                <a:cs typeface="Calibri" charset="0"/>
              </a:rPr>
              <a:t>accelerator</a:t>
            </a:r>
            <a:endParaRPr lang="en-US" sz="2000" dirty="0">
              <a:latin typeface="Calibri" charset="0"/>
              <a:ea typeface="Calibri" charset="0"/>
              <a:cs typeface="Calibri" charset="0"/>
            </a:endParaRPr>
          </a:p>
        </p:txBody>
      </p:sp>
    </p:spTree>
    <p:extLst>
      <p:ext uri="{BB962C8B-B14F-4D97-AF65-F5344CB8AC3E}">
        <p14:creationId xmlns:p14="http://schemas.microsoft.com/office/powerpoint/2010/main" val="3623958810"/>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asted-image.pdf"/>
          <p:cNvPicPr>
            <a:picLocks noChangeAspect="1"/>
          </p:cNvPicPr>
          <p:nvPr/>
        </p:nvPicPr>
        <p:blipFill>
          <a:blip r:embed="rId3">
            <a:alphaModFix amt="20000"/>
            <a:extLst/>
          </a:blip>
          <a:stretch>
            <a:fillRect/>
          </a:stretch>
        </p:blipFill>
        <p:spPr>
          <a:xfrm>
            <a:off x="0" y="6151337"/>
            <a:ext cx="705517" cy="698091"/>
          </a:xfrm>
          <a:prstGeom prst="rect">
            <a:avLst/>
          </a:prstGeom>
          <a:ln w="25400">
            <a:miter lim="400000"/>
          </a:ln>
          <a:effectLst>
            <a:outerShdw blurRad="254000" dist="127000" dir="5400000" rotWithShape="0">
              <a:srgbClr val="000000">
                <a:alpha val="70000"/>
              </a:srgbClr>
            </a:outerShdw>
          </a:effectLst>
        </p:spPr>
      </p:pic>
      <p:pic>
        <p:nvPicPr>
          <p:cNvPr id="29" name="Picture 28"/>
          <p:cNvPicPr>
            <a:picLocks noChangeAspect="1"/>
          </p:cNvPicPr>
          <p:nvPr/>
        </p:nvPicPr>
        <p:blipFill>
          <a:blip r:embed="rId4">
            <a:alphaModFix amt="20000"/>
          </a:blip>
          <a:stretch>
            <a:fillRect/>
          </a:stretch>
        </p:blipFill>
        <p:spPr>
          <a:xfrm>
            <a:off x="8434532" y="6142764"/>
            <a:ext cx="709468" cy="715236"/>
          </a:xfrm>
          <a:prstGeom prst="rect">
            <a:avLst/>
          </a:prstGeom>
          <a:effectLst/>
        </p:spPr>
      </p:pic>
      <p:cxnSp>
        <p:nvCxnSpPr>
          <p:cNvPr id="26" name="Straight Connector 25"/>
          <p:cNvCxnSpPr/>
          <p:nvPr/>
        </p:nvCxnSpPr>
        <p:spPr>
          <a:xfrm flipV="1">
            <a:off x="1102450" y="1176065"/>
            <a:ext cx="7806228" cy="0"/>
          </a:xfrm>
          <a:prstGeom prst="line">
            <a:avLst/>
          </a:prstGeom>
          <a:noFill/>
          <a:ln w="127000" cap="flat">
            <a:solidFill>
              <a:schemeClr val="accent1"/>
            </a:solidFill>
            <a:prstDash val="solid"/>
            <a:miter lim="400000"/>
          </a:ln>
          <a:effectLst/>
          <a:sp3d/>
        </p:spPr>
        <p:style>
          <a:lnRef idx="0">
            <a:scrgbClr r="0" g="0" b="0"/>
          </a:lnRef>
          <a:fillRef idx="0">
            <a:scrgbClr r="0" g="0" b="0"/>
          </a:fillRef>
          <a:effectRef idx="0">
            <a:scrgbClr r="0" g="0" b="0"/>
          </a:effectRef>
          <a:fontRef idx="none"/>
        </p:style>
      </p:cxnSp>
      <p:cxnSp>
        <p:nvCxnSpPr>
          <p:cNvPr id="27" name="Straight Connector 26"/>
          <p:cNvCxnSpPr/>
          <p:nvPr/>
        </p:nvCxnSpPr>
        <p:spPr>
          <a:xfrm>
            <a:off x="235325" y="1176065"/>
            <a:ext cx="857332" cy="0"/>
          </a:xfrm>
          <a:prstGeom prst="line">
            <a:avLst/>
          </a:prstGeom>
          <a:noFill/>
          <a:ln w="127000" cap="flat">
            <a:solidFill>
              <a:srgbClr val="329600"/>
            </a:solidFill>
            <a:prstDash val="solid"/>
            <a:miter lim="400000"/>
          </a:ln>
          <a:effectLst/>
          <a:sp3d/>
        </p:spPr>
        <p:style>
          <a:lnRef idx="0">
            <a:scrgbClr r="0" g="0" b="0"/>
          </a:lnRef>
          <a:fillRef idx="0">
            <a:scrgbClr r="0" g="0" b="0"/>
          </a:fillRef>
          <a:effectRef idx="0">
            <a:scrgbClr r="0" g="0" b="0"/>
          </a:effectRef>
          <a:fontRef idx="none"/>
        </p:style>
      </p:cxnSp>
      <p:sp>
        <p:nvSpPr>
          <p:cNvPr id="28" name="Shape 130"/>
          <p:cNvSpPr txBox="1">
            <a:spLocks/>
          </p:cNvSpPr>
          <p:nvPr/>
        </p:nvSpPr>
        <p:spPr>
          <a:xfrm>
            <a:off x="235325" y="372418"/>
            <a:ext cx="7717431" cy="745647"/>
          </a:xfrm>
          <a:prstGeom prst="rect">
            <a:avLst/>
          </a:prstGeom>
          <a:ln w="12700">
            <a:miter lim="400000"/>
          </a:ln>
          <a:extLst>
            <a:ext uri="{C572A759-6A51-4108-AA02-DFA0A04FC94B}">
              <ma14:wrappingTextBoxFlag xmlns:ma14="http://schemas.microsoft.com/office/mac/drawingml/2011/main" val="1"/>
            </a:ext>
          </a:extLst>
        </p:spPr>
        <p:txBody>
          <a:bodyPr lIns="31872" tIns="31872" rIns="31872" bIns="31872" anchor="ctr">
            <a:noAutofit/>
          </a:bodyPr>
          <a:lstStyle>
            <a:lvl1pPr marL="0" marR="0" indent="0" algn="l" defTabSz="457200" rtl="0" latinLnBrk="0">
              <a:lnSpc>
                <a:spcPct val="100000"/>
              </a:lnSpc>
              <a:spcBef>
                <a:spcPts val="0"/>
              </a:spcBef>
              <a:spcAft>
                <a:spcPts val="0"/>
              </a:spcAft>
              <a:buClrTx/>
              <a:buSzTx/>
              <a:buFontTx/>
              <a:buNone/>
              <a:tabLst/>
              <a:defRPr sz="5000" b="0" i="0" u="none" strike="noStrike" cap="none" spc="0" baseline="0">
                <a:ln>
                  <a:noFill/>
                </a:ln>
                <a:solidFill>
                  <a:schemeClr val="accent2"/>
                </a:solidFill>
                <a:uFillTx/>
                <a:latin typeface="Calibri"/>
                <a:ea typeface="Calibri"/>
                <a:cs typeface="Calibri"/>
                <a:sym typeface="Calibri"/>
              </a:defRPr>
            </a:lvl1pPr>
            <a:lvl2pPr marL="0" marR="0" indent="143424"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2pPr>
            <a:lvl3pPr marL="0" marR="0" indent="286847"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3pPr>
            <a:lvl4pPr marL="0" marR="0" indent="430271"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4pPr>
            <a:lvl5pPr marL="0" marR="0" indent="573695"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5pPr>
            <a:lvl6pPr marL="0" marR="0" indent="717118"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6pPr>
            <a:lvl7pPr marL="0" marR="0" indent="860542"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7pPr>
            <a:lvl8pPr marL="0" marR="0" indent="1003965"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8pPr>
            <a:lvl9pPr marL="0" marR="0" indent="1147389"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9pPr>
          </a:lstStyle>
          <a:p>
            <a:pPr hangingPunct="1"/>
            <a:r>
              <a:rPr lang="en-US" sz="4000" b="1" dirty="0" smtClean="0">
                <a:solidFill>
                  <a:srgbClr val="329600"/>
                </a:solidFill>
                <a:latin typeface="Calibri" panose="020F0502020204030204" pitchFamily="34" charset="0"/>
                <a:cs typeface="Calibri" panose="020F0502020204030204" pitchFamily="34" charset="0"/>
              </a:rPr>
              <a:t>Factors Influencing Error</a:t>
            </a:r>
            <a:endParaRPr lang="en-US" sz="4000" b="1" dirty="0">
              <a:solidFill>
                <a:srgbClr val="329600"/>
              </a:solidFill>
              <a:latin typeface="Calibri" panose="020F0502020204030204" pitchFamily="34" charset="0"/>
              <a:cs typeface="Calibri" panose="020F0502020204030204" pitchFamily="34" charset="0"/>
            </a:endParaRPr>
          </a:p>
        </p:txBody>
      </p:sp>
      <p:sp>
        <p:nvSpPr>
          <p:cNvPr id="45" name="TextBox 44"/>
          <p:cNvSpPr txBox="1"/>
          <p:nvPr/>
        </p:nvSpPr>
        <p:spPr>
          <a:xfrm>
            <a:off x="823316" y="3387201"/>
            <a:ext cx="7616690" cy="1015663"/>
          </a:xfrm>
          <a:prstGeom prst="rect">
            <a:avLst/>
          </a:prstGeom>
          <a:noFill/>
        </p:spPr>
        <p:txBody>
          <a:bodyPr wrap="square" rtlCol="0">
            <a:spAutoFit/>
          </a:bodyPr>
          <a:lstStyle/>
          <a:p>
            <a:r>
              <a:rPr lang="en-US" sz="2000" dirty="0" smtClean="0">
                <a:latin typeface="Calibri" charset="0"/>
                <a:ea typeface="Calibri" charset="0"/>
                <a:cs typeface="Calibri" charset="0"/>
              </a:rPr>
              <a:t>Accelerator Error = | </a:t>
            </a:r>
            <a:r>
              <a:rPr lang="en-US" sz="2000" dirty="0" err="1" smtClean="0">
                <a:latin typeface="Calibri" charset="0"/>
                <a:ea typeface="Calibri" charset="0"/>
                <a:cs typeface="Calibri" charset="0"/>
              </a:rPr>
              <a:t>Output</a:t>
            </a:r>
            <a:r>
              <a:rPr lang="en-US" sz="2000" baseline="-25000" dirty="0" err="1" smtClean="0">
                <a:latin typeface="Calibri" charset="0"/>
                <a:ea typeface="Calibri" charset="0"/>
                <a:cs typeface="Calibri" charset="0"/>
              </a:rPr>
              <a:t>accelerator</a:t>
            </a:r>
            <a:r>
              <a:rPr lang="en-US" sz="2000" dirty="0" smtClean="0">
                <a:latin typeface="Calibri" charset="0"/>
                <a:ea typeface="Calibri" charset="0"/>
                <a:cs typeface="Calibri" charset="0"/>
              </a:rPr>
              <a:t>  -  </a:t>
            </a:r>
            <a:r>
              <a:rPr lang="en-US" sz="2000" dirty="0" err="1" smtClean="0">
                <a:latin typeface="Calibri" charset="0"/>
                <a:ea typeface="Calibri" charset="0"/>
                <a:cs typeface="Calibri" charset="0"/>
              </a:rPr>
              <a:t>Output</a:t>
            </a:r>
            <a:r>
              <a:rPr lang="en-US" sz="2000" baseline="-25000" dirty="0" err="1" smtClean="0">
                <a:latin typeface="Calibri" charset="0"/>
                <a:ea typeface="Calibri" charset="0"/>
                <a:cs typeface="Calibri" charset="0"/>
              </a:rPr>
              <a:t>original</a:t>
            </a:r>
            <a:r>
              <a:rPr lang="en-US" sz="2000" dirty="0" smtClean="0">
                <a:latin typeface="Calibri" charset="0"/>
                <a:ea typeface="Calibri" charset="0"/>
                <a:cs typeface="Calibri" charset="0"/>
              </a:rPr>
              <a:t>|</a:t>
            </a:r>
          </a:p>
          <a:p>
            <a:endParaRPr lang="en-US" sz="2000" dirty="0">
              <a:latin typeface="Calibri" charset="0"/>
              <a:ea typeface="Calibri" charset="0"/>
              <a:cs typeface="Calibri" charset="0"/>
            </a:endParaRPr>
          </a:p>
          <a:p>
            <a:r>
              <a:rPr lang="en-US" sz="2000" dirty="0" err="1" smtClean="0">
                <a:latin typeface="Calibri" charset="0"/>
                <a:ea typeface="Calibri" charset="0"/>
                <a:cs typeface="Calibri" charset="0"/>
              </a:rPr>
              <a:t>Output</a:t>
            </a:r>
            <a:r>
              <a:rPr lang="en-US" sz="2000" baseline="-25000" dirty="0" err="1" smtClean="0">
                <a:latin typeface="Calibri" charset="0"/>
                <a:ea typeface="Calibri" charset="0"/>
                <a:cs typeface="Calibri" charset="0"/>
              </a:rPr>
              <a:t>accelerator</a:t>
            </a:r>
            <a:r>
              <a:rPr lang="en-US" sz="2000" baseline="-25000" dirty="0" smtClean="0">
                <a:latin typeface="Calibri" charset="0"/>
                <a:ea typeface="Calibri" charset="0"/>
                <a:cs typeface="Calibri" charset="0"/>
              </a:rPr>
              <a:t> </a:t>
            </a:r>
            <a:r>
              <a:rPr lang="en-US" sz="2000" dirty="0" smtClean="0">
                <a:latin typeface="Calibri" charset="0"/>
                <a:ea typeface="Calibri" charset="0"/>
                <a:cs typeface="Calibri" charset="0"/>
              </a:rPr>
              <a:t>  = </a:t>
            </a:r>
            <a:r>
              <a:rPr lang="en-US" sz="2000" dirty="0" err="1" smtClean="0">
                <a:latin typeface="Calibri" charset="0"/>
                <a:ea typeface="Calibri" charset="0"/>
                <a:cs typeface="Calibri" charset="0"/>
              </a:rPr>
              <a:t>ƒ</a:t>
            </a:r>
            <a:r>
              <a:rPr lang="en-US" sz="2000" dirty="0" smtClean="0">
                <a:latin typeface="Calibri" charset="0"/>
                <a:ea typeface="Calibri" charset="0"/>
                <a:cs typeface="Calibri" charset="0"/>
              </a:rPr>
              <a:t> (accelerator inputs, accelerator configuration)</a:t>
            </a:r>
            <a:endParaRPr lang="en-US" sz="2000" dirty="0">
              <a:latin typeface="Calibri" charset="0"/>
              <a:ea typeface="Calibri" charset="0"/>
              <a:cs typeface="Calibri" charset="0"/>
            </a:endParaRPr>
          </a:p>
        </p:txBody>
      </p:sp>
      <p:cxnSp>
        <p:nvCxnSpPr>
          <p:cNvPr id="13" name="Straight Arrow Connector 12"/>
          <p:cNvCxnSpPr/>
          <p:nvPr/>
        </p:nvCxnSpPr>
        <p:spPr>
          <a:xfrm>
            <a:off x="6122873" y="3981048"/>
            <a:ext cx="1174165" cy="592666"/>
          </a:xfrm>
          <a:prstGeom prst="straightConnector1">
            <a:avLst/>
          </a:prstGeom>
          <a:ln>
            <a:solidFill>
              <a:srgbClr val="329600"/>
            </a:solidFill>
            <a:tailEnd type="arrow"/>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7291150" y="4436507"/>
            <a:ext cx="1143382" cy="400110"/>
          </a:xfrm>
          <a:prstGeom prst="rect">
            <a:avLst/>
          </a:prstGeom>
          <a:noFill/>
        </p:spPr>
        <p:txBody>
          <a:bodyPr wrap="square" rtlCol="0">
            <a:spAutoFit/>
          </a:bodyPr>
          <a:lstStyle/>
          <a:p>
            <a:r>
              <a:rPr lang="en-US" sz="2000" b="1" dirty="0" smtClean="0">
                <a:solidFill>
                  <a:srgbClr val="329600"/>
                </a:solidFill>
                <a:latin typeface="Calibri" charset="0"/>
                <a:ea typeface="Calibri" charset="0"/>
                <a:cs typeface="Calibri" charset="0"/>
              </a:rPr>
              <a:t>Constant</a:t>
            </a:r>
            <a:endParaRPr lang="en-US" sz="2000" b="1" dirty="0">
              <a:solidFill>
                <a:srgbClr val="329600"/>
              </a:solidFill>
              <a:latin typeface="Calibri" charset="0"/>
              <a:ea typeface="Calibri" charset="0"/>
              <a:cs typeface="Calibri" charset="0"/>
            </a:endParaRPr>
          </a:p>
        </p:txBody>
      </p:sp>
      <p:sp>
        <p:nvSpPr>
          <p:cNvPr id="15" name="Rectangle 14"/>
          <p:cNvSpPr/>
          <p:nvPr/>
        </p:nvSpPr>
        <p:spPr>
          <a:xfrm>
            <a:off x="3556924" y="1729309"/>
            <a:ext cx="2096351" cy="1147843"/>
          </a:xfrm>
          <a:prstGeom prst="rect">
            <a:avLst/>
          </a:prstGeom>
          <a:solidFill>
            <a:schemeClr val="tx2">
              <a:lumMod val="75000"/>
            </a:schemeClr>
          </a:solidFill>
          <a:ln>
            <a:solidFill>
              <a:srgbClr val="0070C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solidFill>
                  <a:schemeClr val="bg1"/>
                </a:solidFill>
                <a:latin typeface="Calibri" charset="0"/>
                <a:ea typeface="Calibri" charset="0"/>
                <a:cs typeface="Calibri" charset="0"/>
              </a:rPr>
              <a:t>Accelerator Configuration </a:t>
            </a:r>
            <a:endParaRPr lang="en-US" sz="2400" i="1" dirty="0">
              <a:solidFill>
                <a:schemeClr val="bg1"/>
              </a:solidFill>
              <a:latin typeface="Calibri" charset="0"/>
              <a:ea typeface="Calibri" charset="0"/>
              <a:cs typeface="Calibri" charset="0"/>
            </a:endParaRPr>
          </a:p>
        </p:txBody>
      </p:sp>
      <p:sp>
        <p:nvSpPr>
          <p:cNvPr id="16" name="Right Arrow 15"/>
          <p:cNvSpPr/>
          <p:nvPr/>
        </p:nvSpPr>
        <p:spPr>
          <a:xfrm>
            <a:off x="1614723" y="2095746"/>
            <a:ext cx="1777761" cy="414969"/>
          </a:xfrm>
          <a:prstGeom prst="rightArrow">
            <a:avLst/>
          </a:prstGeom>
          <a:solidFill>
            <a:srgbClr val="329600"/>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latin typeface="calibri (Body)"/>
            </a:endParaRPr>
          </a:p>
        </p:txBody>
      </p:sp>
      <p:sp>
        <p:nvSpPr>
          <p:cNvPr id="17" name="Right Arrow 16"/>
          <p:cNvSpPr/>
          <p:nvPr/>
        </p:nvSpPr>
        <p:spPr>
          <a:xfrm>
            <a:off x="5805025" y="2095746"/>
            <a:ext cx="1809863" cy="414969"/>
          </a:xfrm>
          <a:prstGeom prst="rightArrow">
            <a:avLst/>
          </a:prstGeom>
          <a:solidFill>
            <a:srgbClr val="329600"/>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latin typeface="calibri (Body)"/>
            </a:endParaRPr>
          </a:p>
        </p:txBody>
      </p:sp>
      <p:sp>
        <p:nvSpPr>
          <p:cNvPr id="18" name="TextBox 17"/>
          <p:cNvSpPr txBox="1"/>
          <p:nvPr/>
        </p:nvSpPr>
        <p:spPr>
          <a:xfrm>
            <a:off x="1368697" y="1771161"/>
            <a:ext cx="2095317" cy="400110"/>
          </a:xfrm>
          <a:prstGeom prst="rect">
            <a:avLst/>
          </a:prstGeom>
          <a:noFill/>
        </p:spPr>
        <p:txBody>
          <a:bodyPr wrap="none" rtlCol="0">
            <a:spAutoFit/>
          </a:bodyPr>
          <a:lstStyle/>
          <a:p>
            <a:r>
              <a:rPr lang="en-US" sz="2000" dirty="0" smtClean="0">
                <a:latin typeface="Calibri" charset="0"/>
                <a:ea typeface="Calibri" charset="0"/>
                <a:cs typeface="Calibri" charset="0"/>
              </a:rPr>
              <a:t>Accelerator Inputs</a:t>
            </a:r>
            <a:endParaRPr lang="en-US" sz="2000" dirty="0">
              <a:latin typeface="Calibri" charset="0"/>
              <a:ea typeface="Calibri" charset="0"/>
              <a:cs typeface="Calibri" charset="0"/>
            </a:endParaRPr>
          </a:p>
        </p:txBody>
      </p:sp>
      <p:sp>
        <p:nvSpPr>
          <p:cNvPr id="19" name="TextBox 18"/>
          <p:cNvSpPr txBox="1"/>
          <p:nvPr/>
        </p:nvSpPr>
        <p:spPr>
          <a:xfrm>
            <a:off x="5817601" y="1771161"/>
            <a:ext cx="1704377" cy="400110"/>
          </a:xfrm>
          <a:prstGeom prst="rect">
            <a:avLst/>
          </a:prstGeom>
          <a:noFill/>
        </p:spPr>
        <p:txBody>
          <a:bodyPr wrap="none" rtlCol="0">
            <a:spAutoFit/>
          </a:bodyPr>
          <a:lstStyle/>
          <a:p>
            <a:r>
              <a:rPr lang="en-US" sz="2000" dirty="0" err="1" smtClean="0">
                <a:latin typeface="Calibri" charset="0"/>
                <a:ea typeface="Calibri" charset="0"/>
                <a:cs typeface="Calibri" charset="0"/>
              </a:rPr>
              <a:t>Output</a:t>
            </a:r>
            <a:r>
              <a:rPr lang="en-US" sz="2000" baseline="-25000" dirty="0" err="1" smtClean="0">
                <a:latin typeface="Calibri" charset="0"/>
                <a:ea typeface="Calibri" charset="0"/>
                <a:cs typeface="Calibri" charset="0"/>
              </a:rPr>
              <a:t>accelerator</a:t>
            </a:r>
            <a:endParaRPr lang="en-US" sz="2000" dirty="0">
              <a:latin typeface="Calibri" charset="0"/>
              <a:ea typeface="Calibri" charset="0"/>
              <a:cs typeface="Calibri" charset="0"/>
            </a:endParaRPr>
          </a:p>
        </p:txBody>
      </p:sp>
    </p:spTree>
    <p:extLst>
      <p:ext uri="{BB962C8B-B14F-4D97-AF65-F5344CB8AC3E}">
        <p14:creationId xmlns:p14="http://schemas.microsoft.com/office/powerpoint/2010/main" val="752591983"/>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asted-image.pdf"/>
          <p:cNvPicPr>
            <a:picLocks noChangeAspect="1"/>
          </p:cNvPicPr>
          <p:nvPr/>
        </p:nvPicPr>
        <p:blipFill>
          <a:blip r:embed="rId3">
            <a:alphaModFix amt="20000"/>
            <a:extLst/>
          </a:blip>
          <a:stretch>
            <a:fillRect/>
          </a:stretch>
        </p:blipFill>
        <p:spPr>
          <a:xfrm>
            <a:off x="0" y="6151337"/>
            <a:ext cx="705517" cy="698091"/>
          </a:xfrm>
          <a:prstGeom prst="rect">
            <a:avLst/>
          </a:prstGeom>
          <a:ln w="25400">
            <a:miter lim="400000"/>
          </a:ln>
          <a:effectLst>
            <a:outerShdw blurRad="254000" dist="127000" dir="5400000" rotWithShape="0">
              <a:srgbClr val="000000">
                <a:alpha val="70000"/>
              </a:srgbClr>
            </a:outerShdw>
          </a:effectLst>
        </p:spPr>
      </p:pic>
      <p:pic>
        <p:nvPicPr>
          <p:cNvPr id="29" name="Picture 28"/>
          <p:cNvPicPr>
            <a:picLocks noChangeAspect="1"/>
          </p:cNvPicPr>
          <p:nvPr/>
        </p:nvPicPr>
        <p:blipFill>
          <a:blip r:embed="rId4">
            <a:alphaModFix amt="20000"/>
          </a:blip>
          <a:stretch>
            <a:fillRect/>
          </a:stretch>
        </p:blipFill>
        <p:spPr>
          <a:xfrm>
            <a:off x="8434532" y="6142764"/>
            <a:ext cx="709468" cy="715236"/>
          </a:xfrm>
          <a:prstGeom prst="rect">
            <a:avLst/>
          </a:prstGeom>
          <a:effectLst/>
        </p:spPr>
      </p:pic>
      <p:cxnSp>
        <p:nvCxnSpPr>
          <p:cNvPr id="26" name="Straight Connector 25"/>
          <p:cNvCxnSpPr/>
          <p:nvPr/>
        </p:nvCxnSpPr>
        <p:spPr>
          <a:xfrm flipV="1">
            <a:off x="1102450" y="1176065"/>
            <a:ext cx="7806228" cy="0"/>
          </a:xfrm>
          <a:prstGeom prst="line">
            <a:avLst/>
          </a:prstGeom>
          <a:noFill/>
          <a:ln w="127000" cap="flat">
            <a:solidFill>
              <a:schemeClr val="accent1"/>
            </a:solidFill>
            <a:prstDash val="solid"/>
            <a:miter lim="400000"/>
          </a:ln>
          <a:effectLst/>
          <a:sp3d/>
        </p:spPr>
        <p:style>
          <a:lnRef idx="0">
            <a:scrgbClr r="0" g="0" b="0"/>
          </a:lnRef>
          <a:fillRef idx="0">
            <a:scrgbClr r="0" g="0" b="0"/>
          </a:fillRef>
          <a:effectRef idx="0">
            <a:scrgbClr r="0" g="0" b="0"/>
          </a:effectRef>
          <a:fontRef idx="none"/>
        </p:style>
      </p:cxnSp>
      <p:cxnSp>
        <p:nvCxnSpPr>
          <p:cNvPr id="27" name="Straight Connector 26"/>
          <p:cNvCxnSpPr/>
          <p:nvPr/>
        </p:nvCxnSpPr>
        <p:spPr>
          <a:xfrm>
            <a:off x="235325" y="1176065"/>
            <a:ext cx="857332" cy="0"/>
          </a:xfrm>
          <a:prstGeom prst="line">
            <a:avLst/>
          </a:prstGeom>
          <a:noFill/>
          <a:ln w="127000" cap="flat">
            <a:solidFill>
              <a:srgbClr val="329600"/>
            </a:solidFill>
            <a:prstDash val="solid"/>
            <a:miter lim="400000"/>
          </a:ln>
          <a:effectLst/>
          <a:sp3d/>
        </p:spPr>
        <p:style>
          <a:lnRef idx="0">
            <a:scrgbClr r="0" g="0" b="0"/>
          </a:lnRef>
          <a:fillRef idx="0">
            <a:scrgbClr r="0" g="0" b="0"/>
          </a:fillRef>
          <a:effectRef idx="0">
            <a:scrgbClr r="0" g="0" b="0"/>
          </a:effectRef>
          <a:fontRef idx="none"/>
        </p:style>
      </p:cxnSp>
      <p:sp>
        <p:nvSpPr>
          <p:cNvPr id="28" name="Shape 130"/>
          <p:cNvSpPr txBox="1">
            <a:spLocks/>
          </p:cNvSpPr>
          <p:nvPr/>
        </p:nvSpPr>
        <p:spPr>
          <a:xfrm>
            <a:off x="235325" y="372418"/>
            <a:ext cx="7717431" cy="745647"/>
          </a:xfrm>
          <a:prstGeom prst="rect">
            <a:avLst/>
          </a:prstGeom>
          <a:ln w="12700">
            <a:miter lim="400000"/>
          </a:ln>
          <a:extLst>
            <a:ext uri="{C572A759-6A51-4108-AA02-DFA0A04FC94B}">
              <ma14:wrappingTextBoxFlag xmlns:ma14="http://schemas.microsoft.com/office/mac/drawingml/2011/main" val="1"/>
            </a:ext>
          </a:extLst>
        </p:spPr>
        <p:txBody>
          <a:bodyPr lIns="31872" tIns="31872" rIns="31872" bIns="31872" anchor="ctr">
            <a:noAutofit/>
          </a:bodyPr>
          <a:lstStyle>
            <a:lvl1pPr marL="0" marR="0" indent="0" algn="l" defTabSz="457200" rtl="0" latinLnBrk="0">
              <a:lnSpc>
                <a:spcPct val="100000"/>
              </a:lnSpc>
              <a:spcBef>
                <a:spcPts val="0"/>
              </a:spcBef>
              <a:spcAft>
                <a:spcPts val="0"/>
              </a:spcAft>
              <a:buClrTx/>
              <a:buSzTx/>
              <a:buFontTx/>
              <a:buNone/>
              <a:tabLst/>
              <a:defRPr sz="5000" b="0" i="0" u="none" strike="noStrike" cap="none" spc="0" baseline="0">
                <a:ln>
                  <a:noFill/>
                </a:ln>
                <a:solidFill>
                  <a:schemeClr val="accent2"/>
                </a:solidFill>
                <a:uFillTx/>
                <a:latin typeface="Calibri"/>
                <a:ea typeface="Calibri"/>
                <a:cs typeface="Calibri"/>
                <a:sym typeface="Calibri"/>
              </a:defRPr>
            </a:lvl1pPr>
            <a:lvl2pPr marL="0" marR="0" indent="143424"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2pPr>
            <a:lvl3pPr marL="0" marR="0" indent="286847"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3pPr>
            <a:lvl4pPr marL="0" marR="0" indent="430271"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4pPr>
            <a:lvl5pPr marL="0" marR="0" indent="573695"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5pPr>
            <a:lvl6pPr marL="0" marR="0" indent="717118"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6pPr>
            <a:lvl7pPr marL="0" marR="0" indent="860542"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7pPr>
            <a:lvl8pPr marL="0" marR="0" indent="1003965"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8pPr>
            <a:lvl9pPr marL="0" marR="0" indent="1147389"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9pPr>
          </a:lstStyle>
          <a:p>
            <a:pPr hangingPunct="1"/>
            <a:r>
              <a:rPr lang="en-US" sz="4000" b="1" dirty="0" smtClean="0">
                <a:solidFill>
                  <a:srgbClr val="329600"/>
                </a:solidFill>
                <a:latin typeface="Calibri" panose="020F0502020204030204" pitchFamily="34" charset="0"/>
                <a:cs typeface="Calibri" panose="020F0502020204030204" pitchFamily="34" charset="0"/>
              </a:rPr>
              <a:t>Factors Influencing Error</a:t>
            </a:r>
            <a:endParaRPr lang="en-US" sz="4000" b="1" dirty="0">
              <a:solidFill>
                <a:srgbClr val="329600"/>
              </a:solidFill>
              <a:latin typeface="Calibri" panose="020F0502020204030204" pitchFamily="34" charset="0"/>
              <a:cs typeface="Calibri" panose="020F0502020204030204" pitchFamily="34" charset="0"/>
            </a:endParaRPr>
          </a:p>
        </p:txBody>
      </p:sp>
      <p:sp>
        <p:nvSpPr>
          <p:cNvPr id="40" name="Rectangle 39"/>
          <p:cNvSpPr/>
          <p:nvPr/>
        </p:nvSpPr>
        <p:spPr>
          <a:xfrm>
            <a:off x="3556924" y="1729309"/>
            <a:ext cx="2096351" cy="1147843"/>
          </a:xfrm>
          <a:prstGeom prst="rect">
            <a:avLst/>
          </a:prstGeom>
          <a:solidFill>
            <a:schemeClr val="tx2">
              <a:lumMod val="75000"/>
            </a:schemeClr>
          </a:solidFill>
          <a:ln>
            <a:solidFill>
              <a:srgbClr val="0070C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solidFill>
                  <a:schemeClr val="bg1"/>
                </a:solidFill>
                <a:latin typeface="Calibri" charset="0"/>
                <a:ea typeface="Calibri" charset="0"/>
                <a:cs typeface="Calibri" charset="0"/>
              </a:rPr>
              <a:t>Accelerator Configuration </a:t>
            </a:r>
            <a:endParaRPr lang="en-US" sz="2400" i="1" dirty="0">
              <a:solidFill>
                <a:schemeClr val="bg1"/>
              </a:solidFill>
              <a:latin typeface="Calibri" charset="0"/>
              <a:ea typeface="Calibri" charset="0"/>
              <a:cs typeface="Calibri" charset="0"/>
            </a:endParaRPr>
          </a:p>
        </p:txBody>
      </p:sp>
      <p:sp>
        <p:nvSpPr>
          <p:cNvPr id="41" name="Right Arrow 40"/>
          <p:cNvSpPr/>
          <p:nvPr/>
        </p:nvSpPr>
        <p:spPr>
          <a:xfrm>
            <a:off x="1614723" y="2095746"/>
            <a:ext cx="1777761" cy="414969"/>
          </a:xfrm>
          <a:prstGeom prst="rightArrow">
            <a:avLst/>
          </a:prstGeom>
          <a:solidFill>
            <a:srgbClr val="329600"/>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latin typeface="calibri (Body)"/>
            </a:endParaRPr>
          </a:p>
        </p:txBody>
      </p:sp>
      <p:sp>
        <p:nvSpPr>
          <p:cNvPr id="42" name="Right Arrow 41"/>
          <p:cNvSpPr/>
          <p:nvPr/>
        </p:nvSpPr>
        <p:spPr>
          <a:xfrm>
            <a:off x="5805025" y="2095746"/>
            <a:ext cx="1809863" cy="414969"/>
          </a:xfrm>
          <a:prstGeom prst="rightArrow">
            <a:avLst/>
          </a:prstGeom>
          <a:solidFill>
            <a:srgbClr val="329600"/>
          </a:solidFill>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latin typeface="calibri (Body)"/>
            </a:endParaRPr>
          </a:p>
        </p:txBody>
      </p:sp>
      <p:sp>
        <p:nvSpPr>
          <p:cNvPr id="43" name="TextBox 42"/>
          <p:cNvSpPr txBox="1"/>
          <p:nvPr/>
        </p:nvSpPr>
        <p:spPr>
          <a:xfrm>
            <a:off x="1368697" y="1771161"/>
            <a:ext cx="2095317" cy="400110"/>
          </a:xfrm>
          <a:prstGeom prst="rect">
            <a:avLst/>
          </a:prstGeom>
          <a:noFill/>
        </p:spPr>
        <p:txBody>
          <a:bodyPr wrap="none" rtlCol="0">
            <a:spAutoFit/>
          </a:bodyPr>
          <a:lstStyle/>
          <a:p>
            <a:r>
              <a:rPr lang="en-US" sz="2000" dirty="0" smtClean="0">
                <a:latin typeface="Calibri" charset="0"/>
                <a:ea typeface="Calibri" charset="0"/>
                <a:cs typeface="Calibri" charset="0"/>
              </a:rPr>
              <a:t>Accelerator Inputs</a:t>
            </a:r>
            <a:endParaRPr lang="en-US" sz="2000" dirty="0">
              <a:latin typeface="Calibri" charset="0"/>
              <a:ea typeface="Calibri" charset="0"/>
              <a:cs typeface="Calibri" charset="0"/>
            </a:endParaRPr>
          </a:p>
        </p:txBody>
      </p:sp>
      <p:sp>
        <p:nvSpPr>
          <p:cNvPr id="44" name="TextBox 43"/>
          <p:cNvSpPr txBox="1"/>
          <p:nvPr/>
        </p:nvSpPr>
        <p:spPr>
          <a:xfrm>
            <a:off x="5817601" y="1771161"/>
            <a:ext cx="1704377" cy="400110"/>
          </a:xfrm>
          <a:prstGeom prst="rect">
            <a:avLst/>
          </a:prstGeom>
          <a:noFill/>
        </p:spPr>
        <p:txBody>
          <a:bodyPr wrap="none" rtlCol="0">
            <a:spAutoFit/>
          </a:bodyPr>
          <a:lstStyle/>
          <a:p>
            <a:r>
              <a:rPr lang="en-US" sz="2000" dirty="0" err="1" smtClean="0">
                <a:latin typeface="Calibri" charset="0"/>
                <a:ea typeface="Calibri" charset="0"/>
                <a:cs typeface="Calibri" charset="0"/>
              </a:rPr>
              <a:t>Output</a:t>
            </a:r>
            <a:r>
              <a:rPr lang="en-US" sz="2000" baseline="-25000" dirty="0" err="1" smtClean="0">
                <a:latin typeface="Calibri" charset="0"/>
                <a:ea typeface="Calibri" charset="0"/>
                <a:cs typeface="Calibri" charset="0"/>
              </a:rPr>
              <a:t>accelerator</a:t>
            </a:r>
            <a:endParaRPr lang="en-US" sz="2000" dirty="0">
              <a:latin typeface="Calibri" charset="0"/>
              <a:ea typeface="Calibri" charset="0"/>
              <a:cs typeface="Calibri" charset="0"/>
            </a:endParaRPr>
          </a:p>
        </p:txBody>
      </p:sp>
      <p:sp>
        <p:nvSpPr>
          <p:cNvPr id="45" name="TextBox 44"/>
          <p:cNvSpPr txBox="1"/>
          <p:nvPr/>
        </p:nvSpPr>
        <p:spPr>
          <a:xfrm>
            <a:off x="823316" y="3387201"/>
            <a:ext cx="7616690" cy="1015663"/>
          </a:xfrm>
          <a:prstGeom prst="rect">
            <a:avLst/>
          </a:prstGeom>
          <a:noFill/>
        </p:spPr>
        <p:txBody>
          <a:bodyPr wrap="square" rtlCol="0">
            <a:spAutoFit/>
          </a:bodyPr>
          <a:lstStyle/>
          <a:p>
            <a:r>
              <a:rPr lang="en-US" sz="2000" dirty="0" smtClean="0">
                <a:latin typeface="Calibri" charset="0"/>
                <a:ea typeface="Calibri" charset="0"/>
                <a:cs typeface="Calibri" charset="0"/>
              </a:rPr>
              <a:t>Accelerator Error = | </a:t>
            </a:r>
            <a:r>
              <a:rPr lang="en-US" sz="2000" dirty="0" err="1" smtClean="0">
                <a:latin typeface="Calibri" charset="0"/>
                <a:ea typeface="Calibri" charset="0"/>
                <a:cs typeface="Calibri" charset="0"/>
              </a:rPr>
              <a:t>Output</a:t>
            </a:r>
            <a:r>
              <a:rPr lang="en-US" sz="2000" baseline="-25000" dirty="0" err="1" smtClean="0">
                <a:latin typeface="Calibri" charset="0"/>
                <a:ea typeface="Calibri" charset="0"/>
                <a:cs typeface="Calibri" charset="0"/>
              </a:rPr>
              <a:t>accelerator</a:t>
            </a:r>
            <a:r>
              <a:rPr lang="en-US" sz="2000" dirty="0" smtClean="0">
                <a:latin typeface="Calibri" charset="0"/>
                <a:ea typeface="Calibri" charset="0"/>
                <a:cs typeface="Calibri" charset="0"/>
              </a:rPr>
              <a:t>  -  </a:t>
            </a:r>
            <a:r>
              <a:rPr lang="en-US" sz="2000" dirty="0" err="1" smtClean="0">
                <a:latin typeface="Calibri" charset="0"/>
                <a:ea typeface="Calibri" charset="0"/>
                <a:cs typeface="Calibri" charset="0"/>
              </a:rPr>
              <a:t>Output</a:t>
            </a:r>
            <a:r>
              <a:rPr lang="en-US" sz="2000" baseline="-25000" dirty="0" err="1" smtClean="0">
                <a:latin typeface="Calibri" charset="0"/>
                <a:ea typeface="Calibri" charset="0"/>
                <a:cs typeface="Calibri" charset="0"/>
              </a:rPr>
              <a:t>original</a:t>
            </a:r>
            <a:r>
              <a:rPr lang="en-US" sz="2000" dirty="0" smtClean="0">
                <a:latin typeface="Calibri" charset="0"/>
                <a:ea typeface="Calibri" charset="0"/>
                <a:cs typeface="Calibri" charset="0"/>
              </a:rPr>
              <a:t>|</a:t>
            </a:r>
          </a:p>
          <a:p>
            <a:endParaRPr lang="en-US" sz="2000" dirty="0">
              <a:latin typeface="Calibri" charset="0"/>
              <a:ea typeface="Calibri" charset="0"/>
              <a:cs typeface="Calibri" charset="0"/>
            </a:endParaRPr>
          </a:p>
          <a:p>
            <a:r>
              <a:rPr lang="en-US" sz="2000" dirty="0" err="1" smtClean="0">
                <a:latin typeface="Calibri" charset="0"/>
                <a:ea typeface="Calibri" charset="0"/>
                <a:cs typeface="Calibri" charset="0"/>
              </a:rPr>
              <a:t>Output</a:t>
            </a:r>
            <a:r>
              <a:rPr lang="en-US" sz="2000" baseline="-25000" dirty="0" err="1" smtClean="0">
                <a:latin typeface="Calibri" charset="0"/>
                <a:ea typeface="Calibri" charset="0"/>
                <a:cs typeface="Calibri" charset="0"/>
              </a:rPr>
              <a:t>accelerator</a:t>
            </a:r>
            <a:r>
              <a:rPr lang="en-US" sz="2000" baseline="-25000" dirty="0" smtClean="0">
                <a:latin typeface="Calibri" charset="0"/>
                <a:ea typeface="Calibri" charset="0"/>
                <a:cs typeface="Calibri" charset="0"/>
              </a:rPr>
              <a:t> </a:t>
            </a:r>
            <a:r>
              <a:rPr lang="en-US" sz="2000" dirty="0" smtClean="0">
                <a:latin typeface="Calibri" charset="0"/>
                <a:ea typeface="Calibri" charset="0"/>
                <a:cs typeface="Calibri" charset="0"/>
              </a:rPr>
              <a:t>  = </a:t>
            </a:r>
            <a:r>
              <a:rPr lang="en-US" sz="2000" dirty="0" err="1" smtClean="0">
                <a:latin typeface="Calibri" charset="0"/>
                <a:ea typeface="Calibri" charset="0"/>
                <a:cs typeface="Calibri" charset="0"/>
              </a:rPr>
              <a:t>ƒ</a:t>
            </a:r>
            <a:r>
              <a:rPr lang="en-US" sz="2000" dirty="0" smtClean="0">
                <a:latin typeface="Calibri" charset="0"/>
                <a:ea typeface="Calibri" charset="0"/>
                <a:cs typeface="Calibri" charset="0"/>
              </a:rPr>
              <a:t> (accelerator inputs, accelerator configuration)</a:t>
            </a:r>
            <a:endParaRPr lang="en-US" sz="2000" dirty="0">
              <a:latin typeface="Calibri" charset="0"/>
              <a:ea typeface="Calibri" charset="0"/>
              <a:cs typeface="Calibri" charset="0"/>
            </a:endParaRPr>
          </a:p>
        </p:txBody>
      </p:sp>
      <p:cxnSp>
        <p:nvCxnSpPr>
          <p:cNvPr id="13" name="Straight Arrow Connector 12"/>
          <p:cNvCxnSpPr/>
          <p:nvPr/>
        </p:nvCxnSpPr>
        <p:spPr>
          <a:xfrm>
            <a:off x="6122873" y="3981048"/>
            <a:ext cx="1174165" cy="592666"/>
          </a:xfrm>
          <a:prstGeom prst="straightConnector1">
            <a:avLst/>
          </a:prstGeom>
          <a:ln>
            <a:solidFill>
              <a:srgbClr val="329600"/>
            </a:solidFill>
            <a:tailEnd type="arrow"/>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7291150" y="4436507"/>
            <a:ext cx="1143382" cy="400110"/>
          </a:xfrm>
          <a:prstGeom prst="rect">
            <a:avLst/>
          </a:prstGeom>
          <a:noFill/>
        </p:spPr>
        <p:txBody>
          <a:bodyPr wrap="square" rtlCol="0">
            <a:spAutoFit/>
          </a:bodyPr>
          <a:lstStyle/>
          <a:p>
            <a:r>
              <a:rPr lang="en-US" sz="2000" b="1" dirty="0" smtClean="0">
                <a:solidFill>
                  <a:srgbClr val="329600"/>
                </a:solidFill>
                <a:latin typeface="Calibri" charset="0"/>
                <a:ea typeface="Calibri" charset="0"/>
                <a:cs typeface="Calibri" charset="0"/>
              </a:rPr>
              <a:t>Constant</a:t>
            </a:r>
            <a:endParaRPr lang="en-US" sz="2000" b="1" dirty="0">
              <a:solidFill>
                <a:srgbClr val="329600"/>
              </a:solidFill>
              <a:latin typeface="Calibri" charset="0"/>
              <a:ea typeface="Calibri" charset="0"/>
              <a:cs typeface="Calibri" charset="0"/>
            </a:endParaRPr>
          </a:p>
        </p:txBody>
      </p:sp>
      <p:sp>
        <p:nvSpPr>
          <p:cNvPr id="15" name="TextBox 14"/>
          <p:cNvSpPr txBox="1"/>
          <p:nvPr/>
        </p:nvSpPr>
        <p:spPr>
          <a:xfrm>
            <a:off x="823316" y="4668631"/>
            <a:ext cx="6888238" cy="400110"/>
          </a:xfrm>
          <a:prstGeom prst="rect">
            <a:avLst/>
          </a:prstGeom>
          <a:noFill/>
        </p:spPr>
        <p:txBody>
          <a:bodyPr wrap="square" rtlCol="0">
            <a:spAutoFit/>
          </a:bodyPr>
          <a:lstStyle/>
          <a:p>
            <a:r>
              <a:rPr lang="en-US" sz="2000" dirty="0" err="1" smtClean="0">
                <a:latin typeface="Calibri" charset="0"/>
                <a:ea typeface="Calibri" charset="0"/>
                <a:cs typeface="Calibri" charset="0"/>
              </a:rPr>
              <a:t>Output</a:t>
            </a:r>
            <a:r>
              <a:rPr lang="en-US" sz="2000" baseline="-25000" dirty="0" err="1" smtClean="0">
                <a:latin typeface="Calibri" charset="0"/>
                <a:ea typeface="Calibri" charset="0"/>
                <a:cs typeface="Calibri" charset="0"/>
              </a:rPr>
              <a:t>accelerator</a:t>
            </a:r>
            <a:r>
              <a:rPr lang="en-US" sz="2000" baseline="-25000" dirty="0" smtClean="0">
                <a:latin typeface="Calibri" charset="0"/>
                <a:ea typeface="Calibri" charset="0"/>
                <a:cs typeface="Calibri" charset="0"/>
              </a:rPr>
              <a:t> </a:t>
            </a:r>
            <a:r>
              <a:rPr lang="en-US" sz="2000" dirty="0" smtClean="0">
                <a:latin typeface="Calibri" charset="0"/>
                <a:ea typeface="Calibri" charset="0"/>
                <a:cs typeface="Calibri" charset="0"/>
              </a:rPr>
              <a:t>  </a:t>
            </a:r>
            <a:r>
              <a:rPr lang="en-US" sz="2000" dirty="0">
                <a:latin typeface="Calibri" charset="0"/>
                <a:ea typeface="Calibri" charset="0"/>
                <a:cs typeface="Calibri" charset="0"/>
              </a:rPr>
              <a:t>= </a:t>
            </a:r>
            <a:r>
              <a:rPr lang="en-US" sz="2000" dirty="0" err="1">
                <a:latin typeface="Calibri" charset="0"/>
                <a:ea typeface="Calibri" charset="0"/>
                <a:cs typeface="Calibri" charset="0"/>
              </a:rPr>
              <a:t>ƒ</a:t>
            </a:r>
            <a:r>
              <a:rPr lang="en-US" sz="2000" dirty="0">
                <a:latin typeface="Calibri" charset="0"/>
                <a:ea typeface="Calibri" charset="0"/>
                <a:cs typeface="Calibri" charset="0"/>
              </a:rPr>
              <a:t> (accelerator </a:t>
            </a:r>
            <a:r>
              <a:rPr lang="en-US" sz="2000" dirty="0" smtClean="0">
                <a:latin typeface="Calibri" charset="0"/>
                <a:ea typeface="Calibri" charset="0"/>
                <a:cs typeface="Calibri" charset="0"/>
              </a:rPr>
              <a:t>inputs)</a:t>
            </a:r>
            <a:endParaRPr lang="en-US" sz="2000" dirty="0">
              <a:latin typeface="Calibri" charset="0"/>
              <a:ea typeface="Calibri" charset="0"/>
              <a:cs typeface="Calibri" charset="0"/>
            </a:endParaRPr>
          </a:p>
        </p:txBody>
      </p:sp>
    </p:spTree>
    <p:extLst>
      <p:ext uri="{BB962C8B-B14F-4D97-AF65-F5344CB8AC3E}">
        <p14:creationId xmlns:p14="http://schemas.microsoft.com/office/powerpoint/2010/main" val="841573590"/>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a:blip r:embed="rId3">
            <a:alphaModFix amt="20000"/>
          </a:blip>
          <a:stretch>
            <a:fillRect/>
          </a:stretch>
        </p:blipFill>
        <p:spPr>
          <a:xfrm>
            <a:off x="8434532" y="6142764"/>
            <a:ext cx="709468" cy="715236"/>
          </a:xfrm>
          <a:prstGeom prst="rect">
            <a:avLst/>
          </a:prstGeom>
          <a:effectLst/>
        </p:spPr>
      </p:pic>
      <p:cxnSp>
        <p:nvCxnSpPr>
          <p:cNvPr id="26" name="Straight Connector 25"/>
          <p:cNvCxnSpPr/>
          <p:nvPr/>
        </p:nvCxnSpPr>
        <p:spPr>
          <a:xfrm flipV="1">
            <a:off x="1102450" y="1176065"/>
            <a:ext cx="7806228" cy="0"/>
          </a:xfrm>
          <a:prstGeom prst="line">
            <a:avLst/>
          </a:prstGeom>
          <a:noFill/>
          <a:ln w="127000" cap="flat">
            <a:solidFill>
              <a:schemeClr val="accent1"/>
            </a:solidFill>
            <a:prstDash val="solid"/>
            <a:miter lim="400000"/>
          </a:ln>
          <a:effectLst/>
          <a:sp3d/>
        </p:spPr>
        <p:style>
          <a:lnRef idx="0">
            <a:scrgbClr r="0" g="0" b="0"/>
          </a:lnRef>
          <a:fillRef idx="0">
            <a:scrgbClr r="0" g="0" b="0"/>
          </a:fillRef>
          <a:effectRef idx="0">
            <a:scrgbClr r="0" g="0" b="0"/>
          </a:effectRef>
          <a:fontRef idx="none"/>
        </p:style>
      </p:cxnSp>
      <p:cxnSp>
        <p:nvCxnSpPr>
          <p:cNvPr id="27" name="Straight Connector 26"/>
          <p:cNvCxnSpPr/>
          <p:nvPr/>
        </p:nvCxnSpPr>
        <p:spPr>
          <a:xfrm>
            <a:off x="235325" y="1176065"/>
            <a:ext cx="857332" cy="0"/>
          </a:xfrm>
          <a:prstGeom prst="line">
            <a:avLst/>
          </a:prstGeom>
          <a:noFill/>
          <a:ln w="127000" cap="flat">
            <a:solidFill>
              <a:srgbClr val="329600"/>
            </a:solidFill>
            <a:prstDash val="solid"/>
            <a:miter lim="400000"/>
          </a:ln>
          <a:effectLst/>
          <a:sp3d/>
        </p:spPr>
        <p:style>
          <a:lnRef idx="0">
            <a:scrgbClr r="0" g="0" b="0"/>
          </a:lnRef>
          <a:fillRef idx="0">
            <a:scrgbClr r="0" g="0" b="0"/>
          </a:fillRef>
          <a:effectRef idx="0">
            <a:scrgbClr r="0" g="0" b="0"/>
          </a:effectRef>
          <a:fontRef idx="none"/>
        </p:style>
      </p:cxnSp>
      <p:sp>
        <p:nvSpPr>
          <p:cNvPr id="28" name="Shape 130"/>
          <p:cNvSpPr txBox="1">
            <a:spLocks/>
          </p:cNvSpPr>
          <p:nvPr/>
        </p:nvSpPr>
        <p:spPr>
          <a:xfrm>
            <a:off x="235325" y="372418"/>
            <a:ext cx="7717431" cy="745647"/>
          </a:xfrm>
          <a:prstGeom prst="rect">
            <a:avLst/>
          </a:prstGeom>
          <a:ln w="12700">
            <a:miter lim="400000"/>
          </a:ln>
          <a:extLst>
            <a:ext uri="{C572A759-6A51-4108-AA02-DFA0A04FC94B}">
              <ma14:wrappingTextBoxFlag xmlns:ma14="http://schemas.microsoft.com/office/mac/drawingml/2011/main" val="1"/>
            </a:ext>
          </a:extLst>
        </p:spPr>
        <p:txBody>
          <a:bodyPr lIns="31872" tIns="31872" rIns="31872" bIns="31872" anchor="ctr">
            <a:noAutofit/>
          </a:bodyPr>
          <a:lstStyle>
            <a:lvl1pPr marL="0" marR="0" indent="0" algn="l" defTabSz="457200" rtl="0" latinLnBrk="0">
              <a:lnSpc>
                <a:spcPct val="100000"/>
              </a:lnSpc>
              <a:spcBef>
                <a:spcPts val="0"/>
              </a:spcBef>
              <a:spcAft>
                <a:spcPts val="0"/>
              </a:spcAft>
              <a:buClrTx/>
              <a:buSzTx/>
              <a:buFontTx/>
              <a:buNone/>
              <a:tabLst/>
              <a:defRPr sz="5000" b="0" i="0" u="none" strike="noStrike" cap="none" spc="0" baseline="0">
                <a:ln>
                  <a:noFill/>
                </a:ln>
                <a:solidFill>
                  <a:schemeClr val="accent2"/>
                </a:solidFill>
                <a:uFillTx/>
                <a:latin typeface="Calibri"/>
                <a:ea typeface="Calibri"/>
                <a:cs typeface="Calibri"/>
                <a:sym typeface="Calibri"/>
              </a:defRPr>
            </a:lvl1pPr>
            <a:lvl2pPr marL="0" marR="0" indent="143424"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2pPr>
            <a:lvl3pPr marL="0" marR="0" indent="286847"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3pPr>
            <a:lvl4pPr marL="0" marR="0" indent="430271"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4pPr>
            <a:lvl5pPr marL="0" marR="0" indent="573695"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5pPr>
            <a:lvl6pPr marL="0" marR="0" indent="717118"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6pPr>
            <a:lvl7pPr marL="0" marR="0" indent="860542"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7pPr>
            <a:lvl8pPr marL="0" marR="0" indent="1003965"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8pPr>
            <a:lvl9pPr marL="0" marR="0" indent="1147389"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9pPr>
          </a:lstStyle>
          <a:p>
            <a:pPr hangingPunct="1"/>
            <a:r>
              <a:rPr lang="en-US" sz="4000" b="1" dirty="0" smtClean="0">
                <a:solidFill>
                  <a:srgbClr val="329600"/>
                </a:solidFill>
                <a:latin typeface="Calibri" panose="020F0502020204030204" pitchFamily="34" charset="0"/>
                <a:cs typeface="Calibri" panose="020F0502020204030204" pitchFamily="34" charset="0"/>
              </a:rPr>
              <a:t>Challenges</a:t>
            </a:r>
            <a:endParaRPr lang="en-US" sz="4000" b="1" dirty="0">
              <a:solidFill>
                <a:srgbClr val="329600"/>
              </a:solidFill>
              <a:latin typeface="Calibri" panose="020F0502020204030204" pitchFamily="34" charset="0"/>
              <a:cs typeface="Calibri" panose="020F0502020204030204" pitchFamily="34" charset="0"/>
            </a:endParaRPr>
          </a:p>
        </p:txBody>
      </p:sp>
      <p:grpSp>
        <p:nvGrpSpPr>
          <p:cNvPr id="12" name="Group 11"/>
          <p:cNvGrpSpPr/>
          <p:nvPr/>
        </p:nvGrpSpPr>
        <p:grpSpPr>
          <a:xfrm>
            <a:off x="40123" y="1597768"/>
            <a:ext cx="8721776" cy="1021819"/>
            <a:chOff x="40123" y="1597768"/>
            <a:chExt cx="8721776" cy="1021819"/>
          </a:xfrm>
        </p:grpSpPr>
        <p:grpSp>
          <p:nvGrpSpPr>
            <p:cNvPr id="2" name="Group 1"/>
            <p:cNvGrpSpPr/>
            <p:nvPr/>
          </p:nvGrpSpPr>
          <p:grpSpPr>
            <a:xfrm rot="5400000">
              <a:off x="4336060" y="1791307"/>
              <a:ext cx="922488" cy="634741"/>
              <a:chOff x="5477128" y="1871001"/>
              <a:chExt cx="922488" cy="634741"/>
            </a:xfrm>
          </p:grpSpPr>
          <p:sp>
            <p:nvSpPr>
              <p:cNvPr id="8" name="Oval 7"/>
              <p:cNvSpPr/>
              <p:nvPr/>
            </p:nvSpPr>
            <p:spPr>
              <a:xfrm>
                <a:off x="5477128" y="2102824"/>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Oval 17"/>
              <p:cNvSpPr/>
              <p:nvPr/>
            </p:nvSpPr>
            <p:spPr>
              <a:xfrm>
                <a:off x="5671643" y="1986912"/>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3" name="Oval 42"/>
              <p:cNvSpPr/>
              <p:nvPr/>
            </p:nvSpPr>
            <p:spPr>
              <a:xfrm>
                <a:off x="5865575" y="1871001"/>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4" name="Oval 43"/>
              <p:cNvSpPr/>
              <p:nvPr/>
            </p:nvSpPr>
            <p:spPr>
              <a:xfrm>
                <a:off x="6059507" y="1986912"/>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5" name="Oval 44"/>
              <p:cNvSpPr/>
              <p:nvPr/>
            </p:nvSpPr>
            <p:spPr>
              <a:xfrm>
                <a:off x="6254022" y="2102824"/>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6" name="Oval 45"/>
              <p:cNvSpPr/>
              <p:nvPr/>
            </p:nvSpPr>
            <p:spPr>
              <a:xfrm>
                <a:off x="5865575" y="2115574"/>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7" name="Oval 46"/>
              <p:cNvSpPr/>
              <p:nvPr/>
            </p:nvSpPr>
            <p:spPr>
              <a:xfrm>
                <a:off x="5865575" y="2360148"/>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grpSp>
          <p:nvGrpSpPr>
            <p:cNvPr id="9" name="Group 8"/>
            <p:cNvGrpSpPr/>
            <p:nvPr/>
          </p:nvGrpSpPr>
          <p:grpSpPr>
            <a:xfrm>
              <a:off x="40123" y="1597768"/>
              <a:ext cx="4105656" cy="1021819"/>
              <a:chOff x="40123" y="1597768"/>
              <a:chExt cx="4105656" cy="1021819"/>
            </a:xfrm>
          </p:grpSpPr>
          <p:sp>
            <p:nvSpPr>
              <p:cNvPr id="48" name="Freeform 47"/>
              <p:cNvSpPr/>
              <p:nvPr/>
            </p:nvSpPr>
            <p:spPr>
              <a:xfrm>
                <a:off x="235158" y="1777296"/>
                <a:ext cx="3910621" cy="842291"/>
              </a:xfrm>
              <a:custGeom>
                <a:avLst/>
                <a:gdLst>
                  <a:gd name="connsiteX0" fmla="*/ 0 w 3140186"/>
                  <a:gd name="connsiteY0" fmla="*/ 140385 h 842291"/>
                  <a:gd name="connsiteX1" fmla="*/ 140385 w 3140186"/>
                  <a:gd name="connsiteY1" fmla="*/ 0 h 842291"/>
                  <a:gd name="connsiteX2" fmla="*/ 2999801 w 3140186"/>
                  <a:gd name="connsiteY2" fmla="*/ 0 h 842291"/>
                  <a:gd name="connsiteX3" fmla="*/ 3140186 w 3140186"/>
                  <a:gd name="connsiteY3" fmla="*/ 140385 h 842291"/>
                  <a:gd name="connsiteX4" fmla="*/ 3140186 w 3140186"/>
                  <a:gd name="connsiteY4" fmla="*/ 701906 h 842291"/>
                  <a:gd name="connsiteX5" fmla="*/ 2999801 w 3140186"/>
                  <a:gd name="connsiteY5" fmla="*/ 842291 h 842291"/>
                  <a:gd name="connsiteX6" fmla="*/ 140385 w 3140186"/>
                  <a:gd name="connsiteY6" fmla="*/ 842291 h 842291"/>
                  <a:gd name="connsiteX7" fmla="*/ 0 w 3140186"/>
                  <a:gd name="connsiteY7" fmla="*/ 701906 h 842291"/>
                  <a:gd name="connsiteX8" fmla="*/ 0 w 3140186"/>
                  <a:gd name="connsiteY8" fmla="*/ 140385 h 842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40186" h="842291">
                    <a:moveTo>
                      <a:pt x="0" y="140385"/>
                    </a:moveTo>
                    <a:cubicBezTo>
                      <a:pt x="0" y="62853"/>
                      <a:pt x="62853" y="0"/>
                      <a:pt x="140385" y="0"/>
                    </a:cubicBezTo>
                    <a:lnTo>
                      <a:pt x="2999801" y="0"/>
                    </a:lnTo>
                    <a:cubicBezTo>
                      <a:pt x="3077333" y="0"/>
                      <a:pt x="3140186" y="62853"/>
                      <a:pt x="3140186" y="140385"/>
                    </a:cubicBezTo>
                    <a:lnTo>
                      <a:pt x="3140186" y="701906"/>
                    </a:lnTo>
                    <a:cubicBezTo>
                      <a:pt x="3140186" y="779438"/>
                      <a:pt x="3077333" y="842291"/>
                      <a:pt x="2999801" y="842291"/>
                    </a:cubicBezTo>
                    <a:lnTo>
                      <a:pt x="140385" y="842291"/>
                    </a:lnTo>
                    <a:cubicBezTo>
                      <a:pt x="62853" y="842291"/>
                      <a:pt x="0" y="779438"/>
                      <a:pt x="0" y="701906"/>
                    </a:cubicBezTo>
                    <a:lnTo>
                      <a:pt x="0" y="140385"/>
                    </a:lnTo>
                    <a:close/>
                  </a:path>
                </a:pathLst>
              </a:custGeom>
              <a:solidFill>
                <a:srgbClr val="0070C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05790" tIns="174467" rIns="174467" bIns="174467" numCol="1" spcCol="1270" anchor="ctr" anchorCtr="0">
                <a:noAutofit/>
              </a:bodyPr>
              <a:lstStyle/>
              <a:p>
                <a:pPr lvl="0" defTabSz="1555750">
                  <a:lnSpc>
                    <a:spcPct val="90000"/>
                  </a:lnSpc>
                  <a:spcBef>
                    <a:spcPct val="0"/>
                  </a:spcBef>
                  <a:spcAft>
                    <a:spcPct val="35000"/>
                  </a:spcAft>
                </a:pPr>
                <a:r>
                  <a:rPr lang="en-US" sz="2400" dirty="0" smtClean="0"/>
                  <a:t>How to eliminate anomalous invocations?</a:t>
                </a:r>
                <a:endParaRPr lang="en-US" sz="2400" kern="1200" dirty="0"/>
              </a:p>
            </p:txBody>
          </p:sp>
          <p:sp>
            <p:nvSpPr>
              <p:cNvPr id="49" name="Oval 48"/>
              <p:cNvSpPr/>
              <p:nvPr/>
            </p:nvSpPr>
            <p:spPr>
              <a:xfrm>
                <a:off x="40123" y="1597768"/>
                <a:ext cx="460857" cy="493910"/>
              </a:xfrm>
              <a:prstGeom prst="ellipse">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grpSp>
        <p:grpSp>
          <p:nvGrpSpPr>
            <p:cNvPr id="3" name="Group 2"/>
            <p:cNvGrpSpPr/>
            <p:nvPr/>
          </p:nvGrpSpPr>
          <p:grpSpPr>
            <a:xfrm>
              <a:off x="5432929" y="1611416"/>
              <a:ext cx="3328970" cy="994522"/>
              <a:chOff x="5432929" y="1625118"/>
              <a:chExt cx="3328970" cy="994522"/>
            </a:xfrm>
          </p:grpSpPr>
          <p:sp>
            <p:nvSpPr>
              <p:cNvPr id="50" name="Freeform 49"/>
              <p:cNvSpPr/>
              <p:nvPr/>
            </p:nvSpPr>
            <p:spPr>
              <a:xfrm>
                <a:off x="5621713" y="1777349"/>
                <a:ext cx="3140186" cy="842291"/>
              </a:xfrm>
              <a:custGeom>
                <a:avLst/>
                <a:gdLst>
                  <a:gd name="connsiteX0" fmla="*/ 0 w 3140186"/>
                  <a:gd name="connsiteY0" fmla="*/ 140385 h 842291"/>
                  <a:gd name="connsiteX1" fmla="*/ 140385 w 3140186"/>
                  <a:gd name="connsiteY1" fmla="*/ 0 h 842291"/>
                  <a:gd name="connsiteX2" fmla="*/ 2999801 w 3140186"/>
                  <a:gd name="connsiteY2" fmla="*/ 0 h 842291"/>
                  <a:gd name="connsiteX3" fmla="*/ 3140186 w 3140186"/>
                  <a:gd name="connsiteY3" fmla="*/ 140385 h 842291"/>
                  <a:gd name="connsiteX4" fmla="*/ 3140186 w 3140186"/>
                  <a:gd name="connsiteY4" fmla="*/ 701906 h 842291"/>
                  <a:gd name="connsiteX5" fmla="*/ 2999801 w 3140186"/>
                  <a:gd name="connsiteY5" fmla="*/ 842291 h 842291"/>
                  <a:gd name="connsiteX6" fmla="*/ 140385 w 3140186"/>
                  <a:gd name="connsiteY6" fmla="*/ 842291 h 842291"/>
                  <a:gd name="connsiteX7" fmla="*/ 0 w 3140186"/>
                  <a:gd name="connsiteY7" fmla="*/ 701906 h 842291"/>
                  <a:gd name="connsiteX8" fmla="*/ 0 w 3140186"/>
                  <a:gd name="connsiteY8" fmla="*/ 140385 h 842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40186" h="842291">
                    <a:moveTo>
                      <a:pt x="0" y="140385"/>
                    </a:moveTo>
                    <a:cubicBezTo>
                      <a:pt x="0" y="62853"/>
                      <a:pt x="62853" y="0"/>
                      <a:pt x="140385" y="0"/>
                    </a:cubicBezTo>
                    <a:lnTo>
                      <a:pt x="2999801" y="0"/>
                    </a:lnTo>
                    <a:cubicBezTo>
                      <a:pt x="3077333" y="0"/>
                      <a:pt x="3140186" y="62853"/>
                      <a:pt x="3140186" y="140385"/>
                    </a:cubicBezTo>
                    <a:lnTo>
                      <a:pt x="3140186" y="701906"/>
                    </a:lnTo>
                    <a:cubicBezTo>
                      <a:pt x="3140186" y="779438"/>
                      <a:pt x="3077333" y="842291"/>
                      <a:pt x="2999801" y="842291"/>
                    </a:cubicBezTo>
                    <a:lnTo>
                      <a:pt x="140385" y="842291"/>
                    </a:lnTo>
                    <a:cubicBezTo>
                      <a:pt x="62853" y="842291"/>
                      <a:pt x="0" y="779438"/>
                      <a:pt x="0" y="701906"/>
                    </a:cubicBezTo>
                    <a:lnTo>
                      <a:pt x="0" y="140385"/>
                    </a:lnTo>
                    <a:close/>
                  </a:path>
                </a:pathLst>
              </a:custGeom>
              <a:solidFill>
                <a:srgbClr val="0070C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05790" tIns="174467" rIns="174467" bIns="174467" numCol="1" spcCol="1270" anchor="ctr" anchorCtr="0">
                <a:noAutofit/>
              </a:bodyPr>
              <a:lstStyle/>
              <a:p>
                <a:pPr defTabSz="1555750">
                  <a:lnSpc>
                    <a:spcPct val="90000"/>
                  </a:lnSpc>
                  <a:spcBef>
                    <a:spcPct val="0"/>
                  </a:spcBef>
                  <a:spcAft>
                    <a:spcPct val="35000"/>
                  </a:spcAft>
                </a:pPr>
                <a:r>
                  <a:rPr lang="en-US" sz="2400" dirty="0" smtClean="0"/>
                  <a:t>Look at the accelerator inputs</a:t>
                </a:r>
                <a:endParaRPr lang="en-US" sz="2400" kern="1200" dirty="0"/>
              </a:p>
            </p:txBody>
          </p:sp>
          <p:sp>
            <p:nvSpPr>
              <p:cNvPr id="52" name="Oval 51"/>
              <p:cNvSpPr/>
              <p:nvPr/>
            </p:nvSpPr>
            <p:spPr>
              <a:xfrm>
                <a:off x="5432929" y="1625118"/>
                <a:ext cx="461252" cy="493910"/>
              </a:xfrm>
              <a:prstGeom prst="ellipse">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grpSp>
      </p:grpSp>
      <p:pic>
        <p:nvPicPr>
          <p:cNvPr id="71" name="pasted-image.pdf"/>
          <p:cNvPicPr>
            <a:picLocks noChangeAspect="1"/>
          </p:cNvPicPr>
          <p:nvPr/>
        </p:nvPicPr>
        <p:blipFill>
          <a:blip r:embed="rId4">
            <a:alphaModFix amt="20000"/>
            <a:extLst/>
          </a:blip>
          <a:stretch>
            <a:fillRect/>
          </a:stretch>
        </p:blipFill>
        <p:spPr>
          <a:xfrm>
            <a:off x="0" y="6151337"/>
            <a:ext cx="705517" cy="698091"/>
          </a:xfrm>
          <a:prstGeom prst="rect">
            <a:avLst/>
          </a:prstGeom>
          <a:ln w="25400">
            <a:miter lim="400000"/>
          </a:ln>
          <a:effectLst>
            <a:outerShdw blurRad="254000" dist="127000" dir="5400000" rotWithShape="0">
              <a:srgbClr val="000000">
                <a:alpha val="70000"/>
              </a:srgbClr>
            </a:outerShdw>
          </a:effectLst>
        </p:spPr>
      </p:pic>
    </p:spTree>
    <p:extLst>
      <p:ext uri="{BB962C8B-B14F-4D97-AF65-F5344CB8AC3E}">
        <p14:creationId xmlns:p14="http://schemas.microsoft.com/office/powerpoint/2010/main" val="1299387871"/>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asted-image.pdf"/>
          <p:cNvPicPr>
            <a:picLocks noChangeAspect="1"/>
          </p:cNvPicPr>
          <p:nvPr/>
        </p:nvPicPr>
        <p:blipFill>
          <a:blip r:embed="rId3">
            <a:alphaModFix amt="20000"/>
            <a:extLst/>
          </a:blip>
          <a:stretch>
            <a:fillRect/>
          </a:stretch>
        </p:blipFill>
        <p:spPr>
          <a:xfrm>
            <a:off x="0" y="6151337"/>
            <a:ext cx="705517" cy="698091"/>
          </a:xfrm>
          <a:prstGeom prst="rect">
            <a:avLst/>
          </a:prstGeom>
          <a:ln w="25400">
            <a:miter lim="400000"/>
          </a:ln>
          <a:effectLst>
            <a:outerShdw blurRad="254000" dist="127000" dir="5400000" rotWithShape="0">
              <a:srgbClr val="000000">
                <a:alpha val="70000"/>
              </a:srgbClr>
            </a:outerShdw>
          </a:effectLst>
        </p:spPr>
      </p:pic>
      <p:pic>
        <p:nvPicPr>
          <p:cNvPr id="29" name="Picture 28"/>
          <p:cNvPicPr>
            <a:picLocks noChangeAspect="1"/>
          </p:cNvPicPr>
          <p:nvPr/>
        </p:nvPicPr>
        <p:blipFill>
          <a:blip r:embed="rId4">
            <a:alphaModFix amt="20000"/>
          </a:blip>
          <a:stretch>
            <a:fillRect/>
          </a:stretch>
        </p:blipFill>
        <p:spPr>
          <a:xfrm>
            <a:off x="8434532" y="6142764"/>
            <a:ext cx="709468" cy="715236"/>
          </a:xfrm>
          <a:prstGeom prst="rect">
            <a:avLst/>
          </a:prstGeom>
          <a:effectLst/>
        </p:spPr>
      </p:pic>
      <p:cxnSp>
        <p:nvCxnSpPr>
          <p:cNvPr id="26" name="Straight Connector 25"/>
          <p:cNvCxnSpPr/>
          <p:nvPr/>
        </p:nvCxnSpPr>
        <p:spPr>
          <a:xfrm flipV="1">
            <a:off x="1102450" y="1176065"/>
            <a:ext cx="7806228" cy="0"/>
          </a:xfrm>
          <a:prstGeom prst="line">
            <a:avLst/>
          </a:prstGeom>
          <a:noFill/>
          <a:ln w="127000" cap="flat">
            <a:solidFill>
              <a:schemeClr val="accent1"/>
            </a:solidFill>
            <a:prstDash val="solid"/>
            <a:miter lim="400000"/>
          </a:ln>
          <a:effectLst/>
          <a:sp3d/>
        </p:spPr>
        <p:style>
          <a:lnRef idx="0">
            <a:scrgbClr r="0" g="0" b="0"/>
          </a:lnRef>
          <a:fillRef idx="0">
            <a:scrgbClr r="0" g="0" b="0"/>
          </a:fillRef>
          <a:effectRef idx="0">
            <a:scrgbClr r="0" g="0" b="0"/>
          </a:effectRef>
          <a:fontRef idx="none"/>
        </p:style>
      </p:cxnSp>
      <p:sp>
        <p:nvSpPr>
          <p:cNvPr id="28" name="Shape 130"/>
          <p:cNvSpPr txBox="1">
            <a:spLocks/>
          </p:cNvSpPr>
          <p:nvPr/>
        </p:nvSpPr>
        <p:spPr>
          <a:xfrm>
            <a:off x="235325" y="372418"/>
            <a:ext cx="7717431" cy="745647"/>
          </a:xfrm>
          <a:prstGeom prst="rect">
            <a:avLst/>
          </a:prstGeom>
          <a:ln w="12700">
            <a:miter lim="400000"/>
          </a:ln>
          <a:extLst>
            <a:ext uri="{C572A759-6A51-4108-AA02-DFA0A04FC94B}">
              <ma14:wrappingTextBoxFlag xmlns:ma14="http://schemas.microsoft.com/office/mac/drawingml/2011/main" val="1"/>
            </a:ext>
          </a:extLst>
        </p:spPr>
        <p:txBody>
          <a:bodyPr lIns="31872" tIns="31872" rIns="31872" bIns="31872" anchor="ctr">
            <a:noAutofit/>
          </a:bodyPr>
          <a:lstStyle>
            <a:lvl1pPr marL="0" marR="0" indent="0" algn="l" defTabSz="457200" rtl="0" latinLnBrk="0">
              <a:lnSpc>
                <a:spcPct val="100000"/>
              </a:lnSpc>
              <a:spcBef>
                <a:spcPts val="0"/>
              </a:spcBef>
              <a:spcAft>
                <a:spcPts val="0"/>
              </a:spcAft>
              <a:buClrTx/>
              <a:buSzTx/>
              <a:buFontTx/>
              <a:buNone/>
              <a:tabLst/>
              <a:defRPr sz="5000" b="0" i="0" u="none" strike="noStrike" cap="none" spc="0" baseline="0">
                <a:ln>
                  <a:noFill/>
                </a:ln>
                <a:solidFill>
                  <a:schemeClr val="accent2"/>
                </a:solidFill>
                <a:uFillTx/>
                <a:latin typeface="Calibri"/>
                <a:ea typeface="Calibri"/>
                <a:cs typeface="Calibri"/>
                <a:sym typeface="Calibri"/>
              </a:defRPr>
            </a:lvl1pPr>
            <a:lvl2pPr marL="0" marR="0" indent="143424"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2pPr>
            <a:lvl3pPr marL="0" marR="0" indent="286847"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3pPr>
            <a:lvl4pPr marL="0" marR="0" indent="430271"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4pPr>
            <a:lvl5pPr marL="0" marR="0" indent="573695"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5pPr>
            <a:lvl6pPr marL="0" marR="0" indent="717118"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6pPr>
            <a:lvl7pPr marL="0" marR="0" indent="860542"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7pPr>
            <a:lvl8pPr marL="0" marR="0" indent="1003965"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8pPr>
            <a:lvl9pPr marL="0" marR="0" indent="1147389"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9pPr>
          </a:lstStyle>
          <a:p>
            <a:pPr hangingPunct="1"/>
            <a:r>
              <a:rPr lang="en-US" sz="4000" b="1" dirty="0" smtClean="0">
                <a:solidFill>
                  <a:srgbClr val="329600"/>
                </a:solidFill>
                <a:latin typeface="Calibri" panose="020F0502020204030204" pitchFamily="34" charset="0"/>
                <a:cs typeface="Calibri" panose="020F0502020204030204" pitchFamily="34" charset="0"/>
              </a:rPr>
              <a:t>Challenges</a:t>
            </a:r>
            <a:endParaRPr lang="en-US" sz="4000" b="1" dirty="0">
              <a:solidFill>
                <a:srgbClr val="329600"/>
              </a:solidFill>
              <a:latin typeface="Calibri" panose="020F0502020204030204" pitchFamily="34" charset="0"/>
              <a:cs typeface="Calibri" panose="020F0502020204030204" pitchFamily="34" charset="0"/>
            </a:endParaRPr>
          </a:p>
        </p:txBody>
      </p:sp>
      <p:sp>
        <p:nvSpPr>
          <p:cNvPr id="48" name="Freeform 47"/>
          <p:cNvSpPr/>
          <p:nvPr/>
        </p:nvSpPr>
        <p:spPr>
          <a:xfrm>
            <a:off x="5205955" y="4531603"/>
            <a:ext cx="3140186" cy="842291"/>
          </a:xfrm>
          <a:custGeom>
            <a:avLst/>
            <a:gdLst>
              <a:gd name="connsiteX0" fmla="*/ 0 w 3140186"/>
              <a:gd name="connsiteY0" fmla="*/ 140385 h 842291"/>
              <a:gd name="connsiteX1" fmla="*/ 140385 w 3140186"/>
              <a:gd name="connsiteY1" fmla="*/ 0 h 842291"/>
              <a:gd name="connsiteX2" fmla="*/ 2999801 w 3140186"/>
              <a:gd name="connsiteY2" fmla="*/ 0 h 842291"/>
              <a:gd name="connsiteX3" fmla="*/ 3140186 w 3140186"/>
              <a:gd name="connsiteY3" fmla="*/ 140385 h 842291"/>
              <a:gd name="connsiteX4" fmla="*/ 3140186 w 3140186"/>
              <a:gd name="connsiteY4" fmla="*/ 701906 h 842291"/>
              <a:gd name="connsiteX5" fmla="*/ 2999801 w 3140186"/>
              <a:gd name="connsiteY5" fmla="*/ 842291 h 842291"/>
              <a:gd name="connsiteX6" fmla="*/ 140385 w 3140186"/>
              <a:gd name="connsiteY6" fmla="*/ 842291 h 842291"/>
              <a:gd name="connsiteX7" fmla="*/ 0 w 3140186"/>
              <a:gd name="connsiteY7" fmla="*/ 701906 h 842291"/>
              <a:gd name="connsiteX8" fmla="*/ 0 w 3140186"/>
              <a:gd name="connsiteY8" fmla="*/ 140385 h 842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40186" h="842291">
                <a:moveTo>
                  <a:pt x="0" y="140385"/>
                </a:moveTo>
                <a:cubicBezTo>
                  <a:pt x="0" y="62853"/>
                  <a:pt x="62853" y="0"/>
                  <a:pt x="140385" y="0"/>
                </a:cubicBezTo>
                <a:lnTo>
                  <a:pt x="2999801" y="0"/>
                </a:lnTo>
                <a:cubicBezTo>
                  <a:pt x="3077333" y="0"/>
                  <a:pt x="3140186" y="62853"/>
                  <a:pt x="3140186" y="140385"/>
                </a:cubicBezTo>
                <a:lnTo>
                  <a:pt x="3140186" y="701906"/>
                </a:lnTo>
                <a:cubicBezTo>
                  <a:pt x="3140186" y="779438"/>
                  <a:pt x="3077333" y="842291"/>
                  <a:pt x="2999801" y="842291"/>
                </a:cubicBezTo>
                <a:lnTo>
                  <a:pt x="140385" y="842291"/>
                </a:lnTo>
                <a:cubicBezTo>
                  <a:pt x="62853" y="842291"/>
                  <a:pt x="0" y="779438"/>
                  <a:pt x="0" y="701906"/>
                </a:cubicBezTo>
                <a:lnTo>
                  <a:pt x="0" y="140385"/>
                </a:lnTo>
                <a:close/>
              </a:path>
            </a:pathLst>
          </a:custGeom>
          <a:solidFill>
            <a:srgbClr val="0070C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05790" tIns="174467" rIns="174467" bIns="174467" numCol="1" spcCol="1270" anchor="ctr" anchorCtr="0">
            <a:noAutofit/>
          </a:bodyPr>
          <a:lstStyle/>
          <a:p>
            <a:pPr lvl="0" defTabSz="1555750">
              <a:lnSpc>
                <a:spcPct val="90000"/>
              </a:lnSpc>
              <a:spcBef>
                <a:spcPct val="0"/>
              </a:spcBef>
              <a:spcAft>
                <a:spcPct val="35000"/>
              </a:spcAft>
            </a:pPr>
            <a:r>
              <a:rPr lang="en-US" sz="2400"/>
              <a:t>Final Quality loss </a:t>
            </a:r>
            <a:r>
              <a:rPr lang="en-US" sz="2400">
                <a:sym typeface="Wingdings" panose="05000000000000000000" pitchFamily="2" charset="2"/>
              </a:rPr>
              <a:t> Local Error ?</a:t>
            </a:r>
            <a:endParaRPr lang="en-US" sz="2400" kern="1200" dirty="0"/>
          </a:p>
        </p:txBody>
      </p:sp>
      <p:sp>
        <p:nvSpPr>
          <p:cNvPr id="49" name="Oval 48"/>
          <p:cNvSpPr/>
          <p:nvPr/>
        </p:nvSpPr>
        <p:spPr>
          <a:xfrm>
            <a:off x="5099367" y="4284648"/>
            <a:ext cx="461252" cy="493910"/>
          </a:xfrm>
          <a:prstGeom prst="ellipse">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cxnSp>
        <p:nvCxnSpPr>
          <p:cNvPr id="23" name="Straight Connector 22"/>
          <p:cNvCxnSpPr/>
          <p:nvPr/>
        </p:nvCxnSpPr>
        <p:spPr>
          <a:xfrm>
            <a:off x="235325" y="1176065"/>
            <a:ext cx="857332" cy="0"/>
          </a:xfrm>
          <a:prstGeom prst="line">
            <a:avLst/>
          </a:prstGeom>
          <a:noFill/>
          <a:ln w="127000" cap="flat">
            <a:solidFill>
              <a:srgbClr val="329600"/>
            </a:solidFill>
            <a:prstDash val="solid"/>
            <a:miter lim="400000"/>
          </a:ln>
          <a:effectLst/>
          <a:sp3d/>
        </p:spPr>
        <p:style>
          <a:lnRef idx="0">
            <a:scrgbClr r="0" g="0" b="0"/>
          </a:lnRef>
          <a:fillRef idx="0">
            <a:scrgbClr r="0" g="0" b="0"/>
          </a:fillRef>
          <a:effectRef idx="0">
            <a:scrgbClr r="0" g="0" b="0"/>
          </a:effectRef>
          <a:fontRef idx="none"/>
        </p:style>
      </p:cxnSp>
      <p:grpSp>
        <p:nvGrpSpPr>
          <p:cNvPr id="25" name="Group 24"/>
          <p:cNvGrpSpPr/>
          <p:nvPr/>
        </p:nvGrpSpPr>
        <p:grpSpPr>
          <a:xfrm>
            <a:off x="367673" y="1855728"/>
            <a:ext cx="1827220" cy="3707915"/>
            <a:chOff x="6459971" y="1369071"/>
            <a:chExt cx="1827220" cy="3707915"/>
          </a:xfrm>
        </p:grpSpPr>
        <p:pic>
          <p:nvPicPr>
            <p:cNvPr id="32" name="Picture 31"/>
            <p:cNvPicPr>
              <a:picLocks noChangeAspect="1"/>
            </p:cNvPicPr>
            <p:nvPr/>
          </p:nvPicPr>
          <p:blipFill>
            <a:blip r:embed="rId5"/>
            <a:stretch>
              <a:fillRect/>
            </a:stretch>
          </p:blipFill>
          <p:spPr>
            <a:xfrm>
              <a:off x="6459971" y="1369071"/>
              <a:ext cx="1714500" cy="3707915"/>
            </a:xfrm>
            <a:prstGeom prst="rect">
              <a:avLst/>
            </a:prstGeom>
          </p:spPr>
        </p:pic>
        <p:sp>
          <p:nvSpPr>
            <p:cNvPr id="36" name="Rectangle 35"/>
            <p:cNvSpPr/>
            <p:nvPr/>
          </p:nvSpPr>
          <p:spPr>
            <a:xfrm>
              <a:off x="6670447" y="2444689"/>
              <a:ext cx="1616744" cy="1490472"/>
            </a:xfrm>
            <a:prstGeom prst="rect">
              <a:avLst/>
            </a:prstGeom>
            <a:solidFill>
              <a:schemeClr val="tx2">
                <a:lumMod val="75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9" name="TextBox 38"/>
            <p:cNvSpPr txBox="1"/>
            <p:nvPr/>
          </p:nvSpPr>
          <p:spPr>
            <a:xfrm>
              <a:off x="6717001" y="2838946"/>
              <a:ext cx="1526572" cy="707886"/>
            </a:xfrm>
            <a:prstGeom prst="rect">
              <a:avLst/>
            </a:prstGeom>
            <a:noFill/>
          </p:spPr>
          <p:txBody>
            <a:bodyPr wrap="none" rtlCol="0" anchor="ctr" anchorCtr="0">
              <a:spAutoFit/>
            </a:bodyPr>
            <a:lstStyle/>
            <a:p>
              <a:pPr algn="ctr"/>
              <a:r>
                <a:rPr lang="en-US" sz="2000" dirty="0">
                  <a:solidFill>
                    <a:schemeClr val="bg1"/>
                  </a:solidFill>
                </a:rPr>
                <a:t>Approximate</a:t>
              </a:r>
            </a:p>
            <a:p>
              <a:pPr algn="ctr"/>
              <a:r>
                <a:rPr lang="en-US" sz="2000" dirty="0">
                  <a:solidFill>
                    <a:schemeClr val="bg1"/>
                  </a:solidFill>
                </a:rPr>
                <a:t>Accelerator</a:t>
              </a:r>
            </a:p>
          </p:txBody>
        </p:sp>
      </p:grpSp>
      <p:grpSp>
        <p:nvGrpSpPr>
          <p:cNvPr id="40" name="Group 39"/>
          <p:cNvGrpSpPr/>
          <p:nvPr/>
        </p:nvGrpSpPr>
        <p:grpSpPr>
          <a:xfrm>
            <a:off x="2241447" y="2815915"/>
            <a:ext cx="827797" cy="1741932"/>
            <a:chOff x="2247900" y="2311400"/>
            <a:chExt cx="827797" cy="1741932"/>
          </a:xfrm>
        </p:grpSpPr>
        <p:cxnSp>
          <p:nvCxnSpPr>
            <p:cNvPr id="41" name="Straight Connector 40"/>
            <p:cNvCxnSpPr/>
            <p:nvPr/>
          </p:nvCxnSpPr>
          <p:spPr>
            <a:xfrm flipH="1">
              <a:off x="2247900" y="2311400"/>
              <a:ext cx="815097" cy="125730"/>
            </a:xfrm>
            <a:prstGeom prst="line">
              <a:avLst/>
            </a:prstGeom>
            <a:ln w="28575" cmpd="sng">
              <a:solidFill>
                <a:schemeClr val="accent1"/>
              </a:solidFill>
              <a:tailEnd type="stealth" w="lg"/>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flipH="1" flipV="1">
              <a:off x="2260600" y="3927602"/>
              <a:ext cx="815097" cy="125730"/>
            </a:xfrm>
            <a:prstGeom prst="line">
              <a:avLst/>
            </a:prstGeom>
            <a:ln w="28575" cmpd="sng">
              <a:solidFill>
                <a:schemeClr val="accent1"/>
              </a:solidFill>
              <a:tailEnd type="stealth" w="lg"/>
            </a:ln>
            <a:effectLst/>
          </p:spPr>
          <p:style>
            <a:lnRef idx="2">
              <a:schemeClr val="accent1"/>
            </a:lnRef>
            <a:fillRef idx="0">
              <a:schemeClr val="accent1"/>
            </a:fillRef>
            <a:effectRef idx="1">
              <a:schemeClr val="accent1"/>
            </a:effectRef>
            <a:fontRef idx="minor">
              <a:schemeClr val="tx1"/>
            </a:fontRef>
          </p:style>
        </p:cxnSp>
      </p:grpSp>
      <p:sp>
        <p:nvSpPr>
          <p:cNvPr id="43" name="Rectangle 42"/>
          <p:cNvSpPr/>
          <p:nvPr/>
        </p:nvSpPr>
        <p:spPr>
          <a:xfrm>
            <a:off x="216570" y="1831573"/>
            <a:ext cx="3482323" cy="3916680"/>
          </a:xfrm>
          <a:prstGeom prst="rect">
            <a:avLst/>
          </a:prstGeom>
          <a:no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44" name="Group 43"/>
          <p:cNvGrpSpPr/>
          <p:nvPr/>
        </p:nvGrpSpPr>
        <p:grpSpPr>
          <a:xfrm>
            <a:off x="3686194" y="1497898"/>
            <a:ext cx="827797" cy="4584031"/>
            <a:chOff x="2247900" y="2311400"/>
            <a:chExt cx="827797" cy="1741932"/>
          </a:xfrm>
        </p:grpSpPr>
        <p:cxnSp>
          <p:nvCxnSpPr>
            <p:cNvPr id="45" name="Straight Connector 44"/>
            <p:cNvCxnSpPr/>
            <p:nvPr/>
          </p:nvCxnSpPr>
          <p:spPr>
            <a:xfrm flipH="1">
              <a:off x="2247900" y="2311400"/>
              <a:ext cx="815097" cy="125730"/>
            </a:xfrm>
            <a:prstGeom prst="line">
              <a:avLst/>
            </a:prstGeom>
            <a:ln w="28575" cmpd="sng">
              <a:solidFill>
                <a:schemeClr val="accent1"/>
              </a:solidFill>
              <a:tailEnd type="stealth" w="lg"/>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flipH="1" flipV="1">
              <a:off x="2260600" y="3927602"/>
              <a:ext cx="815097" cy="125730"/>
            </a:xfrm>
            <a:prstGeom prst="line">
              <a:avLst/>
            </a:prstGeom>
            <a:ln w="28575" cmpd="sng">
              <a:solidFill>
                <a:schemeClr val="accent1"/>
              </a:solidFill>
              <a:tailEnd type="stealth" w="lg"/>
            </a:ln>
            <a:effectLst/>
          </p:spPr>
          <p:style>
            <a:lnRef idx="2">
              <a:schemeClr val="accent1"/>
            </a:lnRef>
            <a:fillRef idx="0">
              <a:schemeClr val="accent1"/>
            </a:fillRef>
            <a:effectRef idx="1">
              <a:schemeClr val="accent1"/>
            </a:effectRef>
            <a:fontRef idx="minor">
              <a:schemeClr val="tx1"/>
            </a:fontRef>
          </p:style>
        </p:cxnSp>
      </p:grpSp>
      <p:sp>
        <p:nvSpPr>
          <p:cNvPr id="51" name="TextBox 50"/>
          <p:cNvSpPr txBox="1"/>
          <p:nvPr/>
        </p:nvSpPr>
        <p:spPr>
          <a:xfrm>
            <a:off x="1264254" y="5750136"/>
            <a:ext cx="1397441" cy="369332"/>
          </a:xfrm>
          <a:prstGeom prst="rect">
            <a:avLst/>
          </a:prstGeom>
          <a:noFill/>
        </p:spPr>
        <p:txBody>
          <a:bodyPr wrap="square" rtlCol="0" anchor="ctr" anchorCtr="0">
            <a:spAutoFit/>
          </a:bodyPr>
          <a:lstStyle/>
          <a:p>
            <a:pPr algn="ctr"/>
            <a:r>
              <a:rPr lang="en-US" b="1" smtClean="0"/>
              <a:t>Application</a:t>
            </a:r>
            <a:endParaRPr lang="en-US" b="1" dirty="0"/>
          </a:p>
        </p:txBody>
      </p:sp>
      <p:sp>
        <p:nvSpPr>
          <p:cNvPr id="27" name="TextBox 26"/>
          <p:cNvSpPr txBox="1"/>
          <p:nvPr/>
        </p:nvSpPr>
        <p:spPr>
          <a:xfrm>
            <a:off x="2194894" y="3355742"/>
            <a:ext cx="731822" cy="707886"/>
          </a:xfrm>
          <a:prstGeom prst="rect">
            <a:avLst/>
          </a:prstGeom>
          <a:noFill/>
        </p:spPr>
        <p:txBody>
          <a:bodyPr wrap="square" rtlCol="0" anchor="ctr" anchorCtr="0">
            <a:spAutoFit/>
          </a:bodyPr>
          <a:lstStyle/>
          <a:p>
            <a:pPr algn="ctr"/>
            <a:r>
              <a:rPr lang="en-US" sz="2000" b="1" dirty="0" smtClean="0">
                <a:solidFill>
                  <a:srgbClr val="329600"/>
                </a:solidFill>
              </a:rPr>
              <a:t>Local </a:t>
            </a:r>
          </a:p>
          <a:p>
            <a:pPr algn="ctr"/>
            <a:r>
              <a:rPr lang="en-US" sz="2000" b="1" dirty="0" smtClean="0">
                <a:solidFill>
                  <a:srgbClr val="329600"/>
                </a:solidFill>
              </a:rPr>
              <a:t>Error</a:t>
            </a:r>
          </a:p>
        </p:txBody>
      </p:sp>
      <p:sp>
        <p:nvSpPr>
          <p:cNvPr id="31" name="TextBox 30"/>
          <p:cNvSpPr txBox="1"/>
          <p:nvPr/>
        </p:nvSpPr>
        <p:spPr>
          <a:xfrm>
            <a:off x="3698894" y="3282082"/>
            <a:ext cx="976138" cy="1015663"/>
          </a:xfrm>
          <a:prstGeom prst="rect">
            <a:avLst/>
          </a:prstGeom>
          <a:noFill/>
        </p:spPr>
        <p:txBody>
          <a:bodyPr wrap="square" rtlCol="0" anchor="ctr" anchorCtr="0">
            <a:spAutoFit/>
          </a:bodyPr>
          <a:lstStyle/>
          <a:p>
            <a:pPr algn="ctr"/>
            <a:r>
              <a:rPr lang="en-US" sz="2000" b="1" dirty="0" smtClean="0">
                <a:solidFill>
                  <a:srgbClr val="329600"/>
                </a:solidFill>
              </a:rPr>
              <a:t>Final </a:t>
            </a:r>
            <a:r>
              <a:rPr lang="en-US" sz="2000" b="1">
                <a:solidFill>
                  <a:srgbClr val="329600"/>
                </a:solidFill>
              </a:rPr>
              <a:t>Q</a:t>
            </a:r>
            <a:r>
              <a:rPr lang="en-US" sz="2000" b="1" smtClean="0">
                <a:solidFill>
                  <a:srgbClr val="329600"/>
                </a:solidFill>
              </a:rPr>
              <a:t>uality </a:t>
            </a:r>
          </a:p>
          <a:p>
            <a:pPr algn="ctr"/>
            <a:r>
              <a:rPr lang="en-US" sz="2000" b="1" dirty="0" smtClean="0">
                <a:solidFill>
                  <a:srgbClr val="329600"/>
                </a:solidFill>
              </a:rPr>
              <a:t>loss</a:t>
            </a:r>
            <a:endParaRPr lang="en-US" sz="2000" b="1" dirty="0">
              <a:solidFill>
                <a:srgbClr val="329600"/>
              </a:solidFill>
            </a:endParaRPr>
          </a:p>
        </p:txBody>
      </p:sp>
    </p:spTree>
    <p:extLst>
      <p:ext uri="{BB962C8B-B14F-4D97-AF65-F5344CB8AC3E}">
        <p14:creationId xmlns:p14="http://schemas.microsoft.com/office/powerpoint/2010/main" val="1612262514"/>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a:blip r:embed="rId3">
            <a:alphaModFix amt="20000"/>
          </a:blip>
          <a:stretch>
            <a:fillRect/>
          </a:stretch>
        </p:blipFill>
        <p:spPr>
          <a:xfrm>
            <a:off x="8434532" y="6142764"/>
            <a:ext cx="709468" cy="715236"/>
          </a:xfrm>
          <a:prstGeom prst="rect">
            <a:avLst/>
          </a:prstGeom>
          <a:effectLst/>
        </p:spPr>
      </p:pic>
      <p:cxnSp>
        <p:nvCxnSpPr>
          <p:cNvPr id="26" name="Straight Connector 25"/>
          <p:cNvCxnSpPr/>
          <p:nvPr/>
        </p:nvCxnSpPr>
        <p:spPr>
          <a:xfrm flipV="1">
            <a:off x="1102450" y="1176065"/>
            <a:ext cx="7806228" cy="0"/>
          </a:xfrm>
          <a:prstGeom prst="line">
            <a:avLst/>
          </a:prstGeom>
          <a:noFill/>
          <a:ln w="127000" cap="flat">
            <a:solidFill>
              <a:schemeClr val="accent1"/>
            </a:solidFill>
            <a:prstDash val="solid"/>
            <a:miter lim="400000"/>
          </a:ln>
          <a:effectLst/>
          <a:sp3d/>
        </p:spPr>
        <p:style>
          <a:lnRef idx="0">
            <a:scrgbClr r="0" g="0" b="0"/>
          </a:lnRef>
          <a:fillRef idx="0">
            <a:scrgbClr r="0" g="0" b="0"/>
          </a:fillRef>
          <a:effectRef idx="0">
            <a:scrgbClr r="0" g="0" b="0"/>
          </a:effectRef>
          <a:fontRef idx="none"/>
        </p:style>
      </p:cxnSp>
      <p:cxnSp>
        <p:nvCxnSpPr>
          <p:cNvPr id="27" name="Straight Connector 26"/>
          <p:cNvCxnSpPr/>
          <p:nvPr/>
        </p:nvCxnSpPr>
        <p:spPr>
          <a:xfrm>
            <a:off x="235325" y="1176065"/>
            <a:ext cx="857332" cy="0"/>
          </a:xfrm>
          <a:prstGeom prst="line">
            <a:avLst/>
          </a:prstGeom>
          <a:noFill/>
          <a:ln w="127000" cap="flat">
            <a:solidFill>
              <a:srgbClr val="329600"/>
            </a:solidFill>
            <a:prstDash val="solid"/>
            <a:miter lim="400000"/>
          </a:ln>
          <a:effectLst/>
          <a:sp3d/>
        </p:spPr>
        <p:style>
          <a:lnRef idx="0">
            <a:scrgbClr r="0" g="0" b="0"/>
          </a:lnRef>
          <a:fillRef idx="0">
            <a:scrgbClr r="0" g="0" b="0"/>
          </a:fillRef>
          <a:effectRef idx="0">
            <a:scrgbClr r="0" g="0" b="0"/>
          </a:effectRef>
          <a:fontRef idx="none"/>
        </p:style>
      </p:cxnSp>
      <p:sp>
        <p:nvSpPr>
          <p:cNvPr id="28" name="Shape 130"/>
          <p:cNvSpPr txBox="1">
            <a:spLocks/>
          </p:cNvSpPr>
          <p:nvPr/>
        </p:nvSpPr>
        <p:spPr>
          <a:xfrm>
            <a:off x="235325" y="372418"/>
            <a:ext cx="7717431" cy="745647"/>
          </a:xfrm>
          <a:prstGeom prst="rect">
            <a:avLst/>
          </a:prstGeom>
          <a:ln w="12700">
            <a:miter lim="400000"/>
          </a:ln>
          <a:extLst>
            <a:ext uri="{C572A759-6A51-4108-AA02-DFA0A04FC94B}">
              <ma14:wrappingTextBoxFlag xmlns:ma14="http://schemas.microsoft.com/office/mac/drawingml/2011/main" val="1"/>
            </a:ext>
          </a:extLst>
        </p:spPr>
        <p:txBody>
          <a:bodyPr lIns="31872" tIns="31872" rIns="31872" bIns="31872" anchor="ctr">
            <a:noAutofit/>
          </a:bodyPr>
          <a:lstStyle>
            <a:lvl1pPr marL="0" marR="0" indent="0" algn="l" defTabSz="457200" rtl="0" latinLnBrk="0">
              <a:lnSpc>
                <a:spcPct val="100000"/>
              </a:lnSpc>
              <a:spcBef>
                <a:spcPts val="0"/>
              </a:spcBef>
              <a:spcAft>
                <a:spcPts val="0"/>
              </a:spcAft>
              <a:buClrTx/>
              <a:buSzTx/>
              <a:buFontTx/>
              <a:buNone/>
              <a:tabLst/>
              <a:defRPr sz="5000" b="0" i="0" u="none" strike="noStrike" cap="none" spc="0" baseline="0">
                <a:ln>
                  <a:noFill/>
                </a:ln>
                <a:solidFill>
                  <a:schemeClr val="accent2"/>
                </a:solidFill>
                <a:uFillTx/>
                <a:latin typeface="Calibri"/>
                <a:ea typeface="Calibri"/>
                <a:cs typeface="Calibri"/>
                <a:sym typeface="Calibri"/>
              </a:defRPr>
            </a:lvl1pPr>
            <a:lvl2pPr marL="0" marR="0" indent="143424"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2pPr>
            <a:lvl3pPr marL="0" marR="0" indent="286847"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3pPr>
            <a:lvl4pPr marL="0" marR="0" indent="430271"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4pPr>
            <a:lvl5pPr marL="0" marR="0" indent="573695"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5pPr>
            <a:lvl6pPr marL="0" marR="0" indent="717118"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6pPr>
            <a:lvl7pPr marL="0" marR="0" indent="860542"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7pPr>
            <a:lvl8pPr marL="0" marR="0" indent="1003965"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8pPr>
            <a:lvl9pPr marL="0" marR="0" indent="1147389"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9pPr>
          </a:lstStyle>
          <a:p>
            <a:pPr hangingPunct="1"/>
            <a:r>
              <a:rPr lang="en-US" sz="4000" b="1" dirty="0" smtClean="0">
                <a:solidFill>
                  <a:srgbClr val="329600"/>
                </a:solidFill>
                <a:latin typeface="Calibri" panose="020F0502020204030204" pitchFamily="34" charset="0"/>
                <a:cs typeface="Calibri" panose="020F0502020204030204" pitchFamily="34" charset="0"/>
              </a:rPr>
              <a:t>Challenges</a:t>
            </a:r>
            <a:endParaRPr lang="en-US" sz="4000" b="1" dirty="0">
              <a:solidFill>
                <a:srgbClr val="329600"/>
              </a:solidFill>
              <a:latin typeface="Calibri" panose="020F0502020204030204" pitchFamily="34" charset="0"/>
              <a:cs typeface="Calibri" panose="020F0502020204030204" pitchFamily="34" charset="0"/>
            </a:endParaRPr>
          </a:p>
        </p:txBody>
      </p:sp>
      <p:grpSp>
        <p:nvGrpSpPr>
          <p:cNvPr id="12" name="Group 11"/>
          <p:cNvGrpSpPr/>
          <p:nvPr/>
        </p:nvGrpSpPr>
        <p:grpSpPr>
          <a:xfrm>
            <a:off x="40123" y="1597768"/>
            <a:ext cx="8721776" cy="1021819"/>
            <a:chOff x="40123" y="1597768"/>
            <a:chExt cx="8721776" cy="1021819"/>
          </a:xfrm>
        </p:grpSpPr>
        <p:grpSp>
          <p:nvGrpSpPr>
            <p:cNvPr id="2" name="Group 1"/>
            <p:cNvGrpSpPr/>
            <p:nvPr/>
          </p:nvGrpSpPr>
          <p:grpSpPr>
            <a:xfrm rot="5400000">
              <a:off x="4336060" y="1791307"/>
              <a:ext cx="922488" cy="634741"/>
              <a:chOff x="5477128" y="1871001"/>
              <a:chExt cx="922488" cy="634741"/>
            </a:xfrm>
          </p:grpSpPr>
          <p:sp>
            <p:nvSpPr>
              <p:cNvPr id="8" name="Oval 7"/>
              <p:cNvSpPr/>
              <p:nvPr/>
            </p:nvSpPr>
            <p:spPr>
              <a:xfrm>
                <a:off x="5477128" y="2102824"/>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Oval 17"/>
              <p:cNvSpPr/>
              <p:nvPr/>
            </p:nvSpPr>
            <p:spPr>
              <a:xfrm>
                <a:off x="5671643" y="1986912"/>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3" name="Oval 42"/>
              <p:cNvSpPr/>
              <p:nvPr/>
            </p:nvSpPr>
            <p:spPr>
              <a:xfrm>
                <a:off x="5865575" y="1871001"/>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4" name="Oval 43"/>
              <p:cNvSpPr/>
              <p:nvPr/>
            </p:nvSpPr>
            <p:spPr>
              <a:xfrm>
                <a:off x="6059507" y="1986912"/>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5" name="Oval 44"/>
              <p:cNvSpPr/>
              <p:nvPr/>
            </p:nvSpPr>
            <p:spPr>
              <a:xfrm>
                <a:off x="6254022" y="2102824"/>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6" name="Oval 45"/>
              <p:cNvSpPr/>
              <p:nvPr/>
            </p:nvSpPr>
            <p:spPr>
              <a:xfrm>
                <a:off x="5865575" y="2115574"/>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7" name="Oval 46"/>
              <p:cNvSpPr/>
              <p:nvPr/>
            </p:nvSpPr>
            <p:spPr>
              <a:xfrm>
                <a:off x="5865575" y="2360148"/>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grpSp>
          <p:nvGrpSpPr>
            <p:cNvPr id="9" name="Group 8"/>
            <p:cNvGrpSpPr/>
            <p:nvPr/>
          </p:nvGrpSpPr>
          <p:grpSpPr>
            <a:xfrm>
              <a:off x="40123" y="1597768"/>
              <a:ext cx="4105656" cy="1021819"/>
              <a:chOff x="40123" y="1597768"/>
              <a:chExt cx="4105656" cy="1021819"/>
            </a:xfrm>
          </p:grpSpPr>
          <p:sp>
            <p:nvSpPr>
              <p:cNvPr id="48" name="Freeform 47"/>
              <p:cNvSpPr/>
              <p:nvPr/>
            </p:nvSpPr>
            <p:spPr>
              <a:xfrm>
                <a:off x="235158" y="1777296"/>
                <a:ext cx="3910621" cy="842291"/>
              </a:xfrm>
              <a:custGeom>
                <a:avLst/>
                <a:gdLst>
                  <a:gd name="connsiteX0" fmla="*/ 0 w 3140186"/>
                  <a:gd name="connsiteY0" fmla="*/ 140385 h 842291"/>
                  <a:gd name="connsiteX1" fmla="*/ 140385 w 3140186"/>
                  <a:gd name="connsiteY1" fmla="*/ 0 h 842291"/>
                  <a:gd name="connsiteX2" fmla="*/ 2999801 w 3140186"/>
                  <a:gd name="connsiteY2" fmla="*/ 0 h 842291"/>
                  <a:gd name="connsiteX3" fmla="*/ 3140186 w 3140186"/>
                  <a:gd name="connsiteY3" fmla="*/ 140385 h 842291"/>
                  <a:gd name="connsiteX4" fmla="*/ 3140186 w 3140186"/>
                  <a:gd name="connsiteY4" fmla="*/ 701906 h 842291"/>
                  <a:gd name="connsiteX5" fmla="*/ 2999801 w 3140186"/>
                  <a:gd name="connsiteY5" fmla="*/ 842291 h 842291"/>
                  <a:gd name="connsiteX6" fmla="*/ 140385 w 3140186"/>
                  <a:gd name="connsiteY6" fmla="*/ 842291 h 842291"/>
                  <a:gd name="connsiteX7" fmla="*/ 0 w 3140186"/>
                  <a:gd name="connsiteY7" fmla="*/ 701906 h 842291"/>
                  <a:gd name="connsiteX8" fmla="*/ 0 w 3140186"/>
                  <a:gd name="connsiteY8" fmla="*/ 140385 h 842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40186" h="842291">
                    <a:moveTo>
                      <a:pt x="0" y="140385"/>
                    </a:moveTo>
                    <a:cubicBezTo>
                      <a:pt x="0" y="62853"/>
                      <a:pt x="62853" y="0"/>
                      <a:pt x="140385" y="0"/>
                    </a:cubicBezTo>
                    <a:lnTo>
                      <a:pt x="2999801" y="0"/>
                    </a:lnTo>
                    <a:cubicBezTo>
                      <a:pt x="3077333" y="0"/>
                      <a:pt x="3140186" y="62853"/>
                      <a:pt x="3140186" y="140385"/>
                    </a:cubicBezTo>
                    <a:lnTo>
                      <a:pt x="3140186" y="701906"/>
                    </a:lnTo>
                    <a:cubicBezTo>
                      <a:pt x="3140186" y="779438"/>
                      <a:pt x="3077333" y="842291"/>
                      <a:pt x="2999801" y="842291"/>
                    </a:cubicBezTo>
                    <a:lnTo>
                      <a:pt x="140385" y="842291"/>
                    </a:lnTo>
                    <a:cubicBezTo>
                      <a:pt x="62853" y="842291"/>
                      <a:pt x="0" y="779438"/>
                      <a:pt x="0" y="701906"/>
                    </a:cubicBezTo>
                    <a:lnTo>
                      <a:pt x="0" y="140385"/>
                    </a:lnTo>
                    <a:close/>
                  </a:path>
                </a:pathLst>
              </a:custGeom>
              <a:solidFill>
                <a:srgbClr val="0070C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05790" tIns="174467" rIns="174467" bIns="174467" numCol="1" spcCol="1270" anchor="ctr" anchorCtr="0">
                <a:noAutofit/>
              </a:bodyPr>
              <a:lstStyle/>
              <a:p>
                <a:pPr lvl="0" defTabSz="1555750">
                  <a:lnSpc>
                    <a:spcPct val="90000"/>
                  </a:lnSpc>
                  <a:spcBef>
                    <a:spcPct val="0"/>
                  </a:spcBef>
                  <a:spcAft>
                    <a:spcPct val="35000"/>
                  </a:spcAft>
                </a:pPr>
                <a:r>
                  <a:rPr lang="en-US" sz="2400" dirty="0" smtClean="0"/>
                  <a:t>How to eliminate anomalous invocations?</a:t>
                </a:r>
                <a:endParaRPr lang="en-US" sz="2400" kern="1200" dirty="0"/>
              </a:p>
            </p:txBody>
          </p:sp>
          <p:sp>
            <p:nvSpPr>
              <p:cNvPr id="49" name="Oval 48"/>
              <p:cNvSpPr/>
              <p:nvPr/>
            </p:nvSpPr>
            <p:spPr>
              <a:xfrm>
                <a:off x="40123" y="1597768"/>
                <a:ext cx="460857" cy="493910"/>
              </a:xfrm>
              <a:prstGeom prst="ellipse">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grpSp>
        <p:grpSp>
          <p:nvGrpSpPr>
            <p:cNvPr id="3" name="Group 2"/>
            <p:cNvGrpSpPr/>
            <p:nvPr/>
          </p:nvGrpSpPr>
          <p:grpSpPr>
            <a:xfrm>
              <a:off x="5432929" y="1611416"/>
              <a:ext cx="3328970" cy="994522"/>
              <a:chOff x="5432929" y="1625118"/>
              <a:chExt cx="3328970" cy="994522"/>
            </a:xfrm>
          </p:grpSpPr>
          <p:sp>
            <p:nvSpPr>
              <p:cNvPr id="50" name="Freeform 49"/>
              <p:cNvSpPr/>
              <p:nvPr/>
            </p:nvSpPr>
            <p:spPr>
              <a:xfrm>
                <a:off x="5621713" y="1777349"/>
                <a:ext cx="3140186" cy="842291"/>
              </a:xfrm>
              <a:custGeom>
                <a:avLst/>
                <a:gdLst>
                  <a:gd name="connsiteX0" fmla="*/ 0 w 3140186"/>
                  <a:gd name="connsiteY0" fmla="*/ 140385 h 842291"/>
                  <a:gd name="connsiteX1" fmla="*/ 140385 w 3140186"/>
                  <a:gd name="connsiteY1" fmla="*/ 0 h 842291"/>
                  <a:gd name="connsiteX2" fmla="*/ 2999801 w 3140186"/>
                  <a:gd name="connsiteY2" fmla="*/ 0 h 842291"/>
                  <a:gd name="connsiteX3" fmla="*/ 3140186 w 3140186"/>
                  <a:gd name="connsiteY3" fmla="*/ 140385 h 842291"/>
                  <a:gd name="connsiteX4" fmla="*/ 3140186 w 3140186"/>
                  <a:gd name="connsiteY4" fmla="*/ 701906 h 842291"/>
                  <a:gd name="connsiteX5" fmla="*/ 2999801 w 3140186"/>
                  <a:gd name="connsiteY5" fmla="*/ 842291 h 842291"/>
                  <a:gd name="connsiteX6" fmla="*/ 140385 w 3140186"/>
                  <a:gd name="connsiteY6" fmla="*/ 842291 h 842291"/>
                  <a:gd name="connsiteX7" fmla="*/ 0 w 3140186"/>
                  <a:gd name="connsiteY7" fmla="*/ 701906 h 842291"/>
                  <a:gd name="connsiteX8" fmla="*/ 0 w 3140186"/>
                  <a:gd name="connsiteY8" fmla="*/ 140385 h 842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40186" h="842291">
                    <a:moveTo>
                      <a:pt x="0" y="140385"/>
                    </a:moveTo>
                    <a:cubicBezTo>
                      <a:pt x="0" y="62853"/>
                      <a:pt x="62853" y="0"/>
                      <a:pt x="140385" y="0"/>
                    </a:cubicBezTo>
                    <a:lnTo>
                      <a:pt x="2999801" y="0"/>
                    </a:lnTo>
                    <a:cubicBezTo>
                      <a:pt x="3077333" y="0"/>
                      <a:pt x="3140186" y="62853"/>
                      <a:pt x="3140186" y="140385"/>
                    </a:cubicBezTo>
                    <a:lnTo>
                      <a:pt x="3140186" y="701906"/>
                    </a:lnTo>
                    <a:cubicBezTo>
                      <a:pt x="3140186" y="779438"/>
                      <a:pt x="3077333" y="842291"/>
                      <a:pt x="2999801" y="842291"/>
                    </a:cubicBezTo>
                    <a:lnTo>
                      <a:pt x="140385" y="842291"/>
                    </a:lnTo>
                    <a:cubicBezTo>
                      <a:pt x="62853" y="842291"/>
                      <a:pt x="0" y="779438"/>
                      <a:pt x="0" y="701906"/>
                    </a:cubicBezTo>
                    <a:lnTo>
                      <a:pt x="0" y="140385"/>
                    </a:lnTo>
                    <a:close/>
                  </a:path>
                </a:pathLst>
              </a:custGeom>
              <a:solidFill>
                <a:srgbClr val="0070C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05790" tIns="174467" rIns="174467" bIns="174467" numCol="1" spcCol="1270" anchor="ctr" anchorCtr="0">
                <a:noAutofit/>
              </a:bodyPr>
              <a:lstStyle/>
              <a:p>
                <a:pPr defTabSz="1555750">
                  <a:lnSpc>
                    <a:spcPct val="90000"/>
                  </a:lnSpc>
                  <a:spcBef>
                    <a:spcPct val="0"/>
                  </a:spcBef>
                  <a:spcAft>
                    <a:spcPct val="35000"/>
                  </a:spcAft>
                </a:pPr>
                <a:r>
                  <a:rPr lang="en-US" sz="2400" dirty="0" smtClean="0"/>
                  <a:t>Look at the accelerator inputs</a:t>
                </a:r>
                <a:endParaRPr lang="en-US" sz="2400" kern="1200" dirty="0"/>
              </a:p>
            </p:txBody>
          </p:sp>
          <p:sp>
            <p:nvSpPr>
              <p:cNvPr id="52" name="Oval 51"/>
              <p:cNvSpPr/>
              <p:nvPr/>
            </p:nvSpPr>
            <p:spPr>
              <a:xfrm>
                <a:off x="5432929" y="1625118"/>
                <a:ext cx="461252" cy="493910"/>
              </a:xfrm>
              <a:prstGeom prst="ellipse">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grpSp>
      </p:grpSp>
      <p:grpSp>
        <p:nvGrpSpPr>
          <p:cNvPr id="13" name="Group 12"/>
          <p:cNvGrpSpPr/>
          <p:nvPr/>
        </p:nvGrpSpPr>
        <p:grpSpPr>
          <a:xfrm>
            <a:off x="40123" y="2770988"/>
            <a:ext cx="8721776" cy="1043569"/>
            <a:chOff x="40123" y="2715893"/>
            <a:chExt cx="8721776" cy="1043569"/>
          </a:xfrm>
        </p:grpSpPr>
        <p:grpSp>
          <p:nvGrpSpPr>
            <p:cNvPr id="7" name="Group 6"/>
            <p:cNvGrpSpPr/>
            <p:nvPr/>
          </p:nvGrpSpPr>
          <p:grpSpPr>
            <a:xfrm>
              <a:off x="40123" y="2715893"/>
              <a:ext cx="4099686" cy="1043569"/>
              <a:chOff x="40123" y="2675056"/>
              <a:chExt cx="4099686" cy="1043569"/>
            </a:xfrm>
          </p:grpSpPr>
          <p:sp>
            <p:nvSpPr>
              <p:cNvPr id="20" name="Freeform 19"/>
              <p:cNvSpPr/>
              <p:nvPr/>
            </p:nvSpPr>
            <p:spPr>
              <a:xfrm>
                <a:off x="235326" y="2877377"/>
                <a:ext cx="3904483" cy="841248"/>
              </a:xfrm>
              <a:custGeom>
                <a:avLst/>
                <a:gdLst>
                  <a:gd name="connsiteX0" fmla="*/ 0 w 3140186"/>
                  <a:gd name="connsiteY0" fmla="*/ 140385 h 842291"/>
                  <a:gd name="connsiteX1" fmla="*/ 140385 w 3140186"/>
                  <a:gd name="connsiteY1" fmla="*/ 0 h 842291"/>
                  <a:gd name="connsiteX2" fmla="*/ 2999801 w 3140186"/>
                  <a:gd name="connsiteY2" fmla="*/ 0 h 842291"/>
                  <a:gd name="connsiteX3" fmla="*/ 3140186 w 3140186"/>
                  <a:gd name="connsiteY3" fmla="*/ 140385 h 842291"/>
                  <a:gd name="connsiteX4" fmla="*/ 3140186 w 3140186"/>
                  <a:gd name="connsiteY4" fmla="*/ 701906 h 842291"/>
                  <a:gd name="connsiteX5" fmla="*/ 2999801 w 3140186"/>
                  <a:gd name="connsiteY5" fmla="*/ 842291 h 842291"/>
                  <a:gd name="connsiteX6" fmla="*/ 140385 w 3140186"/>
                  <a:gd name="connsiteY6" fmla="*/ 842291 h 842291"/>
                  <a:gd name="connsiteX7" fmla="*/ 0 w 3140186"/>
                  <a:gd name="connsiteY7" fmla="*/ 701906 h 842291"/>
                  <a:gd name="connsiteX8" fmla="*/ 0 w 3140186"/>
                  <a:gd name="connsiteY8" fmla="*/ 140385 h 842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40186" h="842291">
                    <a:moveTo>
                      <a:pt x="0" y="140385"/>
                    </a:moveTo>
                    <a:cubicBezTo>
                      <a:pt x="0" y="62853"/>
                      <a:pt x="62853" y="0"/>
                      <a:pt x="140385" y="0"/>
                    </a:cubicBezTo>
                    <a:lnTo>
                      <a:pt x="2999801" y="0"/>
                    </a:lnTo>
                    <a:cubicBezTo>
                      <a:pt x="3077333" y="0"/>
                      <a:pt x="3140186" y="62853"/>
                      <a:pt x="3140186" y="140385"/>
                    </a:cubicBezTo>
                    <a:lnTo>
                      <a:pt x="3140186" y="701906"/>
                    </a:lnTo>
                    <a:cubicBezTo>
                      <a:pt x="3140186" y="779438"/>
                      <a:pt x="3077333" y="842291"/>
                      <a:pt x="2999801" y="842291"/>
                    </a:cubicBezTo>
                    <a:lnTo>
                      <a:pt x="140385" y="842291"/>
                    </a:lnTo>
                    <a:cubicBezTo>
                      <a:pt x="62853" y="842291"/>
                      <a:pt x="0" y="779438"/>
                      <a:pt x="0" y="701906"/>
                    </a:cubicBezTo>
                    <a:lnTo>
                      <a:pt x="0" y="140385"/>
                    </a:lnTo>
                    <a:close/>
                  </a:path>
                </a:pathLst>
              </a:custGeom>
              <a:solidFill>
                <a:srgbClr val="0070C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05790" tIns="174467" rIns="174467" bIns="174467" numCol="1" spcCol="1270" anchor="ctr" anchorCtr="0">
                <a:noAutofit/>
              </a:bodyPr>
              <a:lstStyle/>
              <a:p>
                <a:pPr lvl="0" defTabSz="1555750">
                  <a:lnSpc>
                    <a:spcPct val="90000"/>
                  </a:lnSpc>
                  <a:spcBef>
                    <a:spcPct val="0"/>
                  </a:spcBef>
                  <a:spcAft>
                    <a:spcPct val="35000"/>
                  </a:spcAft>
                </a:pPr>
                <a:r>
                  <a:rPr lang="en-US" sz="2400" dirty="0"/>
                  <a:t>Final Quality loss </a:t>
                </a:r>
                <a:r>
                  <a:rPr lang="en-US" sz="2400" dirty="0" smtClean="0">
                    <a:sym typeface="Wingdings" panose="05000000000000000000" pitchFamily="2" charset="2"/>
                  </a:rPr>
                  <a:t> </a:t>
                </a:r>
                <a:r>
                  <a:rPr lang="en-US" sz="2400" dirty="0">
                    <a:sym typeface="Wingdings" panose="05000000000000000000" pitchFamily="2" charset="2"/>
                  </a:rPr>
                  <a:t>Local Error ?</a:t>
                </a:r>
                <a:endParaRPr lang="en-US" sz="2400" kern="1200" dirty="0"/>
              </a:p>
            </p:txBody>
          </p:sp>
          <p:sp>
            <p:nvSpPr>
              <p:cNvPr id="21" name="Oval 20"/>
              <p:cNvSpPr/>
              <p:nvPr/>
            </p:nvSpPr>
            <p:spPr>
              <a:xfrm>
                <a:off x="40123" y="2675056"/>
                <a:ext cx="461252" cy="493910"/>
              </a:xfrm>
              <a:prstGeom prst="ellipse">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grpSp>
        <p:grpSp>
          <p:nvGrpSpPr>
            <p:cNvPr id="11" name="Group 10"/>
            <p:cNvGrpSpPr/>
            <p:nvPr/>
          </p:nvGrpSpPr>
          <p:grpSpPr>
            <a:xfrm>
              <a:off x="5432929" y="2740416"/>
              <a:ext cx="3328970" cy="994522"/>
              <a:chOff x="5432929" y="2725146"/>
              <a:chExt cx="3328970" cy="994522"/>
            </a:xfrm>
          </p:grpSpPr>
          <p:sp>
            <p:nvSpPr>
              <p:cNvPr id="22" name="Freeform 21"/>
              <p:cNvSpPr/>
              <p:nvPr/>
            </p:nvSpPr>
            <p:spPr>
              <a:xfrm>
                <a:off x="5621713" y="2877377"/>
                <a:ext cx="3140186" cy="842291"/>
              </a:xfrm>
              <a:custGeom>
                <a:avLst/>
                <a:gdLst>
                  <a:gd name="connsiteX0" fmla="*/ 0 w 3140186"/>
                  <a:gd name="connsiteY0" fmla="*/ 140385 h 842291"/>
                  <a:gd name="connsiteX1" fmla="*/ 140385 w 3140186"/>
                  <a:gd name="connsiteY1" fmla="*/ 0 h 842291"/>
                  <a:gd name="connsiteX2" fmla="*/ 2999801 w 3140186"/>
                  <a:gd name="connsiteY2" fmla="*/ 0 h 842291"/>
                  <a:gd name="connsiteX3" fmla="*/ 3140186 w 3140186"/>
                  <a:gd name="connsiteY3" fmla="*/ 140385 h 842291"/>
                  <a:gd name="connsiteX4" fmla="*/ 3140186 w 3140186"/>
                  <a:gd name="connsiteY4" fmla="*/ 701906 h 842291"/>
                  <a:gd name="connsiteX5" fmla="*/ 2999801 w 3140186"/>
                  <a:gd name="connsiteY5" fmla="*/ 842291 h 842291"/>
                  <a:gd name="connsiteX6" fmla="*/ 140385 w 3140186"/>
                  <a:gd name="connsiteY6" fmla="*/ 842291 h 842291"/>
                  <a:gd name="connsiteX7" fmla="*/ 0 w 3140186"/>
                  <a:gd name="connsiteY7" fmla="*/ 701906 h 842291"/>
                  <a:gd name="connsiteX8" fmla="*/ 0 w 3140186"/>
                  <a:gd name="connsiteY8" fmla="*/ 140385 h 842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40186" h="842291">
                    <a:moveTo>
                      <a:pt x="0" y="140385"/>
                    </a:moveTo>
                    <a:cubicBezTo>
                      <a:pt x="0" y="62853"/>
                      <a:pt x="62853" y="0"/>
                      <a:pt x="140385" y="0"/>
                    </a:cubicBezTo>
                    <a:lnTo>
                      <a:pt x="2999801" y="0"/>
                    </a:lnTo>
                    <a:cubicBezTo>
                      <a:pt x="3077333" y="0"/>
                      <a:pt x="3140186" y="62853"/>
                      <a:pt x="3140186" y="140385"/>
                    </a:cubicBezTo>
                    <a:lnTo>
                      <a:pt x="3140186" y="701906"/>
                    </a:lnTo>
                    <a:cubicBezTo>
                      <a:pt x="3140186" y="779438"/>
                      <a:pt x="3077333" y="842291"/>
                      <a:pt x="2999801" y="842291"/>
                    </a:cubicBezTo>
                    <a:lnTo>
                      <a:pt x="140385" y="842291"/>
                    </a:lnTo>
                    <a:cubicBezTo>
                      <a:pt x="62853" y="842291"/>
                      <a:pt x="0" y="779438"/>
                      <a:pt x="0" y="701906"/>
                    </a:cubicBezTo>
                    <a:lnTo>
                      <a:pt x="0" y="140385"/>
                    </a:lnTo>
                    <a:close/>
                  </a:path>
                </a:pathLst>
              </a:custGeom>
              <a:solidFill>
                <a:srgbClr val="0070C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05790" tIns="174467" rIns="174467" bIns="174467" numCol="1" spcCol="1270" anchor="ctr" anchorCtr="0">
                <a:noAutofit/>
              </a:bodyPr>
              <a:lstStyle/>
              <a:p>
                <a:pPr defTabSz="1555750">
                  <a:lnSpc>
                    <a:spcPct val="90000"/>
                  </a:lnSpc>
                  <a:spcBef>
                    <a:spcPct val="0"/>
                  </a:spcBef>
                  <a:spcAft>
                    <a:spcPct val="35000"/>
                  </a:spcAft>
                </a:pPr>
                <a:endParaRPr lang="en-US" sz="2400" dirty="0" smtClean="0"/>
              </a:p>
              <a:p>
                <a:pPr defTabSz="1555750">
                  <a:lnSpc>
                    <a:spcPct val="90000"/>
                  </a:lnSpc>
                  <a:spcBef>
                    <a:spcPct val="0"/>
                  </a:spcBef>
                  <a:spcAft>
                    <a:spcPct val="35000"/>
                  </a:spcAft>
                </a:pPr>
                <a:r>
                  <a:rPr lang="en-US" sz="2400" dirty="0" smtClean="0"/>
                  <a:t>Threshold </a:t>
                </a:r>
                <a:r>
                  <a:rPr lang="en-US" sz="2400" dirty="0"/>
                  <a:t>the local error</a:t>
                </a:r>
              </a:p>
              <a:p>
                <a:pPr lvl="0" algn="l" defTabSz="1555750">
                  <a:lnSpc>
                    <a:spcPct val="90000"/>
                  </a:lnSpc>
                  <a:spcBef>
                    <a:spcPct val="0"/>
                  </a:spcBef>
                  <a:spcAft>
                    <a:spcPct val="35000"/>
                  </a:spcAft>
                </a:pPr>
                <a:r>
                  <a:rPr lang="en-US" sz="2400" dirty="0" smtClean="0"/>
                  <a:t> </a:t>
                </a:r>
                <a:endParaRPr lang="en-US" sz="2400" kern="1200" dirty="0"/>
              </a:p>
            </p:txBody>
          </p:sp>
          <p:sp>
            <p:nvSpPr>
              <p:cNvPr id="23" name="Oval 22"/>
              <p:cNvSpPr/>
              <p:nvPr/>
            </p:nvSpPr>
            <p:spPr>
              <a:xfrm>
                <a:off x="5432929" y="2725146"/>
                <a:ext cx="461252" cy="493910"/>
              </a:xfrm>
              <a:prstGeom prst="ellipse">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grpSp>
        <p:grpSp>
          <p:nvGrpSpPr>
            <p:cNvPr id="24" name="Group 23"/>
            <p:cNvGrpSpPr/>
            <p:nvPr/>
          </p:nvGrpSpPr>
          <p:grpSpPr>
            <a:xfrm rot="5400000">
              <a:off x="4338450" y="2920307"/>
              <a:ext cx="922488" cy="634741"/>
              <a:chOff x="5477128" y="1871001"/>
              <a:chExt cx="922488" cy="634741"/>
            </a:xfrm>
          </p:grpSpPr>
          <p:sp>
            <p:nvSpPr>
              <p:cNvPr id="25" name="Oval 24"/>
              <p:cNvSpPr/>
              <p:nvPr/>
            </p:nvSpPr>
            <p:spPr>
              <a:xfrm>
                <a:off x="5477128" y="2102824"/>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0" name="Oval 29"/>
              <p:cNvSpPr/>
              <p:nvPr/>
            </p:nvSpPr>
            <p:spPr>
              <a:xfrm>
                <a:off x="5671643" y="1986912"/>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Oval 30"/>
              <p:cNvSpPr/>
              <p:nvPr/>
            </p:nvSpPr>
            <p:spPr>
              <a:xfrm>
                <a:off x="5865575" y="1871001"/>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2" name="Oval 31"/>
              <p:cNvSpPr/>
              <p:nvPr/>
            </p:nvSpPr>
            <p:spPr>
              <a:xfrm>
                <a:off x="6059507" y="1986912"/>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3" name="Oval 32"/>
              <p:cNvSpPr/>
              <p:nvPr/>
            </p:nvSpPr>
            <p:spPr>
              <a:xfrm>
                <a:off x="6254022" y="2102824"/>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4" name="Oval 33"/>
              <p:cNvSpPr/>
              <p:nvPr/>
            </p:nvSpPr>
            <p:spPr>
              <a:xfrm>
                <a:off x="5865575" y="2115574"/>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5" name="Oval 34"/>
              <p:cNvSpPr/>
              <p:nvPr/>
            </p:nvSpPr>
            <p:spPr>
              <a:xfrm>
                <a:off x="5865575" y="2360148"/>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grpSp>
      <p:pic>
        <p:nvPicPr>
          <p:cNvPr id="71" name="pasted-image.pdf"/>
          <p:cNvPicPr>
            <a:picLocks noChangeAspect="1"/>
          </p:cNvPicPr>
          <p:nvPr/>
        </p:nvPicPr>
        <p:blipFill>
          <a:blip r:embed="rId4">
            <a:alphaModFix amt="20000"/>
            <a:extLst/>
          </a:blip>
          <a:stretch>
            <a:fillRect/>
          </a:stretch>
        </p:blipFill>
        <p:spPr>
          <a:xfrm>
            <a:off x="0" y="6151337"/>
            <a:ext cx="705517" cy="698091"/>
          </a:xfrm>
          <a:prstGeom prst="rect">
            <a:avLst/>
          </a:prstGeom>
          <a:ln w="25400">
            <a:miter lim="400000"/>
          </a:ln>
          <a:effectLst>
            <a:outerShdw blurRad="254000" dist="127000" dir="5400000" rotWithShape="0">
              <a:srgbClr val="000000">
                <a:alpha val="70000"/>
              </a:srgbClr>
            </a:outerShdw>
          </a:effectLst>
        </p:spPr>
      </p:pic>
    </p:spTree>
    <p:extLst>
      <p:ext uri="{BB962C8B-B14F-4D97-AF65-F5344CB8AC3E}">
        <p14:creationId xmlns:p14="http://schemas.microsoft.com/office/powerpoint/2010/main" val="642289074"/>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a:blip r:embed="rId3">
            <a:alphaModFix amt="20000"/>
          </a:blip>
          <a:stretch>
            <a:fillRect/>
          </a:stretch>
        </p:blipFill>
        <p:spPr>
          <a:xfrm>
            <a:off x="8434532" y="6142764"/>
            <a:ext cx="709468" cy="715236"/>
          </a:xfrm>
          <a:prstGeom prst="rect">
            <a:avLst/>
          </a:prstGeom>
          <a:effectLst/>
        </p:spPr>
      </p:pic>
      <p:cxnSp>
        <p:nvCxnSpPr>
          <p:cNvPr id="26" name="Straight Connector 25"/>
          <p:cNvCxnSpPr/>
          <p:nvPr/>
        </p:nvCxnSpPr>
        <p:spPr>
          <a:xfrm flipV="1">
            <a:off x="1102450" y="1176065"/>
            <a:ext cx="7806228" cy="0"/>
          </a:xfrm>
          <a:prstGeom prst="line">
            <a:avLst/>
          </a:prstGeom>
          <a:noFill/>
          <a:ln w="127000" cap="flat">
            <a:solidFill>
              <a:schemeClr val="accent1"/>
            </a:solidFill>
            <a:prstDash val="solid"/>
            <a:miter lim="400000"/>
          </a:ln>
          <a:effectLst/>
          <a:sp3d/>
        </p:spPr>
        <p:style>
          <a:lnRef idx="0">
            <a:scrgbClr r="0" g="0" b="0"/>
          </a:lnRef>
          <a:fillRef idx="0">
            <a:scrgbClr r="0" g="0" b="0"/>
          </a:fillRef>
          <a:effectRef idx="0">
            <a:scrgbClr r="0" g="0" b="0"/>
          </a:effectRef>
          <a:fontRef idx="none"/>
        </p:style>
      </p:cxnSp>
      <p:cxnSp>
        <p:nvCxnSpPr>
          <p:cNvPr id="27" name="Straight Connector 26"/>
          <p:cNvCxnSpPr/>
          <p:nvPr/>
        </p:nvCxnSpPr>
        <p:spPr>
          <a:xfrm>
            <a:off x="235325" y="1176065"/>
            <a:ext cx="857332" cy="0"/>
          </a:xfrm>
          <a:prstGeom prst="line">
            <a:avLst/>
          </a:prstGeom>
          <a:noFill/>
          <a:ln w="127000" cap="flat">
            <a:solidFill>
              <a:srgbClr val="329600"/>
            </a:solidFill>
            <a:prstDash val="solid"/>
            <a:miter lim="400000"/>
          </a:ln>
          <a:effectLst/>
          <a:sp3d/>
        </p:spPr>
        <p:style>
          <a:lnRef idx="0">
            <a:scrgbClr r="0" g="0" b="0"/>
          </a:lnRef>
          <a:fillRef idx="0">
            <a:scrgbClr r="0" g="0" b="0"/>
          </a:fillRef>
          <a:effectRef idx="0">
            <a:scrgbClr r="0" g="0" b="0"/>
          </a:effectRef>
          <a:fontRef idx="none"/>
        </p:style>
      </p:cxnSp>
      <p:sp>
        <p:nvSpPr>
          <p:cNvPr id="28" name="Shape 130"/>
          <p:cNvSpPr txBox="1">
            <a:spLocks/>
          </p:cNvSpPr>
          <p:nvPr/>
        </p:nvSpPr>
        <p:spPr>
          <a:xfrm>
            <a:off x="235325" y="372418"/>
            <a:ext cx="7717431" cy="745647"/>
          </a:xfrm>
          <a:prstGeom prst="rect">
            <a:avLst/>
          </a:prstGeom>
          <a:ln w="12700">
            <a:miter lim="400000"/>
          </a:ln>
          <a:extLst>
            <a:ext uri="{C572A759-6A51-4108-AA02-DFA0A04FC94B}">
              <ma14:wrappingTextBoxFlag xmlns:ma14="http://schemas.microsoft.com/office/mac/drawingml/2011/main" val="1"/>
            </a:ext>
          </a:extLst>
        </p:spPr>
        <p:txBody>
          <a:bodyPr lIns="31872" tIns="31872" rIns="31872" bIns="31872" anchor="ctr">
            <a:noAutofit/>
          </a:bodyPr>
          <a:lstStyle>
            <a:lvl1pPr marL="0" marR="0" indent="0" algn="l" defTabSz="457200" rtl="0" latinLnBrk="0">
              <a:lnSpc>
                <a:spcPct val="100000"/>
              </a:lnSpc>
              <a:spcBef>
                <a:spcPts val="0"/>
              </a:spcBef>
              <a:spcAft>
                <a:spcPts val="0"/>
              </a:spcAft>
              <a:buClrTx/>
              <a:buSzTx/>
              <a:buFontTx/>
              <a:buNone/>
              <a:tabLst/>
              <a:defRPr sz="5000" b="0" i="0" u="none" strike="noStrike" cap="none" spc="0" baseline="0">
                <a:ln>
                  <a:noFill/>
                </a:ln>
                <a:solidFill>
                  <a:schemeClr val="accent2"/>
                </a:solidFill>
                <a:uFillTx/>
                <a:latin typeface="Calibri"/>
                <a:ea typeface="Calibri"/>
                <a:cs typeface="Calibri"/>
                <a:sym typeface="Calibri"/>
              </a:defRPr>
            </a:lvl1pPr>
            <a:lvl2pPr marL="0" marR="0" indent="143424"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2pPr>
            <a:lvl3pPr marL="0" marR="0" indent="286847"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3pPr>
            <a:lvl4pPr marL="0" marR="0" indent="430271"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4pPr>
            <a:lvl5pPr marL="0" marR="0" indent="573695"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5pPr>
            <a:lvl6pPr marL="0" marR="0" indent="717118"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6pPr>
            <a:lvl7pPr marL="0" marR="0" indent="860542"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7pPr>
            <a:lvl8pPr marL="0" marR="0" indent="1003965"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8pPr>
            <a:lvl9pPr marL="0" marR="0" indent="1147389"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9pPr>
          </a:lstStyle>
          <a:p>
            <a:pPr hangingPunct="1"/>
            <a:r>
              <a:rPr lang="en-US" sz="4000" b="1" dirty="0" smtClean="0">
                <a:solidFill>
                  <a:srgbClr val="329600"/>
                </a:solidFill>
                <a:latin typeface="Calibri" panose="020F0502020204030204" pitchFamily="34" charset="0"/>
                <a:cs typeface="Calibri" panose="020F0502020204030204" pitchFamily="34" charset="0"/>
              </a:rPr>
              <a:t>Challenges</a:t>
            </a:r>
            <a:endParaRPr lang="en-US" sz="4000" b="1" dirty="0">
              <a:solidFill>
                <a:srgbClr val="329600"/>
              </a:solidFill>
              <a:latin typeface="Calibri" panose="020F0502020204030204" pitchFamily="34" charset="0"/>
              <a:cs typeface="Calibri" panose="020F0502020204030204" pitchFamily="34" charset="0"/>
            </a:endParaRPr>
          </a:p>
        </p:txBody>
      </p:sp>
      <p:grpSp>
        <p:nvGrpSpPr>
          <p:cNvPr id="12" name="Group 11"/>
          <p:cNvGrpSpPr/>
          <p:nvPr/>
        </p:nvGrpSpPr>
        <p:grpSpPr>
          <a:xfrm>
            <a:off x="40123" y="1597768"/>
            <a:ext cx="8721776" cy="1021819"/>
            <a:chOff x="40123" y="1597768"/>
            <a:chExt cx="8721776" cy="1021819"/>
          </a:xfrm>
        </p:grpSpPr>
        <p:grpSp>
          <p:nvGrpSpPr>
            <p:cNvPr id="2" name="Group 1"/>
            <p:cNvGrpSpPr/>
            <p:nvPr/>
          </p:nvGrpSpPr>
          <p:grpSpPr>
            <a:xfrm rot="5400000">
              <a:off x="4336060" y="1791307"/>
              <a:ext cx="922488" cy="634741"/>
              <a:chOff x="5477128" y="1871001"/>
              <a:chExt cx="922488" cy="634741"/>
            </a:xfrm>
          </p:grpSpPr>
          <p:sp>
            <p:nvSpPr>
              <p:cNvPr id="8" name="Oval 7"/>
              <p:cNvSpPr/>
              <p:nvPr/>
            </p:nvSpPr>
            <p:spPr>
              <a:xfrm>
                <a:off x="5477128" y="2102824"/>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Oval 17"/>
              <p:cNvSpPr/>
              <p:nvPr/>
            </p:nvSpPr>
            <p:spPr>
              <a:xfrm>
                <a:off x="5671643" y="1986912"/>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3" name="Oval 42"/>
              <p:cNvSpPr/>
              <p:nvPr/>
            </p:nvSpPr>
            <p:spPr>
              <a:xfrm>
                <a:off x="5865575" y="1871001"/>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4" name="Oval 43"/>
              <p:cNvSpPr/>
              <p:nvPr/>
            </p:nvSpPr>
            <p:spPr>
              <a:xfrm>
                <a:off x="6059507" y="1986912"/>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5" name="Oval 44"/>
              <p:cNvSpPr/>
              <p:nvPr/>
            </p:nvSpPr>
            <p:spPr>
              <a:xfrm>
                <a:off x="6254022" y="2102824"/>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6" name="Oval 45"/>
              <p:cNvSpPr/>
              <p:nvPr/>
            </p:nvSpPr>
            <p:spPr>
              <a:xfrm>
                <a:off x="5865575" y="2115574"/>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7" name="Oval 46"/>
              <p:cNvSpPr/>
              <p:nvPr/>
            </p:nvSpPr>
            <p:spPr>
              <a:xfrm>
                <a:off x="5865575" y="2360148"/>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grpSp>
          <p:nvGrpSpPr>
            <p:cNvPr id="9" name="Group 8"/>
            <p:cNvGrpSpPr/>
            <p:nvPr/>
          </p:nvGrpSpPr>
          <p:grpSpPr>
            <a:xfrm>
              <a:off x="40123" y="1597768"/>
              <a:ext cx="4105656" cy="1021819"/>
              <a:chOff x="40123" y="1597768"/>
              <a:chExt cx="4105656" cy="1021819"/>
            </a:xfrm>
          </p:grpSpPr>
          <p:sp>
            <p:nvSpPr>
              <p:cNvPr id="48" name="Freeform 47"/>
              <p:cNvSpPr/>
              <p:nvPr/>
            </p:nvSpPr>
            <p:spPr>
              <a:xfrm>
                <a:off x="235158" y="1777296"/>
                <a:ext cx="3910621" cy="842291"/>
              </a:xfrm>
              <a:custGeom>
                <a:avLst/>
                <a:gdLst>
                  <a:gd name="connsiteX0" fmla="*/ 0 w 3140186"/>
                  <a:gd name="connsiteY0" fmla="*/ 140385 h 842291"/>
                  <a:gd name="connsiteX1" fmla="*/ 140385 w 3140186"/>
                  <a:gd name="connsiteY1" fmla="*/ 0 h 842291"/>
                  <a:gd name="connsiteX2" fmla="*/ 2999801 w 3140186"/>
                  <a:gd name="connsiteY2" fmla="*/ 0 h 842291"/>
                  <a:gd name="connsiteX3" fmla="*/ 3140186 w 3140186"/>
                  <a:gd name="connsiteY3" fmla="*/ 140385 h 842291"/>
                  <a:gd name="connsiteX4" fmla="*/ 3140186 w 3140186"/>
                  <a:gd name="connsiteY4" fmla="*/ 701906 h 842291"/>
                  <a:gd name="connsiteX5" fmla="*/ 2999801 w 3140186"/>
                  <a:gd name="connsiteY5" fmla="*/ 842291 h 842291"/>
                  <a:gd name="connsiteX6" fmla="*/ 140385 w 3140186"/>
                  <a:gd name="connsiteY6" fmla="*/ 842291 h 842291"/>
                  <a:gd name="connsiteX7" fmla="*/ 0 w 3140186"/>
                  <a:gd name="connsiteY7" fmla="*/ 701906 h 842291"/>
                  <a:gd name="connsiteX8" fmla="*/ 0 w 3140186"/>
                  <a:gd name="connsiteY8" fmla="*/ 140385 h 842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40186" h="842291">
                    <a:moveTo>
                      <a:pt x="0" y="140385"/>
                    </a:moveTo>
                    <a:cubicBezTo>
                      <a:pt x="0" y="62853"/>
                      <a:pt x="62853" y="0"/>
                      <a:pt x="140385" y="0"/>
                    </a:cubicBezTo>
                    <a:lnTo>
                      <a:pt x="2999801" y="0"/>
                    </a:lnTo>
                    <a:cubicBezTo>
                      <a:pt x="3077333" y="0"/>
                      <a:pt x="3140186" y="62853"/>
                      <a:pt x="3140186" y="140385"/>
                    </a:cubicBezTo>
                    <a:lnTo>
                      <a:pt x="3140186" y="701906"/>
                    </a:lnTo>
                    <a:cubicBezTo>
                      <a:pt x="3140186" y="779438"/>
                      <a:pt x="3077333" y="842291"/>
                      <a:pt x="2999801" y="842291"/>
                    </a:cubicBezTo>
                    <a:lnTo>
                      <a:pt x="140385" y="842291"/>
                    </a:lnTo>
                    <a:cubicBezTo>
                      <a:pt x="62853" y="842291"/>
                      <a:pt x="0" y="779438"/>
                      <a:pt x="0" y="701906"/>
                    </a:cubicBezTo>
                    <a:lnTo>
                      <a:pt x="0" y="140385"/>
                    </a:lnTo>
                    <a:close/>
                  </a:path>
                </a:pathLst>
              </a:custGeom>
              <a:solidFill>
                <a:srgbClr val="0070C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05790" tIns="174467" rIns="174467" bIns="174467" numCol="1" spcCol="1270" anchor="ctr" anchorCtr="0">
                <a:noAutofit/>
              </a:bodyPr>
              <a:lstStyle/>
              <a:p>
                <a:pPr lvl="0" defTabSz="1555750">
                  <a:lnSpc>
                    <a:spcPct val="90000"/>
                  </a:lnSpc>
                  <a:spcBef>
                    <a:spcPct val="0"/>
                  </a:spcBef>
                  <a:spcAft>
                    <a:spcPct val="35000"/>
                  </a:spcAft>
                </a:pPr>
                <a:r>
                  <a:rPr lang="en-US" sz="2400" dirty="0" smtClean="0"/>
                  <a:t>How to eliminate anomalous invocations?</a:t>
                </a:r>
                <a:endParaRPr lang="en-US" sz="2400" kern="1200" dirty="0"/>
              </a:p>
            </p:txBody>
          </p:sp>
          <p:sp>
            <p:nvSpPr>
              <p:cNvPr id="49" name="Oval 48"/>
              <p:cNvSpPr/>
              <p:nvPr/>
            </p:nvSpPr>
            <p:spPr>
              <a:xfrm>
                <a:off x="40123" y="1597768"/>
                <a:ext cx="460857" cy="493910"/>
              </a:xfrm>
              <a:prstGeom prst="ellipse">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grpSp>
        <p:grpSp>
          <p:nvGrpSpPr>
            <p:cNvPr id="3" name="Group 2"/>
            <p:cNvGrpSpPr/>
            <p:nvPr/>
          </p:nvGrpSpPr>
          <p:grpSpPr>
            <a:xfrm>
              <a:off x="5432929" y="1611416"/>
              <a:ext cx="3328970" cy="994522"/>
              <a:chOff x="5432929" y="1625118"/>
              <a:chExt cx="3328970" cy="994522"/>
            </a:xfrm>
          </p:grpSpPr>
          <p:sp>
            <p:nvSpPr>
              <p:cNvPr id="50" name="Freeform 49"/>
              <p:cNvSpPr/>
              <p:nvPr/>
            </p:nvSpPr>
            <p:spPr>
              <a:xfrm>
                <a:off x="5621713" y="1777349"/>
                <a:ext cx="3140186" cy="842291"/>
              </a:xfrm>
              <a:custGeom>
                <a:avLst/>
                <a:gdLst>
                  <a:gd name="connsiteX0" fmla="*/ 0 w 3140186"/>
                  <a:gd name="connsiteY0" fmla="*/ 140385 h 842291"/>
                  <a:gd name="connsiteX1" fmla="*/ 140385 w 3140186"/>
                  <a:gd name="connsiteY1" fmla="*/ 0 h 842291"/>
                  <a:gd name="connsiteX2" fmla="*/ 2999801 w 3140186"/>
                  <a:gd name="connsiteY2" fmla="*/ 0 h 842291"/>
                  <a:gd name="connsiteX3" fmla="*/ 3140186 w 3140186"/>
                  <a:gd name="connsiteY3" fmla="*/ 140385 h 842291"/>
                  <a:gd name="connsiteX4" fmla="*/ 3140186 w 3140186"/>
                  <a:gd name="connsiteY4" fmla="*/ 701906 h 842291"/>
                  <a:gd name="connsiteX5" fmla="*/ 2999801 w 3140186"/>
                  <a:gd name="connsiteY5" fmla="*/ 842291 h 842291"/>
                  <a:gd name="connsiteX6" fmla="*/ 140385 w 3140186"/>
                  <a:gd name="connsiteY6" fmla="*/ 842291 h 842291"/>
                  <a:gd name="connsiteX7" fmla="*/ 0 w 3140186"/>
                  <a:gd name="connsiteY7" fmla="*/ 701906 h 842291"/>
                  <a:gd name="connsiteX8" fmla="*/ 0 w 3140186"/>
                  <a:gd name="connsiteY8" fmla="*/ 140385 h 842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40186" h="842291">
                    <a:moveTo>
                      <a:pt x="0" y="140385"/>
                    </a:moveTo>
                    <a:cubicBezTo>
                      <a:pt x="0" y="62853"/>
                      <a:pt x="62853" y="0"/>
                      <a:pt x="140385" y="0"/>
                    </a:cubicBezTo>
                    <a:lnTo>
                      <a:pt x="2999801" y="0"/>
                    </a:lnTo>
                    <a:cubicBezTo>
                      <a:pt x="3077333" y="0"/>
                      <a:pt x="3140186" y="62853"/>
                      <a:pt x="3140186" y="140385"/>
                    </a:cubicBezTo>
                    <a:lnTo>
                      <a:pt x="3140186" y="701906"/>
                    </a:lnTo>
                    <a:cubicBezTo>
                      <a:pt x="3140186" y="779438"/>
                      <a:pt x="3077333" y="842291"/>
                      <a:pt x="2999801" y="842291"/>
                    </a:cubicBezTo>
                    <a:lnTo>
                      <a:pt x="140385" y="842291"/>
                    </a:lnTo>
                    <a:cubicBezTo>
                      <a:pt x="62853" y="842291"/>
                      <a:pt x="0" y="779438"/>
                      <a:pt x="0" y="701906"/>
                    </a:cubicBezTo>
                    <a:lnTo>
                      <a:pt x="0" y="140385"/>
                    </a:lnTo>
                    <a:close/>
                  </a:path>
                </a:pathLst>
              </a:custGeom>
              <a:solidFill>
                <a:srgbClr val="0070C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05790" tIns="174467" rIns="174467" bIns="174467" numCol="1" spcCol="1270" anchor="ctr" anchorCtr="0">
                <a:noAutofit/>
              </a:bodyPr>
              <a:lstStyle/>
              <a:p>
                <a:pPr defTabSz="1555750">
                  <a:lnSpc>
                    <a:spcPct val="90000"/>
                  </a:lnSpc>
                  <a:spcBef>
                    <a:spcPct val="0"/>
                  </a:spcBef>
                  <a:spcAft>
                    <a:spcPct val="35000"/>
                  </a:spcAft>
                </a:pPr>
                <a:r>
                  <a:rPr lang="en-US" sz="2400" dirty="0" smtClean="0"/>
                  <a:t>Look at the accelerator inputs</a:t>
                </a:r>
                <a:endParaRPr lang="en-US" sz="2400" kern="1200" dirty="0"/>
              </a:p>
            </p:txBody>
          </p:sp>
          <p:sp>
            <p:nvSpPr>
              <p:cNvPr id="52" name="Oval 51"/>
              <p:cNvSpPr/>
              <p:nvPr/>
            </p:nvSpPr>
            <p:spPr>
              <a:xfrm>
                <a:off x="5432929" y="1625118"/>
                <a:ext cx="461252" cy="493910"/>
              </a:xfrm>
              <a:prstGeom prst="ellipse">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grpSp>
      </p:grpSp>
      <p:grpSp>
        <p:nvGrpSpPr>
          <p:cNvPr id="13" name="Group 12"/>
          <p:cNvGrpSpPr/>
          <p:nvPr/>
        </p:nvGrpSpPr>
        <p:grpSpPr>
          <a:xfrm>
            <a:off x="40123" y="2770988"/>
            <a:ext cx="8721776" cy="1043569"/>
            <a:chOff x="40123" y="2715893"/>
            <a:chExt cx="8721776" cy="1043569"/>
          </a:xfrm>
        </p:grpSpPr>
        <p:grpSp>
          <p:nvGrpSpPr>
            <p:cNvPr id="7" name="Group 6"/>
            <p:cNvGrpSpPr/>
            <p:nvPr/>
          </p:nvGrpSpPr>
          <p:grpSpPr>
            <a:xfrm>
              <a:off x="40123" y="2715893"/>
              <a:ext cx="4099686" cy="1043569"/>
              <a:chOff x="40123" y="2675056"/>
              <a:chExt cx="4099686" cy="1043569"/>
            </a:xfrm>
          </p:grpSpPr>
          <p:sp>
            <p:nvSpPr>
              <p:cNvPr id="20" name="Freeform 19"/>
              <p:cNvSpPr/>
              <p:nvPr/>
            </p:nvSpPr>
            <p:spPr>
              <a:xfrm>
                <a:off x="235326" y="2877377"/>
                <a:ext cx="3904483" cy="841248"/>
              </a:xfrm>
              <a:custGeom>
                <a:avLst/>
                <a:gdLst>
                  <a:gd name="connsiteX0" fmla="*/ 0 w 3140186"/>
                  <a:gd name="connsiteY0" fmla="*/ 140385 h 842291"/>
                  <a:gd name="connsiteX1" fmla="*/ 140385 w 3140186"/>
                  <a:gd name="connsiteY1" fmla="*/ 0 h 842291"/>
                  <a:gd name="connsiteX2" fmla="*/ 2999801 w 3140186"/>
                  <a:gd name="connsiteY2" fmla="*/ 0 h 842291"/>
                  <a:gd name="connsiteX3" fmla="*/ 3140186 w 3140186"/>
                  <a:gd name="connsiteY3" fmla="*/ 140385 h 842291"/>
                  <a:gd name="connsiteX4" fmla="*/ 3140186 w 3140186"/>
                  <a:gd name="connsiteY4" fmla="*/ 701906 h 842291"/>
                  <a:gd name="connsiteX5" fmla="*/ 2999801 w 3140186"/>
                  <a:gd name="connsiteY5" fmla="*/ 842291 h 842291"/>
                  <a:gd name="connsiteX6" fmla="*/ 140385 w 3140186"/>
                  <a:gd name="connsiteY6" fmla="*/ 842291 h 842291"/>
                  <a:gd name="connsiteX7" fmla="*/ 0 w 3140186"/>
                  <a:gd name="connsiteY7" fmla="*/ 701906 h 842291"/>
                  <a:gd name="connsiteX8" fmla="*/ 0 w 3140186"/>
                  <a:gd name="connsiteY8" fmla="*/ 140385 h 842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40186" h="842291">
                    <a:moveTo>
                      <a:pt x="0" y="140385"/>
                    </a:moveTo>
                    <a:cubicBezTo>
                      <a:pt x="0" y="62853"/>
                      <a:pt x="62853" y="0"/>
                      <a:pt x="140385" y="0"/>
                    </a:cubicBezTo>
                    <a:lnTo>
                      <a:pt x="2999801" y="0"/>
                    </a:lnTo>
                    <a:cubicBezTo>
                      <a:pt x="3077333" y="0"/>
                      <a:pt x="3140186" y="62853"/>
                      <a:pt x="3140186" y="140385"/>
                    </a:cubicBezTo>
                    <a:lnTo>
                      <a:pt x="3140186" y="701906"/>
                    </a:lnTo>
                    <a:cubicBezTo>
                      <a:pt x="3140186" y="779438"/>
                      <a:pt x="3077333" y="842291"/>
                      <a:pt x="2999801" y="842291"/>
                    </a:cubicBezTo>
                    <a:lnTo>
                      <a:pt x="140385" y="842291"/>
                    </a:lnTo>
                    <a:cubicBezTo>
                      <a:pt x="62853" y="842291"/>
                      <a:pt x="0" y="779438"/>
                      <a:pt x="0" y="701906"/>
                    </a:cubicBezTo>
                    <a:lnTo>
                      <a:pt x="0" y="140385"/>
                    </a:lnTo>
                    <a:close/>
                  </a:path>
                </a:pathLst>
              </a:custGeom>
              <a:solidFill>
                <a:srgbClr val="0070C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05790" tIns="174467" rIns="174467" bIns="174467" numCol="1" spcCol="1270" anchor="ctr" anchorCtr="0">
                <a:noAutofit/>
              </a:bodyPr>
              <a:lstStyle/>
              <a:p>
                <a:pPr lvl="0" defTabSz="1555750">
                  <a:lnSpc>
                    <a:spcPct val="90000"/>
                  </a:lnSpc>
                  <a:spcBef>
                    <a:spcPct val="0"/>
                  </a:spcBef>
                  <a:spcAft>
                    <a:spcPct val="35000"/>
                  </a:spcAft>
                </a:pPr>
                <a:r>
                  <a:rPr lang="en-US" sz="2400" dirty="0"/>
                  <a:t>Final Quality loss </a:t>
                </a:r>
                <a:r>
                  <a:rPr lang="en-US" sz="2400" dirty="0" smtClean="0">
                    <a:sym typeface="Wingdings" panose="05000000000000000000" pitchFamily="2" charset="2"/>
                  </a:rPr>
                  <a:t> </a:t>
                </a:r>
                <a:r>
                  <a:rPr lang="en-US" sz="2400" dirty="0">
                    <a:sym typeface="Wingdings" panose="05000000000000000000" pitchFamily="2" charset="2"/>
                  </a:rPr>
                  <a:t>Local Error ?</a:t>
                </a:r>
                <a:endParaRPr lang="en-US" sz="2400" kern="1200" dirty="0"/>
              </a:p>
            </p:txBody>
          </p:sp>
          <p:sp>
            <p:nvSpPr>
              <p:cNvPr id="21" name="Oval 20"/>
              <p:cNvSpPr/>
              <p:nvPr/>
            </p:nvSpPr>
            <p:spPr>
              <a:xfrm>
                <a:off x="40123" y="2675056"/>
                <a:ext cx="461252" cy="493910"/>
              </a:xfrm>
              <a:prstGeom prst="ellipse">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grpSp>
        <p:grpSp>
          <p:nvGrpSpPr>
            <p:cNvPr id="11" name="Group 10"/>
            <p:cNvGrpSpPr/>
            <p:nvPr/>
          </p:nvGrpSpPr>
          <p:grpSpPr>
            <a:xfrm>
              <a:off x="5432929" y="2740416"/>
              <a:ext cx="3328970" cy="994522"/>
              <a:chOff x="5432929" y="2725146"/>
              <a:chExt cx="3328970" cy="994522"/>
            </a:xfrm>
          </p:grpSpPr>
          <p:sp>
            <p:nvSpPr>
              <p:cNvPr id="22" name="Freeform 21"/>
              <p:cNvSpPr/>
              <p:nvPr/>
            </p:nvSpPr>
            <p:spPr>
              <a:xfrm>
                <a:off x="5621713" y="2877377"/>
                <a:ext cx="3140186" cy="842291"/>
              </a:xfrm>
              <a:custGeom>
                <a:avLst/>
                <a:gdLst>
                  <a:gd name="connsiteX0" fmla="*/ 0 w 3140186"/>
                  <a:gd name="connsiteY0" fmla="*/ 140385 h 842291"/>
                  <a:gd name="connsiteX1" fmla="*/ 140385 w 3140186"/>
                  <a:gd name="connsiteY1" fmla="*/ 0 h 842291"/>
                  <a:gd name="connsiteX2" fmla="*/ 2999801 w 3140186"/>
                  <a:gd name="connsiteY2" fmla="*/ 0 h 842291"/>
                  <a:gd name="connsiteX3" fmla="*/ 3140186 w 3140186"/>
                  <a:gd name="connsiteY3" fmla="*/ 140385 h 842291"/>
                  <a:gd name="connsiteX4" fmla="*/ 3140186 w 3140186"/>
                  <a:gd name="connsiteY4" fmla="*/ 701906 h 842291"/>
                  <a:gd name="connsiteX5" fmla="*/ 2999801 w 3140186"/>
                  <a:gd name="connsiteY5" fmla="*/ 842291 h 842291"/>
                  <a:gd name="connsiteX6" fmla="*/ 140385 w 3140186"/>
                  <a:gd name="connsiteY6" fmla="*/ 842291 h 842291"/>
                  <a:gd name="connsiteX7" fmla="*/ 0 w 3140186"/>
                  <a:gd name="connsiteY7" fmla="*/ 701906 h 842291"/>
                  <a:gd name="connsiteX8" fmla="*/ 0 w 3140186"/>
                  <a:gd name="connsiteY8" fmla="*/ 140385 h 842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40186" h="842291">
                    <a:moveTo>
                      <a:pt x="0" y="140385"/>
                    </a:moveTo>
                    <a:cubicBezTo>
                      <a:pt x="0" y="62853"/>
                      <a:pt x="62853" y="0"/>
                      <a:pt x="140385" y="0"/>
                    </a:cubicBezTo>
                    <a:lnTo>
                      <a:pt x="2999801" y="0"/>
                    </a:lnTo>
                    <a:cubicBezTo>
                      <a:pt x="3077333" y="0"/>
                      <a:pt x="3140186" y="62853"/>
                      <a:pt x="3140186" y="140385"/>
                    </a:cubicBezTo>
                    <a:lnTo>
                      <a:pt x="3140186" y="701906"/>
                    </a:lnTo>
                    <a:cubicBezTo>
                      <a:pt x="3140186" y="779438"/>
                      <a:pt x="3077333" y="842291"/>
                      <a:pt x="2999801" y="842291"/>
                    </a:cubicBezTo>
                    <a:lnTo>
                      <a:pt x="140385" y="842291"/>
                    </a:lnTo>
                    <a:cubicBezTo>
                      <a:pt x="62853" y="842291"/>
                      <a:pt x="0" y="779438"/>
                      <a:pt x="0" y="701906"/>
                    </a:cubicBezTo>
                    <a:lnTo>
                      <a:pt x="0" y="140385"/>
                    </a:lnTo>
                    <a:close/>
                  </a:path>
                </a:pathLst>
              </a:custGeom>
              <a:solidFill>
                <a:srgbClr val="0070C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05790" tIns="174467" rIns="174467" bIns="174467" numCol="1" spcCol="1270" anchor="ctr" anchorCtr="0">
                <a:noAutofit/>
              </a:bodyPr>
              <a:lstStyle/>
              <a:p>
                <a:pPr defTabSz="1555750">
                  <a:lnSpc>
                    <a:spcPct val="90000"/>
                  </a:lnSpc>
                  <a:spcBef>
                    <a:spcPct val="0"/>
                  </a:spcBef>
                  <a:spcAft>
                    <a:spcPct val="35000"/>
                  </a:spcAft>
                </a:pPr>
                <a:endParaRPr lang="en-US" sz="2400" dirty="0" smtClean="0"/>
              </a:p>
              <a:p>
                <a:pPr defTabSz="1555750">
                  <a:lnSpc>
                    <a:spcPct val="90000"/>
                  </a:lnSpc>
                  <a:spcBef>
                    <a:spcPct val="0"/>
                  </a:spcBef>
                  <a:spcAft>
                    <a:spcPct val="35000"/>
                  </a:spcAft>
                </a:pPr>
                <a:r>
                  <a:rPr lang="en-US" sz="2400" dirty="0" smtClean="0"/>
                  <a:t>Threshold </a:t>
                </a:r>
                <a:r>
                  <a:rPr lang="en-US" sz="2400" dirty="0"/>
                  <a:t>the local error</a:t>
                </a:r>
              </a:p>
              <a:p>
                <a:pPr lvl="0" algn="l" defTabSz="1555750">
                  <a:lnSpc>
                    <a:spcPct val="90000"/>
                  </a:lnSpc>
                  <a:spcBef>
                    <a:spcPct val="0"/>
                  </a:spcBef>
                  <a:spcAft>
                    <a:spcPct val="35000"/>
                  </a:spcAft>
                </a:pPr>
                <a:r>
                  <a:rPr lang="en-US" sz="2400" dirty="0" smtClean="0"/>
                  <a:t> </a:t>
                </a:r>
                <a:endParaRPr lang="en-US" sz="2400" kern="1200" dirty="0"/>
              </a:p>
            </p:txBody>
          </p:sp>
          <p:sp>
            <p:nvSpPr>
              <p:cNvPr id="23" name="Oval 22"/>
              <p:cNvSpPr/>
              <p:nvPr/>
            </p:nvSpPr>
            <p:spPr>
              <a:xfrm>
                <a:off x="5432929" y="2725146"/>
                <a:ext cx="461252" cy="493910"/>
              </a:xfrm>
              <a:prstGeom prst="ellipse">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grpSp>
        <p:grpSp>
          <p:nvGrpSpPr>
            <p:cNvPr id="24" name="Group 23"/>
            <p:cNvGrpSpPr/>
            <p:nvPr/>
          </p:nvGrpSpPr>
          <p:grpSpPr>
            <a:xfrm rot="5400000">
              <a:off x="4338450" y="2920307"/>
              <a:ext cx="922488" cy="634741"/>
              <a:chOff x="5477128" y="1871001"/>
              <a:chExt cx="922488" cy="634741"/>
            </a:xfrm>
          </p:grpSpPr>
          <p:sp>
            <p:nvSpPr>
              <p:cNvPr id="25" name="Oval 24"/>
              <p:cNvSpPr/>
              <p:nvPr/>
            </p:nvSpPr>
            <p:spPr>
              <a:xfrm>
                <a:off x="5477128" y="2102824"/>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0" name="Oval 29"/>
              <p:cNvSpPr/>
              <p:nvPr/>
            </p:nvSpPr>
            <p:spPr>
              <a:xfrm>
                <a:off x="5671643" y="1986912"/>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Oval 30"/>
              <p:cNvSpPr/>
              <p:nvPr/>
            </p:nvSpPr>
            <p:spPr>
              <a:xfrm>
                <a:off x="5865575" y="1871001"/>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2" name="Oval 31"/>
              <p:cNvSpPr/>
              <p:nvPr/>
            </p:nvSpPr>
            <p:spPr>
              <a:xfrm>
                <a:off x="6059507" y="1986912"/>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3" name="Oval 32"/>
              <p:cNvSpPr/>
              <p:nvPr/>
            </p:nvSpPr>
            <p:spPr>
              <a:xfrm>
                <a:off x="6254022" y="2102824"/>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4" name="Oval 33"/>
              <p:cNvSpPr/>
              <p:nvPr/>
            </p:nvSpPr>
            <p:spPr>
              <a:xfrm>
                <a:off x="5865575" y="2115574"/>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5" name="Oval 34"/>
              <p:cNvSpPr/>
              <p:nvPr/>
            </p:nvSpPr>
            <p:spPr>
              <a:xfrm>
                <a:off x="5865575" y="2360148"/>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grpSp>
      <p:sp>
        <p:nvSpPr>
          <p:cNvPr id="36" name="Freeform 35"/>
          <p:cNvSpPr/>
          <p:nvPr/>
        </p:nvSpPr>
        <p:spPr>
          <a:xfrm>
            <a:off x="235157" y="4066511"/>
            <a:ext cx="3904652" cy="842291"/>
          </a:xfrm>
          <a:custGeom>
            <a:avLst/>
            <a:gdLst>
              <a:gd name="connsiteX0" fmla="*/ 0 w 3140186"/>
              <a:gd name="connsiteY0" fmla="*/ 140385 h 842291"/>
              <a:gd name="connsiteX1" fmla="*/ 140385 w 3140186"/>
              <a:gd name="connsiteY1" fmla="*/ 0 h 842291"/>
              <a:gd name="connsiteX2" fmla="*/ 2999801 w 3140186"/>
              <a:gd name="connsiteY2" fmla="*/ 0 h 842291"/>
              <a:gd name="connsiteX3" fmla="*/ 3140186 w 3140186"/>
              <a:gd name="connsiteY3" fmla="*/ 140385 h 842291"/>
              <a:gd name="connsiteX4" fmla="*/ 3140186 w 3140186"/>
              <a:gd name="connsiteY4" fmla="*/ 701906 h 842291"/>
              <a:gd name="connsiteX5" fmla="*/ 2999801 w 3140186"/>
              <a:gd name="connsiteY5" fmla="*/ 842291 h 842291"/>
              <a:gd name="connsiteX6" fmla="*/ 140385 w 3140186"/>
              <a:gd name="connsiteY6" fmla="*/ 842291 h 842291"/>
              <a:gd name="connsiteX7" fmla="*/ 0 w 3140186"/>
              <a:gd name="connsiteY7" fmla="*/ 701906 h 842291"/>
              <a:gd name="connsiteX8" fmla="*/ 0 w 3140186"/>
              <a:gd name="connsiteY8" fmla="*/ 140385 h 842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40186" h="842291">
                <a:moveTo>
                  <a:pt x="0" y="140385"/>
                </a:moveTo>
                <a:cubicBezTo>
                  <a:pt x="0" y="62853"/>
                  <a:pt x="62853" y="0"/>
                  <a:pt x="140385" y="0"/>
                </a:cubicBezTo>
                <a:lnTo>
                  <a:pt x="2999801" y="0"/>
                </a:lnTo>
                <a:cubicBezTo>
                  <a:pt x="3077333" y="0"/>
                  <a:pt x="3140186" y="62853"/>
                  <a:pt x="3140186" y="140385"/>
                </a:cubicBezTo>
                <a:lnTo>
                  <a:pt x="3140186" y="701906"/>
                </a:lnTo>
                <a:cubicBezTo>
                  <a:pt x="3140186" y="779438"/>
                  <a:pt x="3077333" y="842291"/>
                  <a:pt x="2999801" y="842291"/>
                </a:cubicBezTo>
                <a:lnTo>
                  <a:pt x="140385" y="842291"/>
                </a:lnTo>
                <a:cubicBezTo>
                  <a:pt x="62853" y="842291"/>
                  <a:pt x="0" y="779438"/>
                  <a:pt x="0" y="701906"/>
                </a:cubicBezTo>
                <a:lnTo>
                  <a:pt x="0" y="140385"/>
                </a:lnTo>
                <a:close/>
              </a:path>
            </a:pathLst>
          </a:custGeom>
          <a:solidFill>
            <a:srgbClr val="0070C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05790" tIns="174467" rIns="174467" bIns="174467" numCol="1" spcCol="1270" anchor="ctr" anchorCtr="0">
            <a:noAutofit/>
          </a:bodyPr>
          <a:lstStyle/>
          <a:p>
            <a:pPr lvl="0" algn="l" defTabSz="1555750">
              <a:lnSpc>
                <a:spcPct val="90000"/>
              </a:lnSpc>
              <a:spcBef>
                <a:spcPct val="0"/>
              </a:spcBef>
              <a:spcAft>
                <a:spcPct val="35000"/>
              </a:spcAft>
            </a:pPr>
            <a:r>
              <a:rPr lang="en-US" sz="2400" kern="1200" dirty="0" smtClean="0"/>
              <a:t>What guarantees?</a:t>
            </a:r>
            <a:endParaRPr lang="en-US" sz="2400" kern="1200" dirty="0"/>
          </a:p>
        </p:txBody>
      </p:sp>
      <p:pic>
        <p:nvPicPr>
          <p:cNvPr id="71" name="pasted-image.pdf"/>
          <p:cNvPicPr>
            <a:picLocks noChangeAspect="1"/>
          </p:cNvPicPr>
          <p:nvPr/>
        </p:nvPicPr>
        <p:blipFill>
          <a:blip r:embed="rId4">
            <a:alphaModFix amt="20000"/>
            <a:extLst/>
          </a:blip>
          <a:stretch>
            <a:fillRect/>
          </a:stretch>
        </p:blipFill>
        <p:spPr>
          <a:xfrm>
            <a:off x="0" y="6151337"/>
            <a:ext cx="705517" cy="698091"/>
          </a:xfrm>
          <a:prstGeom prst="rect">
            <a:avLst/>
          </a:prstGeom>
          <a:ln w="25400">
            <a:miter lim="400000"/>
          </a:ln>
          <a:effectLst>
            <a:outerShdw blurRad="254000" dist="127000" dir="5400000" rotWithShape="0">
              <a:srgbClr val="000000">
                <a:alpha val="70000"/>
              </a:srgbClr>
            </a:outerShdw>
          </a:effectLst>
        </p:spPr>
      </p:pic>
      <p:sp>
        <p:nvSpPr>
          <p:cNvPr id="37" name="Oval 36"/>
          <p:cNvSpPr/>
          <p:nvPr/>
        </p:nvSpPr>
        <p:spPr>
          <a:xfrm>
            <a:off x="40123" y="3863279"/>
            <a:ext cx="461252" cy="493910"/>
          </a:xfrm>
          <a:prstGeom prst="ellipse">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US" dirty="0"/>
          </a:p>
        </p:txBody>
      </p:sp>
    </p:spTree>
    <p:extLst>
      <p:ext uri="{BB962C8B-B14F-4D97-AF65-F5344CB8AC3E}">
        <p14:creationId xmlns:p14="http://schemas.microsoft.com/office/powerpoint/2010/main" val="729158900"/>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a:blip r:embed="rId3">
            <a:alphaModFix amt="20000"/>
          </a:blip>
          <a:stretch>
            <a:fillRect/>
          </a:stretch>
        </p:blipFill>
        <p:spPr>
          <a:xfrm>
            <a:off x="8434532" y="6142764"/>
            <a:ext cx="709468" cy="715236"/>
          </a:xfrm>
          <a:prstGeom prst="rect">
            <a:avLst/>
          </a:prstGeom>
          <a:effectLst/>
        </p:spPr>
      </p:pic>
      <p:cxnSp>
        <p:nvCxnSpPr>
          <p:cNvPr id="26" name="Straight Connector 25"/>
          <p:cNvCxnSpPr/>
          <p:nvPr/>
        </p:nvCxnSpPr>
        <p:spPr>
          <a:xfrm flipV="1">
            <a:off x="1102450" y="1176065"/>
            <a:ext cx="7806228" cy="0"/>
          </a:xfrm>
          <a:prstGeom prst="line">
            <a:avLst/>
          </a:prstGeom>
          <a:noFill/>
          <a:ln w="127000" cap="flat">
            <a:solidFill>
              <a:schemeClr val="accent1"/>
            </a:solidFill>
            <a:prstDash val="solid"/>
            <a:miter lim="400000"/>
          </a:ln>
          <a:effectLst/>
          <a:sp3d/>
        </p:spPr>
        <p:style>
          <a:lnRef idx="0">
            <a:scrgbClr r="0" g="0" b="0"/>
          </a:lnRef>
          <a:fillRef idx="0">
            <a:scrgbClr r="0" g="0" b="0"/>
          </a:fillRef>
          <a:effectRef idx="0">
            <a:scrgbClr r="0" g="0" b="0"/>
          </a:effectRef>
          <a:fontRef idx="none"/>
        </p:style>
      </p:cxnSp>
      <p:cxnSp>
        <p:nvCxnSpPr>
          <p:cNvPr id="27" name="Straight Connector 26"/>
          <p:cNvCxnSpPr/>
          <p:nvPr/>
        </p:nvCxnSpPr>
        <p:spPr>
          <a:xfrm>
            <a:off x="235325" y="1176065"/>
            <a:ext cx="857332" cy="0"/>
          </a:xfrm>
          <a:prstGeom prst="line">
            <a:avLst/>
          </a:prstGeom>
          <a:noFill/>
          <a:ln w="127000" cap="flat">
            <a:solidFill>
              <a:srgbClr val="329600"/>
            </a:solidFill>
            <a:prstDash val="solid"/>
            <a:miter lim="400000"/>
          </a:ln>
          <a:effectLst/>
          <a:sp3d/>
        </p:spPr>
        <p:style>
          <a:lnRef idx="0">
            <a:scrgbClr r="0" g="0" b="0"/>
          </a:lnRef>
          <a:fillRef idx="0">
            <a:scrgbClr r="0" g="0" b="0"/>
          </a:fillRef>
          <a:effectRef idx="0">
            <a:scrgbClr r="0" g="0" b="0"/>
          </a:effectRef>
          <a:fontRef idx="none"/>
        </p:style>
      </p:cxnSp>
      <p:sp>
        <p:nvSpPr>
          <p:cNvPr id="28" name="Shape 130"/>
          <p:cNvSpPr txBox="1">
            <a:spLocks/>
          </p:cNvSpPr>
          <p:nvPr/>
        </p:nvSpPr>
        <p:spPr>
          <a:xfrm>
            <a:off x="235325" y="372418"/>
            <a:ext cx="7717431" cy="745647"/>
          </a:xfrm>
          <a:prstGeom prst="rect">
            <a:avLst/>
          </a:prstGeom>
          <a:ln w="12700">
            <a:miter lim="400000"/>
          </a:ln>
          <a:extLst>
            <a:ext uri="{C572A759-6A51-4108-AA02-DFA0A04FC94B}">
              <ma14:wrappingTextBoxFlag xmlns:ma14="http://schemas.microsoft.com/office/mac/drawingml/2011/main" val="1"/>
            </a:ext>
          </a:extLst>
        </p:spPr>
        <p:txBody>
          <a:bodyPr lIns="31872" tIns="31872" rIns="31872" bIns="31872" anchor="ctr">
            <a:noAutofit/>
          </a:bodyPr>
          <a:lstStyle>
            <a:lvl1pPr marL="0" marR="0" indent="0" algn="l" defTabSz="457200" rtl="0" latinLnBrk="0">
              <a:lnSpc>
                <a:spcPct val="100000"/>
              </a:lnSpc>
              <a:spcBef>
                <a:spcPts val="0"/>
              </a:spcBef>
              <a:spcAft>
                <a:spcPts val="0"/>
              </a:spcAft>
              <a:buClrTx/>
              <a:buSzTx/>
              <a:buFontTx/>
              <a:buNone/>
              <a:tabLst/>
              <a:defRPr sz="5000" b="0" i="0" u="none" strike="noStrike" cap="none" spc="0" baseline="0">
                <a:ln>
                  <a:noFill/>
                </a:ln>
                <a:solidFill>
                  <a:schemeClr val="accent2"/>
                </a:solidFill>
                <a:uFillTx/>
                <a:latin typeface="Calibri"/>
                <a:ea typeface="Calibri"/>
                <a:cs typeface="Calibri"/>
                <a:sym typeface="Calibri"/>
              </a:defRPr>
            </a:lvl1pPr>
            <a:lvl2pPr marL="0" marR="0" indent="143424"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2pPr>
            <a:lvl3pPr marL="0" marR="0" indent="286847"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3pPr>
            <a:lvl4pPr marL="0" marR="0" indent="430271"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4pPr>
            <a:lvl5pPr marL="0" marR="0" indent="573695"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5pPr>
            <a:lvl6pPr marL="0" marR="0" indent="717118"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6pPr>
            <a:lvl7pPr marL="0" marR="0" indent="860542"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7pPr>
            <a:lvl8pPr marL="0" marR="0" indent="1003965"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8pPr>
            <a:lvl9pPr marL="0" marR="0" indent="1147389"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9pPr>
          </a:lstStyle>
          <a:p>
            <a:pPr hangingPunct="1"/>
            <a:r>
              <a:rPr lang="en-US" sz="4000" b="1" dirty="0" smtClean="0">
                <a:solidFill>
                  <a:srgbClr val="329600"/>
                </a:solidFill>
                <a:latin typeface="Calibri" panose="020F0502020204030204" pitchFamily="34" charset="0"/>
                <a:cs typeface="Calibri" panose="020F0502020204030204" pitchFamily="34" charset="0"/>
              </a:rPr>
              <a:t>Challenges</a:t>
            </a:r>
            <a:endParaRPr lang="en-US" sz="4000" b="1" dirty="0">
              <a:solidFill>
                <a:srgbClr val="329600"/>
              </a:solidFill>
              <a:latin typeface="Calibri" panose="020F0502020204030204" pitchFamily="34" charset="0"/>
              <a:cs typeface="Calibri" panose="020F0502020204030204" pitchFamily="34" charset="0"/>
            </a:endParaRPr>
          </a:p>
        </p:txBody>
      </p:sp>
      <p:grpSp>
        <p:nvGrpSpPr>
          <p:cNvPr id="12" name="Group 11"/>
          <p:cNvGrpSpPr/>
          <p:nvPr/>
        </p:nvGrpSpPr>
        <p:grpSpPr>
          <a:xfrm>
            <a:off x="40123" y="1597768"/>
            <a:ext cx="8721776" cy="1021819"/>
            <a:chOff x="40123" y="1597768"/>
            <a:chExt cx="8721776" cy="1021819"/>
          </a:xfrm>
        </p:grpSpPr>
        <p:grpSp>
          <p:nvGrpSpPr>
            <p:cNvPr id="2" name="Group 1"/>
            <p:cNvGrpSpPr/>
            <p:nvPr/>
          </p:nvGrpSpPr>
          <p:grpSpPr>
            <a:xfrm rot="5400000">
              <a:off x="4336060" y="1791307"/>
              <a:ext cx="922488" cy="634741"/>
              <a:chOff x="5477128" y="1871001"/>
              <a:chExt cx="922488" cy="634741"/>
            </a:xfrm>
          </p:grpSpPr>
          <p:sp>
            <p:nvSpPr>
              <p:cNvPr id="8" name="Oval 7"/>
              <p:cNvSpPr/>
              <p:nvPr/>
            </p:nvSpPr>
            <p:spPr>
              <a:xfrm>
                <a:off x="5477128" y="2102824"/>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Oval 17"/>
              <p:cNvSpPr/>
              <p:nvPr/>
            </p:nvSpPr>
            <p:spPr>
              <a:xfrm>
                <a:off x="5671643" y="1986912"/>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3" name="Oval 42"/>
              <p:cNvSpPr/>
              <p:nvPr/>
            </p:nvSpPr>
            <p:spPr>
              <a:xfrm>
                <a:off x="5865575" y="1871001"/>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4" name="Oval 43"/>
              <p:cNvSpPr/>
              <p:nvPr/>
            </p:nvSpPr>
            <p:spPr>
              <a:xfrm>
                <a:off x="6059507" y="1986912"/>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5" name="Oval 44"/>
              <p:cNvSpPr/>
              <p:nvPr/>
            </p:nvSpPr>
            <p:spPr>
              <a:xfrm>
                <a:off x="6254022" y="2102824"/>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6" name="Oval 45"/>
              <p:cNvSpPr/>
              <p:nvPr/>
            </p:nvSpPr>
            <p:spPr>
              <a:xfrm>
                <a:off x="5865575" y="2115574"/>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7" name="Oval 46"/>
              <p:cNvSpPr/>
              <p:nvPr/>
            </p:nvSpPr>
            <p:spPr>
              <a:xfrm>
                <a:off x="5865575" y="2360148"/>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grpSp>
          <p:nvGrpSpPr>
            <p:cNvPr id="9" name="Group 8"/>
            <p:cNvGrpSpPr/>
            <p:nvPr/>
          </p:nvGrpSpPr>
          <p:grpSpPr>
            <a:xfrm>
              <a:off x="40123" y="1597768"/>
              <a:ext cx="4105656" cy="1021819"/>
              <a:chOff x="40123" y="1597768"/>
              <a:chExt cx="4105656" cy="1021819"/>
            </a:xfrm>
          </p:grpSpPr>
          <p:sp>
            <p:nvSpPr>
              <p:cNvPr id="48" name="Freeform 47"/>
              <p:cNvSpPr/>
              <p:nvPr/>
            </p:nvSpPr>
            <p:spPr>
              <a:xfrm>
                <a:off x="235158" y="1777296"/>
                <a:ext cx="3910621" cy="842291"/>
              </a:xfrm>
              <a:custGeom>
                <a:avLst/>
                <a:gdLst>
                  <a:gd name="connsiteX0" fmla="*/ 0 w 3140186"/>
                  <a:gd name="connsiteY0" fmla="*/ 140385 h 842291"/>
                  <a:gd name="connsiteX1" fmla="*/ 140385 w 3140186"/>
                  <a:gd name="connsiteY1" fmla="*/ 0 h 842291"/>
                  <a:gd name="connsiteX2" fmla="*/ 2999801 w 3140186"/>
                  <a:gd name="connsiteY2" fmla="*/ 0 h 842291"/>
                  <a:gd name="connsiteX3" fmla="*/ 3140186 w 3140186"/>
                  <a:gd name="connsiteY3" fmla="*/ 140385 h 842291"/>
                  <a:gd name="connsiteX4" fmla="*/ 3140186 w 3140186"/>
                  <a:gd name="connsiteY4" fmla="*/ 701906 h 842291"/>
                  <a:gd name="connsiteX5" fmla="*/ 2999801 w 3140186"/>
                  <a:gd name="connsiteY5" fmla="*/ 842291 h 842291"/>
                  <a:gd name="connsiteX6" fmla="*/ 140385 w 3140186"/>
                  <a:gd name="connsiteY6" fmla="*/ 842291 h 842291"/>
                  <a:gd name="connsiteX7" fmla="*/ 0 w 3140186"/>
                  <a:gd name="connsiteY7" fmla="*/ 701906 h 842291"/>
                  <a:gd name="connsiteX8" fmla="*/ 0 w 3140186"/>
                  <a:gd name="connsiteY8" fmla="*/ 140385 h 842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40186" h="842291">
                    <a:moveTo>
                      <a:pt x="0" y="140385"/>
                    </a:moveTo>
                    <a:cubicBezTo>
                      <a:pt x="0" y="62853"/>
                      <a:pt x="62853" y="0"/>
                      <a:pt x="140385" y="0"/>
                    </a:cubicBezTo>
                    <a:lnTo>
                      <a:pt x="2999801" y="0"/>
                    </a:lnTo>
                    <a:cubicBezTo>
                      <a:pt x="3077333" y="0"/>
                      <a:pt x="3140186" y="62853"/>
                      <a:pt x="3140186" y="140385"/>
                    </a:cubicBezTo>
                    <a:lnTo>
                      <a:pt x="3140186" y="701906"/>
                    </a:lnTo>
                    <a:cubicBezTo>
                      <a:pt x="3140186" y="779438"/>
                      <a:pt x="3077333" y="842291"/>
                      <a:pt x="2999801" y="842291"/>
                    </a:cubicBezTo>
                    <a:lnTo>
                      <a:pt x="140385" y="842291"/>
                    </a:lnTo>
                    <a:cubicBezTo>
                      <a:pt x="62853" y="842291"/>
                      <a:pt x="0" y="779438"/>
                      <a:pt x="0" y="701906"/>
                    </a:cubicBezTo>
                    <a:lnTo>
                      <a:pt x="0" y="140385"/>
                    </a:lnTo>
                    <a:close/>
                  </a:path>
                </a:pathLst>
              </a:custGeom>
              <a:solidFill>
                <a:srgbClr val="0070C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05790" tIns="174467" rIns="174467" bIns="174467" numCol="1" spcCol="1270" anchor="ctr" anchorCtr="0">
                <a:noAutofit/>
              </a:bodyPr>
              <a:lstStyle/>
              <a:p>
                <a:pPr lvl="0" defTabSz="1555750">
                  <a:lnSpc>
                    <a:spcPct val="90000"/>
                  </a:lnSpc>
                  <a:spcBef>
                    <a:spcPct val="0"/>
                  </a:spcBef>
                  <a:spcAft>
                    <a:spcPct val="35000"/>
                  </a:spcAft>
                </a:pPr>
                <a:r>
                  <a:rPr lang="en-US" sz="2400" dirty="0" smtClean="0"/>
                  <a:t>How to eliminate anomalous invocations?</a:t>
                </a:r>
                <a:endParaRPr lang="en-US" sz="2400" kern="1200" dirty="0"/>
              </a:p>
            </p:txBody>
          </p:sp>
          <p:sp>
            <p:nvSpPr>
              <p:cNvPr id="49" name="Oval 48"/>
              <p:cNvSpPr/>
              <p:nvPr/>
            </p:nvSpPr>
            <p:spPr>
              <a:xfrm>
                <a:off x="40123" y="1597768"/>
                <a:ext cx="460857" cy="493910"/>
              </a:xfrm>
              <a:prstGeom prst="ellipse">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grpSp>
        <p:grpSp>
          <p:nvGrpSpPr>
            <p:cNvPr id="3" name="Group 2"/>
            <p:cNvGrpSpPr/>
            <p:nvPr/>
          </p:nvGrpSpPr>
          <p:grpSpPr>
            <a:xfrm>
              <a:off x="5432929" y="1611416"/>
              <a:ext cx="3328970" cy="994522"/>
              <a:chOff x="5432929" y="1625118"/>
              <a:chExt cx="3328970" cy="994522"/>
            </a:xfrm>
          </p:grpSpPr>
          <p:sp>
            <p:nvSpPr>
              <p:cNvPr id="50" name="Freeform 49"/>
              <p:cNvSpPr/>
              <p:nvPr/>
            </p:nvSpPr>
            <p:spPr>
              <a:xfrm>
                <a:off x="5621713" y="1777349"/>
                <a:ext cx="3140186" cy="842291"/>
              </a:xfrm>
              <a:custGeom>
                <a:avLst/>
                <a:gdLst>
                  <a:gd name="connsiteX0" fmla="*/ 0 w 3140186"/>
                  <a:gd name="connsiteY0" fmla="*/ 140385 h 842291"/>
                  <a:gd name="connsiteX1" fmla="*/ 140385 w 3140186"/>
                  <a:gd name="connsiteY1" fmla="*/ 0 h 842291"/>
                  <a:gd name="connsiteX2" fmla="*/ 2999801 w 3140186"/>
                  <a:gd name="connsiteY2" fmla="*/ 0 h 842291"/>
                  <a:gd name="connsiteX3" fmla="*/ 3140186 w 3140186"/>
                  <a:gd name="connsiteY3" fmla="*/ 140385 h 842291"/>
                  <a:gd name="connsiteX4" fmla="*/ 3140186 w 3140186"/>
                  <a:gd name="connsiteY4" fmla="*/ 701906 h 842291"/>
                  <a:gd name="connsiteX5" fmla="*/ 2999801 w 3140186"/>
                  <a:gd name="connsiteY5" fmla="*/ 842291 h 842291"/>
                  <a:gd name="connsiteX6" fmla="*/ 140385 w 3140186"/>
                  <a:gd name="connsiteY6" fmla="*/ 842291 h 842291"/>
                  <a:gd name="connsiteX7" fmla="*/ 0 w 3140186"/>
                  <a:gd name="connsiteY7" fmla="*/ 701906 h 842291"/>
                  <a:gd name="connsiteX8" fmla="*/ 0 w 3140186"/>
                  <a:gd name="connsiteY8" fmla="*/ 140385 h 842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40186" h="842291">
                    <a:moveTo>
                      <a:pt x="0" y="140385"/>
                    </a:moveTo>
                    <a:cubicBezTo>
                      <a:pt x="0" y="62853"/>
                      <a:pt x="62853" y="0"/>
                      <a:pt x="140385" y="0"/>
                    </a:cubicBezTo>
                    <a:lnTo>
                      <a:pt x="2999801" y="0"/>
                    </a:lnTo>
                    <a:cubicBezTo>
                      <a:pt x="3077333" y="0"/>
                      <a:pt x="3140186" y="62853"/>
                      <a:pt x="3140186" y="140385"/>
                    </a:cubicBezTo>
                    <a:lnTo>
                      <a:pt x="3140186" y="701906"/>
                    </a:lnTo>
                    <a:cubicBezTo>
                      <a:pt x="3140186" y="779438"/>
                      <a:pt x="3077333" y="842291"/>
                      <a:pt x="2999801" y="842291"/>
                    </a:cubicBezTo>
                    <a:lnTo>
                      <a:pt x="140385" y="842291"/>
                    </a:lnTo>
                    <a:cubicBezTo>
                      <a:pt x="62853" y="842291"/>
                      <a:pt x="0" y="779438"/>
                      <a:pt x="0" y="701906"/>
                    </a:cubicBezTo>
                    <a:lnTo>
                      <a:pt x="0" y="140385"/>
                    </a:lnTo>
                    <a:close/>
                  </a:path>
                </a:pathLst>
              </a:custGeom>
              <a:solidFill>
                <a:srgbClr val="0070C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05790" tIns="174467" rIns="174467" bIns="174467" numCol="1" spcCol="1270" anchor="ctr" anchorCtr="0">
                <a:noAutofit/>
              </a:bodyPr>
              <a:lstStyle/>
              <a:p>
                <a:pPr defTabSz="1555750">
                  <a:lnSpc>
                    <a:spcPct val="90000"/>
                  </a:lnSpc>
                  <a:spcBef>
                    <a:spcPct val="0"/>
                  </a:spcBef>
                  <a:spcAft>
                    <a:spcPct val="35000"/>
                  </a:spcAft>
                </a:pPr>
                <a:r>
                  <a:rPr lang="en-US" sz="2400" dirty="0" smtClean="0"/>
                  <a:t>Look at the accelerator inputs</a:t>
                </a:r>
                <a:endParaRPr lang="en-US" sz="2400" kern="1200" dirty="0"/>
              </a:p>
            </p:txBody>
          </p:sp>
          <p:sp>
            <p:nvSpPr>
              <p:cNvPr id="52" name="Oval 51"/>
              <p:cNvSpPr/>
              <p:nvPr/>
            </p:nvSpPr>
            <p:spPr>
              <a:xfrm>
                <a:off x="5432929" y="1625118"/>
                <a:ext cx="461252" cy="493910"/>
              </a:xfrm>
              <a:prstGeom prst="ellipse">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grpSp>
      </p:grpSp>
      <p:grpSp>
        <p:nvGrpSpPr>
          <p:cNvPr id="13" name="Group 12"/>
          <p:cNvGrpSpPr/>
          <p:nvPr/>
        </p:nvGrpSpPr>
        <p:grpSpPr>
          <a:xfrm>
            <a:off x="40123" y="2770988"/>
            <a:ext cx="8721776" cy="1043569"/>
            <a:chOff x="40123" y="2715893"/>
            <a:chExt cx="8721776" cy="1043569"/>
          </a:xfrm>
        </p:grpSpPr>
        <p:grpSp>
          <p:nvGrpSpPr>
            <p:cNvPr id="7" name="Group 6"/>
            <p:cNvGrpSpPr/>
            <p:nvPr/>
          </p:nvGrpSpPr>
          <p:grpSpPr>
            <a:xfrm>
              <a:off x="40123" y="2715893"/>
              <a:ext cx="4099686" cy="1043569"/>
              <a:chOff x="40123" y="2675056"/>
              <a:chExt cx="4099686" cy="1043569"/>
            </a:xfrm>
          </p:grpSpPr>
          <p:sp>
            <p:nvSpPr>
              <p:cNvPr id="20" name="Freeform 19"/>
              <p:cNvSpPr/>
              <p:nvPr/>
            </p:nvSpPr>
            <p:spPr>
              <a:xfrm>
                <a:off x="235326" y="2877377"/>
                <a:ext cx="3904483" cy="841248"/>
              </a:xfrm>
              <a:custGeom>
                <a:avLst/>
                <a:gdLst>
                  <a:gd name="connsiteX0" fmla="*/ 0 w 3140186"/>
                  <a:gd name="connsiteY0" fmla="*/ 140385 h 842291"/>
                  <a:gd name="connsiteX1" fmla="*/ 140385 w 3140186"/>
                  <a:gd name="connsiteY1" fmla="*/ 0 h 842291"/>
                  <a:gd name="connsiteX2" fmla="*/ 2999801 w 3140186"/>
                  <a:gd name="connsiteY2" fmla="*/ 0 h 842291"/>
                  <a:gd name="connsiteX3" fmla="*/ 3140186 w 3140186"/>
                  <a:gd name="connsiteY3" fmla="*/ 140385 h 842291"/>
                  <a:gd name="connsiteX4" fmla="*/ 3140186 w 3140186"/>
                  <a:gd name="connsiteY4" fmla="*/ 701906 h 842291"/>
                  <a:gd name="connsiteX5" fmla="*/ 2999801 w 3140186"/>
                  <a:gd name="connsiteY5" fmla="*/ 842291 h 842291"/>
                  <a:gd name="connsiteX6" fmla="*/ 140385 w 3140186"/>
                  <a:gd name="connsiteY6" fmla="*/ 842291 h 842291"/>
                  <a:gd name="connsiteX7" fmla="*/ 0 w 3140186"/>
                  <a:gd name="connsiteY7" fmla="*/ 701906 h 842291"/>
                  <a:gd name="connsiteX8" fmla="*/ 0 w 3140186"/>
                  <a:gd name="connsiteY8" fmla="*/ 140385 h 842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40186" h="842291">
                    <a:moveTo>
                      <a:pt x="0" y="140385"/>
                    </a:moveTo>
                    <a:cubicBezTo>
                      <a:pt x="0" y="62853"/>
                      <a:pt x="62853" y="0"/>
                      <a:pt x="140385" y="0"/>
                    </a:cubicBezTo>
                    <a:lnTo>
                      <a:pt x="2999801" y="0"/>
                    </a:lnTo>
                    <a:cubicBezTo>
                      <a:pt x="3077333" y="0"/>
                      <a:pt x="3140186" y="62853"/>
                      <a:pt x="3140186" y="140385"/>
                    </a:cubicBezTo>
                    <a:lnTo>
                      <a:pt x="3140186" y="701906"/>
                    </a:lnTo>
                    <a:cubicBezTo>
                      <a:pt x="3140186" y="779438"/>
                      <a:pt x="3077333" y="842291"/>
                      <a:pt x="2999801" y="842291"/>
                    </a:cubicBezTo>
                    <a:lnTo>
                      <a:pt x="140385" y="842291"/>
                    </a:lnTo>
                    <a:cubicBezTo>
                      <a:pt x="62853" y="842291"/>
                      <a:pt x="0" y="779438"/>
                      <a:pt x="0" y="701906"/>
                    </a:cubicBezTo>
                    <a:lnTo>
                      <a:pt x="0" y="140385"/>
                    </a:lnTo>
                    <a:close/>
                  </a:path>
                </a:pathLst>
              </a:custGeom>
              <a:solidFill>
                <a:srgbClr val="0070C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05790" tIns="174467" rIns="174467" bIns="174467" numCol="1" spcCol="1270" anchor="ctr" anchorCtr="0">
                <a:noAutofit/>
              </a:bodyPr>
              <a:lstStyle/>
              <a:p>
                <a:pPr lvl="0" defTabSz="1555750">
                  <a:lnSpc>
                    <a:spcPct val="90000"/>
                  </a:lnSpc>
                  <a:spcBef>
                    <a:spcPct val="0"/>
                  </a:spcBef>
                  <a:spcAft>
                    <a:spcPct val="35000"/>
                  </a:spcAft>
                </a:pPr>
                <a:r>
                  <a:rPr lang="en-US" sz="2400" dirty="0"/>
                  <a:t>Final Quality loss </a:t>
                </a:r>
                <a:r>
                  <a:rPr lang="en-US" sz="2400" dirty="0" smtClean="0">
                    <a:sym typeface="Wingdings" panose="05000000000000000000" pitchFamily="2" charset="2"/>
                  </a:rPr>
                  <a:t> </a:t>
                </a:r>
                <a:r>
                  <a:rPr lang="en-US" sz="2400" dirty="0">
                    <a:sym typeface="Wingdings" panose="05000000000000000000" pitchFamily="2" charset="2"/>
                  </a:rPr>
                  <a:t>Local Error ?</a:t>
                </a:r>
                <a:endParaRPr lang="en-US" sz="2400" kern="1200" dirty="0"/>
              </a:p>
            </p:txBody>
          </p:sp>
          <p:sp>
            <p:nvSpPr>
              <p:cNvPr id="21" name="Oval 20"/>
              <p:cNvSpPr/>
              <p:nvPr/>
            </p:nvSpPr>
            <p:spPr>
              <a:xfrm>
                <a:off x="40123" y="2675056"/>
                <a:ext cx="461252" cy="493910"/>
              </a:xfrm>
              <a:prstGeom prst="ellipse">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grpSp>
        <p:grpSp>
          <p:nvGrpSpPr>
            <p:cNvPr id="11" name="Group 10"/>
            <p:cNvGrpSpPr/>
            <p:nvPr/>
          </p:nvGrpSpPr>
          <p:grpSpPr>
            <a:xfrm>
              <a:off x="5432929" y="2740416"/>
              <a:ext cx="3328970" cy="994522"/>
              <a:chOff x="5432929" y="2725146"/>
              <a:chExt cx="3328970" cy="994522"/>
            </a:xfrm>
          </p:grpSpPr>
          <p:sp>
            <p:nvSpPr>
              <p:cNvPr id="22" name="Freeform 21"/>
              <p:cNvSpPr/>
              <p:nvPr/>
            </p:nvSpPr>
            <p:spPr>
              <a:xfrm>
                <a:off x="5621713" y="2877377"/>
                <a:ext cx="3140186" cy="842291"/>
              </a:xfrm>
              <a:custGeom>
                <a:avLst/>
                <a:gdLst>
                  <a:gd name="connsiteX0" fmla="*/ 0 w 3140186"/>
                  <a:gd name="connsiteY0" fmla="*/ 140385 h 842291"/>
                  <a:gd name="connsiteX1" fmla="*/ 140385 w 3140186"/>
                  <a:gd name="connsiteY1" fmla="*/ 0 h 842291"/>
                  <a:gd name="connsiteX2" fmla="*/ 2999801 w 3140186"/>
                  <a:gd name="connsiteY2" fmla="*/ 0 h 842291"/>
                  <a:gd name="connsiteX3" fmla="*/ 3140186 w 3140186"/>
                  <a:gd name="connsiteY3" fmla="*/ 140385 h 842291"/>
                  <a:gd name="connsiteX4" fmla="*/ 3140186 w 3140186"/>
                  <a:gd name="connsiteY4" fmla="*/ 701906 h 842291"/>
                  <a:gd name="connsiteX5" fmla="*/ 2999801 w 3140186"/>
                  <a:gd name="connsiteY5" fmla="*/ 842291 h 842291"/>
                  <a:gd name="connsiteX6" fmla="*/ 140385 w 3140186"/>
                  <a:gd name="connsiteY6" fmla="*/ 842291 h 842291"/>
                  <a:gd name="connsiteX7" fmla="*/ 0 w 3140186"/>
                  <a:gd name="connsiteY7" fmla="*/ 701906 h 842291"/>
                  <a:gd name="connsiteX8" fmla="*/ 0 w 3140186"/>
                  <a:gd name="connsiteY8" fmla="*/ 140385 h 842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40186" h="842291">
                    <a:moveTo>
                      <a:pt x="0" y="140385"/>
                    </a:moveTo>
                    <a:cubicBezTo>
                      <a:pt x="0" y="62853"/>
                      <a:pt x="62853" y="0"/>
                      <a:pt x="140385" y="0"/>
                    </a:cubicBezTo>
                    <a:lnTo>
                      <a:pt x="2999801" y="0"/>
                    </a:lnTo>
                    <a:cubicBezTo>
                      <a:pt x="3077333" y="0"/>
                      <a:pt x="3140186" y="62853"/>
                      <a:pt x="3140186" y="140385"/>
                    </a:cubicBezTo>
                    <a:lnTo>
                      <a:pt x="3140186" y="701906"/>
                    </a:lnTo>
                    <a:cubicBezTo>
                      <a:pt x="3140186" y="779438"/>
                      <a:pt x="3077333" y="842291"/>
                      <a:pt x="2999801" y="842291"/>
                    </a:cubicBezTo>
                    <a:lnTo>
                      <a:pt x="140385" y="842291"/>
                    </a:lnTo>
                    <a:cubicBezTo>
                      <a:pt x="62853" y="842291"/>
                      <a:pt x="0" y="779438"/>
                      <a:pt x="0" y="701906"/>
                    </a:cubicBezTo>
                    <a:lnTo>
                      <a:pt x="0" y="140385"/>
                    </a:lnTo>
                    <a:close/>
                  </a:path>
                </a:pathLst>
              </a:custGeom>
              <a:solidFill>
                <a:srgbClr val="0070C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05790" tIns="174467" rIns="174467" bIns="174467" numCol="1" spcCol="1270" anchor="ctr" anchorCtr="0">
                <a:noAutofit/>
              </a:bodyPr>
              <a:lstStyle/>
              <a:p>
                <a:pPr defTabSz="1555750">
                  <a:lnSpc>
                    <a:spcPct val="90000"/>
                  </a:lnSpc>
                  <a:spcBef>
                    <a:spcPct val="0"/>
                  </a:spcBef>
                  <a:spcAft>
                    <a:spcPct val="35000"/>
                  </a:spcAft>
                </a:pPr>
                <a:endParaRPr lang="en-US" sz="2400" dirty="0" smtClean="0"/>
              </a:p>
              <a:p>
                <a:pPr defTabSz="1555750">
                  <a:lnSpc>
                    <a:spcPct val="90000"/>
                  </a:lnSpc>
                  <a:spcBef>
                    <a:spcPct val="0"/>
                  </a:spcBef>
                  <a:spcAft>
                    <a:spcPct val="35000"/>
                  </a:spcAft>
                </a:pPr>
                <a:r>
                  <a:rPr lang="en-US" sz="2400" dirty="0" smtClean="0"/>
                  <a:t>Threshold </a:t>
                </a:r>
                <a:r>
                  <a:rPr lang="en-US" sz="2400" dirty="0"/>
                  <a:t>the local error</a:t>
                </a:r>
              </a:p>
              <a:p>
                <a:pPr lvl="0" algn="l" defTabSz="1555750">
                  <a:lnSpc>
                    <a:spcPct val="90000"/>
                  </a:lnSpc>
                  <a:spcBef>
                    <a:spcPct val="0"/>
                  </a:spcBef>
                  <a:spcAft>
                    <a:spcPct val="35000"/>
                  </a:spcAft>
                </a:pPr>
                <a:r>
                  <a:rPr lang="en-US" sz="2400" dirty="0" smtClean="0"/>
                  <a:t> </a:t>
                </a:r>
                <a:endParaRPr lang="en-US" sz="2400" kern="1200" dirty="0"/>
              </a:p>
            </p:txBody>
          </p:sp>
          <p:sp>
            <p:nvSpPr>
              <p:cNvPr id="23" name="Oval 22"/>
              <p:cNvSpPr/>
              <p:nvPr/>
            </p:nvSpPr>
            <p:spPr>
              <a:xfrm>
                <a:off x="5432929" y="2725146"/>
                <a:ext cx="461252" cy="493910"/>
              </a:xfrm>
              <a:prstGeom prst="ellipse">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grpSp>
        <p:grpSp>
          <p:nvGrpSpPr>
            <p:cNvPr id="24" name="Group 23"/>
            <p:cNvGrpSpPr/>
            <p:nvPr/>
          </p:nvGrpSpPr>
          <p:grpSpPr>
            <a:xfrm rot="5400000">
              <a:off x="4338450" y="2920307"/>
              <a:ext cx="922488" cy="634741"/>
              <a:chOff x="5477128" y="1871001"/>
              <a:chExt cx="922488" cy="634741"/>
            </a:xfrm>
          </p:grpSpPr>
          <p:sp>
            <p:nvSpPr>
              <p:cNvPr id="25" name="Oval 24"/>
              <p:cNvSpPr/>
              <p:nvPr/>
            </p:nvSpPr>
            <p:spPr>
              <a:xfrm>
                <a:off x="5477128" y="2102824"/>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0" name="Oval 29"/>
              <p:cNvSpPr/>
              <p:nvPr/>
            </p:nvSpPr>
            <p:spPr>
              <a:xfrm>
                <a:off x="5671643" y="1986912"/>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Oval 30"/>
              <p:cNvSpPr/>
              <p:nvPr/>
            </p:nvSpPr>
            <p:spPr>
              <a:xfrm>
                <a:off x="5865575" y="1871001"/>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2" name="Oval 31"/>
              <p:cNvSpPr/>
              <p:nvPr/>
            </p:nvSpPr>
            <p:spPr>
              <a:xfrm>
                <a:off x="6059507" y="1986912"/>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3" name="Oval 32"/>
              <p:cNvSpPr/>
              <p:nvPr/>
            </p:nvSpPr>
            <p:spPr>
              <a:xfrm>
                <a:off x="6254022" y="2102824"/>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4" name="Oval 33"/>
              <p:cNvSpPr/>
              <p:nvPr/>
            </p:nvSpPr>
            <p:spPr>
              <a:xfrm>
                <a:off x="5865575" y="2115574"/>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5" name="Oval 34"/>
              <p:cNvSpPr/>
              <p:nvPr/>
            </p:nvSpPr>
            <p:spPr>
              <a:xfrm>
                <a:off x="5865575" y="2360148"/>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grpSp>
      <p:grpSp>
        <p:nvGrpSpPr>
          <p:cNvPr id="14" name="Group 13"/>
          <p:cNvGrpSpPr/>
          <p:nvPr/>
        </p:nvGrpSpPr>
        <p:grpSpPr>
          <a:xfrm>
            <a:off x="235157" y="3965958"/>
            <a:ext cx="8514764" cy="1043396"/>
            <a:chOff x="235157" y="3968876"/>
            <a:chExt cx="8514764" cy="1043396"/>
          </a:xfrm>
        </p:grpSpPr>
        <p:sp>
          <p:nvSpPr>
            <p:cNvPr id="36" name="Freeform 35"/>
            <p:cNvSpPr/>
            <p:nvPr/>
          </p:nvSpPr>
          <p:spPr>
            <a:xfrm>
              <a:off x="235157" y="4069429"/>
              <a:ext cx="3904652" cy="842291"/>
            </a:xfrm>
            <a:custGeom>
              <a:avLst/>
              <a:gdLst>
                <a:gd name="connsiteX0" fmla="*/ 0 w 3140186"/>
                <a:gd name="connsiteY0" fmla="*/ 140385 h 842291"/>
                <a:gd name="connsiteX1" fmla="*/ 140385 w 3140186"/>
                <a:gd name="connsiteY1" fmla="*/ 0 h 842291"/>
                <a:gd name="connsiteX2" fmla="*/ 2999801 w 3140186"/>
                <a:gd name="connsiteY2" fmla="*/ 0 h 842291"/>
                <a:gd name="connsiteX3" fmla="*/ 3140186 w 3140186"/>
                <a:gd name="connsiteY3" fmla="*/ 140385 h 842291"/>
                <a:gd name="connsiteX4" fmla="*/ 3140186 w 3140186"/>
                <a:gd name="connsiteY4" fmla="*/ 701906 h 842291"/>
                <a:gd name="connsiteX5" fmla="*/ 2999801 w 3140186"/>
                <a:gd name="connsiteY5" fmla="*/ 842291 h 842291"/>
                <a:gd name="connsiteX6" fmla="*/ 140385 w 3140186"/>
                <a:gd name="connsiteY6" fmla="*/ 842291 h 842291"/>
                <a:gd name="connsiteX7" fmla="*/ 0 w 3140186"/>
                <a:gd name="connsiteY7" fmla="*/ 701906 h 842291"/>
                <a:gd name="connsiteX8" fmla="*/ 0 w 3140186"/>
                <a:gd name="connsiteY8" fmla="*/ 140385 h 842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40186" h="842291">
                  <a:moveTo>
                    <a:pt x="0" y="140385"/>
                  </a:moveTo>
                  <a:cubicBezTo>
                    <a:pt x="0" y="62853"/>
                    <a:pt x="62853" y="0"/>
                    <a:pt x="140385" y="0"/>
                  </a:cubicBezTo>
                  <a:lnTo>
                    <a:pt x="2999801" y="0"/>
                  </a:lnTo>
                  <a:cubicBezTo>
                    <a:pt x="3077333" y="0"/>
                    <a:pt x="3140186" y="62853"/>
                    <a:pt x="3140186" y="140385"/>
                  </a:cubicBezTo>
                  <a:lnTo>
                    <a:pt x="3140186" y="701906"/>
                  </a:lnTo>
                  <a:cubicBezTo>
                    <a:pt x="3140186" y="779438"/>
                    <a:pt x="3077333" y="842291"/>
                    <a:pt x="2999801" y="842291"/>
                  </a:cubicBezTo>
                  <a:lnTo>
                    <a:pt x="140385" y="842291"/>
                  </a:lnTo>
                  <a:cubicBezTo>
                    <a:pt x="62853" y="842291"/>
                    <a:pt x="0" y="779438"/>
                    <a:pt x="0" y="701906"/>
                  </a:cubicBezTo>
                  <a:lnTo>
                    <a:pt x="0" y="140385"/>
                  </a:lnTo>
                  <a:close/>
                </a:path>
              </a:pathLst>
            </a:custGeom>
            <a:solidFill>
              <a:srgbClr val="0070C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05790" tIns="174467" rIns="174467" bIns="174467" numCol="1" spcCol="1270" anchor="ctr" anchorCtr="0">
              <a:noAutofit/>
            </a:bodyPr>
            <a:lstStyle/>
            <a:p>
              <a:pPr lvl="0" algn="l" defTabSz="1555750">
                <a:lnSpc>
                  <a:spcPct val="90000"/>
                </a:lnSpc>
                <a:spcBef>
                  <a:spcPct val="0"/>
                </a:spcBef>
                <a:spcAft>
                  <a:spcPct val="35000"/>
                </a:spcAft>
              </a:pPr>
              <a:r>
                <a:rPr lang="en-US" sz="2400" kern="1200" dirty="0" smtClean="0"/>
                <a:t>What guarantees?</a:t>
              </a:r>
              <a:endParaRPr lang="en-US" sz="2400" kern="1200" dirty="0"/>
            </a:p>
          </p:txBody>
        </p:sp>
        <p:grpSp>
          <p:nvGrpSpPr>
            <p:cNvPr id="38" name="Group 37"/>
            <p:cNvGrpSpPr/>
            <p:nvPr/>
          </p:nvGrpSpPr>
          <p:grpSpPr>
            <a:xfrm rot="5400000">
              <a:off x="4334678" y="4173204"/>
              <a:ext cx="922488" cy="634741"/>
              <a:chOff x="5477128" y="1871001"/>
              <a:chExt cx="922488" cy="634741"/>
            </a:xfrm>
          </p:grpSpPr>
          <p:sp>
            <p:nvSpPr>
              <p:cNvPr id="39" name="Oval 38"/>
              <p:cNvSpPr/>
              <p:nvPr/>
            </p:nvSpPr>
            <p:spPr>
              <a:xfrm>
                <a:off x="5477128" y="2102824"/>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0" name="Oval 39"/>
              <p:cNvSpPr/>
              <p:nvPr/>
            </p:nvSpPr>
            <p:spPr>
              <a:xfrm>
                <a:off x="5671643" y="1986912"/>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1" name="Oval 40"/>
              <p:cNvSpPr/>
              <p:nvPr/>
            </p:nvSpPr>
            <p:spPr>
              <a:xfrm>
                <a:off x="5865575" y="1871001"/>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2" name="Oval 41"/>
              <p:cNvSpPr/>
              <p:nvPr/>
            </p:nvSpPr>
            <p:spPr>
              <a:xfrm>
                <a:off x="6059507" y="1986912"/>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1" name="Oval 50"/>
              <p:cNvSpPr/>
              <p:nvPr/>
            </p:nvSpPr>
            <p:spPr>
              <a:xfrm>
                <a:off x="6254022" y="2102824"/>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3" name="Oval 52"/>
              <p:cNvSpPr/>
              <p:nvPr/>
            </p:nvSpPr>
            <p:spPr>
              <a:xfrm>
                <a:off x="5865575" y="2115574"/>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4" name="Oval 53"/>
              <p:cNvSpPr/>
              <p:nvPr/>
            </p:nvSpPr>
            <p:spPr>
              <a:xfrm>
                <a:off x="5865575" y="2360148"/>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grpSp>
          <p:nvGrpSpPr>
            <p:cNvPr id="10" name="Group 9"/>
            <p:cNvGrpSpPr/>
            <p:nvPr/>
          </p:nvGrpSpPr>
          <p:grpSpPr>
            <a:xfrm>
              <a:off x="5432929" y="3968876"/>
              <a:ext cx="3316992" cy="1043396"/>
              <a:chOff x="5432929" y="3863279"/>
              <a:chExt cx="3316992" cy="1043396"/>
            </a:xfrm>
          </p:grpSpPr>
          <p:sp>
            <p:nvSpPr>
              <p:cNvPr id="55" name="Freeform 54"/>
              <p:cNvSpPr/>
              <p:nvPr/>
            </p:nvSpPr>
            <p:spPr>
              <a:xfrm>
                <a:off x="5609735" y="4064384"/>
                <a:ext cx="3140186" cy="842291"/>
              </a:xfrm>
              <a:custGeom>
                <a:avLst/>
                <a:gdLst>
                  <a:gd name="connsiteX0" fmla="*/ 0 w 3140186"/>
                  <a:gd name="connsiteY0" fmla="*/ 140385 h 842291"/>
                  <a:gd name="connsiteX1" fmla="*/ 140385 w 3140186"/>
                  <a:gd name="connsiteY1" fmla="*/ 0 h 842291"/>
                  <a:gd name="connsiteX2" fmla="*/ 2999801 w 3140186"/>
                  <a:gd name="connsiteY2" fmla="*/ 0 h 842291"/>
                  <a:gd name="connsiteX3" fmla="*/ 3140186 w 3140186"/>
                  <a:gd name="connsiteY3" fmla="*/ 140385 h 842291"/>
                  <a:gd name="connsiteX4" fmla="*/ 3140186 w 3140186"/>
                  <a:gd name="connsiteY4" fmla="*/ 701906 h 842291"/>
                  <a:gd name="connsiteX5" fmla="*/ 2999801 w 3140186"/>
                  <a:gd name="connsiteY5" fmla="*/ 842291 h 842291"/>
                  <a:gd name="connsiteX6" fmla="*/ 140385 w 3140186"/>
                  <a:gd name="connsiteY6" fmla="*/ 842291 h 842291"/>
                  <a:gd name="connsiteX7" fmla="*/ 0 w 3140186"/>
                  <a:gd name="connsiteY7" fmla="*/ 701906 h 842291"/>
                  <a:gd name="connsiteX8" fmla="*/ 0 w 3140186"/>
                  <a:gd name="connsiteY8" fmla="*/ 140385 h 842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40186" h="842291">
                    <a:moveTo>
                      <a:pt x="0" y="140385"/>
                    </a:moveTo>
                    <a:cubicBezTo>
                      <a:pt x="0" y="62853"/>
                      <a:pt x="62853" y="0"/>
                      <a:pt x="140385" y="0"/>
                    </a:cubicBezTo>
                    <a:lnTo>
                      <a:pt x="2999801" y="0"/>
                    </a:lnTo>
                    <a:cubicBezTo>
                      <a:pt x="3077333" y="0"/>
                      <a:pt x="3140186" y="62853"/>
                      <a:pt x="3140186" y="140385"/>
                    </a:cubicBezTo>
                    <a:lnTo>
                      <a:pt x="3140186" y="701906"/>
                    </a:lnTo>
                    <a:cubicBezTo>
                      <a:pt x="3140186" y="779438"/>
                      <a:pt x="3077333" y="842291"/>
                      <a:pt x="2999801" y="842291"/>
                    </a:cubicBezTo>
                    <a:lnTo>
                      <a:pt x="140385" y="842291"/>
                    </a:lnTo>
                    <a:cubicBezTo>
                      <a:pt x="62853" y="842291"/>
                      <a:pt x="0" y="779438"/>
                      <a:pt x="0" y="701906"/>
                    </a:cubicBezTo>
                    <a:lnTo>
                      <a:pt x="0" y="140385"/>
                    </a:lnTo>
                    <a:close/>
                  </a:path>
                </a:pathLst>
              </a:custGeom>
              <a:solidFill>
                <a:srgbClr val="0070C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05790" tIns="174467" rIns="174467" bIns="174467" numCol="1" spcCol="1270" anchor="ctr" anchorCtr="0">
                <a:noAutofit/>
              </a:bodyPr>
              <a:lstStyle/>
              <a:p>
                <a:pPr lvl="0" algn="l" defTabSz="1555750">
                  <a:lnSpc>
                    <a:spcPct val="90000"/>
                  </a:lnSpc>
                  <a:spcBef>
                    <a:spcPct val="0"/>
                  </a:spcBef>
                  <a:spcAft>
                    <a:spcPct val="35000"/>
                  </a:spcAft>
                </a:pPr>
                <a:r>
                  <a:rPr lang="en-US" sz="2400" kern="1200" dirty="0" smtClean="0"/>
                  <a:t>Statistical Guarantees</a:t>
                </a:r>
                <a:endParaRPr lang="en-US" sz="2400" kern="1200" dirty="0"/>
              </a:p>
            </p:txBody>
          </p:sp>
          <p:sp>
            <p:nvSpPr>
              <p:cNvPr id="56" name="Oval 55"/>
              <p:cNvSpPr/>
              <p:nvPr/>
            </p:nvSpPr>
            <p:spPr>
              <a:xfrm>
                <a:off x="5432929" y="3863279"/>
                <a:ext cx="461252" cy="493910"/>
              </a:xfrm>
              <a:prstGeom prst="ellipse">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grpSp>
      </p:grpSp>
      <p:pic>
        <p:nvPicPr>
          <p:cNvPr id="71" name="pasted-image.pdf"/>
          <p:cNvPicPr>
            <a:picLocks noChangeAspect="1"/>
          </p:cNvPicPr>
          <p:nvPr/>
        </p:nvPicPr>
        <p:blipFill>
          <a:blip r:embed="rId4">
            <a:alphaModFix amt="20000"/>
            <a:extLst/>
          </a:blip>
          <a:stretch>
            <a:fillRect/>
          </a:stretch>
        </p:blipFill>
        <p:spPr>
          <a:xfrm>
            <a:off x="0" y="6151337"/>
            <a:ext cx="705517" cy="698091"/>
          </a:xfrm>
          <a:prstGeom prst="rect">
            <a:avLst/>
          </a:prstGeom>
          <a:ln w="25400">
            <a:miter lim="400000"/>
          </a:ln>
          <a:effectLst>
            <a:outerShdw blurRad="254000" dist="127000" dir="5400000" rotWithShape="0">
              <a:srgbClr val="000000">
                <a:alpha val="70000"/>
              </a:srgbClr>
            </a:outerShdw>
          </a:effectLst>
        </p:spPr>
      </p:pic>
      <p:sp>
        <p:nvSpPr>
          <p:cNvPr id="37" name="Oval 36"/>
          <p:cNvSpPr/>
          <p:nvPr/>
        </p:nvSpPr>
        <p:spPr>
          <a:xfrm>
            <a:off x="40123" y="3863279"/>
            <a:ext cx="461252" cy="493910"/>
          </a:xfrm>
          <a:prstGeom prst="ellipse">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US" dirty="0"/>
          </a:p>
        </p:txBody>
      </p:sp>
    </p:spTree>
    <p:extLst>
      <p:ext uri="{BB962C8B-B14F-4D97-AF65-F5344CB8AC3E}">
        <p14:creationId xmlns:p14="http://schemas.microsoft.com/office/powerpoint/2010/main" val="1010372483"/>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asted-image.pdf"/>
          <p:cNvPicPr>
            <a:picLocks noChangeAspect="1"/>
          </p:cNvPicPr>
          <p:nvPr/>
        </p:nvPicPr>
        <p:blipFill>
          <a:blip r:embed="rId3">
            <a:alphaModFix amt="20000"/>
            <a:extLst/>
          </a:blip>
          <a:stretch>
            <a:fillRect/>
          </a:stretch>
        </p:blipFill>
        <p:spPr>
          <a:xfrm>
            <a:off x="0" y="6151337"/>
            <a:ext cx="705517" cy="698091"/>
          </a:xfrm>
          <a:prstGeom prst="rect">
            <a:avLst/>
          </a:prstGeom>
          <a:ln w="25400">
            <a:miter lim="400000"/>
          </a:ln>
          <a:effectLst>
            <a:outerShdw blurRad="254000" dist="127000" dir="5400000" rotWithShape="0">
              <a:srgbClr val="000000">
                <a:alpha val="70000"/>
              </a:srgbClr>
            </a:outerShdw>
          </a:effectLst>
        </p:spPr>
      </p:pic>
      <p:pic>
        <p:nvPicPr>
          <p:cNvPr id="29" name="Picture 28"/>
          <p:cNvPicPr>
            <a:picLocks noChangeAspect="1"/>
          </p:cNvPicPr>
          <p:nvPr/>
        </p:nvPicPr>
        <p:blipFill>
          <a:blip r:embed="rId4">
            <a:alphaModFix amt="20000"/>
          </a:blip>
          <a:stretch>
            <a:fillRect/>
          </a:stretch>
        </p:blipFill>
        <p:spPr>
          <a:xfrm>
            <a:off x="8434532" y="6142764"/>
            <a:ext cx="709468" cy="715236"/>
          </a:xfrm>
          <a:prstGeom prst="rect">
            <a:avLst/>
          </a:prstGeom>
          <a:effectLst/>
        </p:spPr>
      </p:pic>
      <p:cxnSp>
        <p:nvCxnSpPr>
          <p:cNvPr id="26" name="Straight Connector 25"/>
          <p:cNvCxnSpPr/>
          <p:nvPr/>
        </p:nvCxnSpPr>
        <p:spPr>
          <a:xfrm flipV="1">
            <a:off x="1102450" y="1176065"/>
            <a:ext cx="7806228" cy="0"/>
          </a:xfrm>
          <a:prstGeom prst="line">
            <a:avLst/>
          </a:prstGeom>
          <a:noFill/>
          <a:ln w="127000" cap="flat">
            <a:solidFill>
              <a:schemeClr val="accent1"/>
            </a:solidFill>
            <a:prstDash val="solid"/>
            <a:miter lim="400000"/>
          </a:ln>
          <a:effectLst/>
          <a:sp3d/>
        </p:spPr>
        <p:style>
          <a:lnRef idx="0">
            <a:scrgbClr r="0" g="0" b="0"/>
          </a:lnRef>
          <a:fillRef idx="0">
            <a:scrgbClr r="0" g="0" b="0"/>
          </a:fillRef>
          <a:effectRef idx="0">
            <a:scrgbClr r="0" g="0" b="0"/>
          </a:effectRef>
          <a:fontRef idx="none"/>
        </p:style>
      </p:cxnSp>
      <p:cxnSp>
        <p:nvCxnSpPr>
          <p:cNvPr id="27" name="Straight Connector 26"/>
          <p:cNvCxnSpPr/>
          <p:nvPr/>
        </p:nvCxnSpPr>
        <p:spPr>
          <a:xfrm>
            <a:off x="235325" y="1176065"/>
            <a:ext cx="857332" cy="0"/>
          </a:xfrm>
          <a:prstGeom prst="line">
            <a:avLst/>
          </a:prstGeom>
          <a:noFill/>
          <a:ln w="127000" cap="flat">
            <a:solidFill>
              <a:srgbClr val="329600"/>
            </a:solidFill>
            <a:prstDash val="solid"/>
            <a:miter lim="400000"/>
          </a:ln>
          <a:effectLst/>
          <a:sp3d/>
        </p:spPr>
        <p:style>
          <a:lnRef idx="0">
            <a:scrgbClr r="0" g="0" b="0"/>
          </a:lnRef>
          <a:fillRef idx="0">
            <a:scrgbClr r="0" g="0" b="0"/>
          </a:fillRef>
          <a:effectRef idx="0">
            <a:scrgbClr r="0" g="0" b="0"/>
          </a:effectRef>
          <a:fontRef idx="none"/>
        </p:style>
      </p:cxnSp>
      <p:sp>
        <p:nvSpPr>
          <p:cNvPr id="28" name="Shape 130"/>
          <p:cNvSpPr txBox="1">
            <a:spLocks/>
          </p:cNvSpPr>
          <p:nvPr/>
        </p:nvSpPr>
        <p:spPr>
          <a:xfrm>
            <a:off x="235325" y="372418"/>
            <a:ext cx="7717431" cy="745647"/>
          </a:xfrm>
          <a:prstGeom prst="rect">
            <a:avLst/>
          </a:prstGeom>
          <a:ln w="12700">
            <a:miter lim="400000"/>
          </a:ln>
          <a:extLst>
            <a:ext uri="{C572A759-6A51-4108-AA02-DFA0A04FC94B}">
              <ma14:wrappingTextBoxFlag xmlns:ma14="http://schemas.microsoft.com/office/mac/drawingml/2011/main" val="1"/>
            </a:ext>
          </a:extLst>
        </p:spPr>
        <p:txBody>
          <a:bodyPr lIns="31872" tIns="31872" rIns="31872" bIns="31872" anchor="ctr">
            <a:noAutofit/>
          </a:bodyPr>
          <a:lstStyle>
            <a:lvl1pPr marL="0" marR="0" indent="0" algn="l" defTabSz="457200" rtl="0" latinLnBrk="0">
              <a:lnSpc>
                <a:spcPct val="100000"/>
              </a:lnSpc>
              <a:spcBef>
                <a:spcPts val="0"/>
              </a:spcBef>
              <a:spcAft>
                <a:spcPts val="0"/>
              </a:spcAft>
              <a:buClrTx/>
              <a:buSzTx/>
              <a:buFontTx/>
              <a:buNone/>
              <a:tabLst/>
              <a:defRPr sz="5000" b="0" i="0" u="none" strike="noStrike" cap="none" spc="0" baseline="0">
                <a:ln>
                  <a:noFill/>
                </a:ln>
                <a:solidFill>
                  <a:schemeClr val="accent2"/>
                </a:solidFill>
                <a:uFillTx/>
                <a:latin typeface="Calibri"/>
                <a:ea typeface="Calibri"/>
                <a:cs typeface="Calibri"/>
                <a:sym typeface="Calibri"/>
              </a:defRPr>
            </a:lvl1pPr>
            <a:lvl2pPr marL="0" marR="0" indent="143424"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2pPr>
            <a:lvl3pPr marL="0" marR="0" indent="286847"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3pPr>
            <a:lvl4pPr marL="0" marR="0" indent="430271"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4pPr>
            <a:lvl5pPr marL="0" marR="0" indent="573695"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5pPr>
            <a:lvl6pPr marL="0" marR="0" indent="717118"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6pPr>
            <a:lvl7pPr marL="0" marR="0" indent="860542"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7pPr>
            <a:lvl8pPr marL="0" marR="0" indent="1003965"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8pPr>
            <a:lvl9pPr marL="0" marR="0" indent="1147389"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9pPr>
          </a:lstStyle>
          <a:p>
            <a:pPr hangingPunct="1"/>
            <a:r>
              <a:rPr lang="en-US" sz="4000" b="1" dirty="0" smtClean="0">
                <a:solidFill>
                  <a:srgbClr val="329600"/>
                </a:solidFill>
                <a:latin typeface="Calibri" panose="020F0502020204030204" pitchFamily="34" charset="0"/>
                <a:cs typeface="Calibri" panose="020F0502020204030204" pitchFamily="34" charset="0"/>
              </a:rPr>
              <a:t>Approximate Computing</a:t>
            </a:r>
            <a:endParaRPr lang="en-US" sz="4000" b="1" dirty="0">
              <a:solidFill>
                <a:srgbClr val="329600"/>
              </a:solidFill>
              <a:latin typeface="Calibri" panose="020F0502020204030204" pitchFamily="34" charset="0"/>
              <a:cs typeface="Calibri" panose="020F0502020204030204" pitchFamily="34" charset="0"/>
            </a:endParaRPr>
          </a:p>
        </p:txBody>
      </p:sp>
      <p:sp>
        <p:nvSpPr>
          <p:cNvPr id="7" name="Content Placeholder 2"/>
          <p:cNvSpPr txBox="1">
            <a:spLocks/>
          </p:cNvSpPr>
          <p:nvPr/>
        </p:nvSpPr>
        <p:spPr>
          <a:xfrm>
            <a:off x="235325" y="1660954"/>
            <a:ext cx="6526422" cy="502393"/>
          </a:xfrm>
          <a:prstGeom prst="rect">
            <a:avLst/>
          </a:prstGeom>
        </p:spPr>
        <p:txBody>
          <a:bodyPr vert="horz" lIns="91440" tIns="45720" rIns="91440" bIns="45720" rtlCol="0">
            <a:noAutofit/>
          </a:bodyPr>
          <a:lstStyle>
            <a:lvl1pPr marL="199095" indent="-199095" algn="l" defTabSz="457200" rtl="0" eaLnBrk="1" latinLnBrk="0" hangingPunct="1">
              <a:spcBef>
                <a:spcPts val="1858"/>
              </a:spcBef>
              <a:buFont typeface="Arial"/>
              <a:buChar char="•"/>
              <a:defRPr sz="1626" kern="1200">
                <a:solidFill>
                  <a:schemeClr val="tx1"/>
                </a:solidFill>
                <a:latin typeface="+mn-lt"/>
                <a:ea typeface="+mn-ea"/>
                <a:cs typeface="+mn-cs"/>
              </a:defRPr>
            </a:lvl1pPr>
            <a:lvl2pPr marL="398189" indent="-199095" algn="l" defTabSz="457200" rtl="0" eaLnBrk="1" latinLnBrk="0" hangingPunct="1">
              <a:spcBef>
                <a:spcPts val="1858"/>
              </a:spcBef>
              <a:buFont typeface="Arial"/>
              <a:buChar char="–"/>
              <a:defRPr sz="1626" kern="1200">
                <a:solidFill>
                  <a:schemeClr val="tx1"/>
                </a:solidFill>
                <a:latin typeface="+mn-lt"/>
                <a:ea typeface="+mn-ea"/>
                <a:cs typeface="+mn-cs"/>
              </a:defRPr>
            </a:lvl2pPr>
            <a:lvl3pPr marL="597283" indent="-199095" algn="l" defTabSz="457200" rtl="0" eaLnBrk="1" latinLnBrk="0" hangingPunct="1">
              <a:spcBef>
                <a:spcPts val="1858"/>
              </a:spcBef>
              <a:buFont typeface="Arial"/>
              <a:buChar char="•"/>
              <a:defRPr sz="1626" kern="1200">
                <a:solidFill>
                  <a:schemeClr val="tx1"/>
                </a:solidFill>
                <a:latin typeface="+mn-lt"/>
                <a:ea typeface="+mn-ea"/>
                <a:cs typeface="+mn-cs"/>
              </a:defRPr>
            </a:lvl3pPr>
            <a:lvl4pPr marL="796378" indent="-199095" algn="l" defTabSz="457200" rtl="0" eaLnBrk="1" latinLnBrk="0" hangingPunct="1">
              <a:spcBef>
                <a:spcPts val="1858"/>
              </a:spcBef>
              <a:buFont typeface="Arial"/>
              <a:buChar char="–"/>
              <a:defRPr sz="1626" kern="1200">
                <a:solidFill>
                  <a:schemeClr val="tx1"/>
                </a:solidFill>
                <a:latin typeface="+mn-lt"/>
                <a:ea typeface="+mn-ea"/>
                <a:cs typeface="+mn-cs"/>
              </a:defRPr>
            </a:lvl4pPr>
            <a:lvl5pPr marL="995473" indent="-199095" algn="l" defTabSz="457200" rtl="0" eaLnBrk="1" latinLnBrk="0" hangingPunct="1">
              <a:spcBef>
                <a:spcPts val="1858"/>
              </a:spcBef>
              <a:buFont typeface="Arial"/>
              <a:buChar char="»"/>
              <a:defRPr sz="1626"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400" b="1" dirty="0" smtClean="0">
                <a:solidFill>
                  <a:srgbClr val="008F00"/>
                </a:solidFill>
                <a:latin typeface="Calibri" panose="020F0502020204030204" pitchFamily="34" charset="0"/>
                <a:ea typeface="Calibri" charset="0"/>
                <a:cs typeface="Calibri" panose="020F0502020204030204" pitchFamily="34" charset="0"/>
              </a:rPr>
              <a:t>Relax </a:t>
            </a:r>
            <a:r>
              <a:rPr lang="en-US" sz="2400" dirty="0" smtClean="0">
                <a:latin typeface="Calibri" panose="020F0502020204030204" pitchFamily="34" charset="0"/>
                <a:ea typeface="Calibri" charset="0"/>
                <a:cs typeface="Calibri" panose="020F0502020204030204" pitchFamily="34" charset="0"/>
              </a:rPr>
              <a:t>the abstraction of </a:t>
            </a:r>
            <a:r>
              <a:rPr lang="en-US" sz="2400" b="1" dirty="0" smtClean="0">
                <a:latin typeface="Calibri" panose="020F0502020204030204" pitchFamily="34" charset="0"/>
                <a:ea typeface="Calibri" charset="0"/>
                <a:cs typeface="Calibri" panose="020F0502020204030204" pitchFamily="34" charset="0"/>
              </a:rPr>
              <a:t>“</a:t>
            </a:r>
            <a:r>
              <a:rPr lang="en-US" sz="2400" b="1" i="1" dirty="0" smtClean="0">
                <a:latin typeface="Calibri" panose="020F0502020204030204" pitchFamily="34" charset="0"/>
                <a:ea typeface="Calibri" charset="0"/>
                <a:cs typeface="Calibri" panose="020F0502020204030204" pitchFamily="34" charset="0"/>
              </a:rPr>
              <a:t>near perfect”</a:t>
            </a:r>
            <a:r>
              <a:rPr lang="en-US" sz="2400" dirty="0" smtClean="0">
                <a:latin typeface="Calibri" panose="020F0502020204030204" pitchFamily="34" charset="0"/>
                <a:ea typeface="Calibri" charset="0"/>
                <a:cs typeface="Calibri" panose="020F0502020204030204" pitchFamily="34" charset="0"/>
              </a:rPr>
              <a:t> </a:t>
            </a:r>
            <a:r>
              <a:rPr lang="en-US" sz="2400" b="1" dirty="0" smtClean="0">
                <a:solidFill>
                  <a:srgbClr val="008F00"/>
                </a:solidFill>
                <a:latin typeface="Calibri" panose="020F0502020204030204" pitchFamily="34" charset="0"/>
                <a:ea typeface="Calibri" charset="0"/>
                <a:cs typeface="Calibri" panose="020F0502020204030204" pitchFamily="34" charset="0"/>
              </a:rPr>
              <a:t>accuracy </a:t>
            </a:r>
            <a:r>
              <a:rPr lang="en-US" sz="2400" b="1" dirty="0" smtClean="0">
                <a:latin typeface="Calibri" panose="020F0502020204030204" pitchFamily="34" charset="0"/>
                <a:ea typeface="Calibri" charset="0"/>
                <a:cs typeface="Calibri" panose="020F0502020204030204" pitchFamily="34" charset="0"/>
              </a:rPr>
              <a:t>in</a:t>
            </a:r>
            <a:endParaRPr lang="en-US" sz="2400" dirty="0">
              <a:latin typeface="Calibri" panose="020F0502020204030204" pitchFamily="34" charset="0"/>
              <a:cs typeface="Calibri" panose="020F0502020204030204" pitchFamily="34" charset="0"/>
            </a:endParaRPr>
          </a:p>
        </p:txBody>
      </p:sp>
      <p:sp>
        <p:nvSpPr>
          <p:cNvPr id="12" name="Rectangle 11"/>
          <p:cNvSpPr/>
          <p:nvPr/>
        </p:nvSpPr>
        <p:spPr>
          <a:xfrm>
            <a:off x="352758" y="4683495"/>
            <a:ext cx="4015538" cy="122377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Calibri" panose="020F0502020204030204" pitchFamily="34" charset="0"/>
                <a:ea typeface="Calibri" charset="0"/>
                <a:cs typeface="Calibri" panose="020F0502020204030204" pitchFamily="34" charset="0"/>
              </a:rPr>
              <a:t>Accept </a:t>
            </a:r>
            <a:r>
              <a:rPr lang="en-US" sz="2400" b="1" dirty="0">
                <a:solidFill>
                  <a:srgbClr val="005493"/>
                </a:solidFill>
                <a:latin typeface="Calibri" panose="020F0502020204030204" pitchFamily="34" charset="0"/>
                <a:ea typeface="Calibri" charset="0"/>
                <a:cs typeface="Calibri" panose="020F0502020204030204" pitchFamily="34" charset="0"/>
              </a:rPr>
              <a:t>imprecision </a:t>
            </a:r>
            <a:r>
              <a:rPr lang="en-US" sz="2400" dirty="0">
                <a:solidFill>
                  <a:schemeClr val="tx1"/>
                </a:solidFill>
                <a:latin typeface="Calibri" panose="020F0502020204030204" pitchFamily="34" charset="0"/>
                <a:ea typeface="Calibri" charset="0"/>
                <a:cs typeface="Calibri" panose="020F0502020204030204" pitchFamily="34" charset="0"/>
              </a:rPr>
              <a:t>to improve </a:t>
            </a:r>
          </a:p>
          <a:p>
            <a:r>
              <a:rPr lang="en-US" sz="2400" b="1" dirty="0">
                <a:solidFill>
                  <a:schemeClr val="tx1"/>
                </a:solidFill>
                <a:latin typeface="Calibri" panose="020F0502020204030204" pitchFamily="34" charset="0"/>
                <a:ea typeface="Calibri" charset="0"/>
                <a:cs typeface="Calibri" panose="020F0502020204030204" pitchFamily="34" charset="0"/>
              </a:rPr>
              <a:t>	        </a:t>
            </a:r>
            <a:r>
              <a:rPr lang="en-US" sz="2400" b="1" dirty="0">
                <a:solidFill>
                  <a:srgbClr val="008F00"/>
                </a:solidFill>
                <a:latin typeface="Calibri" panose="020F0502020204030204" pitchFamily="34" charset="0"/>
                <a:ea typeface="Calibri" charset="0"/>
                <a:cs typeface="Calibri" panose="020F0502020204030204" pitchFamily="34" charset="0"/>
              </a:rPr>
              <a:t>performance</a:t>
            </a:r>
            <a:endParaRPr lang="en-US" sz="2400" dirty="0">
              <a:solidFill>
                <a:srgbClr val="008F00"/>
              </a:solidFill>
              <a:latin typeface="Calibri" panose="020F0502020204030204" pitchFamily="34" charset="0"/>
              <a:ea typeface="Calibri" charset="0"/>
              <a:cs typeface="Calibri" panose="020F0502020204030204" pitchFamily="34" charset="0"/>
            </a:endParaRPr>
          </a:p>
          <a:p>
            <a:r>
              <a:rPr lang="en-US" sz="2400" b="1" dirty="0">
                <a:solidFill>
                  <a:schemeClr val="accent6">
                    <a:lumMod val="75000"/>
                  </a:schemeClr>
                </a:solidFill>
                <a:latin typeface="Calibri" panose="020F0502020204030204" pitchFamily="34" charset="0"/>
                <a:ea typeface="Calibri" charset="0"/>
                <a:cs typeface="Calibri" panose="020F0502020204030204" pitchFamily="34" charset="0"/>
              </a:rPr>
              <a:t>	        </a:t>
            </a:r>
            <a:r>
              <a:rPr lang="en-US" sz="2400" b="1" dirty="0">
                <a:solidFill>
                  <a:srgbClr val="008F00"/>
                </a:solidFill>
                <a:latin typeface="Calibri" panose="020F0502020204030204" pitchFamily="34" charset="0"/>
                <a:ea typeface="Calibri" charset="0"/>
                <a:cs typeface="Calibri" panose="020F0502020204030204" pitchFamily="34" charset="0"/>
              </a:rPr>
              <a:t>energy efficiency</a:t>
            </a:r>
          </a:p>
          <a:p>
            <a:endParaRPr lang="en-US" sz="2400" b="1" dirty="0">
              <a:solidFill>
                <a:srgbClr val="008F00"/>
              </a:solidFill>
              <a:latin typeface="Calibri" panose="020F0502020204030204" pitchFamily="34" charset="0"/>
              <a:ea typeface="Calibri" charset="0"/>
              <a:cs typeface="Calibri" panose="020F0502020204030204" pitchFamily="34" charset="0"/>
            </a:endParaRPr>
          </a:p>
        </p:txBody>
      </p:sp>
      <p:grpSp>
        <p:nvGrpSpPr>
          <p:cNvPr id="2" name="Group 1"/>
          <p:cNvGrpSpPr/>
          <p:nvPr/>
        </p:nvGrpSpPr>
        <p:grpSpPr>
          <a:xfrm>
            <a:off x="1059061" y="2545947"/>
            <a:ext cx="7025878" cy="1644549"/>
            <a:chOff x="1163210" y="2690331"/>
            <a:chExt cx="7025878" cy="1644549"/>
          </a:xfrm>
        </p:grpSpPr>
        <p:pic>
          <p:nvPicPr>
            <p:cNvPr id="8" name="Picture 7"/>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6673300" y="2690331"/>
              <a:ext cx="1112393" cy="1201063"/>
            </a:xfrm>
            <a:prstGeom prst="rect">
              <a:avLst/>
            </a:prstGeom>
          </p:spPr>
        </p:pic>
        <p:grpSp>
          <p:nvGrpSpPr>
            <p:cNvPr id="9" name="Group 8"/>
            <p:cNvGrpSpPr>
              <a:grpSpLocks noChangeAspect="1"/>
            </p:cNvGrpSpPr>
            <p:nvPr/>
          </p:nvGrpSpPr>
          <p:grpSpPr>
            <a:xfrm>
              <a:off x="4126760" y="2699118"/>
              <a:ext cx="1071827" cy="1192276"/>
              <a:chOff x="3754044" y="2600765"/>
              <a:chExt cx="1709591" cy="1901709"/>
            </a:xfrm>
          </p:grpSpPr>
          <p:pic>
            <p:nvPicPr>
              <p:cNvPr id="10" name="Picture 9"/>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969791" y="3066364"/>
                <a:ext cx="1335583" cy="1436110"/>
              </a:xfrm>
              <a:prstGeom prst="rect">
                <a:avLst/>
              </a:prstGeom>
            </p:spPr>
          </p:pic>
          <p:pic>
            <p:nvPicPr>
              <p:cNvPr id="11" name="Picture 10"/>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3754044" y="2600765"/>
                <a:ext cx="1709591" cy="414324"/>
              </a:xfrm>
              <a:prstGeom prst="rect">
                <a:avLst/>
              </a:prstGeom>
            </p:spPr>
          </p:pic>
        </p:grpSp>
        <p:pic>
          <p:nvPicPr>
            <p:cNvPr id="13" name="Picture 12"/>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1441335" y="2823812"/>
              <a:ext cx="1281638" cy="1101573"/>
            </a:xfrm>
            <a:prstGeom prst="rect">
              <a:avLst/>
            </a:prstGeom>
          </p:spPr>
        </p:pic>
        <p:sp>
          <p:nvSpPr>
            <p:cNvPr id="14" name="TextBox 13"/>
            <p:cNvSpPr txBox="1"/>
            <p:nvPr/>
          </p:nvSpPr>
          <p:spPr>
            <a:xfrm>
              <a:off x="1163210" y="3919382"/>
              <a:ext cx="1913794" cy="415498"/>
            </a:xfrm>
            <a:prstGeom prst="rect">
              <a:avLst/>
            </a:prstGeom>
            <a:noFill/>
          </p:spPr>
          <p:txBody>
            <a:bodyPr wrap="none" rtlCol="0">
              <a:spAutoFit/>
            </a:bodyPr>
            <a:lstStyle/>
            <a:p>
              <a:pPr algn="ctr"/>
              <a:r>
                <a:rPr lang="en-US" sz="2100" dirty="0">
                  <a:latin typeface="Calibri" panose="020F0502020204030204" pitchFamily="34" charset="0"/>
                  <a:ea typeface="Calibri" charset="0"/>
                  <a:cs typeface="Calibri" panose="020F0502020204030204" pitchFamily="34" charset="0"/>
                </a:rPr>
                <a:t>Data Processing</a:t>
              </a:r>
              <a:endParaRPr lang="en-US" sz="1350" dirty="0">
                <a:latin typeface="Calibri" panose="020F0502020204030204" pitchFamily="34" charset="0"/>
                <a:ea typeface="Calibri" charset="0"/>
                <a:cs typeface="Calibri" panose="020F0502020204030204" pitchFamily="34" charset="0"/>
              </a:endParaRPr>
            </a:p>
          </p:txBody>
        </p:sp>
        <p:sp>
          <p:nvSpPr>
            <p:cNvPr id="15" name="TextBox 14"/>
            <p:cNvSpPr txBox="1"/>
            <p:nvPr/>
          </p:nvSpPr>
          <p:spPr>
            <a:xfrm>
              <a:off x="4155546" y="3919382"/>
              <a:ext cx="1014253" cy="415498"/>
            </a:xfrm>
            <a:prstGeom prst="rect">
              <a:avLst/>
            </a:prstGeom>
            <a:noFill/>
          </p:spPr>
          <p:txBody>
            <a:bodyPr wrap="none" rtlCol="0">
              <a:spAutoFit/>
            </a:bodyPr>
            <a:lstStyle/>
            <a:p>
              <a:pPr algn="ctr"/>
              <a:r>
                <a:rPr lang="en-US" sz="2100" dirty="0">
                  <a:latin typeface="Calibri" panose="020F0502020204030204" pitchFamily="34" charset="0"/>
                  <a:ea typeface="Calibri" charset="0"/>
                  <a:cs typeface="Calibri" panose="020F0502020204030204" pitchFamily="34" charset="0"/>
                </a:rPr>
                <a:t>Storage</a:t>
              </a:r>
            </a:p>
          </p:txBody>
        </p:sp>
        <p:sp>
          <p:nvSpPr>
            <p:cNvPr id="16" name="TextBox 15"/>
            <p:cNvSpPr txBox="1"/>
            <p:nvPr/>
          </p:nvSpPr>
          <p:spPr>
            <a:xfrm>
              <a:off x="6269908" y="3919382"/>
              <a:ext cx="1919180" cy="415498"/>
            </a:xfrm>
            <a:prstGeom prst="rect">
              <a:avLst/>
            </a:prstGeom>
            <a:noFill/>
          </p:spPr>
          <p:txBody>
            <a:bodyPr wrap="none" rtlCol="0">
              <a:spAutoFit/>
            </a:bodyPr>
            <a:lstStyle/>
            <a:p>
              <a:pPr algn="ctr"/>
              <a:r>
                <a:rPr lang="en-US" sz="2100" dirty="0">
                  <a:latin typeface="Calibri" panose="020F0502020204030204" pitchFamily="34" charset="0"/>
                  <a:ea typeface="Calibri" charset="0"/>
                  <a:cs typeface="Calibri" panose="020F0502020204030204" pitchFamily="34" charset="0"/>
                </a:rPr>
                <a:t>Communication</a:t>
              </a:r>
            </a:p>
          </p:txBody>
        </p:sp>
      </p:grpSp>
    </p:spTree>
    <p:extLst>
      <p:ext uri="{BB962C8B-B14F-4D97-AF65-F5344CB8AC3E}">
        <p14:creationId xmlns:p14="http://schemas.microsoft.com/office/powerpoint/2010/main" val="1972788362"/>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a:blip r:embed="rId3">
            <a:alphaModFix amt="20000"/>
          </a:blip>
          <a:stretch>
            <a:fillRect/>
          </a:stretch>
        </p:blipFill>
        <p:spPr>
          <a:xfrm>
            <a:off x="8434532" y="6142764"/>
            <a:ext cx="709468" cy="715236"/>
          </a:xfrm>
          <a:prstGeom prst="rect">
            <a:avLst/>
          </a:prstGeom>
          <a:effectLst/>
        </p:spPr>
      </p:pic>
      <p:cxnSp>
        <p:nvCxnSpPr>
          <p:cNvPr id="26" name="Straight Connector 25"/>
          <p:cNvCxnSpPr/>
          <p:nvPr/>
        </p:nvCxnSpPr>
        <p:spPr>
          <a:xfrm flipV="1">
            <a:off x="1102450" y="1176065"/>
            <a:ext cx="7806228" cy="0"/>
          </a:xfrm>
          <a:prstGeom prst="line">
            <a:avLst/>
          </a:prstGeom>
          <a:noFill/>
          <a:ln w="127000" cap="flat">
            <a:solidFill>
              <a:schemeClr val="accent1"/>
            </a:solidFill>
            <a:prstDash val="solid"/>
            <a:miter lim="400000"/>
          </a:ln>
          <a:effectLst/>
          <a:sp3d/>
        </p:spPr>
        <p:style>
          <a:lnRef idx="0">
            <a:scrgbClr r="0" g="0" b="0"/>
          </a:lnRef>
          <a:fillRef idx="0">
            <a:scrgbClr r="0" g="0" b="0"/>
          </a:fillRef>
          <a:effectRef idx="0">
            <a:scrgbClr r="0" g="0" b="0"/>
          </a:effectRef>
          <a:fontRef idx="none"/>
        </p:style>
      </p:cxnSp>
      <p:cxnSp>
        <p:nvCxnSpPr>
          <p:cNvPr id="27" name="Straight Connector 26"/>
          <p:cNvCxnSpPr/>
          <p:nvPr/>
        </p:nvCxnSpPr>
        <p:spPr>
          <a:xfrm>
            <a:off x="235325" y="1176065"/>
            <a:ext cx="857332" cy="0"/>
          </a:xfrm>
          <a:prstGeom prst="line">
            <a:avLst/>
          </a:prstGeom>
          <a:noFill/>
          <a:ln w="127000" cap="flat">
            <a:solidFill>
              <a:srgbClr val="329600"/>
            </a:solidFill>
            <a:prstDash val="solid"/>
            <a:miter lim="400000"/>
          </a:ln>
          <a:effectLst/>
          <a:sp3d/>
        </p:spPr>
        <p:style>
          <a:lnRef idx="0">
            <a:scrgbClr r="0" g="0" b="0"/>
          </a:lnRef>
          <a:fillRef idx="0">
            <a:scrgbClr r="0" g="0" b="0"/>
          </a:fillRef>
          <a:effectRef idx="0">
            <a:scrgbClr r="0" g="0" b="0"/>
          </a:effectRef>
          <a:fontRef idx="none"/>
        </p:style>
      </p:cxnSp>
      <p:sp>
        <p:nvSpPr>
          <p:cNvPr id="28" name="Shape 130"/>
          <p:cNvSpPr txBox="1">
            <a:spLocks/>
          </p:cNvSpPr>
          <p:nvPr/>
        </p:nvSpPr>
        <p:spPr>
          <a:xfrm>
            <a:off x="235325" y="372418"/>
            <a:ext cx="7717431" cy="745647"/>
          </a:xfrm>
          <a:prstGeom prst="rect">
            <a:avLst/>
          </a:prstGeom>
          <a:ln w="12700">
            <a:miter lim="400000"/>
          </a:ln>
          <a:extLst>
            <a:ext uri="{C572A759-6A51-4108-AA02-DFA0A04FC94B}">
              <ma14:wrappingTextBoxFlag xmlns:ma14="http://schemas.microsoft.com/office/mac/drawingml/2011/main" val="1"/>
            </a:ext>
          </a:extLst>
        </p:spPr>
        <p:txBody>
          <a:bodyPr lIns="31872" tIns="31872" rIns="31872" bIns="31872" anchor="ctr">
            <a:noAutofit/>
          </a:bodyPr>
          <a:lstStyle>
            <a:lvl1pPr marL="0" marR="0" indent="0" algn="l" defTabSz="457200" rtl="0" latinLnBrk="0">
              <a:lnSpc>
                <a:spcPct val="100000"/>
              </a:lnSpc>
              <a:spcBef>
                <a:spcPts val="0"/>
              </a:spcBef>
              <a:spcAft>
                <a:spcPts val="0"/>
              </a:spcAft>
              <a:buClrTx/>
              <a:buSzTx/>
              <a:buFontTx/>
              <a:buNone/>
              <a:tabLst/>
              <a:defRPr sz="5000" b="0" i="0" u="none" strike="noStrike" cap="none" spc="0" baseline="0">
                <a:ln>
                  <a:noFill/>
                </a:ln>
                <a:solidFill>
                  <a:schemeClr val="accent2"/>
                </a:solidFill>
                <a:uFillTx/>
                <a:latin typeface="Calibri"/>
                <a:ea typeface="Calibri"/>
                <a:cs typeface="Calibri"/>
                <a:sym typeface="Calibri"/>
              </a:defRPr>
            </a:lvl1pPr>
            <a:lvl2pPr marL="0" marR="0" indent="143424"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2pPr>
            <a:lvl3pPr marL="0" marR="0" indent="286847"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3pPr>
            <a:lvl4pPr marL="0" marR="0" indent="430271"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4pPr>
            <a:lvl5pPr marL="0" marR="0" indent="573695"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5pPr>
            <a:lvl6pPr marL="0" marR="0" indent="717118"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6pPr>
            <a:lvl7pPr marL="0" marR="0" indent="860542"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7pPr>
            <a:lvl8pPr marL="0" marR="0" indent="1003965"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8pPr>
            <a:lvl9pPr marL="0" marR="0" indent="1147389"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9pPr>
          </a:lstStyle>
          <a:p>
            <a:pPr hangingPunct="1"/>
            <a:r>
              <a:rPr lang="en-US" sz="4000" b="1" dirty="0" smtClean="0">
                <a:solidFill>
                  <a:srgbClr val="329600"/>
                </a:solidFill>
                <a:latin typeface="Calibri" panose="020F0502020204030204" pitchFamily="34" charset="0"/>
                <a:cs typeface="Calibri" panose="020F0502020204030204" pitchFamily="34" charset="0"/>
              </a:rPr>
              <a:t>Challenges</a:t>
            </a:r>
            <a:endParaRPr lang="en-US" sz="4000" b="1" dirty="0">
              <a:solidFill>
                <a:srgbClr val="329600"/>
              </a:solidFill>
              <a:latin typeface="Calibri" panose="020F0502020204030204" pitchFamily="34" charset="0"/>
              <a:cs typeface="Calibri" panose="020F0502020204030204" pitchFamily="34" charset="0"/>
            </a:endParaRPr>
          </a:p>
        </p:txBody>
      </p:sp>
      <p:grpSp>
        <p:nvGrpSpPr>
          <p:cNvPr id="12" name="Group 11"/>
          <p:cNvGrpSpPr/>
          <p:nvPr/>
        </p:nvGrpSpPr>
        <p:grpSpPr>
          <a:xfrm>
            <a:off x="40123" y="1597768"/>
            <a:ext cx="8721776" cy="1021819"/>
            <a:chOff x="40123" y="1597768"/>
            <a:chExt cx="8721776" cy="1021819"/>
          </a:xfrm>
        </p:grpSpPr>
        <p:grpSp>
          <p:nvGrpSpPr>
            <p:cNvPr id="2" name="Group 1"/>
            <p:cNvGrpSpPr/>
            <p:nvPr/>
          </p:nvGrpSpPr>
          <p:grpSpPr>
            <a:xfrm rot="5400000">
              <a:off x="4336060" y="1791307"/>
              <a:ext cx="922488" cy="634741"/>
              <a:chOff x="5477128" y="1871001"/>
              <a:chExt cx="922488" cy="634741"/>
            </a:xfrm>
          </p:grpSpPr>
          <p:sp>
            <p:nvSpPr>
              <p:cNvPr id="8" name="Oval 7"/>
              <p:cNvSpPr/>
              <p:nvPr/>
            </p:nvSpPr>
            <p:spPr>
              <a:xfrm>
                <a:off x="5477128" y="2102824"/>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Oval 17"/>
              <p:cNvSpPr/>
              <p:nvPr/>
            </p:nvSpPr>
            <p:spPr>
              <a:xfrm>
                <a:off x="5671643" y="1986912"/>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3" name="Oval 42"/>
              <p:cNvSpPr/>
              <p:nvPr/>
            </p:nvSpPr>
            <p:spPr>
              <a:xfrm>
                <a:off x="5865575" y="1871001"/>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4" name="Oval 43"/>
              <p:cNvSpPr/>
              <p:nvPr/>
            </p:nvSpPr>
            <p:spPr>
              <a:xfrm>
                <a:off x="6059507" y="1986912"/>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5" name="Oval 44"/>
              <p:cNvSpPr/>
              <p:nvPr/>
            </p:nvSpPr>
            <p:spPr>
              <a:xfrm>
                <a:off x="6254022" y="2102824"/>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6" name="Oval 45"/>
              <p:cNvSpPr/>
              <p:nvPr/>
            </p:nvSpPr>
            <p:spPr>
              <a:xfrm>
                <a:off x="5865575" y="2115574"/>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7" name="Oval 46"/>
              <p:cNvSpPr/>
              <p:nvPr/>
            </p:nvSpPr>
            <p:spPr>
              <a:xfrm>
                <a:off x="5865575" y="2360148"/>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grpSp>
          <p:nvGrpSpPr>
            <p:cNvPr id="9" name="Group 8"/>
            <p:cNvGrpSpPr/>
            <p:nvPr/>
          </p:nvGrpSpPr>
          <p:grpSpPr>
            <a:xfrm>
              <a:off x="40123" y="1597768"/>
              <a:ext cx="4105656" cy="1021819"/>
              <a:chOff x="40123" y="1597768"/>
              <a:chExt cx="4105656" cy="1021819"/>
            </a:xfrm>
          </p:grpSpPr>
          <p:sp>
            <p:nvSpPr>
              <p:cNvPr id="48" name="Freeform 47"/>
              <p:cNvSpPr/>
              <p:nvPr/>
            </p:nvSpPr>
            <p:spPr>
              <a:xfrm>
                <a:off x="235158" y="1777296"/>
                <a:ext cx="3910621" cy="842291"/>
              </a:xfrm>
              <a:custGeom>
                <a:avLst/>
                <a:gdLst>
                  <a:gd name="connsiteX0" fmla="*/ 0 w 3140186"/>
                  <a:gd name="connsiteY0" fmla="*/ 140385 h 842291"/>
                  <a:gd name="connsiteX1" fmla="*/ 140385 w 3140186"/>
                  <a:gd name="connsiteY1" fmla="*/ 0 h 842291"/>
                  <a:gd name="connsiteX2" fmla="*/ 2999801 w 3140186"/>
                  <a:gd name="connsiteY2" fmla="*/ 0 h 842291"/>
                  <a:gd name="connsiteX3" fmla="*/ 3140186 w 3140186"/>
                  <a:gd name="connsiteY3" fmla="*/ 140385 h 842291"/>
                  <a:gd name="connsiteX4" fmla="*/ 3140186 w 3140186"/>
                  <a:gd name="connsiteY4" fmla="*/ 701906 h 842291"/>
                  <a:gd name="connsiteX5" fmla="*/ 2999801 w 3140186"/>
                  <a:gd name="connsiteY5" fmla="*/ 842291 h 842291"/>
                  <a:gd name="connsiteX6" fmla="*/ 140385 w 3140186"/>
                  <a:gd name="connsiteY6" fmla="*/ 842291 h 842291"/>
                  <a:gd name="connsiteX7" fmla="*/ 0 w 3140186"/>
                  <a:gd name="connsiteY7" fmla="*/ 701906 h 842291"/>
                  <a:gd name="connsiteX8" fmla="*/ 0 w 3140186"/>
                  <a:gd name="connsiteY8" fmla="*/ 140385 h 842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40186" h="842291">
                    <a:moveTo>
                      <a:pt x="0" y="140385"/>
                    </a:moveTo>
                    <a:cubicBezTo>
                      <a:pt x="0" y="62853"/>
                      <a:pt x="62853" y="0"/>
                      <a:pt x="140385" y="0"/>
                    </a:cubicBezTo>
                    <a:lnTo>
                      <a:pt x="2999801" y="0"/>
                    </a:lnTo>
                    <a:cubicBezTo>
                      <a:pt x="3077333" y="0"/>
                      <a:pt x="3140186" y="62853"/>
                      <a:pt x="3140186" y="140385"/>
                    </a:cubicBezTo>
                    <a:lnTo>
                      <a:pt x="3140186" y="701906"/>
                    </a:lnTo>
                    <a:cubicBezTo>
                      <a:pt x="3140186" y="779438"/>
                      <a:pt x="3077333" y="842291"/>
                      <a:pt x="2999801" y="842291"/>
                    </a:cubicBezTo>
                    <a:lnTo>
                      <a:pt x="140385" y="842291"/>
                    </a:lnTo>
                    <a:cubicBezTo>
                      <a:pt x="62853" y="842291"/>
                      <a:pt x="0" y="779438"/>
                      <a:pt x="0" y="701906"/>
                    </a:cubicBezTo>
                    <a:lnTo>
                      <a:pt x="0" y="140385"/>
                    </a:lnTo>
                    <a:close/>
                  </a:path>
                </a:pathLst>
              </a:custGeom>
              <a:solidFill>
                <a:srgbClr val="0070C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05790" tIns="174467" rIns="174467" bIns="174467" numCol="1" spcCol="1270" anchor="ctr" anchorCtr="0">
                <a:noAutofit/>
              </a:bodyPr>
              <a:lstStyle/>
              <a:p>
                <a:pPr lvl="0" defTabSz="1555750">
                  <a:lnSpc>
                    <a:spcPct val="90000"/>
                  </a:lnSpc>
                  <a:spcBef>
                    <a:spcPct val="0"/>
                  </a:spcBef>
                  <a:spcAft>
                    <a:spcPct val="35000"/>
                  </a:spcAft>
                </a:pPr>
                <a:r>
                  <a:rPr lang="en-US" sz="2400" dirty="0" smtClean="0"/>
                  <a:t>How to eliminate anomalous invocations?</a:t>
                </a:r>
                <a:endParaRPr lang="en-US" sz="2400" kern="1200" dirty="0"/>
              </a:p>
            </p:txBody>
          </p:sp>
          <p:sp>
            <p:nvSpPr>
              <p:cNvPr id="49" name="Oval 48"/>
              <p:cNvSpPr/>
              <p:nvPr/>
            </p:nvSpPr>
            <p:spPr>
              <a:xfrm>
                <a:off x="40123" y="1597768"/>
                <a:ext cx="460857" cy="493910"/>
              </a:xfrm>
              <a:prstGeom prst="ellipse">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grpSp>
        <p:grpSp>
          <p:nvGrpSpPr>
            <p:cNvPr id="3" name="Group 2"/>
            <p:cNvGrpSpPr/>
            <p:nvPr/>
          </p:nvGrpSpPr>
          <p:grpSpPr>
            <a:xfrm>
              <a:off x="5432929" y="1611416"/>
              <a:ext cx="3328970" cy="994522"/>
              <a:chOff x="5432929" y="1625118"/>
              <a:chExt cx="3328970" cy="994522"/>
            </a:xfrm>
          </p:grpSpPr>
          <p:sp>
            <p:nvSpPr>
              <p:cNvPr id="50" name="Freeform 49"/>
              <p:cNvSpPr/>
              <p:nvPr/>
            </p:nvSpPr>
            <p:spPr>
              <a:xfrm>
                <a:off x="5621713" y="1777349"/>
                <a:ext cx="3140186" cy="842291"/>
              </a:xfrm>
              <a:custGeom>
                <a:avLst/>
                <a:gdLst>
                  <a:gd name="connsiteX0" fmla="*/ 0 w 3140186"/>
                  <a:gd name="connsiteY0" fmla="*/ 140385 h 842291"/>
                  <a:gd name="connsiteX1" fmla="*/ 140385 w 3140186"/>
                  <a:gd name="connsiteY1" fmla="*/ 0 h 842291"/>
                  <a:gd name="connsiteX2" fmla="*/ 2999801 w 3140186"/>
                  <a:gd name="connsiteY2" fmla="*/ 0 h 842291"/>
                  <a:gd name="connsiteX3" fmla="*/ 3140186 w 3140186"/>
                  <a:gd name="connsiteY3" fmla="*/ 140385 h 842291"/>
                  <a:gd name="connsiteX4" fmla="*/ 3140186 w 3140186"/>
                  <a:gd name="connsiteY4" fmla="*/ 701906 h 842291"/>
                  <a:gd name="connsiteX5" fmla="*/ 2999801 w 3140186"/>
                  <a:gd name="connsiteY5" fmla="*/ 842291 h 842291"/>
                  <a:gd name="connsiteX6" fmla="*/ 140385 w 3140186"/>
                  <a:gd name="connsiteY6" fmla="*/ 842291 h 842291"/>
                  <a:gd name="connsiteX7" fmla="*/ 0 w 3140186"/>
                  <a:gd name="connsiteY7" fmla="*/ 701906 h 842291"/>
                  <a:gd name="connsiteX8" fmla="*/ 0 w 3140186"/>
                  <a:gd name="connsiteY8" fmla="*/ 140385 h 842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40186" h="842291">
                    <a:moveTo>
                      <a:pt x="0" y="140385"/>
                    </a:moveTo>
                    <a:cubicBezTo>
                      <a:pt x="0" y="62853"/>
                      <a:pt x="62853" y="0"/>
                      <a:pt x="140385" y="0"/>
                    </a:cubicBezTo>
                    <a:lnTo>
                      <a:pt x="2999801" y="0"/>
                    </a:lnTo>
                    <a:cubicBezTo>
                      <a:pt x="3077333" y="0"/>
                      <a:pt x="3140186" y="62853"/>
                      <a:pt x="3140186" y="140385"/>
                    </a:cubicBezTo>
                    <a:lnTo>
                      <a:pt x="3140186" y="701906"/>
                    </a:lnTo>
                    <a:cubicBezTo>
                      <a:pt x="3140186" y="779438"/>
                      <a:pt x="3077333" y="842291"/>
                      <a:pt x="2999801" y="842291"/>
                    </a:cubicBezTo>
                    <a:lnTo>
                      <a:pt x="140385" y="842291"/>
                    </a:lnTo>
                    <a:cubicBezTo>
                      <a:pt x="62853" y="842291"/>
                      <a:pt x="0" y="779438"/>
                      <a:pt x="0" y="701906"/>
                    </a:cubicBezTo>
                    <a:lnTo>
                      <a:pt x="0" y="140385"/>
                    </a:lnTo>
                    <a:close/>
                  </a:path>
                </a:pathLst>
              </a:custGeom>
              <a:solidFill>
                <a:srgbClr val="0070C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05790" tIns="174467" rIns="174467" bIns="174467" numCol="1" spcCol="1270" anchor="ctr" anchorCtr="0">
                <a:noAutofit/>
              </a:bodyPr>
              <a:lstStyle/>
              <a:p>
                <a:pPr defTabSz="1555750">
                  <a:lnSpc>
                    <a:spcPct val="90000"/>
                  </a:lnSpc>
                  <a:spcBef>
                    <a:spcPct val="0"/>
                  </a:spcBef>
                  <a:spcAft>
                    <a:spcPct val="35000"/>
                  </a:spcAft>
                </a:pPr>
                <a:r>
                  <a:rPr lang="en-US" sz="2400" dirty="0" smtClean="0"/>
                  <a:t>Look at the accelerator inputs</a:t>
                </a:r>
                <a:endParaRPr lang="en-US" sz="2400" kern="1200" dirty="0"/>
              </a:p>
            </p:txBody>
          </p:sp>
          <p:sp>
            <p:nvSpPr>
              <p:cNvPr id="52" name="Oval 51"/>
              <p:cNvSpPr/>
              <p:nvPr/>
            </p:nvSpPr>
            <p:spPr>
              <a:xfrm>
                <a:off x="5432929" y="1625118"/>
                <a:ext cx="461252" cy="493910"/>
              </a:xfrm>
              <a:prstGeom prst="ellipse">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grpSp>
      </p:grpSp>
      <p:grpSp>
        <p:nvGrpSpPr>
          <p:cNvPr id="13" name="Group 12"/>
          <p:cNvGrpSpPr/>
          <p:nvPr/>
        </p:nvGrpSpPr>
        <p:grpSpPr>
          <a:xfrm>
            <a:off x="40123" y="2770988"/>
            <a:ext cx="8721776" cy="1043569"/>
            <a:chOff x="40123" y="2715893"/>
            <a:chExt cx="8721776" cy="1043569"/>
          </a:xfrm>
        </p:grpSpPr>
        <p:grpSp>
          <p:nvGrpSpPr>
            <p:cNvPr id="7" name="Group 6"/>
            <p:cNvGrpSpPr/>
            <p:nvPr/>
          </p:nvGrpSpPr>
          <p:grpSpPr>
            <a:xfrm>
              <a:off x="40123" y="2715893"/>
              <a:ext cx="4099686" cy="1043569"/>
              <a:chOff x="40123" y="2675056"/>
              <a:chExt cx="4099686" cy="1043569"/>
            </a:xfrm>
          </p:grpSpPr>
          <p:sp>
            <p:nvSpPr>
              <p:cNvPr id="20" name="Freeform 19"/>
              <p:cNvSpPr/>
              <p:nvPr/>
            </p:nvSpPr>
            <p:spPr>
              <a:xfrm>
                <a:off x="235326" y="2877377"/>
                <a:ext cx="3904483" cy="841248"/>
              </a:xfrm>
              <a:custGeom>
                <a:avLst/>
                <a:gdLst>
                  <a:gd name="connsiteX0" fmla="*/ 0 w 3140186"/>
                  <a:gd name="connsiteY0" fmla="*/ 140385 h 842291"/>
                  <a:gd name="connsiteX1" fmla="*/ 140385 w 3140186"/>
                  <a:gd name="connsiteY1" fmla="*/ 0 h 842291"/>
                  <a:gd name="connsiteX2" fmla="*/ 2999801 w 3140186"/>
                  <a:gd name="connsiteY2" fmla="*/ 0 h 842291"/>
                  <a:gd name="connsiteX3" fmla="*/ 3140186 w 3140186"/>
                  <a:gd name="connsiteY3" fmla="*/ 140385 h 842291"/>
                  <a:gd name="connsiteX4" fmla="*/ 3140186 w 3140186"/>
                  <a:gd name="connsiteY4" fmla="*/ 701906 h 842291"/>
                  <a:gd name="connsiteX5" fmla="*/ 2999801 w 3140186"/>
                  <a:gd name="connsiteY5" fmla="*/ 842291 h 842291"/>
                  <a:gd name="connsiteX6" fmla="*/ 140385 w 3140186"/>
                  <a:gd name="connsiteY6" fmla="*/ 842291 h 842291"/>
                  <a:gd name="connsiteX7" fmla="*/ 0 w 3140186"/>
                  <a:gd name="connsiteY7" fmla="*/ 701906 h 842291"/>
                  <a:gd name="connsiteX8" fmla="*/ 0 w 3140186"/>
                  <a:gd name="connsiteY8" fmla="*/ 140385 h 842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40186" h="842291">
                    <a:moveTo>
                      <a:pt x="0" y="140385"/>
                    </a:moveTo>
                    <a:cubicBezTo>
                      <a:pt x="0" y="62853"/>
                      <a:pt x="62853" y="0"/>
                      <a:pt x="140385" y="0"/>
                    </a:cubicBezTo>
                    <a:lnTo>
                      <a:pt x="2999801" y="0"/>
                    </a:lnTo>
                    <a:cubicBezTo>
                      <a:pt x="3077333" y="0"/>
                      <a:pt x="3140186" y="62853"/>
                      <a:pt x="3140186" y="140385"/>
                    </a:cubicBezTo>
                    <a:lnTo>
                      <a:pt x="3140186" y="701906"/>
                    </a:lnTo>
                    <a:cubicBezTo>
                      <a:pt x="3140186" y="779438"/>
                      <a:pt x="3077333" y="842291"/>
                      <a:pt x="2999801" y="842291"/>
                    </a:cubicBezTo>
                    <a:lnTo>
                      <a:pt x="140385" y="842291"/>
                    </a:lnTo>
                    <a:cubicBezTo>
                      <a:pt x="62853" y="842291"/>
                      <a:pt x="0" y="779438"/>
                      <a:pt x="0" y="701906"/>
                    </a:cubicBezTo>
                    <a:lnTo>
                      <a:pt x="0" y="140385"/>
                    </a:lnTo>
                    <a:close/>
                  </a:path>
                </a:pathLst>
              </a:custGeom>
              <a:solidFill>
                <a:srgbClr val="0070C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05790" tIns="174467" rIns="174467" bIns="174467" numCol="1" spcCol="1270" anchor="ctr" anchorCtr="0">
                <a:noAutofit/>
              </a:bodyPr>
              <a:lstStyle/>
              <a:p>
                <a:pPr lvl="0" defTabSz="1555750">
                  <a:lnSpc>
                    <a:spcPct val="90000"/>
                  </a:lnSpc>
                  <a:spcBef>
                    <a:spcPct val="0"/>
                  </a:spcBef>
                  <a:spcAft>
                    <a:spcPct val="35000"/>
                  </a:spcAft>
                </a:pPr>
                <a:r>
                  <a:rPr lang="en-US" sz="2400" dirty="0"/>
                  <a:t>Final Quality loss </a:t>
                </a:r>
                <a:r>
                  <a:rPr lang="en-US" sz="2400" dirty="0" smtClean="0">
                    <a:sym typeface="Wingdings" panose="05000000000000000000" pitchFamily="2" charset="2"/>
                  </a:rPr>
                  <a:t> </a:t>
                </a:r>
                <a:r>
                  <a:rPr lang="en-US" sz="2400" dirty="0">
                    <a:sym typeface="Wingdings" panose="05000000000000000000" pitchFamily="2" charset="2"/>
                  </a:rPr>
                  <a:t>Local Error ?</a:t>
                </a:r>
                <a:endParaRPr lang="en-US" sz="2400" kern="1200" dirty="0"/>
              </a:p>
            </p:txBody>
          </p:sp>
          <p:sp>
            <p:nvSpPr>
              <p:cNvPr id="21" name="Oval 20"/>
              <p:cNvSpPr/>
              <p:nvPr/>
            </p:nvSpPr>
            <p:spPr>
              <a:xfrm>
                <a:off x="40123" y="2675056"/>
                <a:ext cx="461252" cy="493910"/>
              </a:xfrm>
              <a:prstGeom prst="ellipse">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grpSp>
        <p:grpSp>
          <p:nvGrpSpPr>
            <p:cNvPr id="11" name="Group 10"/>
            <p:cNvGrpSpPr/>
            <p:nvPr/>
          </p:nvGrpSpPr>
          <p:grpSpPr>
            <a:xfrm>
              <a:off x="5432929" y="2740416"/>
              <a:ext cx="3328970" cy="994522"/>
              <a:chOff x="5432929" y="2725146"/>
              <a:chExt cx="3328970" cy="994522"/>
            </a:xfrm>
          </p:grpSpPr>
          <p:sp>
            <p:nvSpPr>
              <p:cNvPr id="22" name="Freeform 21"/>
              <p:cNvSpPr/>
              <p:nvPr/>
            </p:nvSpPr>
            <p:spPr>
              <a:xfrm>
                <a:off x="5621713" y="2877377"/>
                <a:ext cx="3140186" cy="842291"/>
              </a:xfrm>
              <a:custGeom>
                <a:avLst/>
                <a:gdLst>
                  <a:gd name="connsiteX0" fmla="*/ 0 w 3140186"/>
                  <a:gd name="connsiteY0" fmla="*/ 140385 h 842291"/>
                  <a:gd name="connsiteX1" fmla="*/ 140385 w 3140186"/>
                  <a:gd name="connsiteY1" fmla="*/ 0 h 842291"/>
                  <a:gd name="connsiteX2" fmla="*/ 2999801 w 3140186"/>
                  <a:gd name="connsiteY2" fmla="*/ 0 h 842291"/>
                  <a:gd name="connsiteX3" fmla="*/ 3140186 w 3140186"/>
                  <a:gd name="connsiteY3" fmla="*/ 140385 h 842291"/>
                  <a:gd name="connsiteX4" fmla="*/ 3140186 w 3140186"/>
                  <a:gd name="connsiteY4" fmla="*/ 701906 h 842291"/>
                  <a:gd name="connsiteX5" fmla="*/ 2999801 w 3140186"/>
                  <a:gd name="connsiteY5" fmla="*/ 842291 h 842291"/>
                  <a:gd name="connsiteX6" fmla="*/ 140385 w 3140186"/>
                  <a:gd name="connsiteY6" fmla="*/ 842291 h 842291"/>
                  <a:gd name="connsiteX7" fmla="*/ 0 w 3140186"/>
                  <a:gd name="connsiteY7" fmla="*/ 701906 h 842291"/>
                  <a:gd name="connsiteX8" fmla="*/ 0 w 3140186"/>
                  <a:gd name="connsiteY8" fmla="*/ 140385 h 842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40186" h="842291">
                    <a:moveTo>
                      <a:pt x="0" y="140385"/>
                    </a:moveTo>
                    <a:cubicBezTo>
                      <a:pt x="0" y="62853"/>
                      <a:pt x="62853" y="0"/>
                      <a:pt x="140385" y="0"/>
                    </a:cubicBezTo>
                    <a:lnTo>
                      <a:pt x="2999801" y="0"/>
                    </a:lnTo>
                    <a:cubicBezTo>
                      <a:pt x="3077333" y="0"/>
                      <a:pt x="3140186" y="62853"/>
                      <a:pt x="3140186" y="140385"/>
                    </a:cubicBezTo>
                    <a:lnTo>
                      <a:pt x="3140186" y="701906"/>
                    </a:lnTo>
                    <a:cubicBezTo>
                      <a:pt x="3140186" y="779438"/>
                      <a:pt x="3077333" y="842291"/>
                      <a:pt x="2999801" y="842291"/>
                    </a:cubicBezTo>
                    <a:lnTo>
                      <a:pt x="140385" y="842291"/>
                    </a:lnTo>
                    <a:cubicBezTo>
                      <a:pt x="62853" y="842291"/>
                      <a:pt x="0" y="779438"/>
                      <a:pt x="0" y="701906"/>
                    </a:cubicBezTo>
                    <a:lnTo>
                      <a:pt x="0" y="140385"/>
                    </a:lnTo>
                    <a:close/>
                  </a:path>
                </a:pathLst>
              </a:custGeom>
              <a:solidFill>
                <a:srgbClr val="0070C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05790" tIns="174467" rIns="174467" bIns="174467" numCol="1" spcCol="1270" anchor="ctr" anchorCtr="0">
                <a:noAutofit/>
              </a:bodyPr>
              <a:lstStyle/>
              <a:p>
                <a:pPr defTabSz="1555750">
                  <a:lnSpc>
                    <a:spcPct val="90000"/>
                  </a:lnSpc>
                  <a:spcBef>
                    <a:spcPct val="0"/>
                  </a:spcBef>
                  <a:spcAft>
                    <a:spcPct val="35000"/>
                  </a:spcAft>
                </a:pPr>
                <a:endParaRPr lang="en-US" sz="2400" dirty="0" smtClean="0"/>
              </a:p>
              <a:p>
                <a:pPr defTabSz="1555750">
                  <a:lnSpc>
                    <a:spcPct val="90000"/>
                  </a:lnSpc>
                  <a:spcBef>
                    <a:spcPct val="0"/>
                  </a:spcBef>
                  <a:spcAft>
                    <a:spcPct val="35000"/>
                  </a:spcAft>
                </a:pPr>
                <a:r>
                  <a:rPr lang="en-US" sz="2400" dirty="0" smtClean="0"/>
                  <a:t>Threshold </a:t>
                </a:r>
                <a:r>
                  <a:rPr lang="en-US" sz="2400" dirty="0"/>
                  <a:t>the local error</a:t>
                </a:r>
              </a:p>
              <a:p>
                <a:pPr lvl="0" algn="l" defTabSz="1555750">
                  <a:lnSpc>
                    <a:spcPct val="90000"/>
                  </a:lnSpc>
                  <a:spcBef>
                    <a:spcPct val="0"/>
                  </a:spcBef>
                  <a:spcAft>
                    <a:spcPct val="35000"/>
                  </a:spcAft>
                </a:pPr>
                <a:r>
                  <a:rPr lang="en-US" sz="2400" dirty="0" smtClean="0"/>
                  <a:t> </a:t>
                </a:r>
                <a:endParaRPr lang="en-US" sz="2400" kern="1200" dirty="0"/>
              </a:p>
            </p:txBody>
          </p:sp>
          <p:sp>
            <p:nvSpPr>
              <p:cNvPr id="23" name="Oval 22"/>
              <p:cNvSpPr/>
              <p:nvPr/>
            </p:nvSpPr>
            <p:spPr>
              <a:xfrm>
                <a:off x="5432929" y="2725146"/>
                <a:ext cx="461252" cy="493910"/>
              </a:xfrm>
              <a:prstGeom prst="ellipse">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grpSp>
        <p:grpSp>
          <p:nvGrpSpPr>
            <p:cNvPr id="24" name="Group 23"/>
            <p:cNvGrpSpPr/>
            <p:nvPr/>
          </p:nvGrpSpPr>
          <p:grpSpPr>
            <a:xfrm rot="5400000">
              <a:off x="4338450" y="2920307"/>
              <a:ext cx="922488" cy="634741"/>
              <a:chOff x="5477128" y="1871001"/>
              <a:chExt cx="922488" cy="634741"/>
            </a:xfrm>
          </p:grpSpPr>
          <p:sp>
            <p:nvSpPr>
              <p:cNvPr id="25" name="Oval 24"/>
              <p:cNvSpPr/>
              <p:nvPr/>
            </p:nvSpPr>
            <p:spPr>
              <a:xfrm>
                <a:off x="5477128" y="2102824"/>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0" name="Oval 29"/>
              <p:cNvSpPr/>
              <p:nvPr/>
            </p:nvSpPr>
            <p:spPr>
              <a:xfrm>
                <a:off x="5671643" y="1986912"/>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Oval 30"/>
              <p:cNvSpPr/>
              <p:nvPr/>
            </p:nvSpPr>
            <p:spPr>
              <a:xfrm>
                <a:off x="5865575" y="1871001"/>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2" name="Oval 31"/>
              <p:cNvSpPr/>
              <p:nvPr/>
            </p:nvSpPr>
            <p:spPr>
              <a:xfrm>
                <a:off x="6059507" y="1986912"/>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3" name="Oval 32"/>
              <p:cNvSpPr/>
              <p:nvPr/>
            </p:nvSpPr>
            <p:spPr>
              <a:xfrm>
                <a:off x="6254022" y="2102824"/>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4" name="Oval 33"/>
              <p:cNvSpPr/>
              <p:nvPr/>
            </p:nvSpPr>
            <p:spPr>
              <a:xfrm>
                <a:off x="5865575" y="2115574"/>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5" name="Oval 34"/>
              <p:cNvSpPr/>
              <p:nvPr/>
            </p:nvSpPr>
            <p:spPr>
              <a:xfrm>
                <a:off x="5865575" y="2360148"/>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grpSp>
      <p:grpSp>
        <p:nvGrpSpPr>
          <p:cNvPr id="14" name="Group 13"/>
          <p:cNvGrpSpPr/>
          <p:nvPr/>
        </p:nvGrpSpPr>
        <p:grpSpPr>
          <a:xfrm>
            <a:off x="235157" y="3965958"/>
            <a:ext cx="8514764" cy="1043396"/>
            <a:chOff x="235157" y="3968876"/>
            <a:chExt cx="8514764" cy="1043396"/>
          </a:xfrm>
        </p:grpSpPr>
        <p:sp>
          <p:nvSpPr>
            <p:cNvPr id="36" name="Freeform 35"/>
            <p:cNvSpPr/>
            <p:nvPr/>
          </p:nvSpPr>
          <p:spPr>
            <a:xfrm>
              <a:off x="235157" y="4069429"/>
              <a:ext cx="3904652" cy="842291"/>
            </a:xfrm>
            <a:custGeom>
              <a:avLst/>
              <a:gdLst>
                <a:gd name="connsiteX0" fmla="*/ 0 w 3140186"/>
                <a:gd name="connsiteY0" fmla="*/ 140385 h 842291"/>
                <a:gd name="connsiteX1" fmla="*/ 140385 w 3140186"/>
                <a:gd name="connsiteY1" fmla="*/ 0 h 842291"/>
                <a:gd name="connsiteX2" fmla="*/ 2999801 w 3140186"/>
                <a:gd name="connsiteY2" fmla="*/ 0 h 842291"/>
                <a:gd name="connsiteX3" fmla="*/ 3140186 w 3140186"/>
                <a:gd name="connsiteY3" fmla="*/ 140385 h 842291"/>
                <a:gd name="connsiteX4" fmla="*/ 3140186 w 3140186"/>
                <a:gd name="connsiteY4" fmla="*/ 701906 h 842291"/>
                <a:gd name="connsiteX5" fmla="*/ 2999801 w 3140186"/>
                <a:gd name="connsiteY5" fmla="*/ 842291 h 842291"/>
                <a:gd name="connsiteX6" fmla="*/ 140385 w 3140186"/>
                <a:gd name="connsiteY6" fmla="*/ 842291 h 842291"/>
                <a:gd name="connsiteX7" fmla="*/ 0 w 3140186"/>
                <a:gd name="connsiteY7" fmla="*/ 701906 h 842291"/>
                <a:gd name="connsiteX8" fmla="*/ 0 w 3140186"/>
                <a:gd name="connsiteY8" fmla="*/ 140385 h 842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40186" h="842291">
                  <a:moveTo>
                    <a:pt x="0" y="140385"/>
                  </a:moveTo>
                  <a:cubicBezTo>
                    <a:pt x="0" y="62853"/>
                    <a:pt x="62853" y="0"/>
                    <a:pt x="140385" y="0"/>
                  </a:cubicBezTo>
                  <a:lnTo>
                    <a:pt x="2999801" y="0"/>
                  </a:lnTo>
                  <a:cubicBezTo>
                    <a:pt x="3077333" y="0"/>
                    <a:pt x="3140186" y="62853"/>
                    <a:pt x="3140186" y="140385"/>
                  </a:cubicBezTo>
                  <a:lnTo>
                    <a:pt x="3140186" y="701906"/>
                  </a:lnTo>
                  <a:cubicBezTo>
                    <a:pt x="3140186" y="779438"/>
                    <a:pt x="3077333" y="842291"/>
                    <a:pt x="2999801" y="842291"/>
                  </a:cubicBezTo>
                  <a:lnTo>
                    <a:pt x="140385" y="842291"/>
                  </a:lnTo>
                  <a:cubicBezTo>
                    <a:pt x="62853" y="842291"/>
                    <a:pt x="0" y="779438"/>
                    <a:pt x="0" y="701906"/>
                  </a:cubicBezTo>
                  <a:lnTo>
                    <a:pt x="0" y="140385"/>
                  </a:lnTo>
                  <a:close/>
                </a:path>
              </a:pathLst>
            </a:custGeom>
            <a:solidFill>
              <a:srgbClr val="0070C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05790" tIns="174467" rIns="174467" bIns="174467" numCol="1" spcCol="1270" anchor="ctr" anchorCtr="0">
              <a:noAutofit/>
            </a:bodyPr>
            <a:lstStyle/>
            <a:p>
              <a:pPr lvl="0" algn="l" defTabSz="1555750">
                <a:lnSpc>
                  <a:spcPct val="90000"/>
                </a:lnSpc>
                <a:spcBef>
                  <a:spcPct val="0"/>
                </a:spcBef>
                <a:spcAft>
                  <a:spcPct val="35000"/>
                </a:spcAft>
              </a:pPr>
              <a:r>
                <a:rPr lang="en-US" sz="2400" kern="1200" dirty="0" smtClean="0"/>
                <a:t>What guarantees?</a:t>
              </a:r>
              <a:endParaRPr lang="en-US" sz="2400" kern="1200" dirty="0"/>
            </a:p>
          </p:txBody>
        </p:sp>
        <p:grpSp>
          <p:nvGrpSpPr>
            <p:cNvPr id="38" name="Group 37"/>
            <p:cNvGrpSpPr/>
            <p:nvPr/>
          </p:nvGrpSpPr>
          <p:grpSpPr>
            <a:xfrm rot="5400000">
              <a:off x="4334678" y="4173204"/>
              <a:ext cx="922488" cy="634741"/>
              <a:chOff x="5477128" y="1871001"/>
              <a:chExt cx="922488" cy="634741"/>
            </a:xfrm>
          </p:grpSpPr>
          <p:sp>
            <p:nvSpPr>
              <p:cNvPr id="39" name="Oval 38"/>
              <p:cNvSpPr/>
              <p:nvPr/>
            </p:nvSpPr>
            <p:spPr>
              <a:xfrm>
                <a:off x="5477128" y="2102824"/>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0" name="Oval 39"/>
              <p:cNvSpPr/>
              <p:nvPr/>
            </p:nvSpPr>
            <p:spPr>
              <a:xfrm>
                <a:off x="5671643" y="1986912"/>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1" name="Oval 40"/>
              <p:cNvSpPr/>
              <p:nvPr/>
            </p:nvSpPr>
            <p:spPr>
              <a:xfrm>
                <a:off x="5865575" y="1871001"/>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2" name="Oval 41"/>
              <p:cNvSpPr/>
              <p:nvPr/>
            </p:nvSpPr>
            <p:spPr>
              <a:xfrm>
                <a:off x="6059507" y="1986912"/>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1" name="Oval 50"/>
              <p:cNvSpPr/>
              <p:nvPr/>
            </p:nvSpPr>
            <p:spPr>
              <a:xfrm>
                <a:off x="6254022" y="2102824"/>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3" name="Oval 52"/>
              <p:cNvSpPr/>
              <p:nvPr/>
            </p:nvSpPr>
            <p:spPr>
              <a:xfrm>
                <a:off x="5865575" y="2115574"/>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4" name="Oval 53"/>
              <p:cNvSpPr/>
              <p:nvPr/>
            </p:nvSpPr>
            <p:spPr>
              <a:xfrm>
                <a:off x="5865575" y="2360148"/>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grpSp>
          <p:nvGrpSpPr>
            <p:cNvPr id="10" name="Group 9"/>
            <p:cNvGrpSpPr/>
            <p:nvPr/>
          </p:nvGrpSpPr>
          <p:grpSpPr>
            <a:xfrm>
              <a:off x="5432929" y="3968876"/>
              <a:ext cx="3316992" cy="1043396"/>
              <a:chOff x="5432929" y="3863279"/>
              <a:chExt cx="3316992" cy="1043396"/>
            </a:xfrm>
          </p:grpSpPr>
          <p:sp>
            <p:nvSpPr>
              <p:cNvPr id="55" name="Freeform 54"/>
              <p:cNvSpPr/>
              <p:nvPr/>
            </p:nvSpPr>
            <p:spPr>
              <a:xfrm>
                <a:off x="5609735" y="4064384"/>
                <a:ext cx="3140186" cy="842291"/>
              </a:xfrm>
              <a:custGeom>
                <a:avLst/>
                <a:gdLst>
                  <a:gd name="connsiteX0" fmla="*/ 0 w 3140186"/>
                  <a:gd name="connsiteY0" fmla="*/ 140385 h 842291"/>
                  <a:gd name="connsiteX1" fmla="*/ 140385 w 3140186"/>
                  <a:gd name="connsiteY1" fmla="*/ 0 h 842291"/>
                  <a:gd name="connsiteX2" fmla="*/ 2999801 w 3140186"/>
                  <a:gd name="connsiteY2" fmla="*/ 0 h 842291"/>
                  <a:gd name="connsiteX3" fmla="*/ 3140186 w 3140186"/>
                  <a:gd name="connsiteY3" fmla="*/ 140385 h 842291"/>
                  <a:gd name="connsiteX4" fmla="*/ 3140186 w 3140186"/>
                  <a:gd name="connsiteY4" fmla="*/ 701906 h 842291"/>
                  <a:gd name="connsiteX5" fmla="*/ 2999801 w 3140186"/>
                  <a:gd name="connsiteY5" fmla="*/ 842291 h 842291"/>
                  <a:gd name="connsiteX6" fmla="*/ 140385 w 3140186"/>
                  <a:gd name="connsiteY6" fmla="*/ 842291 h 842291"/>
                  <a:gd name="connsiteX7" fmla="*/ 0 w 3140186"/>
                  <a:gd name="connsiteY7" fmla="*/ 701906 h 842291"/>
                  <a:gd name="connsiteX8" fmla="*/ 0 w 3140186"/>
                  <a:gd name="connsiteY8" fmla="*/ 140385 h 842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40186" h="842291">
                    <a:moveTo>
                      <a:pt x="0" y="140385"/>
                    </a:moveTo>
                    <a:cubicBezTo>
                      <a:pt x="0" y="62853"/>
                      <a:pt x="62853" y="0"/>
                      <a:pt x="140385" y="0"/>
                    </a:cubicBezTo>
                    <a:lnTo>
                      <a:pt x="2999801" y="0"/>
                    </a:lnTo>
                    <a:cubicBezTo>
                      <a:pt x="3077333" y="0"/>
                      <a:pt x="3140186" y="62853"/>
                      <a:pt x="3140186" y="140385"/>
                    </a:cubicBezTo>
                    <a:lnTo>
                      <a:pt x="3140186" y="701906"/>
                    </a:lnTo>
                    <a:cubicBezTo>
                      <a:pt x="3140186" y="779438"/>
                      <a:pt x="3077333" y="842291"/>
                      <a:pt x="2999801" y="842291"/>
                    </a:cubicBezTo>
                    <a:lnTo>
                      <a:pt x="140385" y="842291"/>
                    </a:lnTo>
                    <a:cubicBezTo>
                      <a:pt x="62853" y="842291"/>
                      <a:pt x="0" y="779438"/>
                      <a:pt x="0" y="701906"/>
                    </a:cubicBezTo>
                    <a:lnTo>
                      <a:pt x="0" y="140385"/>
                    </a:lnTo>
                    <a:close/>
                  </a:path>
                </a:pathLst>
              </a:custGeom>
              <a:solidFill>
                <a:srgbClr val="0070C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05790" tIns="174467" rIns="174467" bIns="174467" numCol="1" spcCol="1270" anchor="ctr" anchorCtr="0">
                <a:noAutofit/>
              </a:bodyPr>
              <a:lstStyle/>
              <a:p>
                <a:pPr lvl="0" algn="l" defTabSz="1555750">
                  <a:lnSpc>
                    <a:spcPct val="90000"/>
                  </a:lnSpc>
                  <a:spcBef>
                    <a:spcPct val="0"/>
                  </a:spcBef>
                  <a:spcAft>
                    <a:spcPct val="35000"/>
                  </a:spcAft>
                </a:pPr>
                <a:r>
                  <a:rPr lang="en-US" sz="2400" kern="1200" dirty="0" smtClean="0"/>
                  <a:t>Statistical Guarantees</a:t>
                </a:r>
                <a:endParaRPr lang="en-US" sz="2400" kern="1200" dirty="0"/>
              </a:p>
            </p:txBody>
          </p:sp>
          <p:sp>
            <p:nvSpPr>
              <p:cNvPr id="56" name="Oval 55"/>
              <p:cNvSpPr/>
              <p:nvPr/>
            </p:nvSpPr>
            <p:spPr>
              <a:xfrm>
                <a:off x="5432929" y="3863279"/>
                <a:ext cx="461252" cy="493910"/>
              </a:xfrm>
              <a:prstGeom prst="ellipse">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grpSp>
      </p:grpSp>
      <p:sp>
        <p:nvSpPr>
          <p:cNvPr id="59" name="Freeform 58"/>
          <p:cNvSpPr/>
          <p:nvPr/>
        </p:nvSpPr>
        <p:spPr>
          <a:xfrm>
            <a:off x="235157" y="5236871"/>
            <a:ext cx="3904652" cy="842291"/>
          </a:xfrm>
          <a:custGeom>
            <a:avLst/>
            <a:gdLst>
              <a:gd name="connsiteX0" fmla="*/ 0 w 3140186"/>
              <a:gd name="connsiteY0" fmla="*/ 140385 h 842291"/>
              <a:gd name="connsiteX1" fmla="*/ 140385 w 3140186"/>
              <a:gd name="connsiteY1" fmla="*/ 0 h 842291"/>
              <a:gd name="connsiteX2" fmla="*/ 2999801 w 3140186"/>
              <a:gd name="connsiteY2" fmla="*/ 0 h 842291"/>
              <a:gd name="connsiteX3" fmla="*/ 3140186 w 3140186"/>
              <a:gd name="connsiteY3" fmla="*/ 140385 h 842291"/>
              <a:gd name="connsiteX4" fmla="*/ 3140186 w 3140186"/>
              <a:gd name="connsiteY4" fmla="*/ 701906 h 842291"/>
              <a:gd name="connsiteX5" fmla="*/ 2999801 w 3140186"/>
              <a:gd name="connsiteY5" fmla="*/ 842291 h 842291"/>
              <a:gd name="connsiteX6" fmla="*/ 140385 w 3140186"/>
              <a:gd name="connsiteY6" fmla="*/ 842291 h 842291"/>
              <a:gd name="connsiteX7" fmla="*/ 0 w 3140186"/>
              <a:gd name="connsiteY7" fmla="*/ 701906 h 842291"/>
              <a:gd name="connsiteX8" fmla="*/ 0 w 3140186"/>
              <a:gd name="connsiteY8" fmla="*/ 140385 h 842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40186" h="842291">
                <a:moveTo>
                  <a:pt x="0" y="140385"/>
                </a:moveTo>
                <a:cubicBezTo>
                  <a:pt x="0" y="62853"/>
                  <a:pt x="62853" y="0"/>
                  <a:pt x="140385" y="0"/>
                </a:cubicBezTo>
                <a:lnTo>
                  <a:pt x="2999801" y="0"/>
                </a:lnTo>
                <a:cubicBezTo>
                  <a:pt x="3077333" y="0"/>
                  <a:pt x="3140186" y="62853"/>
                  <a:pt x="3140186" y="140385"/>
                </a:cubicBezTo>
                <a:lnTo>
                  <a:pt x="3140186" y="701906"/>
                </a:lnTo>
                <a:cubicBezTo>
                  <a:pt x="3140186" y="779438"/>
                  <a:pt x="3077333" y="842291"/>
                  <a:pt x="2999801" y="842291"/>
                </a:cubicBezTo>
                <a:lnTo>
                  <a:pt x="140385" y="842291"/>
                </a:lnTo>
                <a:cubicBezTo>
                  <a:pt x="62853" y="842291"/>
                  <a:pt x="0" y="779438"/>
                  <a:pt x="0" y="701906"/>
                </a:cubicBezTo>
                <a:lnTo>
                  <a:pt x="0" y="140385"/>
                </a:lnTo>
                <a:close/>
              </a:path>
            </a:pathLst>
          </a:custGeom>
          <a:solidFill>
            <a:srgbClr val="0070C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05790" tIns="174467" rIns="174467" bIns="174467" numCol="1" spcCol="1270" anchor="ctr" anchorCtr="0">
            <a:noAutofit/>
          </a:bodyPr>
          <a:lstStyle/>
          <a:p>
            <a:pPr lvl="0" defTabSz="1555750">
              <a:lnSpc>
                <a:spcPct val="90000"/>
              </a:lnSpc>
              <a:spcBef>
                <a:spcPct val="0"/>
              </a:spcBef>
              <a:spcAft>
                <a:spcPct val="35000"/>
              </a:spcAft>
            </a:pPr>
            <a:r>
              <a:rPr lang="en-US" sz="2400" dirty="0"/>
              <a:t>What algorithm at runtime?</a:t>
            </a:r>
          </a:p>
        </p:txBody>
      </p:sp>
      <p:pic>
        <p:nvPicPr>
          <p:cNvPr id="71" name="pasted-image.pdf"/>
          <p:cNvPicPr>
            <a:picLocks noChangeAspect="1"/>
          </p:cNvPicPr>
          <p:nvPr/>
        </p:nvPicPr>
        <p:blipFill>
          <a:blip r:embed="rId4">
            <a:alphaModFix amt="20000"/>
            <a:extLst/>
          </a:blip>
          <a:stretch>
            <a:fillRect/>
          </a:stretch>
        </p:blipFill>
        <p:spPr>
          <a:xfrm>
            <a:off x="0" y="6151337"/>
            <a:ext cx="705517" cy="698091"/>
          </a:xfrm>
          <a:prstGeom prst="rect">
            <a:avLst/>
          </a:prstGeom>
          <a:ln w="25400">
            <a:miter lim="400000"/>
          </a:ln>
          <a:effectLst>
            <a:outerShdw blurRad="254000" dist="127000" dir="5400000" rotWithShape="0">
              <a:srgbClr val="000000">
                <a:alpha val="70000"/>
              </a:srgbClr>
            </a:outerShdw>
          </a:effectLst>
        </p:spPr>
      </p:pic>
      <p:sp>
        <p:nvSpPr>
          <p:cNvPr id="37" name="Oval 36"/>
          <p:cNvSpPr/>
          <p:nvPr/>
        </p:nvSpPr>
        <p:spPr>
          <a:xfrm>
            <a:off x="40123" y="3863279"/>
            <a:ext cx="461252" cy="493910"/>
          </a:xfrm>
          <a:prstGeom prst="ellipse">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US" dirty="0"/>
          </a:p>
        </p:txBody>
      </p:sp>
      <p:sp>
        <p:nvSpPr>
          <p:cNvPr id="60" name="Oval 59"/>
          <p:cNvSpPr/>
          <p:nvPr/>
        </p:nvSpPr>
        <p:spPr>
          <a:xfrm>
            <a:off x="40123" y="5085023"/>
            <a:ext cx="461252" cy="493910"/>
          </a:xfrm>
          <a:prstGeom prst="ellipse">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1190158484"/>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a:blip r:embed="rId3">
            <a:alphaModFix amt="20000"/>
          </a:blip>
          <a:stretch>
            <a:fillRect/>
          </a:stretch>
        </p:blipFill>
        <p:spPr>
          <a:xfrm>
            <a:off x="8434532" y="6142764"/>
            <a:ext cx="709468" cy="715236"/>
          </a:xfrm>
          <a:prstGeom prst="rect">
            <a:avLst/>
          </a:prstGeom>
          <a:effectLst/>
        </p:spPr>
      </p:pic>
      <p:cxnSp>
        <p:nvCxnSpPr>
          <p:cNvPr id="26" name="Straight Connector 25"/>
          <p:cNvCxnSpPr/>
          <p:nvPr/>
        </p:nvCxnSpPr>
        <p:spPr>
          <a:xfrm flipV="1">
            <a:off x="1102450" y="1176065"/>
            <a:ext cx="7806228" cy="0"/>
          </a:xfrm>
          <a:prstGeom prst="line">
            <a:avLst/>
          </a:prstGeom>
          <a:noFill/>
          <a:ln w="127000" cap="flat">
            <a:solidFill>
              <a:schemeClr val="accent1"/>
            </a:solidFill>
            <a:prstDash val="solid"/>
            <a:miter lim="400000"/>
          </a:ln>
          <a:effectLst/>
          <a:sp3d/>
        </p:spPr>
        <p:style>
          <a:lnRef idx="0">
            <a:scrgbClr r="0" g="0" b="0"/>
          </a:lnRef>
          <a:fillRef idx="0">
            <a:scrgbClr r="0" g="0" b="0"/>
          </a:fillRef>
          <a:effectRef idx="0">
            <a:scrgbClr r="0" g="0" b="0"/>
          </a:effectRef>
          <a:fontRef idx="none"/>
        </p:style>
      </p:cxnSp>
      <p:cxnSp>
        <p:nvCxnSpPr>
          <p:cNvPr id="27" name="Straight Connector 26"/>
          <p:cNvCxnSpPr/>
          <p:nvPr/>
        </p:nvCxnSpPr>
        <p:spPr>
          <a:xfrm>
            <a:off x="235325" y="1176065"/>
            <a:ext cx="857332" cy="0"/>
          </a:xfrm>
          <a:prstGeom prst="line">
            <a:avLst/>
          </a:prstGeom>
          <a:noFill/>
          <a:ln w="127000" cap="flat">
            <a:solidFill>
              <a:srgbClr val="329600"/>
            </a:solidFill>
            <a:prstDash val="solid"/>
            <a:miter lim="400000"/>
          </a:ln>
          <a:effectLst/>
          <a:sp3d/>
        </p:spPr>
        <p:style>
          <a:lnRef idx="0">
            <a:scrgbClr r="0" g="0" b="0"/>
          </a:lnRef>
          <a:fillRef idx="0">
            <a:scrgbClr r="0" g="0" b="0"/>
          </a:fillRef>
          <a:effectRef idx="0">
            <a:scrgbClr r="0" g="0" b="0"/>
          </a:effectRef>
          <a:fontRef idx="none"/>
        </p:style>
      </p:cxnSp>
      <p:sp>
        <p:nvSpPr>
          <p:cNvPr id="28" name="Shape 130"/>
          <p:cNvSpPr txBox="1">
            <a:spLocks/>
          </p:cNvSpPr>
          <p:nvPr/>
        </p:nvSpPr>
        <p:spPr>
          <a:xfrm>
            <a:off x="235325" y="372418"/>
            <a:ext cx="7717431" cy="745647"/>
          </a:xfrm>
          <a:prstGeom prst="rect">
            <a:avLst/>
          </a:prstGeom>
          <a:ln w="12700">
            <a:miter lim="400000"/>
          </a:ln>
          <a:extLst>
            <a:ext uri="{C572A759-6A51-4108-AA02-DFA0A04FC94B}">
              <ma14:wrappingTextBoxFlag xmlns:ma14="http://schemas.microsoft.com/office/mac/drawingml/2011/main" val="1"/>
            </a:ext>
          </a:extLst>
        </p:spPr>
        <p:txBody>
          <a:bodyPr lIns="31872" tIns="31872" rIns="31872" bIns="31872" anchor="ctr">
            <a:noAutofit/>
          </a:bodyPr>
          <a:lstStyle>
            <a:lvl1pPr marL="0" marR="0" indent="0" algn="l" defTabSz="457200" rtl="0" latinLnBrk="0">
              <a:lnSpc>
                <a:spcPct val="100000"/>
              </a:lnSpc>
              <a:spcBef>
                <a:spcPts val="0"/>
              </a:spcBef>
              <a:spcAft>
                <a:spcPts val="0"/>
              </a:spcAft>
              <a:buClrTx/>
              <a:buSzTx/>
              <a:buFontTx/>
              <a:buNone/>
              <a:tabLst/>
              <a:defRPr sz="5000" b="0" i="0" u="none" strike="noStrike" cap="none" spc="0" baseline="0">
                <a:ln>
                  <a:noFill/>
                </a:ln>
                <a:solidFill>
                  <a:schemeClr val="accent2"/>
                </a:solidFill>
                <a:uFillTx/>
                <a:latin typeface="Calibri"/>
                <a:ea typeface="Calibri"/>
                <a:cs typeface="Calibri"/>
                <a:sym typeface="Calibri"/>
              </a:defRPr>
            </a:lvl1pPr>
            <a:lvl2pPr marL="0" marR="0" indent="143424"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2pPr>
            <a:lvl3pPr marL="0" marR="0" indent="286847"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3pPr>
            <a:lvl4pPr marL="0" marR="0" indent="430271"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4pPr>
            <a:lvl5pPr marL="0" marR="0" indent="573695"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5pPr>
            <a:lvl6pPr marL="0" marR="0" indent="717118"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6pPr>
            <a:lvl7pPr marL="0" marR="0" indent="860542"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7pPr>
            <a:lvl8pPr marL="0" marR="0" indent="1003965"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8pPr>
            <a:lvl9pPr marL="0" marR="0" indent="1147389"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9pPr>
          </a:lstStyle>
          <a:p>
            <a:pPr hangingPunct="1"/>
            <a:r>
              <a:rPr lang="en-US" sz="4000" b="1" dirty="0" smtClean="0">
                <a:solidFill>
                  <a:srgbClr val="329600"/>
                </a:solidFill>
                <a:latin typeface="Calibri" panose="020F0502020204030204" pitchFamily="34" charset="0"/>
                <a:cs typeface="Calibri" panose="020F0502020204030204" pitchFamily="34" charset="0"/>
              </a:rPr>
              <a:t>Challenges</a:t>
            </a:r>
            <a:endParaRPr lang="en-US" sz="4000" b="1" dirty="0">
              <a:solidFill>
                <a:srgbClr val="329600"/>
              </a:solidFill>
              <a:latin typeface="Calibri" panose="020F0502020204030204" pitchFamily="34" charset="0"/>
              <a:cs typeface="Calibri" panose="020F0502020204030204" pitchFamily="34" charset="0"/>
            </a:endParaRPr>
          </a:p>
        </p:txBody>
      </p:sp>
      <p:grpSp>
        <p:nvGrpSpPr>
          <p:cNvPr id="12" name="Group 11"/>
          <p:cNvGrpSpPr/>
          <p:nvPr/>
        </p:nvGrpSpPr>
        <p:grpSpPr>
          <a:xfrm>
            <a:off x="40123" y="1597768"/>
            <a:ext cx="8721776" cy="1021819"/>
            <a:chOff x="40123" y="1597768"/>
            <a:chExt cx="8721776" cy="1021819"/>
          </a:xfrm>
        </p:grpSpPr>
        <p:grpSp>
          <p:nvGrpSpPr>
            <p:cNvPr id="2" name="Group 1"/>
            <p:cNvGrpSpPr/>
            <p:nvPr/>
          </p:nvGrpSpPr>
          <p:grpSpPr>
            <a:xfrm rot="5400000">
              <a:off x="4336060" y="1791307"/>
              <a:ext cx="922488" cy="634741"/>
              <a:chOff x="5477128" y="1871001"/>
              <a:chExt cx="922488" cy="634741"/>
            </a:xfrm>
          </p:grpSpPr>
          <p:sp>
            <p:nvSpPr>
              <p:cNvPr id="8" name="Oval 7"/>
              <p:cNvSpPr/>
              <p:nvPr/>
            </p:nvSpPr>
            <p:spPr>
              <a:xfrm>
                <a:off x="5477128" y="2102824"/>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Oval 17"/>
              <p:cNvSpPr/>
              <p:nvPr/>
            </p:nvSpPr>
            <p:spPr>
              <a:xfrm>
                <a:off x="5671643" y="1986912"/>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3" name="Oval 42"/>
              <p:cNvSpPr/>
              <p:nvPr/>
            </p:nvSpPr>
            <p:spPr>
              <a:xfrm>
                <a:off x="5865575" y="1871001"/>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4" name="Oval 43"/>
              <p:cNvSpPr/>
              <p:nvPr/>
            </p:nvSpPr>
            <p:spPr>
              <a:xfrm>
                <a:off x="6059507" y="1986912"/>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5" name="Oval 44"/>
              <p:cNvSpPr/>
              <p:nvPr/>
            </p:nvSpPr>
            <p:spPr>
              <a:xfrm>
                <a:off x="6254022" y="2102824"/>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6" name="Oval 45"/>
              <p:cNvSpPr/>
              <p:nvPr/>
            </p:nvSpPr>
            <p:spPr>
              <a:xfrm>
                <a:off x="5865575" y="2115574"/>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7" name="Oval 46"/>
              <p:cNvSpPr/>
              <p:nvPr/>
            </p:nvSpPr>
            <p:spPr>
              <a:xfrm>
                <a:off x="5865575" y="2360148"/>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grpSp>
          <p:nvGrpSpPr>
            <p:cNvPr id="9" name="Group 8"/>
            <p:cNvGrpSpPr/>
            <p:nvPr/>
          </p:nvGrpSpPr>
          <p:grpSpPr>
            <a:xfrm>
              <a:off x="40123" y="1597768"/>
              <a:ext cx="4105656" cy="1021819"/>
              <a:chOff x="40123" y="1597768"/>
              <a:chExt cx="4105656" cy="1021819"/>
            </a:xfrm>
          </p:grpSpPr>
          <p:sp>
            <p:nvSpPr>
              <p:cNvPr id="48" name="Freeform 47"/>
              <p:cNvSpPr/>
              <p:nvPr/>
            </p:nvSpPr>
            <p:spPr>
              <a:xfrm>
                <a:off x="235158" y="1777296"/>
                <a:ext cx="3910621" cy="842291"/>
              </a:xfrm>
              <a:custGeom>
                <a:avLst/>
                <a:gdLst>
                  <a:gd name="connsiteX0" fmla="*/ 0 w 3140186"/>
                  <a:gd name="connsiteY0" fmla="*/ 140385 h 842291"/>
                  <a:gd name="connsiteX1" fmla="*/ 140385 w 3140186"/>
                  <a:gd name="connsiteY1" fmla="*/ 0 h 842291"/>
                  <a:gd name="connsiteX2" fmla="*/ 2999801 w 3140186"/>
                  <a:gd name="connsiteY2" fmla="*/ 0 h 842291"/>
                  <a:gd name="connsiteX3" fmla="*/ 3140186 w 3140186"/>
                  <a:gd name="connsiteY3" fmla="*/ 140385 h 842291"/>
                  <a:gd name="connsiteX4" fmla="*/ 3140186 w 3140186"/>
                  <a:gd name="connsiteY4" fmla="*/ 701906 h 842291"/>
                  <a:gd name="connsiteX5" fmla="*/ 2999801 w 3140186"/>
                  <a:gd name="connsiteY5" fmla="*/ 842291 h 842291"/>
                  <a:gd name="connsiteX6" fmla="*/ 140385 w 3140186"/>
                  <a:gd name="connsiteY6" fmla="*/ 842291 h 842291"/>
                  <a:gd name="connsiteX7" fmla="*/ 0 w 3140186"/>
                  <a:gd name="connsiteY7" fmla="*/ 701906 h 842291"/>
                  <a:gd name="connsiteX8" fmla="*/ 0 w 3140186"/>
                  <a:gd name="connsiteY8" fmla="*/ 140385 h 842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40186" h="842291">
                    <a:moveTo>
                      <a:pt x="0" y="140385"/>
                    </a:moveTo>
                    <a:cubicBezTo>
                      <a:pt x="0" y="62853"/>
                      <a:pt x="62853" y="0"/>
                      <a:pt x="140385" y="0"/>
                    </a:cubicBezTo>
                    <a:lnTo>
                      <a:pt x="2999801" y="0"/>
                    </a:lnTo>
                    <a:cubicBezTo>
                      <a:pt x="3077333" y="0"/>
                      <a:pt x="3140186" y="62853"/>
                      <a:pt x="3140186" y="140385"/>
                    </a:cubicBezTo>
                    <a:lnTo>
                      <a:pt x="3140186" y="701906"/>
                    </a:lnTo>
                    <a:cubicBezTo>
                      <a:pt x="3140186" y="779438"/>
                      <a:pt x="3077333" y="842291"/>
                      <a:pt x="2999801" y="842291"/>
                    </a:cubicBezTo>
                    <a:lnTo>
                      <a:pt x="140385" y="842291"/>
                    </a:lnTo>
                    <a:cubicBezTo>
                      <a:pt x="62853" y="842291"/>
                      <a:pt x="0" y="779438"/>
                      <a:pt x="0" y="701906"/>
                    </a:cubicBezTo>
                    <a:lnTo>
                      <a:pt x="0" y="140385"/>
                    </a:lnTo>
                    <a:close/>
                  </a:path>
                </a:pathLst>
              </a:custGeom>
              <a:solidFill>
                <a:srgbClr val="0070C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05790" tIns="174467" rIns="174467" bIns="174467" numCol="1" spcCol="1270" anchor="ctr" anchorCtr="0">
                <a:noAutofit/>
              </a:bodyPr>
              <a:lstStyle/>
              <a:p>
                <a:pPr lvl="0" defTabSz="1555750">
                  <a:lnSpc>
                    <a:spcPct val="90000"/>
                  </a:lnSpc>
                  <a:spcBef>
                    <a:spcPct val="0"/>
                  </a:spcBef>
                  <a:spcAft>
                    <a:spcPct val="35000"/>
                  </a:spcAft>
                </a:pPr>
                <a:r>
                  <a:rPr lang="en-US" sz="2400" dirty="0" smtClean="0"/>
                  <a:t>How to eliminate anomalous invocations?</a:t>
                </a:r>
                <a:endParaRPr lang="en-US" sz="2400" kern="1200" dirty="0"/>
              </a:p>
            </p:txBody>
          </p:sp>
          <p:sp>
            <p:nvSpPr>
              <p:cNvPr id="49" name="Oval 48"/>
              <p:cNvSpPr/>
              <p:nvPr/>
            </p:nvSpPr>
            <p:spPr>
              <a:xfrm>
                <a:off x="40123" y="1597768"/>
                <a:ext cx="460857" cy="493910"/>
              </a:xfrm>
              <a:prstGeom prst="ellipse">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grpSp>
        <p:grpSp>
          <p:nvGrpSpPr>
            <p:cNvPr id="3" name="Group 2"/>
            <p:cNvGrpSpPr/>
            <p:nvPr/>
          </p:nvGrpSpPr>
          <p:grpSpPr>
            <a:xfrm>
              <a:off x="5432929" y="1611416"/>
              <a:ext cx="3328970" cy="994522"/>
              <a:chOff x="5432929" y="1625118"/>
              <a:chExt cx="3328970" cy="994522"/>
            </a:xfrm>
          </p:grpSpPr>
          <p:sp>
            <p:nvSpPr>
              <p:cNvPr id="50" name="Freeform 49"/>
              <p:cNvSpPr/>
              <p:nvPr/>
            </p:nvSpPr>
            <p:spPr>
              <a:xfrm>
                <a:off x="5621713" y="1777349"/>
                <a:ext cx="3140186" cy="842291"/>
              </a:xfrm>
              <a:custGeom>
                <a:avLst/>
                <a:gdLst>
                  <a:gd name="connsiteX0" fmla="*/ 0 w 3140186"/>
                  <a:gd name="connsiteY0" fmla="*/ 140385 h 842291"/>
                  <a:gd name="connsiteX1" fmla="*/ 140385 w 3140186"/>
                  <a:gd name="connsiteY1" fmla="*/ 0 h 842291"/>
                  <a:gd name="connsiteX2" fmla="*/ 2999801 w 3140186"/>
                  <a:gd name="connsiteY2" fmla="*/ 0 h 842291"/>
                  <a:gd name="connsiteX3" fmla="*/ 3140186 w 3140186"/>
                  <a:gd name="connsiteY3" fmla="*/ 140385 h 842291"/>
                  <a:gd name="connsiteX4" fmla="*/ 3140186 w 3140186"/>
                  <a:gd name="connsiteY4" fmla="*/ 701906 h 842291"/>
                  <a:gd name="connsiteX5" fmla="*/ 2999801 w 3140186"/>
                  <a:gd name="connsiteY5" fmla="*/ 842291 h 842291"/>
                  <a:gd name="connsiteX6" fmla="*/ 140385 w 3140186"/>
                  <a:gd name="connsiteY6" fmla="*/ 842291 h 842291"/>
                  <a:gd name="connsiteX7" fmla="*/ 0 w 3140186"/>
                  <a:gd name="connsiteY7" fmla="*/ 701906 h 842291"/>
                  <a:gd name="connsiteX8" fmla="*/ 0 w 3140186"/>
                  <a:gd name="connsiteY8" fmla="*/ 140385 h 842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40186" h="842291">
                    <a:moveTo>
                      <a:pt x="0" y="140385"/>
                    </a:moveTo>
                    <a:cubicBezTo>
                      <a:pt x="0" y="62853"/>
                      <a:pt x="62853" y="0"/>
                      <a:pt x="140385" y="0"/>
                    </a:cubicBezTo>
                    <a:lnTo>
                      <a:pt x="2999801" y="0"/>
                    </a:lnTo>
                    <a:cubicBezTo>
                      <a:pt x="3077333" y="0"/>
                      <a:pt x="3140186" y="62853"/>
                      <a:pt x="3140186" y="140385"/>
                    </a:cubicBezTo>
                    <a:lnTo>
                      <a:pt x="3140186" y="701906"/>
                    </a:lnTo>
                    <a:cubicBezTo>
                      <a:pt x="3140186" y="779438"/>
                      <a:pt x="3077333" y="842291"/>
                      <a:pt x="2999801" y="842291"/>
                    </a:cubicBezTo>
                    <a:lnTo>
                      <a:pt x="140385" y="842291"/>
                    </a:lnTo>
                    <a:cubicBezTo>
                      <a:pt x="62853" y="842291"/>
                      <a:pt x="0" y="779438"/>
                      <a:pt x="0" y="701906"/>
                    </a:cubicBezTo>
                    <a:lnTo>
                      <a:pt x="0" y="140385"/>
                    </a:lnTo>
                    <a:close/>
                  </a:path>
                </a:pathLst>
              </a:custGeom>
              <a:solidFill>
                <a:srgbClr val="0070C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05790" tIns="174467" rIns="174467" bIns="174467" numCol="1" spcCol="1270" anchor="ctr" anchorCtr="0">
                <a:noAutofit/>
              </a:bodyPr>
              <a:lstStyle/>
              <a:p>
                <a:pPr defTabSz="1555750">
                  <a:lnSpc>
                    <a:spcPct val="90000"/>
                  </a:lnSpc>
                  <a:spcBef>
                    <a:spcPct val="0"/>
                  </a:spcBef>
                  <a:spcAft>
                    <a:spcPct val="35000"/>
                  </a:spcAft>
                </a:pPr>
                <a:r>
                  <a:rPr lang="en-US" sz="2400" dirty="0" smtClean="0"/>
                  <a:t>Look at the accelerator inputs</a:t>
                </a:r>
                <a:endParaRPr lang="en-US" sz="2400" kern="1200" dirty="0"/>
              </a:p>
            </p:txBody>
          </p:sp>
          <p:sp>
            <p:nvSpPr>
              <p:cNvPr id="52" name="Oval 51"/>
              <p:cNvSpPr/>
              <p:nvPr/>
            </p:nvSpPr>
            <p:spPr>
              <a:xfrm>
                <a:off x="5432929" y="1625118"/>
                <a:ext cx="461252" cy="493910"/>
              </a:xfrm>
              <a:prstGeom prst="ellipse">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grpSp>
      </p:grpSp>
      <p:grpSp>
        <p:nvGrpSpPr>
          <p:cNvPr id="13" name="Group 12"/>
          <p:cNvGrpSpPr/>
          <p:nvPr/>
        </p:nvGrpSpPr>
        <p:grpSpPr>
          <a:xfrm>
            <a:off x="40123" y="2770988"/>
            <a:ext cx="8721776" cy="1043569"/>
            <a:chOff x="40123" y="2715893"/>
            <a:chExt cx="8721776" cy="1043569"/>
          </a:xfrm>
        </p:grpSpPr>
        <p:grpSp>
          <p:nvGrpSpPr>
            <p:cNvPr id="7" name="Group 6"/>
            <p:cNvGrpSpPr/>
            <p:nvPr/>
          </p:nvGrpSpPr>
          <p:grpSpPr>
            <a:xfrm>
              <a:off x="40123" y="2715893"/>
              <a:ext cx="4099686" cy="1043569"/>
              <a:chOff x="40123" y="2675056"/>
              <a:chExt cx="4099686" cy="1043569"/>
            </a:xfrm>
          </p:grpSpPr>
          <p:sp>
            <p:nvSpPr>
              <p:cNvPr id="20" name="Freeform 19"/>
              <p:cNvSpPr/>
              <p:nvPr/>
            </p:nvSpPr>
            <p:spPr>
              <a:xfrm>
                <a:off x="235326" y="2877377"/>
                <a:ext cx="3904483" cy="841248"/>
              </a:xfrm>
              <a:custGeom>
                <a:avLst/>
                <a:gdLst>
                  <a:gd name="connsiteX0" fmla="*/ 0 w 3140186"/>
                  <a:gd name="connsiteY0" fmla="*/ 140385 h 842291"/>
                  <a:gd name="connsiteX1" fmla="*/ 140385 w 3140186"/>
                  <a:gd name="connsiteY1" fmla="*/ 0 h 842291"/>
                  <a:gd name="connsiteX2" fmla="*/ 2999801 w 3140186"/>
                  <a:gd name="connsiteY2" fmla="*/ 0 h 842291"/>
                  <a:gd name="connsiteX3" fmla="*/ 3140186 w 3140186"/>
                  <a:gd name="connsiteY3" fmla="*/ 140385 h 842291"/>
                  <a:gd name="connsiteX4" fmla="*/ 3140186 w 3140186"/>
                  <a:gd name="connsiteY4" fmla="*/ 701906 h 842291"/>
                  <a:gd name="connsiteX5" fmla="*/ 2999801 w 3140186"/>
                  <a:gd name="connsiteY5" fmla="*/ 842291 h 842291"/>
                  <a:gd name="connsiteX6" fmla="*/ 140385 w 3140186"/>
                  <a:gd name="connsiteY6" fmla="*/ 842291 h 842291"/>
                  <a:gd name="connsiteX7" fmla="*/ 0 w 3140186"/>
                  <a:gd name="connsiteY7" fmla="*/ 701906 h 842291"/>
                  <a:gd name="connsiteX8" fmla="*/ 0 w 3140186"/>
                  <a:gd name="connsiteY8" fmla="*/ 140385 h 842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40186" h="842291">
                    <a:moveTo>
                      <a:pt x="0" y="140385"/>
                    </a:moveTo>
                    <a:cubicBezTo>
                      <a:pt x="0" y="62853"/>
                      <a:pt x="62853" y="0"/>
                      <a:pt x="140385" y="0"/>
                    </a:cubicBezTo>
                    <a:lnTo>
                      <a:pt x="2999801" y="0"/>
                    </a:lnTo>
                    <a:cubicBezTo>
                      <a:pt x="3077333" y="0"/>
                      <a:pt x="3140186" y="62853"/>
                      <a:pt x="3140186" y="140385"/>
                    </a:cubicBezTo>
                    <a:lnTo>
                      <a:pt x="3140186" y="701906"/>
                    </a:lnTo>
                    <a:cubicBezTo>
                      <a:pt x="3140186" y="779438"/>
                      <a:pt x="3077333" y="842291"/>
                      <a:pt x="2999801" y="842291"/>
                    </a:cubicBezTo>
                    <a:lnTo>
                      <a:pt x="140385" y="842291"/>
                    </a:lnTo>
                    <a:cubicBezTo>
                      <a:pt x="62853" y="842291"/>
                      <a:pt x="0" y="779438"/>
                      <a:pt x="0" y="701906"/>
                    </a:cubicBezTo>
                    <a:lnTo>
                      <a:pt x="0" y="140385"/>
                    </a:lnTo>
                    <a:close/>
                  </a:path>
                </a:pathLst>
              </a:custGeom>
              <a:solidFill>
                <a:srgbClr val="0070C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05790" tIns="174467" rIns="174467" bIns="174467" numCol="1" spcCol="1270" anchor="ctr" anchorCtr="0">
                <a:noAutofit/>
              </a:bodyPr>
              <a:lstStyle/>
              <a:p>
                <a:pPr lvl="0" defTabSz="1555750">
                  <a:lnSpc>
                    <a:spcPct val="90000"/>
                  </a:lnSpc>
                  <a:spcBef>
                    <a:spcPct val="0"/>
                  </a:spcBef>
                  <a:spcAft>
                    <a:spcPct val="35000"/>
                  </a:spcAft>
                </a:pPr>
                <a:r>
                  <a:rPr lang="en-US" sz="2400" dirty="0"/>
                  <a:t>Final Quality loss </a:t>
                </a:r>
                <a:r>
                  <a:rPr lang="en-US" sz="2400" dirty="0" smtClean="0">
                    <a:sym typeface="Wingdings" panose="05000000000000000000" pitchFamily="2" charset="2"/>
                  </a:rPr>
                  <a:t> </a:t>
                </a:r>
                <a:r>
                  <a:rPr lang="en-US" sz="2400" dirty="0">
                    <a:sym typeface="Wingdings" panose="05000000000000000000" pitchFamily="2" charset="2"/>
                  </a:rPr>
                  <a:t>Local Error ?</a:t>
                </a:r>
                <a:endParaRPr lang="en-US" sz="2400" kern="1200" dirty="0"/>
              </a:p>
            </p:txBody>
          </p:sp>
          <p:sp>
            <p:nvSpPr>
              <p:cNvPr id="21" name="Oval 20"/>
              <p:cNvSpPr/>
              <p:nvPr/>
            </p:nvSpPr>
            <p:spPr>
              <a:xfrm>
                <a:off x="40123" y="2675056"/>
                <a:ext cx="461252" cy="493910"/>
              </a:xfrm>
              <a:prstGeom prst="ellipse">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grpSp>
        <p:grpSp>
          <p:nvGrpSpPr>
            <p:cNvPr id="11" name="Group 10"/>
            <p:cNvGrpSpPr/>
            <p:nvPr/>
          </p:nvGrpSpPr>
          <p:grpSpPr>
            <a:xfrm>
              <a:off x="5432929" y="2740416"/>
              <a:ext cx="3328970" cy="994522"/>
              <a:chOff x="5432929" y="2725146"/>
              <a:chExt cx="3328970" cy="994522"/>
            </a:xfrm>
          </p:grpSpPr>
          <p:sp>
            <p:nvSpPr>
              <p:cNvPr id="22" name="Freeform 21"/>
              <p:cNvSpPr/>
              <p:nvPr/>
            </p:nvSpPr>
            <p:spPr>
              <a:xfrm>
                <a:off x="5621713" y="2877377"/>
                <a:ext cx="3140186" cy="842291"/>
              </a:xfrm>
              <a:custGeom>
                <a:avLst/>
                <a:gdLst>
                  <a:gd name="connsiteX0" fmla="*/ 0 w 3140186"/>
                  <a:gd name="connsiteY0" fmla="*/ 140385 h 842291"/>
                  <a:gd name="connsiteX1" fmla="*/ 140385 w 3140186"/>
                  <a:gd name="connsiteY1" fmla="*/ 0 h 842291"/>
                  <a:gd name="connsiteX2" fmla="*/ 2999801 w 3140186"/>
                  <a:gd name="connsiteY2" fmla="*/ 0 h 842291"/>
                  <a:gd name="connsiteX3" fmla="*/ 3140186 w 3140186"/>
                  <a:gd name="connsiteY3" fmla="*/ 140385 h 842291"/>
                  <a:gd name="connsiteX4" fmla="*/ 3140186 w 3140186"/>
                  <a:gd name="connsiteY4" fmla="*/ 701906 h 842291"/>
                  <a:gd name="connsiteX5" fmla="*/ 2999801 w 3140186"/>
                  <a:gd name="connsiteY5" fmla="*/ 842291 h 842291"/>
                  <a:gd name="connsiteX6" fmla="*/ 140385 w 3140186"/>
                  <a:gd name="connsiteY6" fmla="*/ 842291 h 842291"/>
                  <a:gd name="connsiteX7" fmla="*/ 0 w 3140186"/>
                  <a:gd name="connsiteY7" fmla="*/ 701906 h 842291"/>
                  <a:gd name="connsiteX8" fmla="*/ 0 w 3140186"/>
                  <a:gd name="connsiteY8" fmla="*/ 140385 h 842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40186" h="842291">
                    <a:moveTo>
                      <a:pt x="0" y="140385"/>
                    </a:moveTo>
                    <a:cubicBezTo>
                      <a:pt x="0" y="62853"/>
                      <a:pt x="62853" y="0"/>
                      <a:pt x="140385" y="0"/>
                    </a:cubicBezTo>
                    <a:lnTo>
                      <a:pt x="2999801" y="0"/>
                    </a:lnTo>
                    <a:cubicBezTo>
                      <a:pt x="3077333" y="0"/>
                      <a:pt x="3140186" y="62853"/>
                      <a:pt x="3140186" y="140385"/>
                    </a:cubicBezTo>
                    <a:lnTo>
                      <a:pt x="3140186" y="701906"/>
                    </a:lnTo>
                    <a:cubicBezTo>
                      <a:pt x="3140186" y="779438"/>
                      <a:pt x="3077333" y="842291"/>
                      <a:pt x="2999801" y="842291"/>
                    </a:cubicBezTo>
                    <a:lnTo>
                      <a:pt x="140385" y="842291"/>
                    </a:lnTo>
                    <a:cubicBezTo>
                      <a:pt x="62853" y="842291"/>
                      <a:pt x="0" y="779438"/>
                      <a:pt x="0" y="701906"/>
                    </a:cubicBezTo>
                    <a:lnTo>
                      <a:pt x="0" y="140385"/>
                    </a:lnTo>
                    <a:close/>
                  </a:path>
                </a:pathLst>
              </a:custGeom>
              <a:solidFill>
                <a:srgbClr val="0070C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05790" tIns="174467" rIns="174467" bIns="174467" numCol="1" spcCol="1270" anchor="ctr" anchorCtr="0">
                <a:noAutofit/>
              </a:bodyPr>
              <a:lstStyle/>
              <a:p>
                <a:pPr defTabSz="1555750">
                  <a:lnSpc>
                    <a:spcPct val="90000"/>
                  </a:lnSpc>
                  <a:spcBef>
                    <a:spcPct val="0"/>
                  </a:spcBef>
                  <a:spcAft>
                    <a:spcPct val="35000"/>
                  </a:spcAft>
                </a:pPr>
                <a:endParaRPr lang="en-US" sz="2400" dirty="0" smtClean="0"/>
              </a:p>
              <a:p>
                <a:pPr defTabSz="1555750">
                  <a:lnSpc>
                    <a:spcPct val="90000"/>
                  </a:lnSpc>
                  <a:spcBef>
                    <a:spcPct val="0"/>
                  </a:spcBef>
                  <a:spcAft>
                    <a:spcPct val="35000"/>
                  </a:spcAft>
                </a:pPr>
                <a:r>
                  <a:rPr lang="en-US" sz="2400" dirty="0" smtClean="0"/>
                  <a:t>Threshold </a:t>
                </a:r>
                <a:r>
                  <a:rPr lang="en-US" sz="2400" dirty="0"/>
                  <a:t>the local error</a:t>
                </a:r>
              </a:p>
              <a:p>
                <a:pPr lvl="0" algn="l" defTabSz="1555750">
                  <a:lnSpc>
                    <a:spcPct val="90000"/>
                  </a:lnSpc>
                  <a:spcBef>
                    <a:spcPct val="0"/>
                  </a:spcBef>
                  <a:spcAft>
                    <a:spcPct val="35000"/>
                  </a:spcAft>
                </a:pPr>
                <a:r>
                  <a:rPr lang="en-US" sz="2400" dirty="0" smtClean="0"/>
                  <a:t> </a:t>
                </a:r>
                <a:endParaRPr lang="en-US" sz="2400" kern="1200" dirty="0"/>
              </a:p>
            </p:txBody>
          </p:sp>
          <p:sp>
            <p:nvSpPr>
              <p:cNvPr id="23" name="Oval 22"/>
              <p:cNvSpPr/>
              <p:nvPr/>
            </p:nvSpPr>
            <p:spPr>
              <a:xfrm>
                <a:off x="5432929" y="2725146"/>
                <a:ext cx="461252" cy="493910"/>
              </a:xfrm>
              <a:prstGeom prst="ellipse">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grpSp>
        <p:grpSp>
          <p:nvGrpSpPr>
            <p:cNvPr id="24" name="Group 23"/>
            <p:cNvGrpSpPr/>
            <p:nvPr/>
          </p:nvGrpSpPr>
          <p:grpSpPr>
            <a:xfrm rot="5400000">
              <a:off x="4338450" y="2920307"/>
              <a:ext cx="922488" cy="634741"/>
              <a:chOff x="5477128" y="1871001"/>
              <a:chExt cx="922488" cy="634741"/>
            </a:xfrm>
          </p:grpSpPr>
          <p:sp>
            <p:nvSpPr>
              <p:cNvPr id="25" name="Oval 24"/>
              <p:cNvSpPr/>
              <p:nvPr/>
            </p:nvSpPr>
            <p:spPr>
              <a:xfrm>
                <a:off x="5477128" y="2102824"/>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0" name="Oval 29"/>
              <p:cNvSpPr/>
              <p:nvPr/>
            </p:nvSpPr>
            <p:spPr>
              <a:xfrm>
                <a:off x="5671643" y="1986912"/>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Oval 30"/>
              <p:cNvSpPr/>
              <p:nvPr/>
            </p:nvSpPr>
            <p:spPr>
              <a:xfrm>
                <a:off x="5865575" y="1871001"/>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2" name="Oval 31"/>
              <p:cNvSpPr/>
              <p:nvPr/>
            </p:nvSpPr>
            <p:spPr>
              <a:xfrm>
                <a:off x="6059507" y="1986912"/>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3" name="Oval 32"/>
              <p:cNvSpPr/>
              <p:nvPr/>
            </p:nvSpPr>
            <p:spPr>
              <a:xfrm>
                <a:off x="6254022" y="2102824"/>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4" name="Oval 33"/>
              <p:cNvSpPr/>
              <p:nvPr/>
            </p:nvSpPr>
            <p:spPr>
              <a:xfrm>
                <a:off x="5865575" y="2115574"/>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5" name="Oval 34"/>
              <p:cNvSpPr/>
              <p:nvPr/>
            </p:nvSpPr>
            <p:spPr>
              <a:xfrm>
                <a:off x="5865575" y="2360148"/>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grpSp>
      <p:grpSp>
        <p:nvGrpSpPr>
          <p:cNvPr id="14" name="Group 13"/>
          <p:cNvGrpSpPr/>
          <p:nvPr/>
        </p:nvGrpSpPr>
        <p:grpSpPr>
          <a:xfrm>
            <a:off x="235157" y="3965958"/>
            <a:ext cx="8514764" cy="1043396"/>
            <a:chOff x="235157" y="3968876"/>
            <a:chExt cx="8514764" cy="1043396"/>
          </a:xfrm>
        </p:grpSpPr>
        <p:sp>
          <p:nvSpPr>
            <p:cNvPr id="36" name="Freeform 35"/>
            <p:cNvSpPr/>
            <p:nvPr/>
          </p:nvSpPr>
          <p:spPr>
            <a:xfrm>
              <a:off x="235157" y="4069429"/>
              <a:ext cx="3904652" cy="842291"/>
            </a:xfrm>
            <a:custGeom>
              <a:avLst/>
              <a:gdLst>
                <a:gd name="connsiteX0" fmla="*/ 0 w 3140186"/>
                <a:gd name="connsiteY0" fmla="*/ 140385 h 842291"/>
                <a:gd name="connsiteX1" fmla="*/ 140385 w 3140186"/>
                <a:gd name="connsiteY1" fmla="*/ 0 h 842291"/>
                <a:gd name="connsiteX2" fmla="*/ 2999801 w 3140186"/>
                <a:gd name="connsiteY2" fmla="*/ 0 h 842291"/>
                <a:gd name="connsiteX3" fmla="*/ 3140186 w 3140186"/>
                <a:gd name="connsiteY3" fmla="*/ 140385 h 842291"/>
                <a:gd name="connsiteX4" fmla="*/ 3140186 w 3140186"/>
                <a:gd name="connsiteY4" fmla="*/ 701906 h 842291"/>
                <a:gd name="connsiteX5" fmla="*/ 2999801 w 3140186"/>
                <a:gd name="connsiteY5" fmla="*/ 842291 h 842291"/>
                <a:gd name="connsiteX6" fmla="*/ 140385 w 3140186"/>
                <a:gd name="connsiteY6" fmla="*/ 842291 h 842291"/>
                <a:gd name="connsiteX7" fmla="*/ 0 w 3140186"/>
                <a:gd name="connsiteY7" fmla="*/ 701906 h 842291"/>
                <a:gd name="connsiteX8" fmla="*/ 0 w 3140186"/>
                <a:gd name="connsiteY8" fmla="*/ 140385 h 842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40186" h="842291">
                  <a:moveTo>
                    <a:pt x="0" y="140385"/>
                  </a:moveTo>
                  <a:cubicBezTo>
                    <a:pt x="0" y="62853"/>
                    <a:pt x="62853" y="0"/>
                    <a:pt x="140385" y="0"/>
                  </a:cubicBezTo>
                  <a:lnTo>
                    <a:pt x="2999801" y="0"/>
                  </a:lnTo>
                  <a:cubicBezTo>
                    <a:pt x="3077333" y="0"/>
                    <a:pt x="3140186" y="62853"/>
                    <a:pt x="3140186" y="140385"/>
                  </a:cubicBezTo>
                  <a:lnTo>
                    <a:pt x="3140186" y="701906"/>
                  </a:lnTo>
                  <a:cubicBezTo>
                    <a:pt x="3140186" y="779438"/>
                    <a:pt x="3077333" y="842291"/>
                    <a:pt x="2999801" y="842291"/>
                  </a:cubicBezTo>
                  <a:lnTo>
                    <a:pt x="140385" y="842291"/>
                  </a:lnTo>
                  <a:cubicBezTo>
                    <a:pt x="62853" y="842291"/>
                    <a:pt x="0" y="779438"/>
                    <a:pt x="0" y="701906"/>
                  </a:cubicBezTo>
                  <a:lnTo>
                    <a:pt x="0" y="140385"/>
                  </a:lnTo>
                  <a:close/>
                </a:path>
              </a:pathLst>
            </a:custGeom>
            <a:solidFill>
              <a:srgbClr val="0070C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05790" tIns="174467" rIns="174467" bIns="174467" numCol="1" spcCol="1270" anchor="ctr" anchorCtr="0">
              <a:noAutofit/>
            </a:bodyPr>
            <a:lstStyle/>
            <a:p>
              <a:pPr lvl="0" algn="l" defTabSz="1555750">
                <a:lnSpc>
                  <a:spcPct val="90000"/>
                </a:lnSpc>
                <a:spcBef>
                  <a:spcPct val="0"/>
                </a:spcBef>
                <a:spcAft>
                  <a:spcPct val="35000"/>
                </a:spcAft>
              </a:pPr>
              <a:r>
                <a:rPr lang="en-US" sz="2400" kern="1200" dirty="0" smtClean="0"/>
                <a:t>What guarantees?</a:t>
              </a:r>
              <a:endParaRPr lang="en-US" sz="2400" kern="1200" dirty="0"/>
            </a:p>
          </p:txBody>
        </p:sp>
        <p:grpSp>
          <p:nvGrpSpPr>
            <p:cNvPr id="38" name="Group 37"/>
            <p:cNvGrpSpPr/>
            <p:nvPr/>
          </p:nvGrpSpPr>
          <p:grpSpPr>
            <a:xfrm rot="5400000">
              <a:off x="4334678" y="4173204"/>
              <a:ext cx="922488" cy="634741"/>
              <a:chOff x="5477128" y="1871001"/>
              <a:chExt cx="922488" cy="634741"/>
            </a:xfrm>
          </p:grpSpPr>
          <p:sp>
            <p:nvSpPr>
              <p:cNvPr id="39" name="Oval 38"/>
              <p:cNvSpPr/>
              <p:nvPr/>
            </p:nvSpPr>
            <p:spPr>
              <a:xfrm>
                <a:off x="5477128" y="2102824"/>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0" name="Oval 39"/>
              <p:cNvSpPr/>
              <p:nvPr/>
            </p:nvSpPr>
            <p:spPr>
              <a:xfrm>
                <a:off x="5671643" y="1986912"/>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1" name="Oval 40"/>
              <p:cNvSpPr/>
              <p:nvPr/>
            </p:nvSpPr>
            <p:spPr>
              <a:xfrm>
                <a:off x="5865575" y="1871001"/>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2" name="Oval 41"/>
              <p:cNvSpPr/>
              <p:nvPr/>
            </p:nvSpPr>
            <p:spPr>
              <a:xfrm>
                <a:off x="6059507" y="1986912"/>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1" name="Oval 50"/>
              <p:cNvSpPr/>
              <p:nvPr/>
            </p:nvSpPr>
            <p:spPr>
              <a:xfrm>
                <a:off x="6254022" y="2102824"/>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3" name="Oval 52"/>
              <p:cNvSpPr/>
              <p:nvPr/>
            </p:nvSpPr>
            <p:spPr>
              <a:xfrm>
                <a:off x="5865575" y="2115574"/>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4" name="Oval 53"/>
              <p:cNvSpPr/>
              <p:nvPr/>
            </p:nvSpPr>
            <p:spPr>
              <a:xfrm>
                <a:off x="5865575" y="2360148"/>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grpSp>
          <p:nvGrpSpPr>
            <p:cNvPr id="10" name="Group 9"/>
            <p:cNvGrpSpPr/>
            <p:nvPr/>
          </p:nvGrpSpPr>
          <p:grpSpPr>
            <a:xfrm>
              <a:off x="5432929" y="3968876"/>
              <a:ext cx="3316992" cy="1043396"/>
              <a:chOff x="5432929" y="3863279"/>
              <a:chExt cx="3316992" cy="1043396"/>
            </a:xfrm>
          </p:grpSpPr>
          <p:sp>
            <p:nvSpPr>
              <p:cNvPr id="55" name="Freeform 54"/>
              <p:cNvSpPr/>
              <p:nvPr/>
            </p:nvSpPr>
            <p:spPr>
              <a:xfrm>
                <a:off x="5609735" y="4064384"/>
                <a:ext cx="3140186" cy="842291"/>
              </a:xfrm>
              <a:custGeom>
                <a:avLst/>
                <a:gdLst>
                  <a:gd name="connsiteX0" fmla="*/ 0 w 3140186"/>
                  <a:gd name="connsiteY0" fmla="*/ 140385 h 842291"/>
                  <a:gd name="connsiteX1" fmla="*/ 140385 w 3140186"/>
                  <a:gd name="connsiteY1" fmla="*/ 0 h 842291"/>
                  <a:gd name="connsiteX2" fmla="*/ 2999801 w 3140186"/>
                  <a:gd name="connsiteY2" fmla="*/ 0 h 842291"/>
                  <a:gd name="connsiteX3" fmla="*/ 3140186 w 3140186"/>
                  <a:gd name="connsiteY3" fmla="*/ 140385 h 842291"/>
                  <a:gd name="connsiteX4" fmla="*/ 3140186 w 3140186"/>
                  <a:gd name="connsiteY4" fmla="*/ 701906 h 842291"/>
                  <a:gd name="connsiteX5" fmla="*/ 2999801 w 3140186"/>
                  <a:gd name="connsiteY5" fmla="*/ 842291 h 842291"/>
                  <a:gd name="connsiteX6" fmla="*/ 140385 w 3140186"/>
                  <a:gd name="connsiteY6" fmla="*/ 842291 h 842291"/>
                  <a:gd name="connsiteX7" fmla="*/ 0 w 3140186"/>
                  <a:gd name="connsiteY7" fmla="*/ 701906 h 842291"/>
                  <a:gd name="connsiteX8" fmla="*/ 0 w 3140186"/>
                  <a:gd name="connsiteY8" fmla="*/ 140385 h 842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40186" h="842291">
                    <a:moveTo>
                      <a:pt x="0" y="140385"/>
                    </a:moveTo>
                    <a:cubicBezTo>
                      <a:pt x="0" y="62853"/>
                      <a:pt x="62853" y="0"/>
                      <a:pt x="140385" y="0"/>
                    </a:cubicBezTo>
                    <a:lnTo>
                      <a:pt x="2999801" y="0"/>
                    </a:lnTo>
                    <a:cubicBezTo>
                      <a:pt x="3077333" y="0"/>
                      <a:pt x="3140186" y="62853"/>
                      <a:pt x="3140186" y="140385"/>
                    </a:cubicBezTo>
                    <a:lnTo>
                      <a:pt x="3140186" y="701906"/>
                    </a:lnTo>
                    <a:cubicBezTo>
                      <a:pt x="3140186" y="779438"/>
                      <a:pt x="3077333" y="842291"/>
                      <a:pt x="2999801" y="842291"/>
                    </a:cubicBezTo>
                    <a:lnTo>
                      <a:pt x="140385" y="842291"/>
                    </a:lnTo>
                    <a:cubicBezTo>
                      <a:pt x="62853" y="842291"/>
                      <a:pt x="0" y="779438"/>
                      <a:pt x="0" y="701906"/>
                    </a:cubicBezTo>
                    <a:lnTo>
                      <a:pt x="0" y="140385"/>
                    </a:lnTo>
                    <a:close/>
                  </a:path>
                </a:pathLst>
              </a:custGeom>
              <a:solidFill>
                <a:srgbClr val="0070C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05790" tIns="174467" rIns="174467" bIns="174467" numCol="1" spcCol="1270" anchor="ctr" anchorCtr="0">
                <a:noAutofit/>
              </a:bodyPr>
              <a:lstStyle/>
              <a:p>
                <a:pPr lvl="0" algn="l" defTabSz="1555750">
                  <a:lnSpc>
                    <a:spcPct val="90000"/>
                  </a:lnSpc>
                  <a:spcBef>
                    <a:spcPct val="0"/>
                  </a:spcBef>
                  <a:spcAft>
                    <a:spcPct val="35000"/>
                  </a:spcAft>
                </a:pPr>
                <a:r>
                  <a:rPr lang="en-US" sz="2400" kern="1200" dirty="0" smtClean="0"/>
                  <a:t>Statistical Guarantees</a:t>
                </a:r>
                <a:endParaRPr lang="en-US" sz="2400" kern="1200" dirty="0"/>
              </a:p>
            </p:txBody>
          </p:sp>
          <p:sp>
            <p:nvSpPr>
              <p:cNvPr id="56" name="Oval 55"/>
              <p:cNvSpPr/>
              <p:nvPr/>
            </p:nvSpPr>
            <p:spPr>
              <a:xfrm>
                <a:off x="5432929" y="3863279"/>
                <a:ext cx="461252" cy="493910"/>
              </a:xfrm>
              <a:prstGeom prst="ellipse">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grpSp>
      </p:grpSp>
      <p:grpSp>
        <p:nvGrpSpPr>
          <p:cNvPr id="15" name="Group 14"/>
          <p:cNvGrpSpPr/>
          <p:nvPr/>
        </p:nvGrpSpPr>
        <p:grpSpPr>
          <a:xfrm>
            <a:off x="235157" y="5160755"/>
            <a:ext cx="8535042" cy="994522"/>
            <a:chOff x="235157" y="5160755"/>
            <a:chExt cx="8535042" cy="994522"/>
          </a:xfrm>
        </p:grpSpPr>
        <p:sp>
          <p:nvSpPr>
            <p:cNvPr id="59" name="Freeform 58"/>
            <p:cNvSpPr/>
            <p:nvPr/>
          </p:nvSpPr>
          <p:spPr>
            <a:xfrm>
              <a:off x="235157" y="5236871"/>
              <a:ext cx="3904652" cy="842291"/>
            </a:xfrm>
            <a:custGeom>
              <a:avLst/>
              <a:gdLst>
                <a:gd name="connsiteX0" fmla="*/ 0 w 3140186"/>
                <a:gd name="connsiteY0" fmla="*/ 140385 h 842291"/>
                <a:gd name="connsiteX1" fmla="*/ 140385 w 3140186"/>
                <a:gd name="connsiteY1" fmla="*/ 0 h 842291"/>
                <a:gd name="connsiteX2" fmla="*/ 2999801 w 3140186"/>
                <a:gd name="connsiteY2" fmla="*/ 0 h 842291"/>
                <a:gd name="connsiteX3" fmla="*/ 3140186 w 3140186"/>
                <a:gd name="connsiteY3" fmla="*/ 140385 h 842291"/>
                <a:gd name="connsiteX4" fmla="*/ 3140186 w 3140186"/>
                <a:gd name="connsiteY4" fmla="*/ 701906 h 842291"/>
                <a:gd name="connsiteX5" fmla="*/ 2999801 w 3140186"/>
                <a:gd name="connsiteY5" fmla="*/ 842291 h 842291"/>
                <a:gd name="connsiteX6" fmla="*/ 140385 w 3140186"/>
                <a:gd name="connsiteY6" fmla="*/ 842291 h 842291"/>
                <a:gd name="connsiteX7" fmla="*/ 0 w 3140186"/>
                <a:gd name="connsiteY7" fmla="*/ 701906 h 842291"/>
                <a:gd name="connsiteX8" fmla="*/ 0 w 3140186"/>
                <a:gd name="connsiteY8" fmla="*/ 140385 h 842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40186" h="842291">
                  <a:moveTo>
                    <a:pt x="0" y="140385"/>
                  </a:moveTo>
                  <a:cubicBezTo>
                    <a:pt x="0" y="62853"/>
                    <a:pt x="62853" y="0"/>
                    <a:pt x="140385" y="0"/>
                  </a:cubicBezTo>
                  <a:lnTo>
                    <a:pt x="2999801" y="0"/>
                  </a:lnTo>
                  <a:cubicBezTo>
                    <a:pt x="3077333" y="0"/>
                    <a:pt x="3140186" y="62853"/>
                    <a:pt x="3140186" y="140385"/>
                  </a:cubicBezTo>
                  <a:lnTo>
                    <a:pt x="3140186" y="701906"/>
                  </a:lnTo>
                  <a:cubicBezTo>
                    <a:pt x="3140186" y="779438"/>
                    <a:pt x="3077333" y="842291"/>
                    <a:pt x="2999801" y="842291"/>
                  </a:cubicBezTo>
                  <a:lnTo>
                    <a:pt x="140385" y="842291"/>
                  </a:lnTo>
                  <a:cubicBezTo>
                    <a:pt x="62853" y="842291"/>
                    <a:pt x="0" y="779438"/>
                    <a:pt x="0" y="701906"/>
                  </a:cubicBezTo>
                  <a:lnTo>
                    <a:pt x="0" y="140385"/>
                  </a:lnTo>
                  <a:close/>
                </a:path>
              </a:pathLst>
            </a:custGeom>
            <a:solidFill>
              <a:srgbClr val="0070C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05790" tIns="174467" rIns="174467" bIns="174467" numCol="1" spcCol="1270" anchor="ctr" anchorCtr="0">
              <a:noAutofit/>
            </a:bodyPr>
            <a:lstStyle/>
            <a:p>
              <a:pPr lvl="0" defTabSz="1555750">
                <a:lnSpc>
                  <a:spcPct val="90000"/>
                </a:lnSpc>
                <a:spcBef>
                  <a:spcPct val="0"/>
                </a:spcBef>
                <a:spcAft>
                  <a:spcPct val="35000"/>
                </a:spcAft>
              </a:pPr>
              <a:r>
                <a:rPr lang="en-US" sz="2400" dirty="0"/>
                <a:t>What algorithm at runtime?</a:t>
              </a:r>
            </a:p>
          </p:txBody>
        </p:sp>
        <p:grpSp>
          <p:nvGrpSpPr>
            <p:cNvPr id="61" name="Group 60"/>
            <p:cNvGrpSpPr/>
            <p:nvPr/>
          </p:nvGrpSpPr>
          <p:grpSpPr>
            <a:xfrm rot="5400000">
              <a:off x="4334678" y="5340646"/>
              <a:ext cx="922488" cy="634741"/>
              <a:chOff x="5477128" y="1871001"/>
              <a:chExt cx="922488" cy="634741"/>
            </a:xfrm>
          </p:grpSpPr>
          <p:sp>
            <p:nvSpPr>
              <p:cNvPr id="62" name="Oval 61"/>
              <p:cNvSpPr/>
              <p:nvPr/>
            </p:nvSpPr>
            <p:spPr>
              <a:xfrm>
                <a:off x="5477128" y="2102824"/>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3" name="Oval 62"/>
              <p:cNvSpPr/>
              <p:nvPr/>
            </p:nvSpPr>
            <p:spPr>
              <a:xfrm>
                <a:off x="5671643" y="1986912"/>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4" name="Oval 63"/>
              <p:cNvSpPr/>
              <p:nvPr/>
            </p:nvSpPr>
            <p:spPr>
              <a:xfrm>
                <a:off x="5865575" y="1871001"/>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5" name="Oval 64"/>
              <p:cNvSpPr/>
              <p:nvPr/>
            </p:nvSpPr>
            <p:spPr>
              <a:xfrm>
                <a:off x="6059507" y="1986912"/>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6" name="Oval 65"/>
              <p:cNvSpPr/>
              <p:nvPr/>
            </p:nvSpPr>
            <p:spPr>
              <a:xfrm>
                <a:off x="6254022" y="2102824"/>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7" name="Oval 66"/>
              <p:cNvSpPr/>
              <p:nvPr/>
            </p:nvSpPr>
            <p:spPr>
              <a:xfrm>
                <a:off x="5865575" y="2115574"/>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68" name="Oval 67"/>
              <p:cNvSpPr/>
              <p:nvPr/>
            </p:nvSpPr>
            <p:spPr>
              <a:xfrm>
                <a:off x="5865575" y="2360148"/>
                <a:ext cx="145594" cy="145594"/>
              </a:xfrm>
              <a:prstGeom prst="ellipse">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grpSp>
        <p:grpSp>
          <p:nvGrpSpPr>
            <p:cNvPr id="4" name="Group 3"/>
            <p:cNvGrpSpPr/>
            <p:nvPr/>
          </p:nvGrpSpPr>
          <p:grpSpPr>
            <a:xfrm>
              <a:off x="5441229" y="5160755"/>
              <a:ext cx="3328970" cy="994522"/>
              <a:chOff x="5441229" y="5140843"/>
              <a:chExt cx="3328970" cy="994522"/>
            </a:xfrm>
          </p:grpSpPr>
          <p:sp>
            <p:nvSpPr>
              <p:cNvPr id="69" name="Freeform 68"/>
              <p:cNvSpPr/>
              <p:nvPr/>
            </p:nvSpPr>
            <p:spPr>
              <a:xfrm>
                <a:off x="5630013" y="5293074"/>
                <a:ext cx="3140186" cy="842291"/>
              </a:xfrm>
              <a:custGeom>
                <a:avLst/>
                <a:gdLst>
                  <a:gd name="connsiteX0" fmla="*/ 0 w 3140186"/>
                  <a:gd name="connsiteY0" fmla="*/ 140385 h 842291"/>
                  <a:gd name="connsiteX1" fmla="*/ 140385 w 3140186"/>
                  <a:gd name="connsiteY1" fmla="*/ 0 h 842291"/>
                  <a:gd name="connsiteX2" fmla="*/ 2999801 w 3140186"/>
                  <a:gd name="connsiteY2" fmla="*/ 0 h 842291"/>
                  <a:gd name="connsiteX3" fmla="*/ 3140186 w 3140186"/>
                  <a:gd name="connsiteY3" fmla="*/ 140385 h 842291"/>
                  <a:gd name="connsiteX4" fmla="*/ 3140186 w 3140186"/>
                  <a:gd name="connsiteY4" fmla="*/ 701906 h 842291"/>
                  <a:gd name="connsiteX5" fmla="*/ 2999801 w 3140186"/>
                  <a:gd name="connsiteY5" fmla="*/ 842291 h 842291"/>
                  <a:gd name="connsiteX6" fmla="*/ 140385 w 3140186"/>
                  <a:gd name="connsiteY6" fmla="*/ 842291 h 842291"/>
                  <a:gd name="connsiteX7" fmla="*/ 0 w 3140186"/>
                  <a:gd name="connsiteY7" fmla="*/ 701906 h 842291"/>
                  <a:gd name="connsiteX8" fmla="*/ 0 w 3140186"/>
                  <a:gd name="connsiteY8" fmla="*/ 140385 h 842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40186" h="842291">
                    <a:moveTo>
                      <a:pt x="0" y="140385"/>
                    </a:moveTo>
                    <a:cubicBezTo>
                      <a:pt x="0" y="62853"/>
                      <a:pt x="62853" y="0"/>
                      <a:pt x="140385" y="0"/>
                    </a:cubicBezTo>
                    <a:lnTo>
                      <a:pt x="2999801" y="0"/>
                    </a:lnTo>
                    <a:cubicBezTo>
                      <a:pt x="3077333" y="0"/>
                      <a:pt x="3140186" y="62853"/>
                      <a:pt x="3140186" y="140385"/>
                    </a:cubicBezTo>
                    <a:lnTo>
                      <a:pt x="3140186" y="701906"/>
                    </a:lnTo>
                    <a:cubicBezTo>
                      <a:pt x="3140186" y="779438"/>
                      <a:pt x="3077333" y="842291"/>
                      <a:pt x="2999801" y="842291"/>
                    </a:cubicBezTo>
                    <a:lnTo>
                      <a:pt x="140385" y="842291"/>
                    </a:lnTo>
                    <a:cubicBezTo>
                      <a:pt x="62853" y="842291"/>
                      <a:pt x="0" y="779438"/>
                      <a:pt x="0" y="701906"/>
                    </a:cubicBezTo>
                    <a:lnTo>
                      <a:pt x="0" y="140385"/>
                    </a:lnTo>
                    <a:close/>
                  </a:path>
                </a:pathLst>
              </a:custGeom>
              <a:solidFill>
                <a:srgbClr val="0070C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05790" tIns="174467" rIns="174467" bIns="174467" numCol="1" spcCol="1270" anchor="ctr" anchorCtr="0">
                <a:noAutofit/>
              </a:bodyPr>
              <a:lstStyle/>
              <a:p>
                <a:pPr lvl="0" algn="l" defTabSz="1555750">
                  <a:lnSpc>
                    <a:spcPct val="90000"/>
                  </a:lnSpc>
                  <a:spcBef>
                    <a:spcPct val="0"/>
                  </a:spcBef>
                  <a:spcAft>
                    <a:spcPct val="35000"/>
                  </a:spcAft>
                </a:pPr>
                <a:r>
                  <a:rPr lang="en-US" sz="2400" kern="1200" dirty="0" smtClean="0"/>
                  <a:t>Classification in Hardware</a:t>
                </a:r>
                <a:endParaRPr lang="en-US" sz="2400" kern="1200" dirty="0"/>
              </a:p>
            </p:txBody>
          </p:sp>
          <p:sp>
            <p:nvSpPr>
              <p:cNvPr id="70" name="Oval 69"/>
              <p:cNvSpPr/>
              <p:nvPr/>
            </p:nvSpPr>
            <p:spPr>
              <a:xfrm>
                <a:off x="5441229" y="5140843"/>
                <a:ext cx="461252" cy="493910"/>
              </a:xfrm>
              <a:prstGeom prst="ellipse">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grpSp>
      </p:grpSp>
      <p:pic>
        <p:nvPicPr>
          <p:cNvPr id="71" name="pasted-image.pdf"/>
          <p:cNvPicPr>
            <a:picLocks noChangeAspect="1"/>
          </p:cNvPicPr>
          <p:nvPr/>
        </p:nvPicPr>
        <p:blipFill>
          <a:blip r:embed="rId4">
            <a:alphaModFix amt="20000"/>
            <a:extLst/>
          </a:blip>
          <a:stretch>
            <a:fillRect/>
          </a:stretch>
        </p:blipFill>
        <p:spPr>
          <a:xfrm>
            <a:off x="0" y="6151337"/>
            <a:ext cx="705517" cy="698091"/>
          </a:xfrm>
          <a:prstGeom prst="rect">
            <a:avLst/>
          </a:prstGeom>
          <a:ln w="25400">
            <a:miter lim="400000"/>
          </a:ln>
          <a:effectLst>
            <a:outerShdw blurRad="254000" dist="127000" dir="5400000" rotWithShape="0">
              <a:srgbClr val="000000">
                <a:alpha val="70000"/>
              </a:srgbClr>
            </a:outerShdw>
          </a:effectLst>
        </p:spPr>
      </p:pic>
      <p:sp>
        <p:nvSpPr>
          <p:cNvPr id="37" name="Oval 36"/>
          <p:cNvSpPr/>
          <p:nvPr/>
        </p:nvSpPr>
        <p:spPr>
          <a:xfrm>
            <a:off x="40123" y="3863279"/>
            <a:ext cx="461252" cy="493910"/>
          </a:xfrm>
          <a:prstGeom prst="ellipse">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US" dirty="0"/>
          </a:p>
        </p:txBody>
      </p:sp>
      <p:sp>
        <p:nvSpPr>
          <p:cNvPr id="60" name="Oval 59"/>
          <p:cNvSpPr/>
          <p:nvPr/>
        </p:nvSpPr>
        <p:spPr>
          <a:xfrm>
            <a:off x="40123" y="5085023"/>
            <a:ext cx="461252" cy="493910"/>
          </a:xfrm>
          <a:prstGeom prst="ellipse">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602302259"/>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asted-image.pdf"/>
          <p:cNvPicPr>
            <a:picLocks noChangeAspect="1"/>
          </p:cNvPicPr>
          <p:nvPr/>
        </p:nvPicPr>
        <p:blipFill>
          <a:blip r:embed="rId3">
            <a:alphaModFix amt="20000"/>
            <a:extLst/>
          </a:blip>
          <a:stretch>
            <a:fillRect/>
          </a:stretch>
        </p:blipFill>
        <p:spPr>
          <a:xfrm>
            <a:off x="0" y="6151337"/>
            <a:ext cx="705517" cy="698091"/>
          </a:xfrm>
          <a:prstGeom prst="rect">
            <a:avLst/>
          </a:prstGeom>
          <a:ln w="25400">
            <a:miter lim="400000"/>
          </a:ln>
          <a:effectLst>
            <a:outerShdw blurRad="254000" dist="127000" dir="5400000" rotWithShape="0">
              <a:srgbClr val="000000">
                <a:alpha val="70000"/>
              </a:srgbClr>
            </a:outerShdw>
          </a:effectLst>
        </p:spPr>
      </p:pic>
      <p:pic>
        <p:nvPicPr>
          <p:cNvPr id="29" name="Picture 28"/>
          <p:cNvPicPr>
            <a:picLocks noChangeAspect="1"/>
          </p:cNvPicPr>
          <p:nvPr/>
        </p:nvPicPr>
        <p:blipFill>
          <a:blip r:embed="rId4">
            <a:alphaModFix amt="20000"/>
          </a:blip>
          <a:stretch>
            <a:fillRect/>
          </a:stretch>
        </p:blipFill>
        <p:spPr>
          <a:xfrm>
            <a:off x="8434532" y="6142764"/>
            <a:ext cx="709468" cy="715236"/>
          </a:xfrm>
          <a:prstGeom prst="rect">
            <a:avLst/>
          </a:prstGeom>
          <a:effectLst/>
        </p:spPr>
      </p:pic>
      <p:cxnSp>
        <p:nvCxnSpPr>
          <p:cNvPr id="26" name="Straight Connector 25"/>
          <p:cNvCxnSpPr/>
          <p:nvPr/>
        </p:nvCxnSpPr>
        <p:spPr>
          <a:xfrm flipV="1">
            <a:off x="1102450" y="1176065"/>
            <a:ext cx="7806228" cy="0"/>
          </a:xfrm>
          <a:prstGeom prst="line">
            <a:avLst/>
          </a:prstGeom>
          <a:noFill/>
          <a:ln w="127000" cap="flat">
            <a:solidFill>
              <a:schemeClr val="accent1"/>
            </a:solidFill>
            <a:prstDash val="solid"/>
            <a:miter lim="400000"/>
          </a:ln>
          <a:effectLst/>
          <a:sp3d/>
        </p:spPr>
        <p:style>
          <a:lnRef idx="0">
            <a:scrgbClr r="0" g="0" b="0"/>
          </a:lnRef>
          <a:fillRef idx="0">
            <a:scrgbClr r="0" g="0" b="0"/>
          </a:fillRef>
          <a:effectRef idx="0">
            <a:scrgbClr r="0" g="0" b="0"/>
          </a:effectRef>
          <a:fontRef idx="none"/>
        </p:style>
      </p:cxnSp>
      <p:cxnSp>
        <p:nvCxnSpPr>
          <p:cNvPr id="27" name="Straight Connector 26"/>
          <p:cNvCxnSpPr/>
          <p:nvPr/>
        </p:nvCxnSpPr>
        <p:spPr>
          <a:xfrm>
            <a:off x="235325" y="1176065"/>
            <a:ext cx="857332" cy="0"/>
          </a:xfrm>
          <a:prstGeom prst="line">
            <a:avLst/>
          </a:prstGeom>
          <a:noFill/>
          <a:ln w="127000" cap="flat">
            <a:solidFill>
              <a:srgbClr val="329600"/>
            </a:solidFill>
            <a:prstDash val="solid"/>
            <a:miter lim="400000"/>
          </a:ln>
          <a:effectLst/>
          <a:sp3d/>
        </p:spPr>
        <p:style>
          <a:lnRef idx="0">
            <a:scrgbClr r="0" g="0" b="0"/>
          </a:lnRef>
          <a:fillRef idx="0">
            <a:scrgbClr r="0" g="0" b="0"/>
          </a:fillRef>
          <a:effectRef idx="0">
            <a:scrgbClr r="0" g="0" b="0"/>
          </a:effectRef>
          <a:fontRef idx="none"/>
        </p:style>
      </p:cxnSp>
      <p:sp>
        <p:nvSpPr>
          <p:cNvPr id="28" name="Shape 130"/>
          <p:cNvSpPr txBox="1">
            <a:spLocks/>
          </p:cNvSpPr>
          <p:nvPr/>
        </p:nvSpPr>
        <p:spPr>
          <a:xfrm>
            <a:off x="235325" y="372418"/>
            <a:ext cx="8673353" cy="745647"/>
          </a:xfrm>
          <a:prstGeom prst="rect">
            <a:avLst/>
          </a:prstGeom>
          <a:ln w="12700">
            <a:miter lim="400000"/>
          </a:ln>
          <a:extLst>
            <a:ext uri="{C572A759-6A51-4108-AA02-DFA0A04FC94B}">
              <ma14:wrappingTextBoxFlag xmlns:ma14="http://schemas.microsoft.com/office/mac/drawingml/2011/main" val="1"/>
            </a:ext>
          </a:extLst>
        </p:spPr>
        <p:txBody>
          <a:bodyPr lIns="31872" tIns="31872" rIns="31872" bIns="31872" anchor="ctr">
            <a:noAutofit/>
          </a:bodyPr>
          <a:lstStyle>
            <a:lvl1pPr marL="0" marR="0" indent="0" algn="l" defTabSz="457200" rtl="0" latinLnBrk="0">
              <a:lnSpc>
                <a:spcPct val="100000"/>
              </a:lnSpc>
              <a:spcBef>
                <a:spcPts val="0"/>
              </a:spcBef>
              <a:spcAft>
                <a:spcPts val="0"/>
              </a:spcAft>
              <a:buClrTx/>
              <a:buSzTx/>
              <a:buFontTx/>
              <a:buNone/>
              <a:tabLst/>
              <a:defRPr sz="5000" b="0" i="0" u="none" strike="noStrike" cap="none" spc="0" baseline="0">
                <a:ln>
                  <a:noFill/>
                </a:ln>
                <a:solidFill>
                  <a:schemeClr val="accent2"/>
                </a:solidFill>
                <a:uFillTx/>
                <a:latin typeface="Calibri"/>
                <a:ea typeface="Calibri"/>
                <a:cs typeface="Calibri"/>
                <a:sym typeface="Calibri"/>
              </a:defRPr>
            </a:lvl1pPr>
            <a:lvl2pPr marL="0" marR="0" indent="143424"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2pPr>
            <a:lvl3pPr marL="0" marR="0" indent="286847"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3pPr>
            <a:lvl4pPr marL="0" marR="0" indent="430271"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4pPr>
            <a:lvl5pPr marL="0" marR="0" indent="573695"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5pPr>
            <a:lvl6pPr marL="0" marR="0" indent="717118"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6pPr>
            <a:lvl7pPr marL="0" marR="0" indent="860542"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7pPr>
            <a:lvl8pPr marL="0" marR="0" indent="1003965"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8pPr>
            <a:lvl9pPr marL="0" marR="0" indent="1147389"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9pPr>
          </a:lstStyle>
          <a:p>
            <a:r>
              <a:rPr lang="en-US" sz="4400" b="1">
                <a:solidFill>
                  <a:srgbClr val="329600"/>
                </a:solidFill>
                <a:latin typeface="Calibri" panose="020F0502020204030204" pitchFamily="34" charset="0"/>
                <a:cs typeface="Calibri" panose="020F0502020204030204" pitchFamily="34" charset="0"/>
              </a:rPr>
              <a:t>M</a:t>
            </a:r>
            <a:r>
              <a:rPr lang="en-US" sz="3600" b="1">
                <a:solidFill>
                  <a:srgbClr val="329600"/>
                </a:solidFill>
                <a:latin typeface="Calibri" panose="020F0502020204030204" pitchFamily="34" charset="0"/>
                <a:cs typeface="Calibri" panose="020F0502020204030204" pitchFamily="34" charset="0"/>
              </a:rPr>
              <a:t>ITHRA</a:t>
            </a:r>
            <a:r>
              <a:rPr lang="en-US" sz="4000" b="1">
                <a:solidFill>
                  <a:srgbClr val="329600"/>
                </a:solidFill>
                <a:latin typeface="Calibri" panose="020F0502020204030204" pitchFamily="34" charset="0"/>
                <a:cs typeface="Calibri" panose="020F0502020204030204" pitchFamily="34" charset="0"/>
              </a:rPr>
              <a:t>: A Hardware/Software Solution </a:t>
            </a:r>
            <a:endParaRPr lang="en-US" sz="4000" b="1" dirty="0">
              <a:solidFill>
                <a:srgbClr val="329600"/>
              </a:solidFill>
              <a:latin typeface="Calibri" panose="020F0502020204030204" pitchFamily="34" charset="0"/>
              <a:cs typeface="Calibri" panose="020F0502020204030204" pitchFamily="34" charset="0"/>
            </a:endParaRPr>
          </a:p>
        </p:txBody>
      </p:sp>
      <p:sp>
        <p:nvSpPr>
          <p:cNvPr id="35" name="TextBox 34"/>
          <p:cNvSpPr txBox="1"/>
          <p:nvPr/>
        </p:nvSpPr>
        <p:spPr>
          <a:xfrm>
            <a:off x="4851281" y="3084541"/>
            <a:ext cx="2558632" cy="1200329"/>
          </a:xfrm>
          <a:prstGeom prst="rect">
            <a:avLst/>
          </a:prstGeom>
          <a:noFill/>
        </p:spPr>
        <p:txBody>
          <a:bodyPr wrap="square" rtlCol="0" anchor="ctr" anchorCtr="0">
            <a:spAutoFit/>
          </a:bodyPr>
          <a:lstStyle/>
          <a:p>
            <a:pPr algn="just"/>
            <a:r>
              <a:rPr lang="en-US" b="1" dirty="0" smtClean="0">
                <a:solidFill>
                  <a:srgbClr val="0070C0"/>
                </a:solidFill>
              </a:rPr>
              <a:t>Generate the threshold for the local error such that the final quality loss meets the requirements</a:t>
            </a:r>
            <a:endParaRPr lang="en-US" b="1" dirty="0">
              <a:solidFill>
                <a:srgbClr val="0070C0"/>
              </a:solidFill>
            </a:endParaRPr>
          </a:p>
        </p:txBody>
      </p:sp>
      <p:grpSp>
        <p:nvGrpSpPr>
          <p:cNvPr id="36" name="Group 35"/>
          <p:cNvGrpSpPr/>
          <p:nvPr/>
        </p:nvGrpSpPr>
        <p:grpSpPr>
          <a:xfrm>
            <a:off x="158199" y="1830749"/>
            <a:ext cx="1827220" cy="3707915"/>
            <a:chOff x="6459971" y="1369071"/>
            <a:chExt cx="1827220" cy="3707915"/>
          </a:xfrm>
        </p:grpSpPr>
        <p:pic>
          <p:nvPicPr>
            <p:cNvPr id="37" name="Picture 36"/>
            <p:cNvPicPr>
              <a:picLocks noChangeAspect="1"/>
            </p:cNvPicPr>
            <p:nvPr/>
          </p:nvPicPr>
          <p:blipFill>
            <a:blip r:embed="rId5"/>
            <a:stretch>
              <a:fillRect/>
            </a:stretch>
          </p:blipFill>
          <p:spPr>
            <a:xfrm>
              <a:off x="6459971" y="1369071"/>
              <a:ext cx="1714500" cy="3707915"/>
            </a:xfrm>
            <a:prstGeom prst="rect">
              <a:avLst/>
            </a:prstGeom>
          </p:spPr>
        </p:pic>
        <p:sp>
          <p:nvSpPr>
            <p:cNvPr id="38" name="Rectangle 37"/>
            <p:cNvSpPr/>
            <p:nvPr/>
          </p:nvSpPr>
          <p:spPr>
            <a:xfrm>
              <a:off x="6670447" y="2444689"/>
              <a:ext cx="1616744" cy="1490472"/>
            </a:xfrm>
            <a:prstGeom prst="rect">
              <a:avLst/>
            </a:prstGeom>
            <a:solidFill>
              <a:schemeClr val="tx2">
                <a:lumMod val="75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9" name="TextBox 38"/>
            <p:cNvSpPr txBox="1"/>
            <p:nvPr/>
          </p:nvSpPr>
          <p:spPr>
            <a:xfrm>
              <a:off x="6717001" y="2838946"/>
              <a:ext cx="1526572" cy="707886"/>
            </a:xfrm>
            <a:prstGeom prst="rect">
              <a:avLst/>
            </a:prstGeom>
            <a:noFill/>
          </p:spPr>
          <p:txBody>
            <a:bodyPr wrap="none" rtlCol="0" anchor="ctr" anchorCtr="0">
              <a:spAutoFit/>
            </a:bodyPr>
            <a:lstStyle/>
            <a:p>
              <a:pPr algn="ctr"/>
              <a:r>
                <a:rPr lang="en-US" sz="2000" dirty="0">
                  <a:solidFill>
                    <a:schemeClr val="bg1"/>
                  </a:solidFill>
                </a:rPr>
                <a:t>Approximate</a:t>
              </a:r>
            </a:p>
            <a:p>
              <a:pPr algn="ctr"/>
              <a:r>
                <a:rPr lang="en-US" sz="2000" dirty="0">
                  <a:solidFill>
                    <a:schemeClr val="bg1"/>
                  </a:solidFill>
                </a:rPr>
                <a:t>Accelerator</a:t>
              </a:r>
            </a:p>
          </p:txBody>
        </p:sp>
      </p:grpSp>
      <p:sp>
        <p:nvSpPr>
          <p:cNvPr id="40" name="Rectangle 39"/>
          <p:cNvSpPr/>
          <p:nvPr/>
        </p:nvSpPr>
        <p:spPr>
          <a:xfrm>
            <a:off x="79020" y="1692217"/>
            <a:ext cx="2032000" cy="3984978"/>
          </a:xfrm>
          <a:prstGeom prst="rect">
            <a:avLst/>
          </a:prstGeom>
          <a:no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3" name="Right Arrow 42"/>
          <p:cNvSpPr/>
          <p:nvPr/>
        </p:nvSpPr>
        <p:spPr>
          <a:xfrm>
            <a:off x="2163910" y="3409692"/>
            <a:ext cx="595702" cy="550028"/>
          </a:xfrm>
          <a:prstGeom prst="rightArrow">
            <a:avLst/>
          </a:prstGeom>
          <a:gradFill flip="none" rotWithShape="1">
            <a:gsLst>
              <a:gs pos="0">
                <a:srgbClr val="008F00"/>
              </a:gs>
              <a:gs pos="48000">
                <a:srgbClr val="009193"/>
              </a:gs>
              <a:gs pos="100000">
                <a:srgbClr val="005493"/>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ight Arrow 43"/>
          <p:cNvSpPr/>
          <p:nvPr/>
        </p:nvSpPr>
        <p:spPr>
          <a:xfrm rot="5400000">
            <a:off x="3109319" y="2623725"/>
            <a:ext cx="674296" cy="392487"/>
          </a:xfrm>
          <a:prstGeom prst="rightArrow">
            <a:avLst/>
          </a:prstGeom>
          <a:gradFill flip="none" rotWithShape="1">
            <a:gsLst>
              <a:gs pos="0">
                <a:srgbClr val="008F00"/>
              </a:gs>
              <a:gs pos="48000">
                <a:srgbClr val="009193"/>
              </a:gs>
              <a:gs pos="100000">
                <a:srgbClr val="005493"/>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2639760" y="1720172"/>
            <a:ext cx="1613415" cy="614498"/>
          </a:xfrm>
          <a:prstGeom prst="rect">
            <a:avLst/>
          </a:prstGeom>
          <a:noFill/>
          <a:ln w="12700" cmpd="sng">
            <a:solidFill>
              <a:srgbClr val="0070C0"/>
            </a:solidFill>
          </a:ln>
          <a:effectLst/>
        </p:spPr>
        <p:style>
          <a:lnRef idx="1">
            <a:schemeClr val="accent1"/>
          </a:lnRef>
          <a:fillRef idx="3">
            <a:schemeClr val="accent1"/>
          </a:fillRef>
          <a:effectRef idx="2">
            <a:schemeClr val="accent1"/>
          </a:effectRef>
          <a:fontRef idx="minor">
            <a:schemeClr val="lt1"/>
          </a:fontRef>
        </p:style>
        <p:txBody>
          <a:bodyPr/>
          <a:lstStyle/>
          <a:p>
            <a:pPr algn="ctr"/>
            <a:r>
              <a:rPr lang="en-US" dirty="0" smtClean="0">
                <a:solidFill>
                  <a:schemeClr val="tx1"/>
                </a:solidFill>
              </a:rPr>
              <a:t>Desired </a:t>
            </a:r>
            <a:r>
              <a:rPr lang="en-US" dirty="0">
                <a:solidFill>
                  <a:schemeClr val="tx1"/>
                </a:solidFill>
              </a:rPr>
              <a:t>q</a:t>
            </a:r>
            <a:r>
              <a:rPr lang="en-US" dirty="0" smtClean="0">
                <a:solidFill>
                  <a:schemeClr val="tx1"/>
                </a:solidFill>
              </a:rPr>
              <a:t>uality requirements</a:t>
            </a:r>
            <a:endParaRPr lang="en-US" dirty="0">
              <a:solidFill>
                <a:schemeClr val="tx1"/>
              </a:solidFill>
            </a:endParaRPr>
          </a:p>
        </p:txBody>
      </p:sp>
      <p:sp>
        <p:nvSpPr>
          <p:cNvPr id="46" name="Rounded Rectangle 45"/>
          <p:cNvSpPr/>
          <p:nvPr/>
        </p:nvSpPr>
        <p:spPr>
          <a:xfrm>
            <a:off x="2812502" y="3222934"/>
            <a:ext cx="1327495" cy="923544"/>
          </a:xfrm>
          <a:prstGeom prst="round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Statistical Optimizer</a:t>
            </a:r>
            <a:endParaRPr lang="en-US" sz="2000" dirty="0"/>
          </a:p>
        </p:txBody>
      </p:sp>
      <p:sp>
        <p:nvSpPr>
          <p:cNvPr id="49" name="Right Arrow 48"/>
          <p:cNvSpPr/>
          <p:nvPr/>
        </p:nvSpPr>
        <p:spPr>
          <a:xfrm rot="13758788">
            <a:off x="3343088" y="4262036"/>
            <a:ext cx="667130" cy="368209"/>
          </a:xfrm>
          <a:prstGeom prst="rightArrow">
            <a:avLst/>
          </a:prstGeom>
          <a:gradFill flip="none" rotWithShape="1">
            <a:gsLst>
              <a:gs pos="0">
                <a:srgbClr val="008F00"/>
              </a:gs>
              <a:gs pos="48000">
                <a:srgbClr val="009193"/>
              </a:gs>
              <a:gs pos="100000">
                <a:srgbClr val="005493"/>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ight Arrow 50"/>
          <p:cNvSpPr/>
          <p:nvPr/>
        </p:nvSpPr>
        <p:spPr>
          <a:xfrm>
            <a:off x="4192887" y="3409692"/>
            <a:ext cx="635775" cy="550028"/>
          </a:xfrm>
          <a:prstGeom prst="rightArrow">
            <a:avLst/>
          </a:prstGeom>
          <a:gradFill flip="none" rotWithShape="1">
            <a:gsLst>
              <a:gs pos="0">
                <a:srgbClr val="008F00"/>
              </a:gs>
              <a:gs pos="48000">
                <a:srgbClr val="009193"/>
              </a:gs>
              <a:gs pos="100000">
                <a:srgbClr val="005493"/>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p:cNvSpPr txBox="1"/>
          <p:nvPr/>
        </p:nvSpPr>
        <p:spPr>
          <a:xfrm>
            <a:off x="405087" y="5697844"/>
            <a:ext cx="1397441" cy="369332"/>
          </a:xfrm>
          <a:prstGeom prst="rect">
            <a:avLst/>
          </a:prstGeom>
          <a:noFill/>
        </p:spPr>
        <p:txBody>
          <a:bodyPr wrap="square" rtlCol="0" anchor="ctr" anchorCtr="0">
            <a:spAutoFit/>
          </a:bodyPr>
          <a:lstStyle/>
          <a:p>
            <a:pPr algn="ctr"/>
            <a:r>
              <a:rPr lang="en-US" dirty="0" smtClean="0"/>
              <a:t>Application</a:t>
            </a:r>
            <a:endParaRPr lang="en-US" dirty="0"/>
          </a:p>
        </p:txBody>
      </p:sp>
      <p:sp>
        <p:nvSpPr>
          <p:cNvPr id="30" name="Rectangle 29"/>
          <p:cNvSpPr/>
          <p:nvPr/>
        </p:nvSpPr>
        <p:spPr>
          <a:xfrm>
            <a:off x="3678137" y="4789344"/>
            <a:ext cx="1540632" cy="375792"/>
          </a:xfrm>
          <a:prstGeom prst="rect">
            <a:avLst/>
          </a:prstGeom>
          <a:noFill/>
          <a:ln w="12700" cmpd="sng">
            <a:solidFill>
              <a:srgbClr val="0070C0"/>
            </a:solidFill>
          </a:ln>
          <a:effectLst/>
        </p:spPr>
        <p:style>
          <a:lnRef idx="1">
            <a:schemeClr val="accent1"/>
          </a:lnRef>
          <a:fillRef idx="3">
            <a:schemeClr val="accent1"/>
          </a:fillRef>
          <a:effectRef idx="2">
            <a:schemeClr val="accent1"/>
          </a:effectRef>
          <a:fontRef idx="minor">
            <a:schemeClr val="lt1"/>
          </a:fontRef>
        </p:style>
        <p:txBody>
          <a:bodyPr/>
          <a:lstStyle/>
          <a:p>
            <a:pPr algn="ctr"/>
            <a:r>
              <a:rPr lang="en-US" smtClean="0">
                <a:solidFill>
                  <a:schemeClr val="tx1"/>
                </a:solidFill>
              </a:rPr>
              <a:t>Input Datasets</a:t>
            </a:r>
            <a:endParaRPr lang="en-US" dirty="0">
              <a:solidFill>
                <a:schemeClr val="tx1"/>
              </a:solidFill>
            </a:endParaRPr>
          </a:p>
        </p:txBody>
      </p:sp>
    </p:spTree>
    <p:extLst>
      <p:ext uri="{BB962C8B-B14F-4D97-AF65-F5344CB8AC3E}">
        <p14:creationId xmlns:p14="http://schemas.microsoft.com/office/powerpoint/2010/main" val="1149027935"/>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asted-image.pdf"/>
          <p:cNvPicPr>
            <a:picLocks noChangeAspect="1"/>
          </p:cNvPicPr>
          <p:nvPr/>
        </p:nvPicPr>
        <p:blipFill>
          <a:blip r:embed="rId3">
            <a:alphaModFix amt="20000"/>
            <a:extLst/>
          </a:blip>
          <a:stretch>
            <a:fillRect/>
          </a:stretch>
        </p:blipFill>
        <p:spPr>
          <a:xfrm>
            <a:off x="0" y="6151337"/>
            <a:ext cx="705517" cy="698091"/>
          </a:xfrm>
          <a:prstGeom prst="rect">
            <a:avLst/>
          </a:prstGeom>
          <a:ln w="25400">
            <a:miter lim="400000"/>
          </a:ln>
          <a:effectLst>
            <a:outerShdw blurRad="254000" dist="127000" dir="5400000" rotWithShape="0">
              <a:srgbClr val="000000">
                <a:alpha val="70000"/>
              </a:srgbClr>
            </a:outerShdw>
          </a:effectLst>
        </p:spPr>
      </p:pic>
      <p:pic>
        <p:nvPicPr>
          <p:cNvPr id="29" name="Picture 28"/>
          <p:cNvPicPr>
            <a:picLocks noChangeAspect="1"/>
          </p:cNvPicPr>
          <p:nvPr/>
        </p:nvPicPr>
        <p:blipFill>
          <a:blip r:embed="rId4">
            <a:alphaModFix amt="20000"/>
          </a:blip>
          <a:stretch>
            <a:fillRect/>
          </a:stretch>
        </p:blipFill>
        <p:spPr>
          <a:xfrm>
            <a:off x="8434532" y="6142764"/>
            <a:ext cx="709468" cy="715236"/>
          </a:xfrm>
          <a:prstGeom prst="rect">
            <a:avLst/>
          </a:prstGeom>
          <a:effectLst/>
        </p:spPr>
      </p:pic>
      <p:cxnSp>
        <p:nvCxnSpPr>
          <p:cNvPr id="26" name="Straight Connector 25"/>
          <p:cNvCxnSpPr/>
          <p:nvPr/>
        </p:nvCxnSpPr>
        <p:spPr>
          <a:xfrm flipV="1">
            <a:off x="1102450" y="1176065"/>
            <a:ext cx="7806228" cy="0"/>
          </a:xfrm>
          <a:prstGeom prst="line">
            <a:avLst/>
          </a:prstGeom>
          <a:noFill/>
          <a:ln w="127000" cap="flat">
            <a:solidFill>
              <a:schemeClr val="accent1"/>
            </a:solidFill>
            <a:prstDash val="solid"/>
            <a:miter lim="400000"/>
          </a:ln>
          <a:effectLst/>
          <a:sp3d/>
        </p:spPr>
        <p:style>
          <a:lnRef idx="0">
            <a:scrgbClr r="0" g="0" b="0"/>
          </a:lnRef>
          <a:fillRef idx="0">
            <a:scrgbClr r="0" g="0" b="0"/>
          </a:fillRef>
          <a:effectRef idx="0">
            <a:scrgbClr r="0" g="0" b="0"/>
          </a:effectRef>
          <a:fontRef idx="none"/>
        </p:style>
      </p:cxnSp>
      <p:cxnSp>
        <p:nvCxnSpPr>
          <p:cNvPr id="27" name="Straight Connector 26"/>
          <p:cNvCxnSpPr/>
          <p:nvPr/>
        </p:nvCxnSpPr>
        <p:spPr>
          <a:xfrm>
            <a:off x="235325" y="1176065"/>
            <a:ext cx="857332" cy="0"/>
          </a:xfrm>
          <a:prstGeom prst="line">
            <a:avLst/>
          </a:prstGeom>
          <a:noFill/>
          <a:ln w="127000" cap="flat">
            <a:solidFill>
              <a:srgbClr val="329600"/>
            </a:solidFill>
            <a:prstDash val="solid"/>
            <a:miter lim="400000"/>
          </a:ln>
          <a:effectLst/>
          <a:sp3d/>
        </p:spPr>
        <p:style>
          <a:lnRef idx="0">
            <a:scrgbClr r="0" g="0" b="0"/>
          </a:lnRef>
          <a:fillRef idx="0">
            <a:scrgbClr r="0" g="0" b="0"/>
          </a:fillRef>
          <a:effectRef idx="0">
            <a:scrgbClr r="0" g="0" b="0"/>
          </a:effectRef>
          <a:fontRef idx="none"/>
        </p:style>
      </p:cxnSp>
      <p:sp>
        <p:nvSpPr>
          <p:cNvPr id="28" name="Shape 130"/>
          <p:cNvSpPr txBox="1">
            <a:spLocks/>
          </p:cNvSpPr>
          <p:nvPr/>
        </p:nvSpPr>
        <p:spPr>
          <a:xfrm>
            <a:off x="235325" y="372418"/>
            <a:ext cx="8673353" cy="745647"/>
          </a:xfrm>
          <a:prstGeom prst="rect">
            <a:avLst/>
          </a:prstGeom>
          <a:ln w="12700">
            <a:miter lim="400000"/>
          </a:ln>
          <a:extLst>
            <a:ext uri="{C572A759-6A51-4108-AA02-DFA0A04FC94B}">
              <ma14:wrappingTextBoxFlag xmlns:ma14="http://schemas.microsoft.com/office/mac/drawingml/2011/main" val="1"/>
            </a:ext>
          </a:extLst>
        </p:spPr>
        <p:txBody>
          <a:bodyPr lIns="31872" tIns="31872" rIns="31872" bIns="31872" anchor="ctr">
            <a:noAutofit/>
          </a:bodyPr>
          <a:lstStyle>
            <a:lvl1pPr marL="0" marR="0" indent="0" algn="l" defTabSz="457200" rtl="0" latinLnBrk="0">
              <a:lnSpc>
                <a:spcPct val="100000"/>
              </a:lnSpc>
              <a:spcBef>
                <a:spcPts val="0"/>
              </a:spcBef>
              <a:spcAft>
                <a:spcPts val="0"/>
              </a:spcAft>
              <a:buClrTx/>
              <a:buSzTx/>
              <a:buFontTx/>
              <a:buNone/>
              <a:tabLst/>
              <a:defRPr sz="5000" b="0" i="0" u="none" strike="noStrike" cap="none" spc="0" baseline="0">
                <a:ln>
                  <a:noFill/>
                </a:ln>
                <a:solidFill>
                  <a:schemeClr val="accent2"/>
                </a:solidFill>
                <a:uFillTx/>
                <a:latin typeface="Calibri"/>
                <a:ea typeface="Calibri"/>
                <a:cs typeface="Calibri"/>
                <a:sym typeface="Calibri"/>
              </a:defRPr>
            </a:lvl1pPr>
            <a:lvl2pPr marL="0" marR="0" indent="143424"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2pPr>
            <a:lvl3pPr marL="0" marR="0" indent="286847"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3pPr>
            <a:lvl4pPr marL="0" marR="0" indent="430271"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4pPr>
            <a:lvl5pPr marL="0" marR="0" indent="573695"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5pPr>
            <a:lvl6pPr marL="0" marR="0" indent="717118"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6pPr>
            <a:lvl7pPr marL="0" marR="0" indent="860542"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7pPr>
            <a:lvl8pPr marL="0" marR="0" indent="1003965"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8pPr>
            <a:lvl9pPr marL="0" marR="0" indent="1147389"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9pPr>
          </a:lstStyle>
          <a:p>
            <a:r>
              <a:rPr lang="en-US" sz="4400" b="1">
                <a:solidFill>
                  <a:srgbClr val="329600"/>
                </a:solidFill>
                <a:latin typeface="Calibri" panose="020F0502020204030204" pitchFamily="34" charset="0"/>
                <a:cs typeface="Calibri" panose="020F0502020204030204" pitchFamily="34" charset="0"/>
              </a:rPr>
              <a:t>M</a:t>
            </a:r>
            <a:r>
              <a:rPr lang="en-US" sz="3600" b="1">
                <a:solidFill>
                  <a:srgbClr val="329600"/>
                </a:solidFill>
                <a:latin typeface="Calibri" panose="020F0502020204030204" pitchFamily="34" charset="0"/>
                <a:cs typeface="Calibri" panose="020F0502020204030204" pitchFamily="34" charset="0"/>
              </a:rPr>
              <a:t>ITHRA</a:t>
            </a:r>
            <a:r>
              <a:rPr lang="en-US" sz="4000" b="1">
                <a:solidFill>
                  <a:srgbClr val="329600"/>
                </a:solidFill>
                <a:latin typeface="Calibri" panose="020F0502020204030204" pitchFamily="34" charset="0"/>
                <a:cs typeface="Calibri" panose="020F0502020204030204" pitchFamily="34" charset="0"/>
              </a:rPr>
              <a:t>: A Hardware/Software Solution </a:t>
            </a:r>
            <a:endParaRPr lang="en-US" sz="4000" b="1" dirty="0">
              <a:solidFill>
                <a:srgbClr val="329600"/>
              </a:solidFill>
              <a:latin typeface="Calibri" panose="020F0502020204030204" pitchFamily="34" charset="0"/>
              <a:cs typeface="Calibri" panose="020F0502020204030204" pitchFamily="34" charset="0"/>
            </a:endParaRPr>
          </a:p>
        </p:txBody>
      </p:sp>
      <p:sp>
        <p:nvSpPr>
          <p:cNvPr id="33" name="TextBox 32"/>
          <p:cNvSpPr txBox="1"/>
          <p:nvPr/>
        </p:nvSpPr>
        <p:spPr>
          <a:xfrm>
            <a:off x="6800495" y="3223041"/>
            <a:ext cx="2389995" cy="923330"/>
          </a:xfrm>
          <a:prstGeom prst="rect">
            <a:avLst/>
          </a:prstGeom>
          <a:noFill/>
        </p:spPr>
        <p:txBody>
          <a:bodyPr wrap="square" rtlCol="0" anchor="ctr" anchorCtr="0">
            <a:spAutoFit/>
          </a:bodyPr>
          <a:lstStyle/>
          <a:p>
            <a:pPr algn="just"/>
            <a:r>
              <a:rPr lang="en-US" b="1" dirty="0" smtClean="0">
                <a:solidFill>
                  <a:srgbClr val="0070C0"/>
                </a:solidFill>
              </a:rPr>
              <a:t>Generate training data that segregates inputs that give  &gt; and  &lt; (</a:t>
            </a:r>
            <a:r>
              <a:rPr lang="en-US" b="1" dirty="0" err="1" smtClean="0">
                <a:solidFill>
                  <a:srgbClr val="0070C0"/>
                </a:solidFill>
              </a:rPr>
              <a:t>th</a:t>
            </a:r>
            <a:r>
              <a:rPr lang="en-US" b="1" dirty="0" smtClean="0">
                <a:solidFill>
                  <a:srgbClr val="0070C0"/>
                </a:solidFill>
              </a:rPr>
              <a:t>) </a:t>
            </a:r>
            <a:endParaRPr lang="en-US" b="1" dirty="0">
              <a:solidFill>
                <a:srgbClr val="0070C0"/>
              </a:solidFill>
            </a:endParaRPr>
          </a:p>
        </p:txBody>
      </p:sp>
      <p:grpSp>
        <p:nvGrpSpPr>
          <p:cNvPr id="36" name="Group 35"/>
          <p:cNvGrpSpPr/>
          <p:nvPr/>
        </p:nvGrpSpPr>
        <p:grpSpPr>
          <a:xfrm>
            <a:off x="158199" y="1830749"/>
            <a:ext cx="1827220" cy="3707915"/>
            <a:chOff x="6459971" y="1369071"/>
            <a:chExt cx="1827220" cy="3707915"/>
          </a:xfrm>
        </p:grpSpPr>
        <p:pic>
          <p:nvPicPr>
            <p:cNvPr id="37" name="Picture 36"/>
            <p:cNvPicPr>
              <a:picLocks noChangeAspect="1"/>
            </p:cNvPicPr>
            <p:nvPr/>
          </p:nvPicPr>
          <p:blipFill>
            <a:blip r:embed="rId5"/>
            <a:stretch>
              <a:fillRect/>
            </a:stretch>
          </p:blipFill>
          <p:spPr>
            <a:xfrm>
              <a:off x="6459971" y="1369071"/>
              <a:ext cx="1714500" cy="3707915"/>
            </a:xfrm>
            <a:prstGeom prst="rect">
              <a:avLst/>
            </a:prstGeom>
          </p:spPr>
        </p:pic>
        <p:sp>
          <p:nvSpPr>
            <p:cNvPr id="38" name="Rectangle 37"/>
            <p:cNvSpPr/>
            <p:nvPr/>
          </p:nvSpPr>
          <p:spPr>
            <a:xfrm>
              <a:off x="6670447" y="2444689"/>
              <a:ext cx="1616744" cy="1490472"/>
            </a:xfrm>
            <a:prstGeom prst="rect">
              <a:avLst/>
            </a:prstGeom>
            <a:solidFill>
              <a:schemeClr val="tx2">
                <a:lumMod val="75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9" name="TextBox 38"/>
            <p:cNvSpPr txBox="1"/>
            <p:nvPr/>
          </p:nvSpPr>
          <p:spPr>
            <a:xfrm>
              <a:off x="6717001" y="2838946"/>
              <a:ext cx="1526572" cy="707886"/>
            </a:xfrm>
            <a:prstGeom prst="rect">
              <a:avLst/>
            </a:prstGeom>
            <a:noFill/>
          </p:spPr>
          <p:txBody>
            <a:bodyPr wrap="none" rtlCol="0" anchor="ctr" anchorCtr="0">
              <a:spAutoFit/>
            </a:bodyPr>
            <a:lstStyle/>
            <a:p>
              <a:pPr algn="ctr"/>
              <a:r>
                <a:rPr lang="en-US" sz="2000" dirty="0">
                  <a:solidFill>
                    <a:schemeClr val="bg1"/>
                  </a:solidFill>
                </a:rPr>
                <a:t>Approximate</a:t>
              </a:r>
            </a:p>
            <a:p>
              <a:pPr algn="ctr"/>
              <a:r>
                <a:rPr lang="en-US" sz="2000" dirty="0">
                  <a:solidFill>
                    <a:schemeClr val="bg1"/>
                  </a:solidFill>
                </a:rPr>
                <a:t>Accelerator</a:t>
              </a:r>
            </a:p>
          </p:txBody>
        </p:sp>
      </p:grpSp>
      <p:sp>
        <p:nvSpPr>
          <p:cNvPr id="42" name="Rectangle 41"/>
          <p:cNvSpPr/>
          <p:nvPr/>
        </p:nvSpPr>
        <p:spPr>
          <a:xfrm>
            <a:off x="79020" y="1692217"/>
            <a:ext cx="2032000" cy="3984978"/>
          </a:xfrm>
          <a:prstGeom prst="rect">
            <a:avLst/>
          </a:prstGeom>
          <a:no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4" name="Right Arrow 43"/>
          <p:cNvSpPr/>
          <p:nvPr/>
        </p:nvSpPr>
        <p:spPr>
          <a:xfrm>
            <a:off x="2163910" y="3409692"/>
            <a:ext cx="595702" cy="550028"/>
          </a:xfrm>
          <a:prstGeom prst="rightArrow">
            <a:avLst/>
          </a:prstGeom>
          <a:gradFill flip="none" rotWithShape="1">
            <a:gsLst>
              <a:gs pos="0">
                <a:srgbClr val="008F00"/>
              </a:gs>
              <a:gs pos="48000">
                <a:srgbClr val="009193"/>
              </a:gs>
              <a:gs pos="100000">
                <a:srgbClr val="005493"/>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ight Arrow 44"/>
          <p:cNvSpPr/>
          <p:nvPr/>
        </p:nvSpPr>
        <p:spPr>
          <a:xfrm rot="5400000">
            <a:off x="3109319" y="2623725"/>
            <a:ext cx="674296" cy="392487"/>
          </a:xfrm>
          <a:prstGeom prst="rightArrow">
            <a:avLst/>
          </a:prstGeom>
          <a:gradFill flip="none" rotWithShape="1">
            <a:gsLst>
              <a:gs pos="0">
                <a:srgbClr val="008F00"/>
              </a:gs>
              <a:gs pos="48000">
                <a:srgbClr val="009193"/>
              </a:gs>
              <a:gs pos="100000">
                <a:srgbClr val="005493"/>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ight Arrow 45"/>
          <p:cNvSpPr/>
          <p:nvPr/>
        </p:nvSpPr>
        <p:spPr>
          <a:xfrm>
            <a:off x="4192887" y="3409692"/>
            <a:ext cx="635775" cy="550028"/>
          </a:xfrm>
          <a:prstGeom prst="rightArrow">
            <a:avLst/>
          </a:prstGeom>
          <a:gradFill flip="none" rotWithShape="1">
            <a:gsLst>
              <a:gs pos="0">
                <a:srgbClr val="008F00"/>
              </a:gs>
              <a:gs pos="48000">
                <a:srgbClr val="009193"/>
              </a:gs>
              <a:gs pos="100000">
                <a:srgbClr val="005493"/>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2639760" y="1720172"/>
            <a:ext cx="1613415" cy="614498"/>
          </a:xfrm>
          <a:prstGeom prst="rect">
            <a:avLst/>
          </a:prstGeom>
          <a:noFill/>
          <a:ln w="12700" cmpd="sng">
            <a:solidFill>
              <a:srgbClr val="0070C0"/>
            </a:solidFill>
          </a:ln>
          <a:effectLst/>
        </p:spPr>
        <p:style>
          <a:lnRef idx="1">
            <a:schemeClr val="accent1"/>
          </a:lnRef>
          <a:fillRef idx="3">
            <a:schemeClr val="accent1"/>
          </a:fillRef>
          <a:effectRef idx="2">
            <a:schemeClr val="accent1"/>
          </a:effectRef>
          <a:fontRef idx="minor">
            <a:schemeClr val="lt1"/>
          </a:fontRef>
        </p:style>
        <p:txBody>
          <a:bodyPr/>
          <a:lstStyle/>
          <a:p>
            <a:pPr algn="ctr"/>
            <a:r>
              <a:rPr lang="en-US" dirty="0" smtClean="0">
                <a:solidFill>
                  <a:schemeClr val="tx1"/>
                </a:solidFill>
              </a:rPr>
              <a:t>Desired </a:t>
            </a:r>
            <a:r>
              <a:rPr lang="en-US" dirty="0">
                <a:solidFill>
                  <a:schemeClr val="tx1"/>
                </a:solidFill>
              </a:rPr>
              <a:t>q</a:t>
            </a:r>
            <a:r>
              <a:rPr lang="en-US" dirty="0" smtClean="0">
                <a:solidFill>
                  <a:schemeClr val="tx1"/>
                </a:solidFill>
              </a:rPr>
              <a:t>uality requirements</a:t>
            </a:r>
            <a:endParaRPr lang="en-US" dirty="0">
              <a:solidFill>
                <a:schemeClr val="tx1"/>
              </a:solidFill>
            </a:endParaRPr>
          </a:p>
        </p:txBody>
      </p:sp>
      <p:sp>
        <p:nvSpPr>
          <p:cNvPr id="49" name="Rounded Rectangle 48"/>
          <p:cNvSpPr/>
          <p:nvPr/>
        </p:nvSpPr>
        <p:spPr>
          <a:xfrm>
            <a:off x="2812502" y="3222934"/>
            <a:ext cx="1327495" cy="923544"/>
          </a:xfrm>
          <a:prstGeom prst="round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Statistical Optimizer</a:t>
            </a:r>
            <a:endParaRPr lang="en-US" sz="2000" dirty="0"/>
          </a:p>
        </p:txBody>
      </p:sp>
      <p:grpSp>
        <p:nvGrpSpPr>
          <p:cNvPr id="50" name="Group 49"/>
          <p:cNvGrpSpPr/>
          <p:nvPr/>
        </p:nvGrpSpPr>
        <p:grpSpPr>
          <a:xfrm>
            <a:off x="3492548" y="4112576"/>
            <a:ext cx="1975600" cy="667130"/>
            <a:chOff x="3619426" y="4084149"/>
            <a:chExt cx="1975600" cy="667130"/>
          </a:xfrm>
        </p:grpSpPr>
        <p:sp>
          <p:nvSpPr>
            <p:cNvPr id="51" name="Right Arrow 50"/>
            <p:cNvSpPr/>
            <p:nvPr/>
          </p:nvSpPr>
          <p:spPr>
            <a:xfrm rot="13758788">
              <a:off x="3469966" y="4233609"/>
              <a:ext cx="667130" cy="368209"/>
            </a:xfrm>
            <a:prstGeom prst="rightArrow">
              <a:avLst/>
            </a:prstGeom>
            <a:gradFill flip="none" rotWithShape="1">
              <a:gsLst>
                <a:gs pos="0">
                  <a:srgbClr val="008F00"/>
                </a:gs>
                <a:gs pos="48000">
                  <a:srgbClr val="009193"/>
                </a:gs>
                <a:gs pos="100000">
                  <a:srgbClr val="005493"/>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ight Arrow 51"/>
            <p:cNvSpPr/>
            <p:nvPr/>
          </p:nvSpPr>
          <p:spPr>
            <a:xfrm rot="8218658" flipH="1">
              <a:off x="4927896" y="4233609"/>
              <a:ext cx="667130" cy="368209"/>
            </a:xfrm>
            <a:prstGeom prst="rightArrow">
              <a:avLst/>
            </a:prstGeom>
            <a:gradFill flip="none" rotWithShape="1">
              <a:gsLst>
                <a:gs pos="0">
                  <a:srgbClr val="008F00"/>
                </a:gs>
                <a:gs pos="48000">
                  <a:srgbClr val="009193"/>
                </a:gs>
                <a:gs pos="100000">
                  <a:srgbClr val="005493"/>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3" name="Rounded Rectangle 52"/>
          <p:cNvSpPr/>
          <p:nvPr/>
        </p:nvSpPr>
        <p:spPr>
          <a:xfrm>
            <a:off x="4881552" y="3222934"/>
            <a:ext cx="1263478" cy="923544"/>
          </a:xfrm>
          <a:prstGeom prst="round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t>Classifier Trainer</a:t>
            </a:r>
          </a:p>
        </p:txBody>
      </p:sp>
      <p:sp>
        <p:nvSpPr>
          <p:cNvPr id="54" name="Right Arrow 53"/>
          <p:cNvSpPr/>
          <p:nvPr/>
        </p:nvSpPr>
        <p:spPr>
          <a:xfrm>
            <a:off x="6197920" y="3409692"/>
            <a:ext cx="635775" cy="550028"/>
          </a:xfrm>
          <a:prstGeom prst="rightArrow">
            <a:avLst/>
          </a:prstGeom>
          <a:gradFill flip="none" rotWithShape="1">
            <a:gsLst>
              <a:gs pos="0">
                <a:srgbClr val="008F00"/>
              </a:gs>
              <a:gs pos="48000">
                <a:srgbClr val="009193"/>
              </a:gs>
              <a:gs pos="100000">
                <a:srgbClr val="005493"/>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Box 54"/>
          <p:cNvSpPr txBox="1"/>
          <p:nvPr/>
        </p:nvSpPr>
        <p:spPr>
          <a:xfrm>
            <a:off x="4055139" y="3175321"/>
            <a:ext cx="548216" cy="369332"/>
          </a:xfrm>
          <a:prstGeom prst="rect">
            <a:avLst/>
          </a:prstGeom>
          <a:noFill/>
        </p:spPr>
        <p:txBody>
          <a:bodyPr wrap="square" rtlCol="0" anchor="ctr" anchorCtr="0">
            <a:spAutoFit/>
          </a:bodyPr>
          <a:lstStyle/>
          <a:p>
            <a:pPr algn="ctr"/>
            <a:r>
              <a:rPr lang="en-US" b="1" dirty="0" smtClean="0">
                <a:solidFill>
                  <a:srgbClr val="0070C0"/>
                </a:solidFill>
              </a:rPr>
              <a:t>(</a:t>
            </a:r>
            <a:r>
              <a:rPr lang="en-US" b="1" dirty="0" err="1" smtClean="0">
                <a:solidFill>
                  <a:srgbClr val="0070C0"/>
                </a:solidFill>
              </a:rPr>
              <a:t>th</a:t>
            </a:r>
            <a:r>
              <a:rPr lang="en-US" b="1" dirty="0" smtClean="0">
                <a:solidFill>
                  <a:srgbClr val="0070C0"/>
                </a:solidFill>
              </a:rPr>
              <a:t>)</a:t>
            </a:r>
            <a:endParaRPr lang="en-US" b="1" dirty="0">
              <a:solidFill>
                <a:srgbClr val="0070C0"/>
              </a:solidFill>
            </a:endParaRPr>
          </a:p>
        </p:txBody>
      </p:sp>
      <p:sp>
        <p:nvSpPr>
          <p:cNvPr id="30" name="TextBox 29"/>
          <p:cNvSpPr txBox="1"/>
          <p:nvPr/>
        </p:nvSpPr>
        <p:spPr>
          <a:xfrm>
            <a:off x="405087" y="5697844"/>
            <a:ext cx="1397441" cy="369332"/>
          </a:xfrm>
          <a:prstGeom prst="rect">
            <a:avLst/>
          </a:prstGeom>
          <a:noFill/>
        </p:spPr>
        <p:txBody>
          <a:bodyPr wrap="square" rtlCol="0" anchor="ctr" anchorCtr="0">
            <a:spAutoFit/>
          </a:bodyPr>
          <a:lstStyle/>
          <a:p>
            <a:pPr algn="ctr"/>
            <a:r>
              <a:rPr lang="en-US" dirty="0" smtClean="0"/>
              <a:t>Application</a:t>
            </a:r>
            <a:endParaRPr lang="en-US" dirty="0"/>
          </a:p>
        </p:txBody>
      </p:sp>
      <p:sp>
        <p:nvSpPr>
          <p:cNvPr id="32" name="Rectangle 31"/>
          <p:cNvSpPr/>
          <p:nvPr/>
        </p:nvSpPr>
        <p:spPr>
          <a:xfrm>
            <a:off x="3678137" y="4789344"/>
            <a:ext cx="1540632" cy="375792"/>
          </a:xfrm>
          <a:prstGeom prst="rect">
            <a:avLst/>
          </a:prstGeom>
          <a:noFill/>
          <a:ln w="12700" cmpd="sng">
            <a:solidFill>
              <a:srgbClr val="0070C0"/>
            </a:solidFill>
          </a:ln>
          <a:effectLst/>
        </p:spPr>
        <p:style>
          <a:lnRef idx="1">
            <a:schemeClr val="accent1"/>
          </a:lnRef>
          <a:fillRef idx="3">
            <a:schemeClr val="accent1"/>
          </a:fillRef>
          <a:effectRef idx="2">
            <a:schemeClr val="accent1"/>
          </a:effectRef>
          <a:fontRef idx="minor">
            <a:schemeClr val="lt1"/>
          </a:fontRef>
        </p:style>
        <p:txBody>
          <a:bodyPr/>
          <a:lstStyle/>
          <a:p>
            <a:pPr algn="ctr"/>
            <a:r>
              <a:rPr lang="en-US" smtClean="0">
                <a:solidFill>
                  <a:schemeClr val="tx1"/>
                </a:solidFill>
              </a:rPr>
              <a:t>Input Datasets</a:t>
            </a:r>
            <a:endParaRPr lang="en-US" dirty="0">
              <a:solidFill>
                <a:schemeClr val="tx1"/>
              </a:solidFill>
            </a:endParaRPr>
          </a:p>
        </p:txBody>
      </p:sp>
    </p:spTree>
    <p:extLst>
      <p:ext uri="{BB962C8B-B14F-4D97-AF65-F5344CB8AC3E}">
        <p14:creationId xmlns:p14="http://schemas.microsoft.com/office/powerpoint/2010/main" val="1899995782"/>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asted-image.pdf"/>
          <p:cNvPicPr>
            <a:picLocks noChangeAspect="1"/>
          </p:cNvPicPr>
          <p:nvPr/>
        </p:nvPicPr>
        <p:blipFill>
          <a:blip r:embed="rId3">
            <a:alphaModFix amt="20000"/>
            <a:extLst/>
          </a:blip>
          <a:stretch>
            <a:fillRect/>
          </a:stretch>
        </p:blipFill>
        <p:spPr>
          <a:xfrm>
            <a:off x="0" y="6151337"/>
            <a:ext cx="705517" cy="698091"/>
          </a:xfrm>
          <a:prstGeom prst="rect">
            <a:avLst/>
          </a:prstGeom>
          <a:ln w="25400">
            <a:miter lim="400000"/>
          </a:ln>
          <a:effectLst>
            <a:outerShdw blurRad="254000" dist="127000" dir="5400000" rotWithShape="0">
              <a:srgbClr val="000000">
                <a:alpha val="70000"/>
              </a:srgbClr>
            </a:outerShdw>
          </a:effectLst>
        </p:spPr>
      </p:pic>
      <p:pic>
        <p:nvPicPr>
          <p:cNvPr id="29" name="Picture 28"/>
          <p:cNvPicPr>
            <a:picLocks noChangeAspect="1"/>
          </p:cNvPicPr>
          <p:nvPr/>
        </p:nvPicPr>
        <p:blipFill>
          <a:blip r:embed="rId4">
            <a:alphaModFix amt="20000"/>
          </a:blip>
          <a:stretch>
            <a:fillRect/>
          </a:stretch>
        </p:blipFill>
        <p:spPr>
          <a:xfrm>
            <a:off x="8434532" y="6142764"/>
            <a:ext cx="709468" cy="715236"/>
          </a:xfrm>
          <a:prstGeom prst="rect">
            <a:avLst/>
          </a:prstGeom>
          <a:effectLst/>
        </p:spPr>
      </p:pic>
      <p:cxnSp>
        <p:nvCxnSpPr>
          <p:cNvPr id="26" name="Straight Connector 25"/>
          <p:cNvCxnSpPr/>
          <p:nvPr/>
        </p:nvCxnSpPr>
        <p:spPr>
          <a:xfrm flipV="1">
            <a:off x="1102450" y="1176065"/>
            <a:ext cx="7806228" cy="0"/>
          </a:xfrm>
          <a:prstGeom prst="line">
            <a:avLst/>
          </a:prstGeom>
          <a:noFill/>
          <a:ln w="127000" cap="flat">
            <a:solidFill>
              <a:schemeClr val="accent1"/>
            </a:solidFill>
            <a:prstDash val="solid"/>
            <a:miter lim="400000"/>
          </a:ln>
          <a:effectLst/>
          <a:sp3d/>
        </p:spPr>
        <p:style>
          <a:lnRef idx="0">
            <a:scrgbClr r="0" g="0" b="0"/>
          </a:lnRef>
          <a:fillRef idx="0">
            <a:scrgbClr r="0" g="0" b="0"/>
          </a:fillRef>
          <a:effectRef idx="0">
            <a:scrgbClr r="0" g="0" b="0"/>
          </a:effectRef>
          <a:fontRef idx="none"/>
        </p:style>
      </p:cxnSp>
      <p:cxnSp>
        <p:nvCxnSpPr>
          <p:cNvPr id="27" name="Straight Connector 26"/>
          <p:cNvCxnSpPr/>
          <p:nvPr/>
        </p:nvCxnSpPr>
        <p:spPr>
          <a:xfrm>
            <a:off x="235325" y="1176065"/>
            <a:ext cx="857332" cy="0"/>
          </a:xfrm>
          <a:prstGeom prst="line">
            <a:avLst/>
          </a:prstGeom>
          <a:noFill/>
          <a:ln w="127000" cap="flat">
            <a:solidFill>
              <a:srgbClr val="329600"/>
            </a:solidFill>
            <a:prstDash val="solid"/>
            <a:miter lim="400000"/>
          </a:ln>
          <a:effectLst/>
          <a:sp3d/>
        </p:spPr>
        <p:style>
          <a:lnRef idx="0">
            <a:scrgbClr r="0" g="0" b="0"/>
          </a:lnRef>
          <a:fillRef idx="0">
            <a:scrgbClr r="0" g="0" b="0"/>
          </a:fillRef>
          <a:effectRef idx="0">
            <a:scrgbClr r="0" g="0" b="0"/>
          </a:effectRef>
          <a:fontRef idx="none"/>
        </p:style>
      </p:cxnSp>
      <p:sp>
        <p:nvSpPr>
          <p:cNvPr id="28" name="Shape 130"/>
          <p:cNvSpPr txBox="1">
            <a:spLocks/>
          </p:cNvSpPr>
          <p:nvPr/>
        </p:nvSpPr>
        <p:spPr>
          <a:xfrm>
            <a:off x="235325" y="372418"/>
            <a:ext cx="8673353" cy="745647"/>
          </a:xfrm>
          <a:prstGeom prst="rect">
            <a:avLst/>
          </a:prstGeom>
          <a:ln w="12700">
            <a:miter lim="400000"/>
          </a:ln>
          <a:extLst>
            <a:ext uri="{C572A759-6A51-4108-AA02-DFA0A04FC94B}">
              <ma14:wrappingTextBoxFlag xmlns:ma14="http://schemas.microsoft.com/office/mac/drawingml/2011/main" val="1"/>
            </a:ext>
          </a:extLst>
        </p:spPr>
        <p:txBody>
          <a:bodyPr lIns="31872" tIns="31872" rIns="31872" bIns="31872" anchor="ctr">
            <a:noAutofit/>
          </a:bodyPr>
          <a:lstStyle>
            <a:lvl1pPr marL="0" marR="0" indent="0" algn="l" defTabSz="457200" rtl="0" latinLnBrk="0">
              <a:lnSpc>
                <a:spcPct val="100000"/>
              </a:lnSpc>
              <a:spcBef>
                <a:spcPts val="0"/>
              </a:spcBef>
              <a:spcAft>
                <a:spcPts val="0"/>
              </a:spcAft>
              <a:buClrTx/>
              <a:buSzTx/>
              <a:buFontTx/>
              <a:buNone/>
              <a:tabLst/>
              <a:defRPr sz="5000" b="0" i="0" u="none" strike="noStrike" cap="none" spc="0" baseline="0">
                <a:ln>
                  <a:noFill/>
                </a:ln>
                <a:solidFill>
                  <a:schemeClr val="accent2"/>
                </a:solidFill>
                <a:uFillTx/>
                <a:latin typeface="Calibri"/>
                <a:ea typeface="Calibri"/>
                <a:cs typeface="Calibri"/>
                <a:sym typeface="Calibri"/>
              </a:defRPr>
            </a:lvl1pPr>
            <a:lvl2pPr marL="0" marR="0" indent="143424"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2pPr>
            <a:lvl3pPr marL="0" marR="0" indent="286847"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3pPr>
            <a:lvl4pPr marL="0" marR="0" indent="430271"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4pPr>
            <a:lvl5pPr marL="0" marR="0" indent="573695"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5pPr>
            <a:lvl6pPr marL="0" marR="0" indent="717118"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6pPr>
            <a:lvl7pPr marL="0" marR="0" indent="860542"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7pPr>
            <a:lvl8pPr marL="0" marR="0" indent="1003965"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8pPr>
            <a:lvl9pPr marL="0" marR="0" indent="1147389"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9pPr>
          </a:lstStyle>
          <a:p>
            <a:r>
              <a:rPr lang="en-US" sz="4400" b="1">
                <a:solidFill>
                  <a:srgbClr val="329600"/>
                </a:solidFill>
                <a:latin typeface="Calibri" panose="020F0502020204030204" pitchFamily="34" charset="0"/>
                <a:cs typeface="Calibri" panose="020F0502020204030204" pitchFamily="34" charset="0"/>
              </a:rPr>
              <a:t>M</a:t>
            </a:r>
            <a:r>
              <a:rPr lang="en-US" sz="3600" b="1">
                <a:solidFill>
                  <a:srgbClr val="329600"/>
                </a:solidFill>
                <a:latin typeface="Calibri" panose="020F0502020204030204" pitchFamily="34" charset="0"/>
                <a:cs typeface="Calibri" panose="020F0502020204030204" pitchFamily="34" charset="0"/>
              </a:rPr>
              <a:t>ITHRA</a:t>
            </a:r>
            <a:r>
              <a:rPr lang="en-US" sz="4000" b="1">
                <a:solidFill>
                  <a:srgbClr val="329600"/>
                </a:solidFill>
                <a:latin typeface="Calibri" panose="020F0502020204030204" pitchFamily="34" charset="0"/>
                <a:cs typeface="Calibri" panose="020F0502020204030204" pitchFamily="34" charset="0"/>
              </a:rPr>
              <a:t>: A Hardware/Software Solution </a:t>
            </a:r>
            <a:endParaRPr lang="en-US" sz="4000" b="1" dirty="0">
              <a:solidFill>
                <a:srgbClr val="329600"/>
              </a:solidFill>
              <a:latin typeface="Calibri" panose="020F0502020204030204" pitchFamily="34" charset="0"/>
              <a:cs typeface="Calibri" panose="020F0502020204030204" pitchFamily="34" charset="0"/>
            </a:endParaRPr>
          </a:p>
        </p:txBody>
      </p:sp>
      <p:grpSp>
        <p:nvGrpSpPr>
          <p:cNvPr id="12" name="Group 11"/>
          <p:cNvGrpSpPr/>
          <p:nvPr/>
        </p:nvGrpSpPr>
        <p:grpSpPr>
          <a:xfrm>
            <a:off x="158199" y="1830749"/>
            <a:ext cx="1827220" cy="3707915"/>
            <a:chOff x="6459971" y="1369071"/>
            <a:chExt cx="1827220" cy="3707915"/>
          </a:xfrm>
        </p:grpSpPr>
        <p:pic>
          <p:nvPicPr>
            <p:cNvPr id="13" name="Picture 12"/>
            <p:cNvPicPr>
              <a:picLocks noChangeAspect="1"/>
            </p:cNvPicPr>
            <p:nvPr/>
          </p:nvPicPr>
          <p:blipFill>
            <a:blip r:embed="rId5"/>
            <a:stretch>
              <a:fillRect/>
            </a:stretch>
          </p:blipFill>
          <p:spPr>
            <a:xfrm>
              <a:off x="6459971" y="1369071"/>
              <a:ext cx="1714500" cy="3707915"/>
            </a:xfrm>
            <a:prstGeom prst="rect">
              <a:avLst/>
            </a:prstGeom>
          </p:spPr>
        </p:pic>
        <p:sp>
          <p:nvSpPr>
            <p:cNvPr id="14" name="Rectangle 13"/>
            <p:cNvSpPr/>
            <p:nvPr/>
          </p:nvSpPr>
          <p:spPr>
            <a:xfrm>
              <a:off x="6670447" y="2444689"/>
              <a:ext cx="1616744" cy="1490472"/>
            </a:xfrm>
            <a:prstGeom prst="rect">
              <a:avLst/>
            </a:prstGeom>
            <a:solidFill>
              <a:schemeClr val="tx2">
                <a:lumMod val="75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TextBox 14"/>
            <p:cNvSpPr txBox="1"/>
            <p:nvPr/>
          </p:nvSpPr>
          <p:spPr>
            <a:xfrm>
              <a:off x="6717001" y="2838946"/>
              <a:ext cx="1526572" cy="707886"/>
            </a:xfrm>
            <a:prstGeom prst="rect">
              <a:avLst/>
            </a:prstGeom>
            <a:noFill/>
          </p:spPr>
          <p:txBody>
            <a:bodyPr wrap="none" rtlCol="0" anchor="ctr" anchorCtr="0">
              <a:spAutoFit/>
            </a:bodyPr>
            <a:lstStyle/>
            <a:p>
              <a:pPr algn="ctr"/>
              <a:r>
                <a:rPr lang="en-US" sz="2000" dirty="0">
                  <a:solidFill>
                    <a:schemeClr val="bg1"/>
                  </a:solidFill>
                </a:rPr>
                <a:t>Approximate</a:t>
              </a:r>
            </a:p>
            <a:p>
              <a:pPr algn="ctr"/>
              <a:r>
                <a:rPr lang="en-US" sz="2000" dirty="0">
                  <a:solidFill>
                    <a:schemeClr val="bg1"/>
                  </a:solidFill>
                </a:rPr>
                <a:t>Accelerator</a:t>
              </a:r>
            </a:p>
          </p:txBody>
        </p:sp>
      </p:grpSp>
      <p:sp>
        <p:nvSpPr>
          <p:cNvPr id="41" name="TextBox 40"/>
          <p:cNvSpPr txBox="1"/>
          <p:nvPr/>
        </p:nvSpPr>
        <p:spPr>
          <a:xfrm>
            <a:off x="405087" y="5697844"/>
            <a:ext cx="1397441" cy="369332"/>
          </a:xfrm>
          <a:prstGeom prst="rect">
            <a:avLst/>
          </a:prstGeom>
          <a:noFill/>
        </p:spPr>
        <p:txBody>
          <a:bodyPr wrap="square" rtlCol="0" anchor="ctr" anchorCtr="0">
            <a:spAutoFit/>
          </a:bodyPr>
          <a:lstStyle/>
          <a:p>
            <a:pPr algn="ctr"/>
            <a:r>
              <a:rPr lang="en-US" dirty="0" smtClean="0"/>
              <a:t>Application</a:t>
            </a:r>
            <a:endParaRPr lang="en-US" dirty="0"/>
          </a:p>
        </p:txBody>
      </p:sp>
      <p:sp>
        <p:nvSpPr>
          <p:cNvPr id="48" name="Rectangle 47"/>
          <p:cNvSpPr/>
          <p:nvPr/>
        </p:nvSpPr>
        <p:spPr>
          <a:xfrm>
            <a:off x="79020" y="1692217"/>
            <a:ext cx="2032000" cy="3984978"/>
          </a:xfrm>
          <a:prstGeom prst="rect">
            <a:avLst/>
          </a:prstGeom>
          <a:no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2" name="Right Arrow 61"/>
          <p:cNvSpPr/>
          <p:nvPr/>
        </p:nvSpPr>
        <p:spPr>
          <a:xfrm>
            <a:off x="2163910" y="3409692"/>
            <a:ext cx="595702" cy="550028"/>
          </a:xfrm>
          <a:prstGeom prst="rightArrow">
            <a:avLst/>
          </a:prstGeom>
          <a:gradFill flip="none" rotWithShape="1">
            <a:gsLst>
              <a:gs pos="0">
                <a:srgbClr val="008F00"/>
              </a:gs>
              <a:gs pos="48000">
                <a:srgbClr val="009193"/>
              </a:gs>
              <a:gs pos="100000">
                <a:srgbClr val="005493"/>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ight Arrow 62"/>
          <p:cNvSpPr/>
          <p:nvPr/>
        </p:nvSpPr>
        <p:spPr>
          <a:xfrm rot="5400000">
            <a:off x="3109319" y="2623725"/>
            <a:ext cx="674296" cy="392487"/>
          </a:xfrm>
          <a:prstGeom prst="rightArrow">
            <a:avLst/>
          </a:prstGeom>
          <a:gradFill flip="none" rotWithShape="1">
            <a:gsLst>
              <a:gs pos="0">
                <a:srgbClr val="008F00"/>
              </a:gs>
              <a:gs pos="48000">
                <a:srgbClr val="009193"/>
              </a:gs>
              <a:gs pos="100000">
                <a:srgbClr val="005493"/>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ight Arrow 64"/>
          <p:cNvSpPr/>
          <p:nvPr/>
        </p:nvSpPr>
        <p:spPr>
          <a:xfrm>
            <a:off x="4192887" y="3409692"/>
            <a:ext cx="635775" cy="550028"/>
          </a:xfrm>
          <a:prstGeom prst="rightArrow">
            <a:avLst/>
          </a:prstGeom>
          <a:gradFill flip="none" rotWithShape="1">
            <a:gsLst>
              <a:gs pos="0">
                <a:srgbClr val="008F00"/>
              </a:gs>
              <a:gs pos="48000">
                <a:srgbClr val="009193"/>
              </a:gs>
              <a:gs pos="100000">
                <a:srgbClr val="005493"/>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p:nvPr/>
        </p:nvSpPr>
        <p:spPr>
          <a:xfrm>
            <a:off x="2639760" y="1720172"/>
            <a:ext cx="1613415" cy="614498"/>
          </a:xfrm>
          <a:prstGeom prst="rect">
            <a:avLst/>
          </a:prstGeom>
          <a:noFill/>
          <a:ln w="12700" cmpd="sng">
            <a:solidFill>
              <a:srgbClr val="0070C0"/>
            </a:solidFill>
          </a:ln>
          <a:effectLst/>
        </p:spPr>
        <p:style>
          <a:lnRef idx="1">
            <a:schemeClr val="accent1"/>
          </a:lnRef>
          <a:fillRef idx="3">
            <a:schemeClr val="accent1"/>
          </a:fillRef>
          <a:effectRef idx="2">
            <a:schemeClr val="accent1"/>
          </a:effectRef>
          <a:fontRef idx="minor">
            <a:schemeClr val="lt1"/>
          </a:fontRef>
        </p:style>
        <p:txBody>
          <a:bodyPr/>
          <a:lstStyle/>
          <a:p>
            <a:pPr algn="ctr"/>
            <a:r>
              <a:rPr lang="en-US" dirty="0" smtClean="0">
                <a:solidFill>
                  <a:schemeClr val="tx1"/>
                </a:solidFill>
              </a:rPr>
              <a:t>Desired </a:t>
            </a:r>
            <a:r>
              <a:rPr lang="en-US" dirty="0">
                <a:solidFill>
                  <a:schemeClr val="tx1"/>
                </a:solidFill>
              </a:rPr>
              <a:t>q</a:t>
            </a:r>
            <a:r>
              <a:rPr lang="en-US" dirty="0" smtClean="0">
                <a:solidFill>
                  <a:schemeClr val="tx1"/>
                </a:solidFill>
              </a:rPr>
              <a:t>uality requirements</a:t>
            </a:r>
            <a:endParaRPr lang="en-US" dirty="0">
              <a:solidFill>
                <a:schemeClr val="tx1"/>
              </a:solidFill>
            </a:endParaRPr>
          </a:p>
        </p:txBody>
      </p:sp>
      <p:sp>
        <p:nvSpPr>
          <p:cNvPr id="23" name="Rounded Rectangle 22"/>
          <p:cNvSpPr/>
          <p:nvPr/>
        </p:nvSpPr>
        <p:spPr>
          <a:xfrm>
            <a:off x="2812502" y="3222934"/>
            <a:ext cx="1327495" cy="923544"/>
          </a:xfrm>
          <a:prstGeom prst="round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Statistical Optimizer</a:t>
            </a:r>
            <a:endParaRPr lang="en-US" sz="2000" dirty="0"/>
          </a:p>
        </p:txBody>
      </p:sp>
      <p:grpSp>
        <p:nvGrpSpPr>
          <p:cNvPr id="2" name="Group 1"/>
          <p:cNvGrpSpPr/>
          <p:nvPr/>
        </p:nvGrpSpPr>
        <p:grpSpPr>
          <a:xfrm>
            <a:off x="3492548" y="4112576"/>
            <a:ext cx="1975600" cy="667130"/>
            <a:chOff x="3619426" y="4084149"/>
            <a:chExt cx="1975600" cy="667130"/>
          </a:xfrm>
        </p:grpSpPr>
        <p:sp>
          <p:nvSpPr>
            <p:cNvPr id="64" name="Right Arrow 63"/>
            <p:cNvSpPr/>
            <p:nvPr/>
          </p:nvSpPr>
          <p:spPr>
            <a:xfrm rot="13758788">
              <a:off x="3469966" y="4233609"/>
              <a:ext cx="667130" cy="368209"/>
            </a:xfrm>
            <a:prstGeom prst="rightArrow">
              <a:avLst/>
            </a:prstGeom>
            <a:gradFill flip="none" rotWithShape="1">
              <a:gsLst>
                <a:gs pos="0">
                  <a:srgbClr val="008F00"/>
                </a:gs>
                <a:gs pos="48000">
                  <a:srgbClr val="009193"/>
                </a:gs>
                <a:gs pos="100000">
                  <a:srgbClr val="005493"/>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ight Arrow 30"/>
            <p:cNvSpPr/>
            <p:nvPr/>
          </p:nvSpPr>
          <p:spPr>
            <a:xfrm rot="8218658" flipH="1">
              <a:off x="4927896" y="4233609"/>
              <a:ext cx="667130" cy="368209"/>
            </a:xfrm>
            <a:prstGeom prst="rightArrow">
              <a:avLst/>
            </a:prstGeom>
            <a:gradFill flip="none" rotWithShape="1">
              <a:gsLst>
                <a:gs pos="0">
                  <a:srgbClr val="008F00"/>
                </a:gs>
                <a:gs pos="48000">
                  <a:srgbClr val="009193"/>
                </a:gs>
                <a:gs pos="100000">
                  <a:srgbClr val="005493"/>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2" name="Rounded Rectangle 31"/>
          <p:cNvSpPr/>
          <p:nvPr/>
        </p:nvSpPr>
        <p:spPr>
          <a:xfrm>
            <a:off x="4881552" y="3222934"/>
            <a:ext cx="1263478" cy="923544"/>
          </a:xfrm>
          <a:prstGeom prst="round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t>Classifier Trainer</a:t>
            </a:r>
          </a:p>
        </p:txBody>
      </p:sp>
      <p:sp>
        <p:nvSpPr>
          <p:cNvPr id="34" name="Right Arrow 33"/>
          <p:cNvSpPr/>
          <p:nvPr/>
        </p:nvSpPr>
        <p:spPr>
          <a:xfrm>
            <a:off x="6197920" y="3409692"/>
            <a:ext cx="635775" cy="550028"/>
          </a:xfrm>
          <a:prstGeom prst="rightArrow">
            <a:avLst/>
          </a:prstGeom>
          <a:gradFill flip="none" rotWithShape="1">
            <a:gsLst>
              <a:gs pos="0">
                <a:srgbClr val="008F00"/>
              </a:gs>
              <a:gs pos="48000">
                <a:srgbClr val="009193"/>
              </a:gs>
              <a:gs pos="100000">
                <a:srgbClr val="005493"/>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p:cNvSpPr txBox="1"/>
          <p:nvPr/>
        </p:nvSpPr>
        <p:spPr>
          <a:xfrm>
            <a:off x="4055139" y="3175321"/>
            <a:ext cx="548216" cy="369332"/>
          </a:xfrm>
          <a:prstGeom prst="rect">
            <a:avLst/>
          </a:prstGeom>
          <a:noFill/>
        </p:spPr>
        <p:txBody>
          <a:bodyPr wrap="square" rtlCol="0" anchor="ctr" anchorCtr="0">
            <a:spAutoFit/>
          </a:bodyPr>
          <a:lstStyle/>
          <a:p>
            <a:pPr algn="ctr"/>
            <a:r>
              <a:rPr lang="en-US" b="1" dirty="0" smtClean="0">
                <a:solidFill>
                  <a:srgbClr val="0070C0"/>
                </a:solidFill>
              </a:rPr>
              <a:t>(</a:t>
            </a:r>
            <a:r>
              <a:rPr lang="en-US" b="1" dirty="0" err="1" smtClean="0">
                <a:solidFill>
                  <a:srgbClr val="0070C0"/>
                </a:solidFill>
              </a:rPr>
              <a:t>th</a:t>
            </a:r>
            <a:r>
              <a:rPr lang="en-US" b="1" dirty="0" smtClean="0">
                <a:solidFill>
                  <a:srgbClr val="0070C0"/>
                </a:solidFill>
              </a:rPr>
              <a:t>)</a:t>
            </a:r>
            <a:endParaRPr lang="en-US" b="1" dirty="0">
              <a:solidFill>
                <a:srgbClr val="0070C0"/>
              </a:solidFill>
            </a:endParaRPr>
          </a:p>
        </p:txBody>
      </p:sp>
      <p:sp>
        <p:nvSpPr>
          <p:cNvPr id="36" name="Rounded Rectangle 35"/>
          <p:cNvSpPr/>
          <p:nvPr/>
        </p:nvSpPr>
        <p:spPr>
          <a:xfrm>
            <a:off x="6886584" y="3175321"/>
            <a:ext cx="1467825" cy="923544"/>
          </a:xfrm>
          <a:prstGeom prst="round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t>Hardware </a:t>
            </a:r>
            <a:r>
              <a:rPr lang="en-US" sz="2000" dirty="0" smtClean="0"/>
              <a:t>Classifier </a:t>
            </a:r>
            <a:r>
              <a:rPr lang="en-US" sz="2000" dirty="0"/>
              <a:t>Topology</a:t>
            </a:r>
          </a:p>
        </p:txBody>
      </p:sp>
      <p:sp>
        <p:nvSpPr>
          <p:cNvPr id="37" name="Rectangle 36"/>
          <p:cNvSpPr/>
          <p:nvPr/>
        </p:nvSpPr>
        <p:spPr>
          <a:xfrm>
            <a:off x="3678137" y="4789344"/>
            <a:ext cx="1540632" cy="375792"/>
          </a:xfrm>
          <a:prstGeom prst="rect">
            <a:avLst/>
          </a:prstGeom>
          <a:noFill/>
          <a:ln w="12700" cmpd="sng">
            <a:solidFill>
              <a:srgbClr val="0070C0"/>
            </a:solidFill>
          </a:ln>
          <a:effectLst/>
        </p:spPr>
        <p:style>
          <a:lnRef idx="1">
            <a:schemeClr val="accent1"/>
          </a:lnRef>
          <a:fillRef idx="3">
            <a:schemeClr val="accent1"/>
          </a:fillRef>
          <a:effectRef idx="2">
            <a:schemeClr val="accent1"/>
          </a:effectRef>
          <a:fontRef idx="minor">
            <a:schemeClr val="lt1"/>
          </a:fontRef>
        </p:style>
        <p:txBody>
          <a:bodyPr/>
          <a:lstStyle/>
          <a:p>
            <a:pPr algn="ctr"/>
            <a:r>
              <a:rPr lang="en-US" smtClean="0">
                <a:solidFill>
                  <a:schemeClr val="tx1"/>
                </a:solidFill>
              </a:rPr>
              <a:t>Input Datasets</a:t>
            </a:r>
            <a:endParaRPr lang="en-US" dirty="0">
              <a:solidFill>
                <a:schemeClr val="tx1"/>
              </a:solidFill>
            </a:endParaRPr>
          </a:p>
        </p:txBody>
      </p:sp>
    </p:spTree>
    <p:extLst>
      <p:ext uri="{BB962C8B-B14F-4D97-AF65-F5344CB8AC3E}">
        <p14:creationId xmlns:p14="http://schemas.microsoft.com/office/powerpoint/2010/main" val="1749205276"/>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asted-image.pdf"/>
          <p:cNvPicPr>
            <a:picLocks noChangeAspect="1"/>
          </p:cNvPicPr>
          <p:nvPr/>
        </p:nvPicPr>
        <p:blipFill>
          <a:blip r:embed="rId3">
            <a:alphaModFix amt="20000"/>
            <a:extLst/>
          </a:blip>
          <a:stretch>
            <a:fillRect/>
          </a:stretch>
        </p:blipFill>
        <p:spPr>
          <a:xfrm>
            <a:off x="0" y="6151337"/>
            <a:ext cx="705517" cy="698091"/>
          </a:xfrm>
          <a:prstGeom prst="rect">
            <a:avLst/>
          </a:prstGeom>
          <a:ln w="25400">
            <a:miter lim="400000"/>
          </a:ln>
          <a:effectLst>
            <a:outerShdw blurRad="254000" dist="127000" dir="5400000" rotWithShape="0">
              <a:srgbClr val="000000">
                <a:alpha val="70000"/>
              </a:srgbClr>
            </a:outerShdw>
          </a:effectLst>
        </p:spPr>
      </p:pic>
      <p:pic>
        <p:nvPicPr>
          <p:cNvPr id="29" name="Picture 28"/>
          <p:cNvPicPr>
            <a:picLocks noChangeAspect="1"/>
          </p:cNvPicPr>
          <p:nvPr/>
        </p:nvPicPr>
        <p:blipFill>
          <a:blip r:embed="rId4">
            <a:alphaModFix amt="20000"/>
          </a:blip>
          <a:stretch>
            <a:fillRect/>
          </a:stretch>
        </p:blipFill>
        <p:spPr>
          <a:xfrm>
            <a:off x="8434532" y="6142764"/>
            <a:ext cx="709468" cy="715236"/>
          </a:xfrm>
          <a:prstGeom prst="rect">
            <a:avLst/>
          </a:prstGeom>
          <a:effectLst/>
        </p:spPr>
      </p:pic>
      <p:cxnSp>
        <p:nvCxnSpPr>
          <p:cNvPr id="26" name="Straight Connector 25"/>
          <p:cNvCxnSpPr/>
          <p:nvPr/>
        </p:nvCxnSpPr>
        <p:spPr>
          <a:xfrm flipV="1">
            <a:off x="1102450" y="1176065"/>
            <a:ext cx="7806228" cy="0"/>
          </a:xfrm>
          <a:prstGeom prst="line">
            <a:avLst/>
          </a:prstGeom>
          <a:noFill/>
          <a:ln w="127000" cap="flat">
            <a:solidFill>
              <a:schemeClr val="accent1"/>
            </a:solidFill>
            <a:prstDash val="solid"/>
            <a:miter lim="400000"/>
          </a:ln>
          <a:effectLst/>
          <a:sp3d/>
        </p:spPr>
        <p:style>
          <a:lnRef idx="0">
            <a:scrgbClr r="0" g="0" b="0"/>
          </a:lnRef>
          <a:fillRef idx="0">
            <a:scrgbClr r="0" g="0" b="0"/>
          </a:fillRef>
          <a:effectRef idx="0">
            <a:scrgbClr r="0" g="0" b="0"/>
          </a:effectRef>
          <a:fontRef idx="none"/>
        </p:style>
      </p:cxnSp>
      <p:cxnSp>
        <p:nvCxnSpPr>
          <p:cNvPr id="27" name="Straight Connector 26"/>
          <p:cNvCxnSpPr/>
          <p:nvPr/>
        </p:nvCxnSpPr>
        <p:spPr>
          <a:xfrm>
            <a:off x="235325" y="1176065"/>
            <a:ext cx="857332" cy="0"/>
          </a:xfrm>
          <a:prstGeom prst="line">
            <a:avLst/>
          </a:prstGeom>
          <a:noFill/>
          <a:ln w="127000" cap="flat">
            <a:solidFill>
              <a:srgbClr val="329600"/>
            </a:solidFill>
            <a:prstDash val="solid"/>
            <a:miter lim="400000"/>
          </a:ln>
          <a:effectLst/>
          <a:sp3d/>
        </p:spPr>
        <p:style>
          <a:lnRef idx="0">
            <a:scrgbClr r="0" g="0" b="0"/>
          </a:lnRef>
          <a:fillRef idx="0">
            <a:scrgbClr r="0" g="0" b="0"/>
          </a:fillRef>
          <a:effectRef idx="0">
            <a:scrgbClr r="0" g="0" b="0"/>
          </a:effectRef>
          <a:fontRef idx="none"/>
        </p:style>
      </p:cxnSp>
      <p:sp>
        <p:nvSpPr>
          <p:cNvPr id="28" name="Shape 130"/>
          <p:cNvSpPr txBox="1">
            <a:spLocks/>
          </p:cNvSpPr>
          <p:nvPr/>
        </p:nvSpPr>
        <p:spPr>
          <a:xfrm>
            <a:off x="235325" y="372418"/>
            <a:ext cx="8673353" cy="745647"/>
          </a:xfrm>
          <a:prstGeom prst="rect">
            <a:avLst/>
          </a:prstGeom>
          <a:ln w="12700">
            <a:miter lim="400000"/>
          </a:ln>
          <a:extLst>
            <a:ext uri="{C572A759-6A51-4108-AA02-DFA0A04FC94B}">
              <ma14:wrappingTextBoxFlag xmlns:ma14="http://schemas.microsoft.com/office/mac/drawingml/2011/main" val="1"/>
            </a:ext>
          </a:extLst>
        </p:spPr>
        <p:txBody>
          <a:bodyPr lIns="31872" tIns="31872" rIns="31872" bIns="31872" anchor="ctr">
            <a:noAutofit/>
          </a:bodyPr>
          <a:lstStyle>
            <a:lvl1pPr marL="0" marR="0" indent="0" algn="l" defTabSz="457200" rtl="0" latinLnBrk="0">
              <a:lnSpc>
                <a:spcPct val="100000"/>
              </a:lnSpc>
              <a:spcBef>
                <a:spcPts val="0"/>
              </a:spcBef>
              <a:spcAft>
                <a:spcPts val="0"/>
              </a:spcAft>
              <a:buClrTx/>
              <a:buSzTx/>
              <a:buFontTx/>
              <a:buNone/>
              <a:tabLst/>
              <a:defRPr sz="5000" b="0" i="0" u="none" strike="noStrike" cap="none" spc="0" baseline="0">
                <a:ln>
                  <a:noFill/>
                </a:ln>
                <a:solidFill>
                  <a:schemeClr val="accent2"/>
                </a:solidFill>
                <a:uFillTx/>
                <a:latin typeface="Calibri"/>
                <a:ea typeface="Calibri"/>
                <a:cs typeface="Calibri"/>
                <a:sym typeface="Calibri"/>
              </a:defRPr>
            </a:lvl1pPr>
            <a:lvl2pPr marL="0" marR="0" indent="143424"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2pPr>
            <a:lvl3pPr marL="0" marR="0" indent="286847"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3pPr>
            <a:lvl4pPr marL="0" marR="0" indent="430271"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4pPr>
            <a:lvl5pPr marL="0" marR="0" indent="573695"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5pPr>
            <a:lvl6pPr marL="0" marR="0" indent="717118"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6pPr>
            <a:lvl7pPr marL="0" marR="0" indent="860542"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7pPr>
            <a:lvl8pPr marL="0" marR="0" indent="1003965"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8pPr>
            <a:lvl9pPr marL="0" marR="0" indent="1147389"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9pPr>
          </a:lstStyle>
          <a:p>
            <a:r>
              <a:rPr lang="en-US" sz="4400" b="1">
                <a:solidFill>
                  <a:srgbClr val="329600"/>
                </a:solidFill>
                <a:latin typeface="Calibri" panose="020F0502020204030204" pitchFamily="34" charset="0"/>
                <a:cs typeface="Calibri" panose="020F0502020204030204" pitchFamily="34" charset="0"/>
              </a:rPr>
              <a:t>M</a:t>
            </a:r>
            <a:r>
              <a:rPr lang="en-US" sz="3600" b="1">
                <a:solidFill>
                  <a:srgbClr val="329600"/>
                </a:solidFill>
                <a:latin typeface="Calibri" panose="020F0502020204030204" pitchFamily="34" charset="0"/>
                <a:cs typeface="Calibri" panose="020F0502020204030204" pitchFamily="34" charset="0"/>
              </a:rPr>
              <a:t>ITHRA</a:t>
            </a:r>
            <a:r>
              <a:rPr lang="en-US" sz="4000" b="1">
                <a:solidFill>
                  <a:srgbClr val="329600"/>
                </a:solidFill>
                <a:latin typeface="Calibri" panose="020F0502020204030204" pitchFamily="34" charset="0"/>
                <a:cs typeface="Calibri" panose="020F0502020204030204" pitchFamily="34" charset="0"/>
              </a:rPr>
              <a:t>: A Hardware/Software Solution </a:t>
            </a:r>
            <a:endParaRPr lang="en-US" sz="4000" b="1" dirty="0">
              <a:solidFill>
                <a:srgbClr val="329600"/>
              </a:solidFill>
              <a:latin typeface="Calibri" panose="020F0502020204030204" pitchFamily="34" charset="0"/>
              <a:cs typeface="Calibri" panose="020F0502020204030204" pitchFamily="34" charset="0"/>
            </a:endParaRPr>
          </a:p>
        </p:txBody>
      </p:sp>
      <p:grpSp>
        <p:nvGrpSpPr>
          <p:cNvPr id="12" name="Group 11"/>
          <p:cNvGrpSpPr/>
          <p:nvPr/>
        </p:nvGrpSpPr>
        <p:grpSpPr>
          <a:xfrm>
            <a:off x="158199" y="1830749"/>
            <a:ext cx="1827220" cy="3707915"/>
            <a:chOff x="6459971" y="1369071"/>
            <a:chExt cx="1827220" cy="3707915"/>
          </a:xfrm>
        </p:grpSpPr>
        <p:pic>
          <p:nvPicPr>
            <p:cNvPr id="13" name="Picture 12"/>
            <p:cNvPicPr>
              <a:picLocks noChangeAspect="1"/>
            </p:cNvPicPr>
            <p:nvPr/>
          </p:nvPicPr>
          <p:blipFill>
            <a:blip r:embed="rId5"/>
            <a:stretch>
              <a:fillRect/>
            </a:stretch>
          </p:blipFill>
          <p:spPr>
            <a:xfrm>
              <a:off x="6459971" y="1369071"/>
              <a:ext cx="1714500" cy="3707915"/>
            </a:xfrm>
            <a:prstGeom prst="rect">
              <a:avLst/>
            </a:prstGeom>
          </p:spPr>
        </p:pic>
        <p:sp>
          <p:nvSpPr>
            <p:cNvPr id="14" name="Rectangle 13"/>
            <p:cNvSpPr/>
            <p:nvPr/>
          </p:nvSpPr>
          <p:spPr>
            <a:xfrm>
              <a:off x="6670447" y="2444689"/>
              <a:ext cx="1616744" cy="1490472"/>
            </a:xfrm>
            <a:prstGeom prst="rect">
              <a:avLst/>
            </a:prstGeom>
            <a:solidFill>
              <a:schemeClr val="tx2">
                <a:lumMod val="75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TextBox 14"/>
            <p:cNvSpPr txBox="1"/>
            <p:nvPr/>
          </p:nvSpPr>
          <p:spPr>
            <a:xfrm>
              <a:off x="6717001" y="2838946"/>
              <a:ext cx="1526572" cy="707886"/>
            </a:xfrm>
            <a:prstGeom prst="rect">
              <a:avLst/>
            </a:prstGeom>
            <a:noFill/>
          </p:spPr>
          <p:txBody>
            <a:bodyPr wrap="none" rtlCol="0" anchor="ctr" anchorCtr="0">
              <a:spAutoFit/>
            </a:bodyPr>
            <a:lstStyle/>
            <a:p>
              <a:pPr algn="ctr"/>
              <a:r>
                <a:rPr lang="en-US" sz="2000" dirty="0">
                  <a:solidFill>
                    <a:schemeClr val="bg1"/>
                  </a:solidFill>
                </a:rPr>
                <a:t>Approximate</a:t>
              </a:r>
            </a:p>
            <a:p>
              <a:pPr algn="ctr"/>
              <a:r>
                <a:rPr lang="en-US" sz="2000" dirty="0">
                  <a:solidFill>
                    <a:schemeClr val="bg1"/>
                  </a:solidFill>
                </a:rPr>
                <a:t>Accelerator</a:t>
              </a:r>
            </a:p>
          </p:txBody>
        </p:sp>
      </p:grpSp>
      <p:sp>
        <p:nvSpPr>
          <p:cNvPr id="48" name="Rectangle 47"/>
          <p:cNvSpPr/>
          <p:nvPr/>
        </p:nvSpPr>
        <p:spPr>
          <a:xfrm>
            <a:off x="79020" y="1692217"/>
            <a:ext cx="2032000" cy="3984978"/>
          </a:xfrm>
          <a:prstGeom prst="rect">
            <a:avLst/>
          </a:prstGeom>
          <a:no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0" name="Rectangle 59"/>
          <p:cNvSpPr/>
          <p:nvPr/>
        </p:nvSpPr>
        <p:spPr>
          <a:xfrm>
            <a:off x="3678137" y="4789344"/>
            <a:ext cx="1540632" cy="375792"/>
          </a:xfrm>
          <a:prstGeom prst="rect">
            <a:avLst/>
          </a:prstGeom>
          <a:noFill/>
          <a:ln w="12700" cmpd="sng">
            <a:solidFill>
              <a:srgbClr val="0070C0"/>
            </a:solidFill>
          </a:ln>
          <a:effectLst/>
        </p:spPr>
        <p:style>
          <a:lnRef idx="1">
            <a:schemeClr val="accent1"/>
          </a:lnRef>
          <a:fillRef idx="3">
            <a:schemeClr val="accent1"/>
          </a:fillRef>
          <a:effectRef idx="2">
            <a:schemeClr val="accent1"/>
          </a:effectRef>
          <a:fontRef idx="minor">
            <a:schemeClr val="lt1"/>
          </a:fontRef>
        </p:style>
        <p:txBody>
          <a:bodyPr/>
          <a:lstStyle/>
          <a:p>
            <a:pPr algn="ctr"/>
            <a:r>
              <a:rPr lang="en-US" smtClean="0">
                <a:solidFill>
                  <a:schemeClr val="tx1"/>
                </a:solidFill>
              </a:rPr>
              <a:t>Input Datasets</a:t>
            </a:r>
            <a:endParaRPr lang="en-US" dirty="0">
              <a:solidFill>
                <a:schemeClr val="tx1"/>
              </a:solidFill>
            </a:endParaRPr>
          </a:p>
        </p:txBody>
      </p:sp>
      <p:sp>
        <p:nvSpPr>
          <p:cNvPr id="62" name="Right Arrow 61"/>
          <p:cNvSpPr/>
          <p:nvPr/>
        </p:nvSpPr>
        <p:spPr>
          <a:xfrm>
            <a:off x="2163910" y="3409692"/>
            <a:ext cx="595702" cy="550028"/>
          </a:xfrm>
          <a:prstGeom prst="rightArrow">
            <a:avLst/>
          </a:prstGeom>
          <a:gradFill flip="none" rotWithShape="1">
            <a:gsLst>
              <a:gs pos="0">
                <a:srgbClr val="008F00"/>
              </a:gs>
              <a:gs pos="48000">
                <a:srgbClr val="009193"/>
              </a:gs>
              <a:gs pos="100000">
                <a:srgbClr val="005493"/>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ight Arrow 62"/>
          <p:cNvSpPr/>
          <p:nvPr/>
        </p:nvSpPr>
        <p:spPr>
          <a:xfrm rot="5400000">
            <a:off x="3109319" y="2623725"/>
            <a:ext cx="674296" cy="392487"/>
          </a:xfrm>
          <a:prstGeom prst="rightArrow">
            <a:avLst/>
          </a:prstGeom>
          <a:gradFill flip="none" rotWithShape="1">
            <a:gsLst>
              <a:gs pos="0">
                <a:srgbClr val="008F00"/>
              </a:gs>
              <a:gs pos="48000">
                <a:srgbClr val="009193"/>
              </a:gs>
              <a:gs pos="100000">
                <a:srgbClr val="005493"/>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ight Arrow 64"/>
          <p:cNvSpPr/>
          <p:nvPr/>
        </p:nvSpPr>
        <p:spPr>
          <a:xfrm>
            <a:off x="4192887" y="3409692"/>
            <a:ext cx="635775" cy="550028"/>
          </a:xfrm>
          <a:prstGeom prst="rightArrow">
            <a:avLst/>
          </a:prstGeom>
          <a:gradFill flip="none" rotWithShape="1">
            <a:gsLst>
              <a:gs pos="0">
                <a:srgbClr val="008F00"/>
              </a:gs>
              <a:gs pos="48000">
                <a:srgbClr val="009193"/>
              </a:gs>
              <a:gs pos="100000">
                <a:srgbClr val="005493"/>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p:nvPr/>
        </p:nvSpPr>
        <p:spPr>
          <a:xfrm>
            <a:off x="2639760" y="1720172"/>
            <a:ext cx="1613415" cy="614498"/>
          </a:xfrm>
          <a:prstGeom prst="rect">
            <a:avLst/>
          </a:prstGeom>
          <a:noFill/>
          <a:ln w="12700" cmpd="sng">
            <a:solidFill>
              <a:srgbClr val="0070C0"/>
            </a:solidFill>
          </a:ln>
          <a:effectLst/>
        </p:spPr>
        <p:style>
          <a:lnRef idx="1">
            <a:schemeClr val="accent1"/>
          </a:lnRef>
          <a:fillRef idx="3">
            <a:schemeClr val="accent1"/>
          </a:fillRef>
          <a:effectRef idx="2">
            <a:schemeClr val="accent1"/>
          </a:effectRef>
          <a:fontRef idx="minor">
            <a:schemeClr val="lt1"/>
          </a:fontRef>
        </p:style>
        <p:txBody>
          <a:bodyPr/>
          <a:lstStyle/>
          <a:p>
            <a:pPr algn="ctr"/>
            <a:r>
              <a:rPr lang="en-US" dirty="0" smtClean="0">
                <a:solidFill>
                  <a:schemeClr val="tx1"/>
                </a:solidFill>
              </a:rPr>
              <a:t>Desired </a:t>
            </a:r>
            <a:r>
              <a:rPr lang="en-US" dirty="0">
                <a:solidFill>
                  <a:schemeClr val="tx1"/>
                </a:solidFill>
              </a:rPr>
              <a:t>q</a:t>
            </a:r>
            <a:r>
              <a:rPr lang="en-US" dirty="0" smtClean="0">
                <a:solidFill>
                  <a:schemeClr val="tx1"/>
                </a:solidFill>
              </a:rPr>
              <a:t>uality requirements</a:t>
            </a:r>
            <a:endParaRPr lang="en-US" dirty="0">
              <a:solidFill>
                <a:schemeClr val="tx1"/>
              </a:solidFill>
            </a:endParaRPr>
          </a:p>
        </p:txBody>
      </p:sp>
      <p:sp>
        <p:nvSpPr>
          <p:cNvPr id="23" name="Rounded Rectangle 22"/>
          <p:cNvSpPr/>
          <p:nvPr/>
        </p:nvSpPr>
        <p:spPr>
          <a:xfrm>
            <a:off x="2812502" y="3222934"/>
            <a:ext cx="1327495" cy="923544"/>
          </a:xfrm>
          <a:prstGeom prst="round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Statistical Optimizer</a:t>
            </a:r>
            <a:endParaRPr lang="en-US" sz="2000" dirty="0"/>
          </a:p>
        </p:txBody>
      </p:sp>
      <p:grpSp>
        <p:nvGrpSpPr>
          <p:cNvPr id="2" name="Group 1"/>
          <p:cNvGrpSpPr/>
          <p:nvPr/>
        </p:nvGrpSpPr>
        <p:grpSpPr>
          <a:xfrm>
            <a:off x="3492548" y="4112576"/>
            <a:ext cx="1975600" cy="667130"/>
            <a:chOff x="3619426" y="4084149"/>
            <a:chExt cx="1975600" cy="667130"/>
          </a:xfrm>
        </p:grpSpPr>
        <p:sp>
          <p:nvSpPr>
            <p:cNvPr id="64" name="Right Arrow 63"/>
            <p:cNvSpPr/>
            <p:nvPr/>
          </p:nvSpPr>
          <p:spPr>
            <a:xfrm rot="13758788">
              <a:off x="3469966" y="4233609"/>
              <a:ext cx="667130" cy="368209"/>
            </a:xfrm>
            <a:prstGeom prst="rightArrow">
              <a:avLst/>
            </a:prstGeom>
            <a:gradFill flip="none" rotWithShape="1">
              <a:gsLst>
                <a:gs pos="0">
                  <a:srgbClr val="008F00"/>
                </a:gs>
                <a:gs pos="48000">
                  <a:srgbClr val="009193"/>
                </a:gs>
                <a:gs pos="100000">
                  <a:srgbClr val="005493"/>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ight Arrow 30"/>
            <p:cNvSpPr/>
            <p:nvPr/>
          </p:nvSpPr>
          <p:spPr>
            <a:xfrm rot="8218658" flipH="1">
              <a:off x="4927896" y="4233609"/>
              <a:ext cx="667130" cy="368209"/>
            </a:xfrm>
            <a:prstGeom prst="rightArrow">
              <a:avLst/>
            </a:prstGeom>
            <a:gradFill flip="none" rotWithShape="1">
              <a:gsLst>
                <a:gs pos="0">
                  <a:srgbClr val="008F00"/>
                </a:gs>
                <a:gs pos="48000">
                  <a:srgbClr val="009193"/>
                </a:gs>
                <a:gs pos="100000">
                  <a:srgbClr val="005493"/>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2" name="Rounded Rectangle 31"/>
          <p:cNvSpPr/>
          <p:nvPr/>
        </p:nvSpPr>
        <p:spPr>
          <a:xfrm>
            <a:off x="4881552" y="3222934"/>
            <a:ext cx="1263478" cy="923544"/>
          </a:xfrm>
          <a:prstGeom prst="round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t>Classifier Trainer</a:t>
            </a:r>
          </a:p>
        </p:txBody>
      </p:sp>
      <p:sp>
        <p:nvSpPr>
          <p:cNvPr id="34" name="Right Arrow 33"/>
          <p:cNvSpPr/>
          <p:nvPr/>
        </p:nvSpPr>
        <p:spPr>
          <a:xfrm>
            <a:off x="6197920" y="3409692"/>
            <a:ext cx="635775" cy="550028"/>
          </a:xfrm>
          <a:prstGeom prst="rightArrow">
            <a:avLst/>
          </a:prstGeom>
          <a:gradFill flip="none" rotWithShape="1">
            <a:gsLst>
              <a:gs pos="0">
                <a:srgbClr val="008F00"/>
              </a:gs>
              <a:gs pos="48000">
                <a:srgbClr val="009193"/>
              </a:gs>
              <a:gs pos="100000">
                <a:srgbClr val="005493"/>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p:cNvSpPr txBox="1"/>
          <p:nvPr/>
        </p:nvSpPr>
        <p:spPr>
          <a:xfrm>
            <a:off x="4055139" y="3175321"/>
            <a:ext cx="548216" cy="369332"/>
          </a:xfrm>
          <a:prstGeom prst="rect">
            <a:avLst/>
          </a:prstGeom>
          <a:noFill/>
        </p:spPr>
        <p:txBody>
          <a:bodyPr wrap="square" rtlCol="0" anchor="ctr" anchorCtr="0">
            <a:spAutoFit/>
          </a:bodyPr>
          <a:lstStyle/>
          <a:p>
            <a:pPr algn="ctr"/>
            <a:r>
              <a:rPr lang="en-US" b="1" dirty="0" smtClean="0">
                <a:solidFill>
                  <a:srgbClr val="0070C0"/>
                </a:solidFill>
              </a:rPr>
              <a:t>(</a:t>
            </a:r>
            <a:r>
              <a:rPr lang="en-US" b="1" dirty="0" err="1" smtClean="0">
                <a:solidFill>
                  <a:srgbClr val="0070C0"/>
                </a:solidFill>
              </a:rPr>
              <a:t>th</a:t>
            </a:r>
            <a:r>
              <a:rPr lang="en-US" b="1" dirty="0" smtClean="0">
                <a:solidFill>
                  <a:srgbClr val="0070C0"/>
                </a:solidFill>
              </a:rPr>
              <a:t>)</a:t>
            </a:r>
            <a:endParaRPr lang="en-US" b="1" dirty="0">
              <a:solidFill>
                <a:srgbClr val="0070C0"/>
              </a:solidFill>
            </a:endParaRPr>
          </a:p>
        </p:txBody>
      </p:sp>
      <p:sp>
        <p:nvSpPr>
          <p:cNvPr id="36" name="Rounded Rectangle 35"/>
          <p:cNvSpPr/>
          <p:nvPr/>
        </p:nvSpPr>
        <p:spPr>
          <a:xfrm>
            <a:off x="6886584" y="3175321"/>
            <a:ext cx="1467825" cy="923544"/>
          </a:xfrm>
          <a:prstGeom prst="roundRect">
            <a:avLst/>
          </a:prstGeom>
          <a:solidFill>
            <a:srgbClr val="0070C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t>Hardware </a:t>
            </a:r>
            <a:r>
              <a:rPr lang="en-US" sz="2000" dirty="0" smtClean="0"/>
              <a:t>Classifier </a:t>
            </a:r>
            <a:r>
              <a:rPr lang="en-US" sz="2000" dirty="0"/>
              <a:t>Topology</a:t>
            </a:r>
          </a:p>
        </p:txBody>
      </p:sp>
      <p:pic>
        <p:nvPicPr>
          <p:cNvPr id="33" name="Picture 32"/>
          <p:cNvPicPr>
            <a:picLocks noChangeAspect="1"/>
          </p:cNvPicPr>
          <p:nvPr/>
        </p:nvPicPr>
        <p:blipFill>
          <a:blip r:embed="rId6"/>
          <a:stretch>
            <a:fillRect/>
          </a:stretch>
        </p:blipFill>
        <p:spPr>
          <a:xfrm rot="21318708">
            <a:off x="2012804" y="2747673"/>
            <a:ext cx="2961772" cy="1889060"/>
          </a:xfrm>
          <a:prstGeom prst="rect">
            <a:avLst/>
          </a:prstGeom>
        </p:spPr>
      </p:pic>
      <p:sp>
        <p:nvSpPr>
          <p:cNvPr id="37" name="TextBox 36"/>
          <p:cNvSpPr txBox="1"/>
          <p:nvPr/>
        </p:nvSpPr>
        <p:spPr>
          <a:xfrm>
            <a:off x="405087" y="5697844"/>
            <a:ext cx="1397441" cy="369332"/>
          </a:xfrm>
          <a:prstGeom prst="rect">
            <a:avLst/>
          </a:prstGeom>
          <a:noFill/>
        </p:spPr>
        <p:txBody>
          <a:bodyPr wrap="square" rtlCol="0" anchor="ctr" anchorCtr="0">
            <a:spAutoFit/>
          </a:bodyPr>
          <a:lstStyle/>
          <a:p>
            <a:pPr algn="ctr"/>
            <a:r>
              <a:rPr lang="en-US" dirty="0" smtClean="0"/>
              <a:t>Application</a:t>
            </a:r>
            <a:endParaRPr lang="en-US" dirty="0"/>
          </a:p>
        </p:txBody>
      </p:sp>
    </p:spTree>
    <p:extLst>
      <p:ext uri="{BB962C8B-B14F-4D97-AF65-F5344CB8AC3E}">
        <p14:creationId xmlns:p14="http://schemas.microsoft.com/office/powerpoint/2010/main" val="2015935493"/>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asted-image.pdf"/>
          <p:cNvPicPr>
            <a:picLocks noChangeAspect="1"/>
          </p:cNvPicPr>
          <p:nvPr/>
        </p:nvPicPr>
        <p:blipFill>
          <a:blip r:embed="rId3">
            <a:alphaModFix amt="20000"/>
            <a:extLst/>
          </a:blip>
          <a:stretch>
            <a:fillRect/>
          </a:stretch>
        </p:blipFill>
        <p:spPr>
          <a:xfrm>
            <a:off x="0" y="6151337"/>
            <a:ext cx="705517" cy="698091"/>
          </a:xfrm>
          <a:prstGeom prst="rect">
            <a:avLst/>
          </a:prstGeom>
          <a:ln w="25400">
            <a:miter lim="400000"/>
          </a:ln>
          <a:effectLst>
            <a:outerShdw blurRad="254000" dist="127000" dir="5400000" rotWithShape="0">
              <a:srgbClr val="000000">
                <a:alpha val="70000"/>
              </a:srgbClr>
            </a:outerShdw>
          </a:effectLst>
        </p:spPr>
      </p:pic>
      <p:pic>
        <p:nvPicPr>
          <p:cNvPr id="29" name="Picture 28"/>
          <p:cNvPicPr>
            <a:picLocks noChangeAspect="1"/>
          </p:cNvPicPr>
          <p:nvPr/>
        </p:nvPicPr>
        <p:blipFill>
          <a:blip r:embed="rId4">
            <a:alphaModFix amt="20000"/>
          </a:blip>
          <a:stretch>
            <a:fillRect/>
          </a:stretch>
        </p:blipFill>
        <p:spPr>
          <a:xfrm>
            <a:off x="8434532" y="6142764"/>
            <a:ext cx="709468" cy="715236"/>
          </a:xfrm>
          <a:prstGeom prst="rect">
            <a:avLst/>
          </a:prstGeom>
          <a:effectLst/>
        </p:spPr>
      </p:pic>
      <p:cxnSp>
        <p:nvCxnSpPr>
          <p:cNvPr id="26" name="Straight Connector 25"/>
          <p:cNvCxnSpPr/>
          <p:nvPr/>
        </p:nvCxnSpPr>
        <p:spPr>
          <a:xfrm flipV="1">
            <a:off x="1102450" y="1176065"/>
            <a:ext cx="7806228" cy="0"/>
          </a:xfrm>
          <a:prstGeom prst="line">
            <a:avLst/>
          </a:prstGeom>
          <a:noFill/>
          <a:ln w="127000" cap="flat">
            <a:solidFill>
              <a:schemeClr val="accent1"/>
            </a:solidFill>
            <a:prstDash val="solid"/>
            <a:miter lim="400000"/>
          </a:ln>
          <a:effectLst/>
          <a:sp3d/>
        </p:spPr>
        <p:style>
          <a:lnRef idx="0">
            <a:scrgbClr r="0" g="0" b="0"/>
          </a:lnRef>
          <a:fillRef idx="0">
            <a:scrgbClr r="0" g="0" b="0"/>
          </a:fillRef>
          <a:effectRef idx="0">
            <a:scrgbClr r="0" g="0" b="0"/>
          </a:effectRef>
          <a:fontRef idx="none"/>
        </p:style>
      </p:cxnSp>
      <p:cxnSp>
        <p:nvCxnSpPr>
          <p:cNvPr id="27" name="Straight Connector 26"/>
          <p:cNvCxnSpPr/>
          <p:nvPr/>
        </p:nvCxnSpPr>
        <p:spPr>
          <a:xfrm>
            <a:off x="235325" y="1176065"/>
            <a:ext cx="857332" cy="0"/>
          </a:xfrm>
          <a:prstGeom prst="line">
            <a:avLst/>
          </a:prstGeom>
          <a:noFill/>
          <a:ln w="127000" cap="flat">
            <a:solidFill>
              <a:srgbClr val="329600"/>
            </a:solidFill>
            <a:prstDash val="solid"/>
            <a:miter lim="400000"/>
          </a:ln>
          <a:effectLst/>
          <a:sp3d/>
        </p:spPr>
        <p:style>
          <a:lnRef idx="0">
            <a:scrgbClr r="0" g="0" b="0"/>
          </a:lnRef>
          <a:fillRef idx="0">
            <a:scrgbClr r="0" g="0" b="0"/>
          </a:fillRef>
          <a:effectRef idx="0">
            <a:scrgbClr r="0" g="0" b="0"/>
          </a:effectRef>
          <a:fontRef idx="none"/>
        </p:style>
      </p:cxnSp>
      <p:sp>
        <p:nvSpPr>
          <p:cNvPr id="28" name="Shape 130"/>
          <p:cNvSpPr txBox="1">
            <a:spLocks/>
          </p:cNvSpPr>
          <p:nvPr/>
        </p:nvSpPr>
        <p:spPr>
          <a:xfrm>
            <a:off x="235325" y="372418"/>
            <a:ext cx="7717431" cy="745647"/>
          </a:xfrm>
          <a:prstGeom prst="rect">
            <a:avLst/>
          </a:prstGeom>
          <a:ln w="12700">
            <a:miter lim="400000"/>
          </a:ln>
          <a:extLst>
            <a:ext uri="{C572A759-6A51-4108-AA02-DFA0A04FC94B}">
              <ma14:wrappingTextBoxFlag xmlns:ma14="http://schemas.microsoft.com/office/mac/drawingml/2011/main" val="1"/>
            </a:ext>
          </a:extLst>
        </p:spPr>
        <p:txBody>
          <a:bodyPr lIns="31872" tIns="31872" rIns="31872" bIns="31872" anchor="ctr">
            <a:noAutofit/>
          </a:bodyPr>
          <a:lstStyle>
            <a:lvl1pPr marL="0" marR="0" indent="0" algn="l" defTabSz="457200" rtl="0" latinLnBrk="0">
              <a:lnSpc>
                <a:spcPct val="100000"/>
              </a:lnSpc>
              <a:spcBef>
                <a:spcPts val="0"/>
              </a:spcBef>
              <a:spcAft>
                <a:spcPts val="0"/>
              </a:spcAft>
              <a:buClrTx/>
              <a:buSzTx/>
              <a:buFontTx/>
              <a:buNone/>
              <a:tabLst/>
              <a:defRPr sz="5000" b="0" i="0" u="none" strike="noStrike" cap="none" spc="0" baseline="0">
                <a:ln>
                  <a:noFill/>
                </a:ln>
                <a:solidFill>
                  <a:schemeClr val="accent2"/>
                </a:solidFill>
                <a:uFillTx/>
                <a:latin typeface="Calibri"/>
                <a:ea typeface="Calibri"/>
                <a:cs typeface="Calibri"/>
                <a:sym typeface="Calibri"/>
              </a:defRPr>
            </a:lvl1pPr>
            <a:lvl2pPr marL="0" marR="0" indent="143424"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2pPr>
            <a:lvl3pPr marL="0" marR="0" indent="286847"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3pPr>
            <a:lvl4pPr marL="0" marR="0" indent="430271"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4pPr>
            <a:lvl5pPr marL="0" marR="0" indent="573695"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5pPr>
            <a:lvl6pPr marL="0" marR="0" indent="717118"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6pPr>
            <a:lvl7pPr marL="0" marR="0" indent="860542"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7pPr>
            <a:lvl8pPr marL="0" marR="0" indent="1003965"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8pPr>
            <a:lvl9pPr marL="0" marR="0" indent="1147389"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9pPr>
          </a:lstStyle>
          <a:p>
            <a:pPr hangingPunct="1"/>
            <a:r>
              <a:rPr lang="en-US" sz="4000" b="1" dirty="0" smtClean="0">
                <a:solidFill>
                  <a:srgbClr val="329600"/>
                </a:solidFill>
                <a:latin typeface="Calibri" panose="020F0502020204030204" pitchFamily="34" charset="0"/>
                <a:cs typeface="Calibri" panose="020F0502020204030204" pitchFamily="34" charset="0"/>
              </a:rPr>
              <a:t>Statistical Optimizer</a:t>
            </a:r>
            <a:endParaRPr lang="en-US" sz="3600" b="1" dirty="0">
              <a:solidFill>
                <a:srgbClr val="329600"/>
              </a:solidFill>
              <a:latin typeface="Calibri" panose="020F0502020204030204" pitchFamily="34" charset="0"/>
              <a:cs typeface="Calibri" panose="020F0502020204030204" pitchFamily="34" charset="0"/>
            </a:endParaRPr>
          </a:p>
        </p:txBody>
      </p:sp>
      <p:grpSp>
        <p:nvGrpSpPr>
          <p:cNvPr id="12" name="Group 11"/>
          <p:cNvGrpSpPr/>
          <p:nvPr/>
        </p:nvGrpSpPr>
        <p:grpSpPr>
          <a:xfrm>
            <a:off x="2965788" y="1764647"/>
            <a:ext cx="3822328" cy="3707915"/>
            <a:chOff x="6459971" y="1369071"/>
            <a:chExt cx="3822328" cy="3707915"/>
          </a:xfrm>
        </p:grpSpPr>
        <p:pic>
          <p:nvPicPr>
            <p:cNvPr id="13" name="Picture 12"/>
            <p:cNvPicPr>
              <a:picLocks noChangeAspect="1"/>
            </p:cNvPicPr>
            <p:nvPr/>
          </p:nvPicPr>
          <p:blipFill>
            <a:blip r:embed="rId5"/>
            <a:stretch>
              <a:fillRect/>
            </a:stretch>
          </p:blipFill>
          <p:spPr>
            <a:xfrm>
              <a:off x="6459971" y="1369071"/>
              <a:ext cx="1714500" cy="3707915"/>
            </a:xfrm>
            <a:prstGeom prst="rect">
              <a:avLst/>
            </a:prstGeom>
          </p:spPr>
        </p:pic>
        <p:sp>
          <p:nvSpPr>
            <p:cNvPr id="14" name="Rectangle 13"/>
            <p:cNvSpPr/>
            <p:nvPr/>
          </p:nvSpPr>
          <p:spPr>
            <a:xfrm>
              <a:off x="8665555" y="2551184"/>
              <a:ext cx="1616744" cy="1490472"/>
            </a:xfrm>
            <a:prstGeom prst="rect">
              <a:avLst/>
            </a:prstGeom>
            <a:solidFill>
              <a:schemeClr val="tx2">
                <a:lumMod val="75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TextBox 14"/>
            <p:cNvSpPr txBox="1"/>
            <p:nvPr/>
          </p:nvSpPr>
          <p:spPr>
            <a:xfrm>
              <a:off x="8710641" y="2928405"/>
              <a:ext cx="1526572" cy="707886"/>
            </a:xfrm>
            <a:prstGeom prst="rect">
              <a:avLst/>
            </a:prstGeom>
            <a:noFill/>
          </p:spPr>
          <p:txBody>
            <a:bodyPr wrap="none" rtlCol="0" anchor="ctr" anchorCtr="0">
              <a:spAutoFit/>
            </a:bodyPr>
            <a:lstStyle/>
            <a:p>
              <a:pPr algn="ctr"/>
              <a:r>
                <a:rPr lang="en-US" sz="2000" dirty="0">
                  <a:solidFill>
                    <a:schemeClr val="bg1"/>
                  </a:solidFill>
                </a:rPr>
                <a:t>Approximate</a:t>
              </a:r>
            </a:p>
            <a:p>
              <a:pPr algn="ctr"/>
              <a:r>
                <a:rPr lang="en-US" sz="2000" dirty="0">
                  <a:solidFill>
                    <a:schemeClr val="bg1"/>
                  </a:solidFill>
                </a:rPr>
                <a:t>Accelerator</a:t>
              </a:r>
            </a:p>
          </p:txBody>
        </p:sp>
      </p:grpSp>
      <p:sp>
        <p:nvSpPr>
          <p:cNvPr id="48" name="Rectangle 47"/>
          <p:cNvSpPr/>
          <p:nvPr/>
        </p:nvSpPr>
        <p:spPr>
          <a:xfrm>
            <a:off x="2886608" y="1608925"/>
            <a:ext cx="2032000" cy="3984978"/>
          </a:xfrm>
          <a:prstGeom prst="rect">
            <a:avLst/>
          </a:prstGeom>
          <a:no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32" name="Group 31"/>
          <p:cNvGrpSpPr/>
          <p:nvPr/>
        </p:nvGrpSpPr>
        <p:grpSpPr>
          <a:xfrm>
            <a:off x="223758" y="2127723"/>
            <a:ext cx="1753726" cy="1425083"/>
            <a:chOff x="-9101" y="3716770"/>
            <a:chExt cx="1753726" cy="1425083"/>
          </a:xfrm>
        </p:grpSpPr>
        <p:sp>
          <p:nvSpPr>
            <p:cNvPr id="33" name="Oval 32"/>
            <p:cNvSpPr/>
            <p:nvPr/>
          </p:nvSpPr>
          <p:spPr>
            <a:xfrm>
              <a:off x="107279" y="4101141"/>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34" name="Oval 33"/>
            <p:cNvSpPr/>
            <p:nvPr/>
          </p:nvSpPr>
          <p:spPr>
            <a:xfrm>
              <a:off x="184213" y="3947275"/>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35" name="Oval 34"/>
            <p:cNvSpPr/>
            <p:nvPr/>
          </p:nvSpPr>
          <p:spPr>
            <a:xfrm>
              <a:off x="368851" y="3978049"/>
              <a:ext cx="172706" cy="172706"/>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36" name="Oval 35"/>
            <p:cNvSpPr/>
            <p:nvPr/>
          </p:nvSpPr>
          <p:spPr>
            <a:xfrm>
              <a:off x="522716" y="3808797"/>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37" name="Oval 36"/>
            <p:cNvSpPr/>
            <p:nvPr/>
          </p:nvSpPr>
          <p:spPr>
            <a:xfrm>
              <a:off x="722741" y="3747250"/>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38" name="Oval 37"/>
            <p:cNvSpPr/>
            <p:nvPr/>
          </p:nvSpPr>
          <p:spPr>
            <a:xfrm>
              <a:off x="968926" y="3854956"/>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39" name="Oval 38"/>
            <p:cNvSpPr/>
            <p:nvPr/>
          </p:nvSpPr>
          <p:spPr>
            <a:xfrm>
              <a:off x="1122791" y="3931888"/>
              <a:ext cx="172706" cy="172706"/>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40" name="Oval 39"/>
            <p:cNvSpPr/>
            <p:nvPr/>
          </p:nvSpPr>
          <p:spPr>
            <a:xfrm>
              <a:off x="1338203" y="4101141"/>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42" name="Oval 41"/>
            <p:cNvSpPr/>
            <p:nvPr/>
          </p:nvSpPr>
          <p:spPr>
            <a:xfrm>
              <a:off x="1430522" y="4270392"/>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43" name="Oval 42"/>
            <p:cNvSpPr/>
            <p:nvPr/>
          </p:nvSpPr>
          <p:spPr>
            <a:xfrm>
              <a:off x="630422" y="3947275"/>
              <a:ext cx="282609" cy="282609"/>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44" name="Oval 43"/>
            <p:cNvSpPr/>
            <p:nvPr/>
          </p:nvSpPr>
          <p:spPr>
            <a:xfrm>
              <a:off x="30347" y="4531963"/>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45" name="Oval 44"/>
            <p:cNvSpPr/>
            <p:nvPr/>
          </p:nvSpPr>
          <p:spPr>
            <a:xfrm>
              <a:off x="122666" y="4670443"/>
              <a:ext cx="172706" cy="172706"/>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46" name="Oval 45"/>
            <p:cNvSpPr/>
            <p:nvPr/>
          </p:nvSpPr>
          <p:spPr>
            <a:xfrm>
              <a:off x="353465" y="4793535"/>
              <a:ext cx="251208" cy="251208"/>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47" name="Oval 46"/>
            <p:cNvSpPr/>
            <p:nvPr/>
          </p:nvSpPr>
          <p:spPr>
            <a:xfrm>
              <a:off x="676582" y="4993560"/>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49" name="Oval 48"/>
            <p:cNvSpPr/>
            <p:nvPr/>
          </p:nvSpPr>
          <p:spPr>
            <a:xfrm>
              <a:off x="738128" y="4793535"/>
              <a:ext cx="172706" cy="172706"/>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50" name="Oval 49"/>
            <p:cNvSpPr/>
            <p:nvPr/>
          </p:nvSpPr>
          <p:spPr>
            <a:xfrm>
              <a:off x="891994" y="5008947"/>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51" name="Oval 50"/>
            <p:cNvSpPr/>
            <p:nvPr/>
          </p:nvSpPr>
          <p:spPr>
            <a:xfrm>
              <a:off x="1030472" y="4762762"/>
              <a:ext cx="251208" cy="251208"/>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52" name="Oval 51"/>
            <p:cNvSpPr/>
            <p:nvPr/>
          </p:nvSpPr>
          <p:spPr>
            <a:xfrm>
              <a:off x="1368976" y="4701216"/>
              <a:ext cx="172706" cy="172706"/>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53" name="Oval 52"/>
            <p:cNvSpPr/>
            <p:nvPr/>
          </p:nvSpPr>
          <p:spPr>
            <a:xfrm>
              <a:off x="110474" y="4969147"/>
              <a:ext cx="172706" cy="172706"/>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54" name="Oval 53"/>
            <p:cNvSpPr/>
            <p:nvPr/>
          </p:nvSpPr>
          <p:spPr>
            <a:xfrm>
              <a:off x="60539" y="4409525"/>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55" name="Oval 54"/>
            <p:cNvSpPr/>
            <p:nvPr/>
          </p:nvSpPr>
          <p:spPr>
            <a:xfrm>
              <a:off x="245177" y="4440299"/>
              <a:ext cx="172706" cy="172706"/>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56" name="Oval 55"/>
            <p:cNvSpPr/>
            <p:nvPr/>
          </p:nvSpPr>
          <p:spPr>
            <a:xfrm>
              <a:off x="399042" y="4271047"/>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57" name="Oval 56"/>
            <p:cNvSpPr/>
            <p:nvPr/>
          </p:nvSpPr>
          <p:spPr>
            <a:xfrm>
              <a:off x="599067" y="4209500"/>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58" name="Oval 57"/>
            <p:cNvSpPr/>
            <p:nvPr/>
          </p:nvSpPr>
          <p:spPr>
            <a:xfrm>
              <a:off x="845252" y="4317206"/>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66" name="Oval 65"/>
            <p:cNvSpPr/>
            <p:nvPr/>
          </p:nvSpPr>
          <p:spPr>
            <a:xfrm>
              <a:off x="999117" y="4394138"/>
              <a:ext cx="172706" cy="172706"/>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67" name="Oval 66"/>
            <p:cNvSpPr/>
            <p:nvPr/>
          </p:nvSpPr>
          <p:spPr>
            <a:xfrm>
              <a:off x="1214529" y="4563391"/>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71" name="Oval 70"/>
            <p:cNvSpPr/>
            <p:nvPr/>
          </p:nvSpPr>
          <p:spPr>
            <a:xfrm>
              <a:off x="1306848" y="4732642"/>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72" name="Oval 71"/>
            <p:cNvSpPr/>
            <p:nvPr/>
          </p:nvSpPr>
          <p:spPr>
            <a:xfrm>
              <a:off x="506748" y="4409525"/>
              <a:ext cx="282609" cy="282609"/>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73" name="Oval 72"/>
            <p:cNvSpPr/>
            <p:nvPr/>
          </p:nvSpPr>
          <p:spPr>
            <a:xfrm>
              <a:off x="1493417" y="4415583"/>
              <a:ext cx="251208" cy="251208"/>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74" name="Oval 73"/>
            <p:cNvSpPr/>
            <p:nvPr/>
          </p:nvSpPr>
          <p:spPr>
            <a:xfrm>
              <a:off x="-9101" y="3947569"/>
              <a:ext cx="172706" cy="172706"/>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75" name="Oval 74"/>
            <p:cNvSpPr/>
            <p:nvPr/>
          </p:nvSpPr>
          <p:spPr>
            <a:xfrm>
              <a:off x="71612" y="3778317"/>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76" name="Oval 75"/>
            <p:cNvSpPr/>
            <p:nvPr/>
          </p:nvSpPr>
          <p:spPr>
            <a:xfrm>
              <a:off x="271637" y="3716770"/>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77" name="Oval 76"/>
            <p:cNvSpPr/>
            <p:nvPr/>
          </p:nvSpPr>
          <p:spPr>
            <a:xfrm>
              <a:off x="517822" y="3824476"/>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78" name="Oval 77"/>
            <p:cNvSpPr/>
            <p:nvPr/>
          </p:nvSpPr>
          <p:spPr>
            <a:xfrm>
              <a:off x="887099" y="4070661"/>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79" name="Oval 78"/>
            <p:cNvSpPr/>
            <p:nvPr/>
          </p:nvSpPr>
          <p:spPr>
            <a:xfrm>
              <a:off x="979418" y="4239912"/>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81" name="Oval 80"/>
            <p:cNvSpPr/>
            <p:nvPr/>
          </p:nvSpPr>
          <p:spPr>
            <a:xfrm>
              <a:off x="147963" y="4179020"/>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82" name="Oval 81"/>
            <p:cNvSpPr/>
            <p:nvPr/>
          </p:nvSpPr>
          <p:spPr>
            <a:xfrm>
              <a:off x="394148" y="4286726"/>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83" name="Oval 82"/>
            <p:cNvSpPr/>
            <p:nvPr/>
          </p:nvSpPr>
          <p:spPr>
            <a:xfrm>
              <a:off x="763425" y="4532911"/>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grpSp>
      <p:sp>
        <p:nvSpPr>
          <p:cNvPr id="86" name="Right Arrow 85"/>
          <p:cNvSpPr/>
          <p:nvPr/>
        </p:nvSpPr>
        <p:spPr>
          <a:xfrm rot="422880">
            <a:off x="2108256" y="2725029"/>
            <a:ext cx="706731" cy="550028"/>
          </a:xfrm>
          <a:prstGeom prst="rightArrow">
            <a:avLst/>
          </a:prstGeom>
          <a:gradFill flip="none" rotWithShape="1">
            <a:gsLst>
              <a:gs pos="0">
                <a:srgbClr val="008F00"/>
              </a:gs>
              <a:gs pos="48000">
                <a:srgbClr val="009193"/>
              </a:gs>
              <a:gs pos="100000">
                <a:srgbClr val="005493"/>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Elbow Connector 10"/>
          <p:cNvCxnSpPr>
            <a:endCxn id="14" idx="0"/>
          </p:cNvCxnSpPr>
          <p:nvPr/>
        </p:nvCxnSpPr>
        <p:spPr>
          <a:xfrm>
            <a:off x="4586780" y="2791249"/>
            <a:ext cx="1392964" cy="155511"/>
          </a:xfrm>
          <a:prstGeom prst="bentConnector2">
            <a:avLst/>
          </a:prstGeom>
          <a:ln>
            <a:tailEnd type="triangle"/>
          </a:ln>
          <a:effectLst/>
        </p:spPr>
        <p:style>
          <a:lnRef idx="2">
            <a:schemeClr val="dk1"/>
          </a:lnRef>
          <a:fillRef idx="0">
            <a:schemeClr val="dk1"/>
          </a:fillRef>
          <a:effectRef idx="1">
            <a:schemeClr val="dk1"/>
          </a:effectRef>
          <a:fontRef idx="minor">
            <a:schemeClr val="tx1"/>
          </a:fontRef>
        </p:style>
      </p:cxnSp>
      <p:cxnSp>
        <p:nvCxnSpPr>
          <p:cNvPr id="17" name="Elbow Connector 16"/>
          <p:cNvCxnSpPr>
            <a:stCxn id="14" idx="2"/>
          </p:cNvCxnSpPr>
          <p:nvPr/>
        </p:nvCxnSpPr>
        <p:spPr>
          <a:xfrm rot="5400000">
            <a:off x="5211029" y="3812983"/>
            <a:ext cx="144466" cy="1392964"/>
          </a:xfrm>
          <a:prstGeom prst="bentConnector2">
            <a:avLst/>
          </a:prstGeom>
          <a:ln>
            <a:tailEnd type="triangle"/>
          </a:ln>
          <a:effectLst/>
        </p:spPr>
        <p:style>
          <a:lnRef idx="2">
            <a:schemeClr val="dk1"/>
          </a:lnRef>
          <a:fillRef idx="0">
            <a:schemeClr val="dk1"/>
          </a:fillRef>
          <a:effectRef idx="1">
            <a:schemeClr val="dk1"/>
          </a:effectRef>
          <a:fontRef idx="minor">
            <a:schemeClr val="tx1"/>
          </a:fontRef>
        </p:style>
      </p:cxnSp>
      <p:sp>
        <p:nvSpPr>
          <p:cNvPr id="59" name="Rectangle 58"/>
          <p:cNvSpPr/>
          <p:nvPr/>
        </p:nvSpPr>
        <p:spPr>
          <a:xfrm>
            <a:off x="157766" y="3704474"/>
            <a:ext cx="1786940" cy="375792"/>
          </a:xfrm>
          <a:prstGeom prst="rect">
            <a:avLst/>
          </a:prstGeom>
          <a:noFill/>
          <a:ln w="12700" cmpd="sng">
            <a:solidFill>
              <a:srgbClr val="0070C0"/>
            </a:solidFill>
          </a:ln>
          <a:effectLst/>
        </p:spPr>
        <p:style>
          <a:lnRef idx="1">
            <a:schemeClr val="accent1"/>
          </a:lnRef>
          <a:fillRef idx="3">
            <a:schemeClr val="accent1"/>
          </a:fillRef>
          <a:effectRef idx="2">
            <a:schemeClr val="accent1"/>
          </a:effectRef>
          <a:fontRef idx="minor">
            <a:schemeClr val="lt1"/>
          </a:fontRef>
        </p:style>
        <p:txBody>
          <a:bodyPr/>
          <a:lstStyle/>
          <a:p>
            <a:pPr algn="ctr"/>
            <a:r>
              <a:rPr lang="en-US" dirty="0" smtClean="0">
                <a:solidFill>
                  <a:schemeClr val="tx1"/>
                </a:solidFill>
              </a:rPr>
              <a:t>Input Datasets</a:t>
            </a:r>
            <a:endParaRPr lang="en-US" dirty="0">
              <a:solidFill>
                <a:schemeClr val="tx1"/>
              </a:solidFill>
            </a:endParaRPr>
          </a:p>
        </p:txBody>
      </p:sp>
      <p:sp>
        <p:nvSpPr>
          <p:cNvPr id="60" name="TextBox 59"/>
          <p:cNvSpPr txBox="1"/>
          <p:nvPr/>
        </p:nvSpPr>
        <p:spPr>
          <a:xfrm>
            <a:off x="3203888" y="5593903"/>
            <a:ext cx="1397441" cy="369332"/>
          </a:xfrm>
          <a:prstGeom prst="rect">
            <a:avLst/>
          </a:prstGeom>
          <a:noFill/>
        </p:spPr>
        <p:txBody>
          <a:bodyPr wrap="square" rtlCol="0" anchor="ctr" anchorCtr="0">
            <a:spAutoFit/>
          </a:bodyPr>
          <a:lstStyle/>
          <a:p>
            <a:pPr algn="ctr"/>
            <a:r>
              <a:rPr lang="en-US" dirty="0" smtClean="0"/>
              <a:t>Application</a:t>
            </a:r>
            <a:endParaRPr lang="en-US" dirty="0"/>
          </a:p>
        </p:txBody>
      </p:sp>
    </p:spTree>
    <p:extLst>
      <p:ext uri="{BB962C8B-B14F-4D97-AF65-F5344CB8AC3E}">
        <p14:creationId xmlns:p14="http://schemas.microsoft.com/office/powerpoint/2010/main" val="1455288377"/>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asted-image.pdf"/>
          <p:cNvPicPr>
            <a:picLocks noChangeAspect="1"/>
          </p:cNvPicPr>
          <p:nvPr/>
        </p:nvPicPr>
        <p:blipFill>
          <a:blip r:embed="rId3">
            <a:alphaModFix amt="20000"/>
            <a:extLst/>
          </a:blip>
          <a:stretch>
            <a:fillRect/>
          </a:stretch>
        </p:blipFill>
        <p:spPr>
          <a:xfrm>
            <a:off x="0" y="6151337"/>
            <a:ext cx="705517" cy="698091"/>
          </a:xfrm>
          <a:prstGeom prst="rect">
            <a:avLst/>
          </a:prstGeom>
          <a:ln w="25400">
            <a:miter lim="400000"/>
          </a:ln>
          <a:effectLst>
            <a:outerShdw blurRad="254000" dist="127000" dir="5400000" rotWithShape="0">
              <a:srgbClr val="000000">
                <a:alpha val="70000"/>
              </a:srgbClr>
            </a:outerShdw>
          </a:effectLst>
        </p:spPr>
      </p:pic>
      <p:pic>
        <p:nvPicPr>
          <p:cNvPr id="29" name="Picture 28"/>
          <p:cNvPicPr>
            <a:picLocks noChangeAspect="1"/>
          </p:cNvPicPr>
          <p:nvPr/>
        </p:nvPicPr>
        <p:blipFill>
          <a:blip r:embed="rId4">
            <a:alphaModFix amt="20000"/>
          </a:blip>
          <a:stretch>
            <a:fillRect/>
          </a:stretch>
        </p:blipFill>
        <p:spPr>
          <a:xfrm>
            <a:off x="8434532" y="6142764"/>
            <a:ext cx="709468" cy="715236"/>
          </a:xfrm>
          <a:prstGeom prst="rect">
            <a:avLst/>
          </a:prstGeom>
          <a:effectLst/>
        </p:spPr>
      </p:pic>
      <p:cxnSp>
        <p:nvCxnSpPr>
          <p:cNvPr id="26" name="Straight Connector 25"/>
          <p:cNvCxnSpPr/>
          <p:nvPr/>
        </p:nvCxnSpPr>
        <p:spPr>
          <a:xfrm flipV="1">
            <a:off x="1102450" y="1176065"/>
            <a:ext cx="7806228" cy="0"/>
          </a:xfrm>
          <a:prstGeom prst="line">
            <a:avLst/>
          </a:prstGeom>
          <a:noFill/>
          <a:ln w="127000" cap="flat">
            <a:solidFill>
              <a:schemeClr val="accent1"/>
            </a:solidFill>
            <a:prstDash val="solid"/>
            <a:miter lim="400000"/>
          </a:ln>
          <a:effectLst/>
          <a:sp3d/>
        </p:spPr>
        <p:style>
          <a:lnRef idx="0">
            <a:scrgbClr r="0" g="0" b="0"/>
          </a:lnRef>
          <a:fillRef idx="0">
            <a:scrgbClr r="0" g="0" b="0"/>
          </a:fillRef>
          <a:effectRef idx="0">
            <a:scrgbClr r="0" g="0" b="0"/>
          </a:effectRef>
          <a:fontRef idx="none"/>
        </p:style>
      </p:cxnSp>
      <p:cxnSp>
        <p:nvCxnSpPr>
          <p:cNvPr id="27" name="Straight Connector 26"/>
          <p:cNvCxnSpPr/>
          <p:nvPr/>
        </p:nvCxnSpPr>
        <p:spPr>
          <a:xfrm>
            <a:off x="235325" y="1176065"/>
            <a:ext cx="857332" cy="0"/>
          </a:xfrm>
          <a:prstGeom prst="line">
            <a:avLst/>
          </a:prstGeom>
          <a:noFill/>
          <a:ln w="127000" cap="flat">
            <a:solidFill>
              <a:srgbClr val="329600"/>
            </a:solidFill>
            <a:prstDash val="solid"/>
            <a:miter lim="400000"/>
          </a:ln>
          <a:effectLst/>
          <a:sp3d/>
        </p:spPr>
        <p:style>
          <a:lnRef idx="0">
            <a:scrgbClr r="0" g="0" b="0"/>
          </a:lnRef>
          <a:fillRef idx="0">
            <a:scrgbClr r="0" g="0" b="0"/>
          </a:fillRef>
          <a:effectRef idx="0">
            <a:scrgbClr r="0" g="0" b="0"/>
          </a:effectRef>
          <a:fontRef idx="none"/>
        </p:style>
      </p:cxnSp>
      <p:sp>
        <p:nvSpPr>
          <p:cNvPr id="28" name="Shape 130"/>
          <p:cNvSpPr txBox="1">
            <a:spLocks/>
          </p:cNvSpPr>
          <p:nvPr/>
        </p:nvSpPr>
        <p:spPr>
          <a:xfrm>
            <a:off x="235325" y="372418"/>
            <a:ext cx="7717431" cy="745647"/>
          </a:xfrm>
          <a:prstGeom prst="rect">
            <a:avLst/>
          </a:prstGeom>
          <a:ln w="12700">
            <a:miter lim="400000"/>
          </a:ln>
          <a:extLst>
            <a:ext uri="{C572A759-6A51-4108-AA02-DFA0A04FC94B}">
              <ma14:wrappingTextBoxFlag xmlns:ma14="http://schemas.microsoft.com/office/mac/drawingml/2011/main" val="1"/>
            </a:ext>
          </a:extLst>
        </p:spPr>
        <p:txBody>
          <a:bodyPr lIns="31872" tIns="31872" rIns="31872" bIns="31872" anchor="ctr">
            <a:noAutofit/>
          </a:bodyPr>
          <a:lstStyle>
            <a:lvl1pPr marL="0" marR="0" indent="0" algn="l" defTabSz="457200" rtl="0" latinLnBrk="0">
              <a:lnSpc>
                <a:spcPct val="100000"/>
              </a:lnSpc>
              <a:spcBef>
                <a:spcPts val="0"/>
              </a:spcBef>
              <a:spcAft>
                <a:spcPts val="0"/>
              </a:spcAft>
              <a:buClrTx/>
              <a:buSzTx/>
              <a:buFontTx/>
              <a:buNone/>
              <a:tabLst/>
              <a:defRPr sz="5000" b="0" i="0" u="none" strike="noStrike" cap="none" spc="0" baseline="0">
                <a:ln>
                  <a:noFill/>
                </a:ln>
                <a:solidFill>
                  <a:schemeClr val="accent2"/>
                </a:solidFill>
                <a:uFillTx/>
                <a:latin typeface="Calibri"/>
                <a:ea typeface="Calibri"/>
                <a:cs typeface="Calibri"/>
                <a:sym typeface="Calibri"/>
              </a:defRPr>
            </a:lvl1pPr>
            <a:lvl2pPr marL="0" marR="0" indent="143424"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2pPr>
            <a:lvl3pPr marL="0" marR="0" indent="286847"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3pPr>
            <a:lvl4pPr marL="0" marR="0" indent="430271"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4pPr>
            <a:lvl5pPr marL="0" marR="0" indent="573695"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5pPr>
            <a:lvl6pPr marL="0" marR="0" indent="717118"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6pPr>
            <a:lvl7pPr marL="0" marR="0" indent="860542"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7pPr>
            <a:lvl8pPr marL="0" marR="0" indent="1003965"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8pPr>
            <a:lvl9pPr marL="0" marR="0" indent="1147389"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9pPr>
          </a:lstStyle>
          <a:p>
            <a:pPr hangingPunct="1"/>
            <a:r>
              <a:rPr lang="en-US" sz="4000" b="1" dirty="0" smtClean="0">
                <a:solidFill>
                  <a:srgbClr val="329600"/>
                </a:solidFill>
                <a:latin typeface="Calibri" panose="020F0502020204030204" pitchFamily="34" charset="0"/>
                <a:cs typeface="Calibri" panose="020F0502020204030204" pitchFamily="34" charset="0"/>
              </a:rPr>
              <a:t>Statistical Optimizer</a:t>
            </a:r>
            <a:endParaRPr lang="en-US" sz="3600" b="1" dirty="0">
              <a:solidFill>
                <a:srgbClr val="329600"/>
              </a:solidFill>
              <a:latin typeface="Calibri" panose="020F0502020204030204" pitchFamily="34" charset="0"/>
              <a:cs typeface="Calibri" panose="020F0502020204030204" pitchFamily="34" charset="0"/>
            </a:endParaRPr>
          </a:p>
        </p:txBody>
      </p:sp>
      <p:grpSp>
        <p:nvGrpSpPr>
          <p:cNvPr id="32" name="Group 31"/>
          <p:cNvGrpSpPr/>
          <p:nvPr/>
        </p:nvGrpSpPr>
        <p:grpSpPr>
          <a:xfrm>
            <a:off x="223758" y="2127723"/>
            <a:ext cx="1753726" cy="1425083"/>
            <a:chOff x="-9101" y="3716770"/>
            <a:chExt cx="1753726" cy="1425083"/>
          </a:xfrm>
        </p:grpSpPr>
        <p:sp>
          <p:nvSpPr>
            <p:cNvPr id="33" name="Oval 32"/>
            <p:cNvSpPr/>
            <p:nvPr/>
          </p:nvSpPr>
          <p:spPr>
            <a:xfrm>
              <a:off x="107279" y="4101141"/>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34" name="Oval 33"/>
            <p:cNvSpPr/>
            <p:nvPr/>
          </p:nvSpPr>
          <p:spPr>
            <a:xfrm>
              <a:off x="184213" y="3947275"/>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35" name="Oval 34"/>
            <p:cNvSpPr/>
            <p:nvPr/>
          </p:nvSpPr>
          <p:spPr>
            <a:xfrm>
              <a:off x="368851" y="3978049"/>
              <a:ext cx="172706" cy="172706"/>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36" name="Oval 35"/>
            <p:cNvSpPr/>
            <p:nvPr/>
          </p:nvSpPr>
          <p:spPr>
            <a:xfrm>
              <a:off x="522716" y="3808797"/>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37" name="Oval 36"/>
            <p:cNvSpPr/>
            <p:nvPr/>
          </p:nvSpPr>
          <p:spPr>
            <a:xfrm>
              <a:off x="722741" y="3747250"/>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38" name="Oval 37"/>
            <p:cNvSpPr/>
            <p:nvPr/>
          </p:nvSpPr>
          <p:spPr>
            <a:xfrm>
              <a:off x="968926" y="3854956"/>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39" name="Oval 38"/>
            <p:cNvSpPr/>
            <p:nvPr/>
          </p:nvSpPr>
          <p:spPr>
            <a:xfrm>
              <a:off x="1122791" y="3931888"/>
              <a:ext cx="172706" cy="172706"/>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40" name="Oval 39"/>
            <p:cNvSpPr/>
            <p:nvPr/>
          </p:nvSpPr>
          <p:spPr>
            <a:xfrm>
              <a:off x="1338203" y="4101141"/>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42" name="Oval 41"/>
            <p:cNvSpPr/>
            <p:nvPr/>
          </p:nvSpPr>
          <p:spPr>
            <a:xfrm>
              <a:off x="1430522" y="4270392"/>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43" name="Oval 42"/>
            <p:cNvSpPr/>
            <p:nvPr/>
          </p:nvSpPr>
          <p:spPr>
            <a:xfrm>
              <a:off x="630422" y="3947275"/>
              <a:ext cx="282609" cy="282609"/>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44" name="Oval 43"/>
            <p:cNvSpPr/>
            <p:nvPr/>
          </p:nvSpPr>
          <p:spPr>
            <a:xfrm>
              <a:off x="30347" y="4531963"/>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45" name="Oval 44"/>
            <p:cNvSpPr/>
            <p:nvPr/>
          </p:nvSpPr>
          <p:spPr>
            <a:xfrm>
              <a:off x="122666" y="4670443"/>
              <a:ext cx="172706" cy="172706"/>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46" name="Oval 45"/>
            <p:cNvSpPr/>
            <p:nvPr/>
          </p:nvSpPr>
          <p:spPr>
            <a:xfrm>
              <a:off x="353465" y="4793535"/>
              <a:ext cx="251208" cy="251208"/>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47" name="Oval 46"/>
            <p:cNvSpPr/>
            <p:nvPr/>
          </p:nvSpPr>
          <p:spPr>
            <a:xfrm>
              <a:off x="676582" y="4993560"/>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49" name="Oval 48"/>
            <p:cNvSpPr/>
            <p:nvPr/>
          </p:nvSpPr>
          <p:spPr>
            <a:xfrm>
              <a:off x="738128" y="4793535"/>
              <a:ext cx="172706" cy="172706"/>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50" name="Oval 49"/>
            <p:cNvSpPr/>
            <p:nvPr/>
          </p:nvSpPr>
          <p:spPr>
            <a:xfrm>
              <a:off x="891994" y="5008947"/>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51" name="Oval 50"/>
            <p:cNvSpPr/>
            <p:nvPr/>
          </p:nvSpPr>
          <p:spPr>
            <a:xfrm>
              <a:off x="1030472" y="4762762"/>
              <a:ext cx="251208" cy="251208"/>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52" name="Oval 51"/>
            <p:cNvSpPr/>
            <p:nvPr/>
          </p:nvSpPr>
          <p:spPr>
            <a:xfrm>
              <a:off x="1368976" y="4701216"/>
              <a:ext cx="172706" cy="172706"/>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53" name="Oval 52"/>
            <p:cNvSpPr/>
            <p:nvPr/>
          </p:nvSpPr>
          <p:spPr>
            <a:xfrm>
              <a:off x="110474" y="4969147"/>
              <a:ext cx="172706" cy="172706"/>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54" name="Oval 53"/>
            <p:cNvSpPr/>
            <p:nvPr/>
          </p:nvSpPr>
          <p:spPr>
            <a:xfrm>
              <a:off x="60539" y="4409525"/>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55" name="Oval 54"/>
            <p:cNvSpPr/>
            <p:nvPr/>
          </p:nvSpPr>
          <p:spPr>
            <a:xfrm>
              <a:off x="245177" y="4440299"/>
              <a:ext cx="172706" cy="172706"/>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56" name="Oval 55"/>
            <p:cNvSpPr/>
            <p:nvPr/>
          </p:nvSpPr>
          <p:spPr>
            <a:xfrm>
              <a:off x="399042" y="4271047"/>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57" name="Oval 56"/>
            <p:cNvSpPr/>
            <p:nvPr/>
          </p:nvSpPr>
          <p:spPr>
            <a:xfrm>
              <a:off x="599067" y="4209500"/>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58" name="Oval 57"/>
            <p:cNvSpPr/>
            <p:nvPr/>
          </p:nvSpPr>
          <p:spPr>
            <a:xfrm>
              <a:off x="845252" y="4317206"/>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66" name="Oval 65"/>
            <p:cNvSpPr/>
            <p:nvPr/>
          </p:nvSpPr>
          <p:spPr>
            <a:xfrm>
              <a:off x="999117" y="4394138"/>
              <a:ext cx="172706" cy="172706"/>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67" name="Oval 66"/>
            <p:cNvSpPr/>
            <p:nvPr/>
          </p:nvSpPr>
          <p:spPr>
            <a:xfrm>
              <a:off x="1214529" y="4563391"/>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71" name="Oval 70"/>
            <p:cNvSpPr/>
            <p:nvPr/>
          </p:nvSpPr>
          <p:spPr>
            <a:xfrm>
              <a:off x="1306848" y="4732642"/>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72" name="Oval 71"/>
            <p:cNvSpPr/>
            <p:nvPr/>
          </p:nvSpPr>
          <p:spPr>
            <a:xfrm>
              <a:off x="506748" y="4409525"/>
              <a:ext cx="282609" cy="282609"/>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73" name="Oval 72"/>
            <p:cNvSpPr/>
            <p:nvPr/>
          </p:nvSpPr>
          <p:spPr>
            <a:xfrm>
              <a:off x="1493417" y="4415583"/>
              <a:ext cx="251208" cy="251208"/>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74" name="Oval 73"/>
            <p:cNvSpPr/>
            <p:nvPr/>
          </p:nvSpPr>
          <p:spPr>
            <a:xfrm>
              <a:off x="-9101" y="3947569"/>
              <a:ext cx="172706" cy="172706"/>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75" name="Oval 74"/>
            <p:cNvSpPr/>
            <p:nvPr/>
          </p:nvSpPr>
          <p:spPr>
            <a:xfrm>
              <a:off x="71612" y="3778317"/>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76" name="Oval 75"/>
            <p:cNvSpPr/>
            <p:nvPr/>
          </p:nvSpPr>
          <p:spPr>
            <a:xfrm>
              <a:off x="271637" y="3716770"/>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77" name="Oval 76"/>
            <p:cNvSpPr/>
            <p:nvPr/>
          </p:nvSpPr>
          <p:spPr>
            <a:xfrm>
              <a:off x="517822" y="3824476"/>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78" name="Oval 77"/>
            <p:cNvSpPr/>
            <p:nvPr/>
          </p:nvSpPr>
          <p:spPr>
            <a:xfrm>
              <a:off x="887099" y="4070661"/>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79" name="Oval 78"/>
            <p:cNvSpPr/>
            <p:nvPr/>
          </p:nvSpPr>
          <p:spPr>
            <a:xfrm>
              <a:off x="979418" y="4239912"/>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81" name="Oval 80"/>
            <p:cNvSpPr/>
            <p:nvPr/>
          </p:nvSpPr>
          <p:spPr>
            <a:xfrm>
              <a:off x="147963" y="4179020"/>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82" name="Oval 81"/>
            <p:cNvSpPr/>
            <p:nvPr/>
          </p:nvSpPr>
          <p:spPr>
            <a:xfrm>
              <a:off x="394148" y="4286726"/>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83" name="Oval 82"/>
            <p:cNvSpPr/>
            <p:nvPr/>
          </p:nvSpPr>
          <p:spPr>
            <a:xfrm>
              <a:off x="763425" y="4532911"/>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grpSp>
      <p:sp>
        <p:nvSpPr>
          <p:cNvPr id="86" name="Right Arrow 85"/>
          <p:cNvSpPr/>
          <p:nvPr/>
        </p:nvSpPr>
        <p:spPr>
          <a:xfrm rot="422880">
            <a:off x="2108256" y="2725029"/>
            <a:ext cx="706731" cy="550028"/>
          </a:xfrm>
          <a:prstGeom prst="rightArrow">
            <a:avLst/>
          </a:prstGeom>
          <a:gradFill flip="none" rotWithShape="1">
            <a:gsLst>
              <a:gs pos="0">
                <a:srgbClr val="008F00"/>
              </a:gs>
              <a:gs pos="48000">
                <a:srgbClr val="009193"/>
              </a:gs>
              <a:gs pos="100000">
                <a:srgbClr val="005493"/>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ight Arrow 58"/>
          <p:cNvSpPr/>
          <p:nvPr/>
        </p:nvSpPr>
        <p:spPr>
          <a:xfrm rot="2082361">
            <a:off x="4471699" y="4736535"/>
            <a:ext cx="1826070" cy="134447"/>
          </a:xfrm>
          <a:prstGeom prst="rightArrow">
            <a:avLst/>
          </a:prstGeom>
          <a:gradFill flip="none" rotWithShape="1">
            <a:gsLst>
              <a:gs pos="0">
                <a:srgbClr val="008F00"/>
              </a:gs>
              <a:gs pos="48000">
                <a:srgbClr val="009193"/>
              </a:gs>
              <a:gs pos="100000">
                <a:srgbClr val="005493"/>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p:cNvSpPr txBox="1"/>
          <p:nvPr/>
        </p:nvSpPr>
        <p:spPr>
          <a:xfrm>
            <a:off x="5885582" y="5361041"/>
            <a:ext cx="1597042" cy="3924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1951" tIns="41951" rIns="41951" bIns="41951" numCol="1" spcCol="38100" rtlCol="0" anchor="ctr">
            <a:spAutoFit/>
          </a:bodyPr>
          <a:lstStyle/>
          <a:p>
            <a:pPr defTabSz="482432"/>
            <a:r>
              <a:rPr lang="en-US" sz="2000" smtClean="0">
                <a:latin typeface="Calibri" charset="0"/>
                <a:ea typeface="Calibri" charset="0"/>
                <a:cs typeface="Calibri" charset="0"/>
              </a:rPr>
              <a:t>Precise Result</a:t>
            </a:r>
            <a:endParaRPr lang="en-US" sz="2000" dirty="0">
              <a:latin typeface="Calibri" charset="0"/>
              <a:ea typeface="Calibri" charset="0"/>
              <a:cs typeface="Calibri" charset="0"/>
            </a:endParaRPr>
          </a:p>
        </p:txBody>
      </p:sp>
      <p:sp>
        <p:nvSpPr>
          <p:cNvPr id="63" name="Rectangle 62"/>
          <p:cNvSpPr/>
          <p:nvPr/>
        </p:nvSpPr>
        <p:spPr>
          <a:xfrm>
            <a:off x="157766" y="3704474"/>
            <a:ext cx="1786940" cy="375792"/>
          </a:xfrm>
          <a:prstGeom prst="rect">
            <a:avLst/>
          </a:prstGeom>
          <a:noFill/>
          <a:ln w="12700" cmpd="sng">
            <a:solidFill>
              <a:srgbClr val="0070C0"/>
            </a:solidFill>
          </a:ln>
          <a:effectLst/>
        </p:spPr>
        <p:style>
          <a:lnRef idx="1">
            <a:schemeClr val="accent1"/>
          </a:lnRef>
          <a:fillRef idx="3">
            <a:schemeClr val="accent1"/>
          </a:fillRef>
          <a:effectRef idx="2">
            <a:schemeClr val="accent1"/>
          </a:effectRef>
          <a:fontRef idx="minor">
            <a:schemeClr val="lt1"/>
          </a:fontRef>
        </p:style>
        <p:txBody>
          <a:bodyPr/>
          <a:lstStyle/>
          <a:p>
            <a:pPr algn="ctr"/>
            <a:r>
              <a:rPr lang="en-US" dirty="0" smtClean="0">
                <a:solidFill>
                  <a:schemeClr val="tx1"/>
                </a:solidFill>
              </a:rPr>
              <a:t>Input Datasets</a:t>
            </a:r>
            <a:endParaRPr lang="en-US" dirty="0">
              <a:solidFill>
                <a:schemeClr val="tx1"/>
              </a:solidFill>
            </a:endParaRPr>
          </a:p>
        </p:txBody>
      </p:sp>
      <p:grpSp>
        <p:nvGrpSpPr>
          <p:cNvPr id="64" name="Group 63"/>
          <p:cNvGrpSpPr/>
          <p:nvPr/>
        </p:nvGrpSpPr>
        <p:grpSpPr>
          <a:xfrm>
            <a:off x="2965788" y="1764647"/>
            <a:ext cx="3822328" cy="3707915"/>
            <a:chOff x="6459971" y="1369071"/>
            <a:chExt cx="3822328" cy="3707915"/>
          </a:xfrm>
        </p:grpSpPr>
        <p:pic>
          <p:nvPicPr>
            <p:cNvPr id="65" name="Picture 64"/>
            <p:cNvPicPr>
              <a:picLocks noChangeAspect="1"/>
            </p:cNvPicPr>
            <p:nvPr/>
          </p:nvPicPr>
          <p:blipFill>
            <a:blip r:embed="rId5"/>
            <a:stretch>
              <a:fillRect/>
            </a:stretch>
          </p:blipFill>
          <p:spPr>
            <a:xfrm>
              <a:off x="6459971" y="1369071"/>
              <a:ext cx="1714500" cy="3707915"/>
            </a:xfrm>
            <a:prstGeom prst="rect">
              <a:avLst/>
            </a:prstGeom>
          </p:spPr>
        </p:pic>
        <p:sp>
          <p:nvSpPr>
            <p:cNvPr id="68" name="Rectangle 67"/>
            <p:cNvSpPr/>
            <p:nvPr/>
          </p:nvSpPr>
          <p:spPr>
            <a:xfrm>
              <a:off x="8665555" y="2551184"/>
              <a:ext cx="1616744" cy="1490472"/>
            </a:xfrm>
            <a:prstGeom prst="rect">
              <a:avLst/>
            </a:prstGeom>
            <a:solidFill>
              <a:schemeClr val="tx2">
                <a:lumMod val="75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9" name="TextBox 68"/>
            <p:cNvSpPr txBox="1"/>
            <p:nvPr/>
          </p:nvSpPr>
          <p:spPr>
            <a:xfrm>
              <a:off x="8710641" y="2928405"/>
              <a:ext cx="1526572" cy="707886"/>
            </a:xfrm>
            <a:prstGeom prst="rect">
              <a:avLst/>
            </a:prstGeom>
            <a:noFill/>
          </p:spPr>
          <p:txBody>
            <a:bodyPr wrap="none" rtlCol="0" anchor="ctr" anchorCtr="0">
              <a:spAutoFit/>
            </a:bodyPr>
            <a:lstStyle/>
            <a:p>
              <a:pPr algn="ctr"/>
              <a:r>
                <a:rPr lang="en-US" sz="2000" dirty="0">
                  <a:solidFill>
                    <a:schemeClr val="bg1"/>
                  </a:solidFill>
                </a:rPr>
                <a:t>Approximate</a:t>
              </a:r>
            </a:p>
            <a:p>
              <a:pPr algn="ctr"/>
              <a:r>
                <a:rPr lang="en-US" sz="2000" dirty="0">
                  <a:solidFill>
                    <a:schemeClr val="bg1"/>
                  </a:solidFill>
                </a:rPr>
                <a:t>Accelerator</a:t>
              </a:r>
            </a:p>
          </p:txBody>
        </p:sp>
      </p:grpSp>
      <p:sp>
        <p:nvSpPr>
          <p:cNvPr id="70" name="Rectangle 69"/>
          <p:cNvSpPr/>
          <p:nvPr/>
        </p:nvSpPr>
        <p:spPr>
          <a:xfrm>
            <a:off x="2886608" y="1608925"/>
            <a:ext cx="2032000" cy="3984978"/>
          </a:xfrm>
          <a:prstGeom prst="rect">
            <a:avLst/>
          </a:prstGeom>
          <a:no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80" name="Elbow Connector 79"/>
          <p:cNvCxnSpPr/>
          <p:nvPr/>
        </p:nvCxnSpPr>
        <p:spPr>
          <a:xfrm>
            <a:off x="4586780" y="2791249"/>
            <a:ext cx="1392964" cy="155511"/>
          </a:xfrm>
          <a:prstGeom prst="bentConnector2">
            <a:avLst/>
          </a:prstGeom>
          <a:ln>
            <a:tailEnd type="triangle"/>
          </a:ln>
          <a:effectLst/>
        </p:spPr>
        <p:style>
          <a:lnRef idx="2">
            <a:schemeClr val="dk1"/>
          </a:lnRef>
          <a:fillRef idx="0">
            <a:schemeClr val="dk1"/>
          </a:fillRef>
          <a:effectRef idx="1">
            <a:schemeClr val="dk1"/>
          </a:effectRef>
          <a:fontRef idx="minor">
            <a:schemeClr val="tx1"/>
          </a:fontRef>
        </p:style>
      </p:cxnSp>
      <p:cxnSp>
        <p:nvCxnSpPr>
          <p:cNvPr id="85" name="Elbow Connector 84"/>
          <p:cNvCxnSpPr/>
          <p:nvPr/>
        </p:nvCxnSpPr>
        <p:spPr>
          <a:xfrm rot="5400000">
            <a:off x="5211029" y="3812983"/>
            <a:ext cx="144466" cy="1392964"/>
          </a:xfrm>
          <a:prstGeom prst="bentConnector2">
            <a:avLst/>
          </a:prstGeom>
          <a:ln>
            <a:tailEnd type="triangle"/>
          </a:ln>
          <a:effectLst/>
        </p:spPr>
        <p:style>
          <a:lnRef idx="2">
            <a:schemeClr val="dk1"/>
          </a:lnRef>
          <a:fillRef idx="0">
            <a:schemeClr val="dk1"/>
          </a:fillRef>
          <a:effectRef idx="1">
            <a:schemeClr val="dk1"/>
          </a:effectRef>
          <a:fontRef idx="minor">
            <a:schemeClr val="tx1"/>
          </a:fontRef>
        </p:style>
      </p:cxnSp>
      <p:pic>
        <p:nvPicPr>
          <p:cNvPr id="91" name="Picture 90"/>
          <p:cNvPicPr>
            <a:picLocks noChangeAspect="1"/>
          </p:cNvPicPr>
          <p:nvPr/>
        </p:nvPicPr>
        <p:blipFill>
          <a:blip r:embed="rId6"/>
          <a:stretch>
            <a:fillRect/>
          </a:stretch>
        </p:blipFill>
        <p:spPr>
          <a:xfrm rot="20696776">
            <a:off x="2816779" y="2851816"/>
            <a:ext cx="2370867" cy="1512172"/>
          </a:xfrm>
          <a:prstGeom prst="rect">
            <a:avLst/>
          </a:prstGeom>
        </p:spPr>
      </p:pic>
      <p:sp>
        <p:nvSpPr>
          <p:cNvPr id="87" name="TextBox 86"/>
          <p:cNvSpPr txBox="1"/>
          <p:nvPr/>
        </p:nvSpPr>
        <p:spPr>
          <a:xfrm>
            <a:off x="3203888" y="5593903"/>
            <a:ext cx="1397441" cy="369332"/>
          </a:xfrm>
          <a:prstGeom prst="rect">
            <a:avLst/>
          </a:prstGeom>
          <a:noFill/>
        </p:spPr>
        <p:txBody>
          <a:bodyPr wrap="square" rtlCol="0" anchor="ctr" anchorCtr="0">
            <a:spAutoFit/>
          </a:bodyPr>
          <a:lstStyle/>
          <a:p>
            <a:pPr algn="ctr"/>
            <a:r>
              <a:rPr lang="en-US" dirty="0" smtClean="0"/>
              <a:t>Application</a:t>
            </a:r>
            <a:endParaRPr lang="en-US" dirty="0"/>
          </a:p>
        </p:txBody>
      </p:sp>
    </p:spTree>
    <p:extLst>
      <p:ext uri="{BB962C8B-B14F-4D97-AF65-F5344CB8AC3E}">
        <p14:creationId xmlns:p14="http://schemas.microsoft.com/office/powerpoint/2010/main" val="1696035177"/>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asted-image.pdf"/>
          <p:cNvPicPr>
            <a:picLocks noChangeAspect="1"/>
          </p:cNvPicPr>
          <p:nvPr/>
        </p:nvPicPr>
        <p:blipFill>
          <a:blip r:embed="rId3">
            <a:alphaModFix amt="20000"/>
            <a:extLst/>
          </a:blip>
          <a:stretch>
            <a:fillRect/>
          </a:stretch>
        </p:blipFill>
        <p:spPr>
          <a:xfrm>
            <a:off x="0" y="6151337"/>
            <a:ext cx="705517" cy="698091"/>
          </a:xfrm>
          <a:prstGeom prst="rect">
            <a:avLst/>
          </a:prstGeom>
          <a:ln w="25400">
            <a:miter lim="400000"/>
          </a:ln>
          <a:effectLst>
            <a:outerShdw blurRad="254000" dist="127000" dir="5400000" rotWithShape="0">
              <a:srgbClr val="000000">
                <a:alpha val="70000"/>
              </a:srgbClr>
            </a:outerShdw>
          </a:effectLst>
        </p:spPr>
      </p:pic>
      <p:pic>
        <p:nvPicPr>
          <p:cNvPr id="29" name="Picture 28"/>
          <p:cNvPicPr>
            <a:picLocks noChangeAspect="1"/>
          </p:cNvPicPr>
          <p:nvPr/>
        </p:nvPicPr>
        <p:blipFill>
          <a:blip r:embed="rId4">
            <a:alphaModFix amt="20000"/>
          </a:blip>
          <a:stretch>
            <a:fillRect/>
          </a:stretch>
        </p:blipFill>
        <p:spPr>
          <a:xfrm>
            <a:off x="8434532" y="6142764"/>
            <a:ext cx="709468" cy="715236"/>
          </a:xfrm>
          <a:prstGeom prst="rect">
            <a:avLst/>
          </a:prstGeom>
          <a:effectLst/>
        </p:spPr>
      </p:pic>
      <p:cxnSp>
        <p:nvCxnSpPr>
          <p:cNvPr id="26" name="Straight Connector 25"/>
          <p:cNvCxnSpPr/>
          <p:nvPr/>
        </p:nvCxnSpPr>
        <p:spPr>
          <a:xfrm flipV="1">
            <a:off x="1102450" y="1176065"/>
            <a:ext cx="7806228" cy="0"/>
          </a:xfrm>
          <a:prstGeom prst="line">
            <a:avLst/>
          </a:prstGeom>
          <a:noFill/>
          <a:ln w="127000" cap="flat">
            <a:solidFill>
              <a:schemeClr val="accent1"/>
            </a:solidFill>
            <a:prstDash val="solid"/>
            <a:miter lim="400000"/>
          </a:ln>
          <a:effectLst/>
          <a:sp3d/>
        </p:spPr>
        <p:style>
          <a:lnRef idx="0">
            <a:scrgbClr r="0" g="0" b="0"/>
          </a:lnRef>
          <a:fillRef idx="0">
            <a:scrgbClr r="0" g="0" b="0"/>
          </a:fillRef>
          <a:effectRef idx="0">
            <a:scrgbClr r="0" g="0" b="0"/>
          </a:effectRef>
          <a:fontRef idx="none"/>
        </p:style>
      </p:cxnSp>
      <p:cxnSp>
        <p:nvCxnSpPr>
          <p:cNvPr id="27" name="Straight Connector 26"/>
          <p:cNvCxnSpPr/>
          <p:nvPr/>
        </p:nvCxnSpPr>
        <p:spPr>
          <a:xfrm>
            <a:off x="235325" y="1176065"/>
            <a:ext cx="857332" cy="0"/>
          </a:xfrm>
          <a:prstGeom prst="line">
            <a:avLst/>
          </a:prstGeom>
          <a:noFill/>
          <a:ln w="127000" cap="flat">
            <a:solidFill>
              <a:srgbClr val="329600"/>
            </a:solidFill>
            <a:prstDash val="solid"/>
            <a:miter lim="400000"/>
          </a:ln>
          <a:effectLst/>
          <a:sp3d/>
        </p:spPr>
        <p:style>
          <a:lnRef idx="0">
            <a:scrgbClr r="0" g="0" b="0"/>
          </a:lnRef>
          <a:fillRef idx="0">
            <a:scrgbClr r="0" g="0" b="0"/>
          </a:fillRef>
          <a:effectRef idx="0">
            <a:scrgbClr r="0" g="0" b="0"/>
          </a:effectRef>
          <a:fontRef idx="none"/>
        </p:style>
      </p:cxnSp>
      <p:sp>
        <p:nvSpPr>
          <p:cNvPr id="28" name="Shape 130"/>
          <p:cNvSpPr txBox="1">
            <a:spLocks/>
          </p:cNvSpPr>
          <p:nvPr/>
        </p:nvSpPr>
        <p:spPr>
          <a:xfrm>
            <a:off x="235325" y="372418"/>
            <a:ext cx="7717431" cy="745647"/>
          </a:xfrm>
          <a:prstGeom prst="rect">
            <a:avLst/>
          </a:prstGeom>
          <a:ln w="12700">
            <a:miter lim="400000"/>
          </a:ln>
          <a:extLst>
            <a:ext uri="{C572A759-6A51-4108-AA02-DFA0A04FC94B}">
              <ma14:wrappingTextBoxFlag xmlns:ma14="http://schemas.microsoft.com/office/mac/drawingml/2011/main" val="1"/>
            </a:ext>
          </a:extLst>
        </p:spPr>
        <p:txBody>
          <a:bodyPr lIns="31872" tIns="31872" rIns="31872" bIns="31872" anchor="ctr">
            <a:noAutofit/>
          </a:bodyPr>
          <a:lstStyle>
            <a:lvl1pPr marL="0" marR="0" indent="0" algn="l" defTabSz="457200" rtl="0" latinLnBrk="0">
              <a:lnSpc>
                <a:spcPct val="100000"/>
              </a:lnSpc>
              <a:spcBef>
                <a:spcPts val="0"/>
              </a:spcBef>
              <a:spcAft>
                <a:spcPts val="0"/>
              </a:spcAft>
              <a:buClrTx/>
              <a:buSzTx/>
              <a:buFontTx/>
              <a:buNone/>
              <a:tabLst/>
              <a:defRPr sz="5000" b="0" i="0" u="none" strike="noStrike" cap="none" spc="0" baseline="0">
                <a:ln>
                  <a:noFill/>
                </a:ln>
                <a:solidFill>
                  <a:schemeClr val="accent2"/>
                </a:solidFill>
                <a:uFillTx/>
                <a:latin typeface="Calibri"/>
                <a:ea typeface="Calibri"/>
                <a:cs typeface="Calibri"/>
                <a:sym typeface="Calibri"/>
              </a:defRPr>
            </a:lvl1pPr>
            <a:lvl2pPr marL="0" marR="0" indent="143424"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2pPr>
            <a:lvl3pPr marL="0" marR="0" indent="286847"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3pPr>
            <a:lvl4pPr marL="0" marR="0" indent="430271"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4pPr>
            <a:lvl5pPr marL="0" marR="0" indent="573695"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5pPr>
            <a:lvl6pPr marL="0" marR="0" indent="717118"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6pPr>
            <a:lvl7pPr marL="0" marR="0" indent="860542"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7pPr>
            <a:lvl8pPr marL="0" marR="0" indent="1003965"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8pPr>
            <a:lvl9pPr marL="0" marR="0" indent="1147389"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9pPr>
          </a:lstStyle>
          <a:p>
            <a:pPr hangingPunct="1"/>
            <a:r>
              <a:rPr lang="en-US" sz="4000" b="1" dirty="0" smtClean="0">
                <a:solidFill>
                  <a:srgbClr val="329600"/>
                </a:solidFill>
                <a:latin typeface="Calibri" panose="020F0502020204030204" pitchFamily="34" charset="0"/>
                <a:cs typeface="Calibri" panose="020F0502020204030204" pitchFamily="34" charset="0"/>
              </a:rPr>
              <a:t>Statistical Optimizer</a:t>
            </a:r>
            <a:endParaRPr lang="en-US" sz="3600" b="1" dirty="0">
              <a:solidFill>
                <a:srgbClr val="329600"/>
              </a:solidFill>
              <a:latin typeface="Calibri" panose="020F0502020204030204" pitchFamily="34" charset="0"/>
              <a:cs typeface="Calibri" panose="020F0502020204030204" pitchFamily="34" charset="0"/>
            </a:endParaRPr>
          </a:p>
        </p:txBody>
      </p:sp>
      <p:grpSp>
        <p:nvGrpSpPr>
          <p:cNvPr id="32" name="Group 31"/>
          <p:cNvGrpSpPr/>
          <p:nvPr/>
        </p:nvGrpSpPr>
        <p:grpSpPr>
          <a:xfrm>
            <a:off x="223758" y="2127723"/>
            <a:ext cx="1753726" cy="1425083"/>
            <a:chOff x="-9101" y="3716770"/>
            <a:chExt cx="1753726" cy="1425083"/>
          </a:xfrm>
        </p:grpSpPr>
        <p:sp>
          <p:nvSpPr>
            <p:cNvPr id="33" name="Oval 32"/>
            <p:cNvSpPr/>
            <p:nvPr/>
          </p:nvSpPr>
          <p:spPr>
            <a:xfrm>
              <a:off x="107279" y="4101141"/>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34" name="Oval 33"/>
            <p:cNvSpPr/>
            <p:nvPr/>
          </p:nvSpPr>
          <p:spPr>
            <a:xfrm>
              <a:off x="184213" y="3947275"/>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35" name="Oval 34"/>
            <p:cNvSpPr/>
            <p:nvPr/>
          </p:nvSpPr>
          <p:spPr>
            <a:xfrm>
              <a:off x="368851" y="3978049"/>
              <a:ext cx="172706" cy="172706"/>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36" name="Oval 35"/>
            <p:cNvSpPr/>
            <p:nvPr/>
          </p:nvSpPr>
          <p:spPr>
            <a:xfrm>
              <a:off x="522716" y="3808797"/>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37" name="Oval 36"/>
            <p:cNvSpPr/>
            <p:nvPr/>
          </p:nvSpPr>
          <p:spPr>
            <a:xfrm>
              <a:off x="722741" y="3747250"/>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38" name="Oval 37"/>
            <p:cNvSpPr/>
            <p:nvPr/>
          </p:nvSpPr>
          <p:spPr>
            <a:xfrm>
              <a:off x="968926" y="3854956"/>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39" name="Oval 38"/>
            <p:cNvSpPr/>
            <p:nvPr/>
          </p:nvSpPr>
          <p:spPr>
            <a:xfrm>
              <a:off x="1122791" y="3931888"/>
              <a:ext cx="172706" cy="172706"/>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40" name="Oval 39"/>
            <p:cNvSpPr/>
            <p:nvPr/>
          </p:nvSpPr>
          <p:spPr>
            <a:xfrm>
              <a:off x="1338203" y="4101141"/>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42" name="Oval 41"/>
            <p:cNvSpPr/>
            <p:nvPr/>
          </p:nvSpPr>
          <p:spPr>
            <a:xfrm>
              <a:off x="1430522" y="4270392"/>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43" name="Oval 42"/>
            <p:cNvSpPr/>
            <p:nvPr/>
          </p:nvSpPr>
          <p:spPr>
            <a:xfrm>
              <a:off x="630422" y="3947275"/>
              <a:ext cx="282609" cy="282609"/>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44" name="Oval 43"/>
            <p:cNvSpPr/>
            <p:nvPr/>
          </p:nvSpPr>
          <p:spPr>
            <a:xfrm>
              <a:off x="30347" y="4531963"/>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45" name="Oval 44"/>
            <p:cNvSpPr/>
            <p:nvPr/>
          </p:nvSpPr>
          <p:spPr>
            <a:xfrm>
              <a:off x="122666" y="4670443"/>
              <a:ext cx="172706" cy="172706"/>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46" name="Oval 45"/>
            <p:cNvSpPr/>
            <p:nvPr/>
          </p:nvSpPr>
          <p:spPr>
            <a:xfrm>
              <a:off x="353465" y="4793535"/>
              <a:ext cx="251208" cy="251208"/>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47" name="Oval 46"/>
            <p:cNvSpPr/>
            <p:nvPr/>
          </p:nvSpPr>
          <p:spPr>
            <a:xfrm>
              <a:off x="676582" y="4993560"/>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49" name="Oval 48"/>
            <p:cNvSpPr/>
            <p:nvPr/>
          </p:nvSpPr>
          <p:spPr>
            <a:xfrm>
              <a:off x="738128" y="4793535"/>
              <a:ext cx="172706" cy="172706"/>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50" name="Oval 49"/>
            <p:cNvSpPr/>
            <p:nvPr/>
          </p:nvSpPr>
          <p:spPr>
            <a:xfrm>
              <a:off x="891994" y="5008947"/>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51" name="Oval 50"/>
            <p:cNvSpPr/>
            <p:nvPr/>
          </p:nvSpPr>
          <p:spPr>
            <a:xfrm>
              <a:off x="1030472" y="4762762"/>
              <a:ext cx="251208" cy="251208"/>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52" name="Oval 51"/>
            <p:cNvSpPr/>
            <p:nvPr/>
          </p:nvSpPr>
          <p:spPr>
            <a:xfrm>
              <a:off x="1368976" y="4701216"/>
              <a:ext cx="172706" cy="172706"/>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53" name="Oval 52"/>
            <p:cNvSpPr/>
            <p:nvPr/>
          </p:nvSpPr>
          <p:spPr>
            <a:xfrm>
              <a:off x="110474" y="4969147"/>
              <a:ext cx="172706" cy="172706"/>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54" name="Oval 53"/>
            <p:cNvSpPr/>
            <p:nvPr/>
          </p:nvSpPr>
          <p:spPr>
            <a:xfrm>
              <a:off x="60539" y="4409525"/>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55" name="Oval 54"/>
            <p:cNvSpPr/>
            <p:nvPr/>
          </p:nvSpPr>
          <p:spPr>
            <a:xfrm>
              <a:off x="245177" y="4440299"/>
              <a:ext cx="172706" cy="172706"/>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56" name="Oval 55"/>
            <p:cNvSpPr/>
            <p:nvPr/>
          </p:nvSpPr>
          <p:spPr>
            <a:xfrm>
              <a:off x="399042" y="4271047"/>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57" name="Oval 56"/>
            <p:cNvSpPr/>
            <p:nvPr/>
          </p:nvSpPr>
          <p:spPr>
            <a:xfrm>
              <a:off x="599067" y="4209500"/>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58" name="Oval 57"/>
            <p:cNvSpPr/>
            <p:nvPr/>
          </p:nvSpPr>
          <p:spPr>
            <a:xfrm>
              <a:off x="845252" y="4317206"/>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66" name="Oval 65"/>
            <p:cNvSpPr/>
            <p:nvPr/>
          </p:nvSpPr>
          <p:spPr>
            <a:xfrm>
              <a:off x="999117" y="4394138"/>
              <a:ext cx="172706" cy="172706"/>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67" name="Oval 66"/>
            <p:cNvSpPr/>
            <p:nvPr/>
          </p:nvSpPr>
          <p:spPr>
            <a:xfrm>
              <a:off x="1214529" y="4563391"/>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71" name="Oval 70"/>
            <p:cNvSpPr/>
            <p:nvPr/>
          </p:nvSpPr>
          <p:spPr>
            <a:xfrm>
              <a:off x="1306848" y="4732642"/>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72" name="Oval 71"/>
            <p:cNvSpPr/>
            <p:nvPr/>
          </p:nvSpPr>
          <p:spPr>
            <a:xfrm>
              <a:off x="506748" y="4409525"/>
              <a:ext cx="282609" cy="282609"/>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73" name="Oval 72"/>
            <p:cNvSpPr/>
            <p:nvPr/>
          </p:nvSpPr>
          <p:spPr>
            <a:xfrm>
              <a:off x="1493417" y="4415583"/>
              <a:ext cx="251208" cy="251208"/>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74" name="Oval 73"/>
            <p:cNvSpPr/>
            <p:nvPr/>
          </p:nvSpPr>
          <p:spPr>
            <a:xfrm>
              <a:off x="-9101" y="3947569"/>
              <a:ext cx="172706" cy="172706"/>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75" name="Oval 74"/>
            <p:cNvSpPr/>
            <p:nvPr/>
          </p:nvSpPr>
          <p:spPr>
            <a:xfrm>
              <a:off x="71612" y="3778317"/>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76" name="Oval 75"/>
            <p:cNvSpPr/>
            <p:nvPr/>
          </p:nvSpPr>
          <p:spPr>
            <a:xfrm>
              <a:off x="271637" y="3716770"/>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77" name="Oval 76"/>
            <p:cNvSpPr/>
            <p:nvPr/>
          </p:nvSpPr>
          <p:spPr>
            <a:xfrm>
              <a:off x="517822" y="3824476"/>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78" name="Oval 77"/>
            <p:cNvSpPr/>
            <p:nvPr/>
          </p:nvSpPr>
          <p:spPr>
            <a:xfrm>
              <a:off x="887099" y="4070661"/>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79" name="Oval 78"/>
            <p:cNvSpPr/>
            <p:nvPr/>
          </p:nvSpPr>
          <p:spPr>
            <a:xfrm>
              <a:off x="979418" y="4239912"/>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81" name="Oval 80"/>
            <p:cNvSpPr/>
            <p:nvPr/>
          </p:nvSpPr>
          <p:spPr>
            <a:xfrm>
              <a:off x="147963" y="4179020"/>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82" name="Oval 81"/>
            <p:cNvSpPr/>
            <p:nvPr/>
          </p:nvSpPr>
          <p:spPr>
            <a:xfrm>
              <a:off x="394148" y="4286726"/>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83" name="Oval 82"/>
            <p:cNvSpPr/>
            <p:nvPr/>
          </p:nvSpPr>
          <p:spPr>
            <a:xfrm>
              <a:off x="763425" y="4532911"/>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grpSp>
      <p:sp>
        <p:nvSpPr>
          <p:cNvPr id="86" name="Right Arrow 85"/>
          <p:cNvSpPr/>
          <p:nvPr/>
        </p:nvSpPr>
        <p:spPr>
          <a:xfrm rot="422880">
            <a:off x="2108256" y="2725029"/>
            <a:ext cx="706731" cy="550028"/>
          </a:xfrm>
          <a:prstGeom prst="rightArrow">
            <a:avLst/>
          </a:prstGeom>
          <a:gradFill flip="none" rotWithShape="1">
            <a:gsLst>
              <a:gs pos="0">
                <a:srgbClr val="008F00"/>
              </a:gs>
              <a:gs pos="48000">
                <a:srgbClr val="009193"/>
              </a:gs>
              <a:gs pos="100000">
                <a:srgbClr val="005493"/>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ight Arrow 58"/>
          <p:cNvSpPr/>
          <p:nvPr/>
        </p:nvSpPr>
        <p:spPr>
          <a:xfrm rot="2564420">
            <a:off x="5689853" y="4815369"/>
            <a:ext cx="1198554" cy="234996"/>
          </a:xfrm>
          <a:prstGeom prst="rightArrow">
            <a:avLst/>
          </a:prstGeom>
          <a:gradFill flip="none" rotWithShape="1">
            <a:gsLst>
              <a:gs pos="0">
                <a:srgbClr val="008F00"/>
              </a:gs>
              <a:gs pos="48000">
                <a:srgbClr val="009193"/>
              </a:gs>
              <a:gs pos="100000">
                <a:srgbClr val="005493"/>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p:cNvSpPr txBox="1"/>
          <p:nvPr/>
        </p:nvSpPr>
        <p:spPr>
          <a:xfrm>
            <a:off x="5662754" y="5424919"/>
            <a:ext cx="2292501" cy="3924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1951" tIns="41951" rIns="41951" bIns="41951" numCol="1" spcCol="38100" rtlCol="0" anchor="ctr">
            <a:spAutoFit/>
          </a:bodyPr>
          <a:lstStyle/>
          <a:p>
            <a:pPr defTabSz="482432"/>
            <a:r>
              <a:rPr lang="en-US" sz="2000" smtClean="0">
                <a:latin typeface="Calibri" charset="0"/>
                <a:ea typeface="Calibri" charset="0"/>
                <a:cs typeface="Calibri" charset="0"/>
              </a:rPr>
              <a:t>Approximate Result</a:t>
            </a:r>
            <a:endParaRPr lang="en-US" sz="2000" dirty="0">
              <a:latin typeface="Calibri" charset="0"/>
              <a:ea typeface="Calibri" charset="0"/>
              <a:cs typeface="Calibri" charset="0"/>
            </a:endParaRPr>
          </a:p>
        </p:txBody>
      </p:sp>
      <p:sp>
        <p:nvSpPr>
          <p:cNvPr id="63" name="Rectangle 62"/>
          <p:cNvSpPr/>
          <p:nvPr/>
        </p:nvSpPr>
        <p:spPr>
          <a:xfrm>
            <a:off x="157766" y="3704474"/>
            <a:ext cx="1786940" cy="375792"/>
          </a:xfrm>
          <a:prstGeom prst="rect">
            <a:avLst/>
          </a:prstGeom>
          <a:noFill/>
          <a:ln w="12700" cmpd="sng">
            <a:solidFill>
              <a:srgbClr val="0070C0"/>
            </a:solidFill>
          </a:ln>
          <a:effectLst/>
        </p:spPr>
        <p:style>
          <a:lnRef idx="1">
            <a:schemeClr val="accent1"/>
          </a:lnRef>
          <a:fillRef idx="3">
            <a:schemeClr val="accent1"/>
          </a:fillRef>
          <a:effectRef idx="2">
            <a:schemeClr val="accent1"/>
          </a:effectRef>
          <a:fontRef idx="minor">
            <a:schemeClr val="lt1"/>
          </a:fontRef>
        </p:style>
        <p:txBody>
          <a:bodyPr/>
          <a:lstStyle/>
          <a:p>
            <a:pPr algn="ctr"/>
            <a:r>
              <a:rPr lang="en-US" dirty="0" smtClean="0">
                <a:solidFill>
                  <a:schemeClr val="tx1"/>
                </a:solidFill>
              </a:rPr>
              <a:t>Input Datasets</a:t>
            </a:r>
            <a:endParaRPr lang="en-US" dirty="0">
              <a:solidFill>
                <a:schemeClr val="tx1"/>
              </a:solidFill>
            </a:endParaRPr>
          </a:p>
        </p:txBody>
      </p:sp>
      <p:grpSp>
        <p:nvGrpSpPr>
          <p:cNvPr id="64" name="Group 63"/>
          <p:cNvGrpSpPr/>
          <p:nvPr/>
        </p:nvGrpSpPr>
        <p:grpSpPr>
          <a:xfrm>
            <a:off x="2965788" y="1764647"/>
            <a:ext cx="3822328" cy="3707915"/>
            <a:chOff x="6459971" y="1369071"/>
            <a:chExt cx="3822328" cy="3707915"/>
          </a:xfrm>
        </p:grpSpPr>
        <p:pic>
          <p:nvPicPr>
            <p:cNvPr id="65" name="Picture 64"/>
            <p:cNvPicPr>
              <a:picLocks noChangeAspect="1"/>
            </p:cNvPicPr>
            <p:nvPr/>
          </p:nvPicPr>
          <p:blipFill>
            <a:blip r:embed="rId5"/>
            <a:stretch>
              <a:fillRect/>
            </a:stretch>
          </p:blipFill>
          <p:spPr>
            <a:xfrm>
              <a:off x="6459971" y="1369071"/>
              <a:ext cx="1714500" cy="3707915"/>
            </a:xfrm>
            <a:prstGeom prst="rect">
              <a:avLst/>
            </a:prstGeom>
          </p:spPr>
        </p:pic>
        <p:sp>
          <p:nvSpPr>
            <p:cNvPr id="68" name="Rectangle 67"/>
            <p:cNvSpPr/>
            <p:nvPr/>
          </p:nvSpPr>
          <p:spPr>
            <a:xfrm>
              <a:off x="8665555" y="2551184"/>
              <a:ext cx="1616744" cy="1490472"/>
            </a:xfrm>
            <a:prstGeom prst="rect">
              <a:avLst/>
            </a:prstGeom>
            <a:solidFill>
              <a:schemeClr val="tx2">
                <a:lumMod val="75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9" name="TextBox 68"/>
            <p:cNvSpPr txBox="1"/>
            <p:nvPr/>
          </p:nvSpPr>
          <p:spPr>
            <a:xfrm>
              <a:off x="8710641" y="2928405"/>
              <a:ext cx="1526572" cy="707886"/>
            </a:xfrm>
            <a:prstGeom prst="rect">
              <a:avLst/>
            </a:prstGeom>
            <a:noFill/>
          </p:spPr>
          <p:txBody>
            <a:bodyPr wrap="none" rtlCol="0" anchor="ctr" anchorCtr="0">
              <a:spAutoFit/>
            </a:bodyPr>
            <a:lstStyle/>
            <a:p>
              <a:pPr algn="ctr"/>
              <a:r>
                <a:rPr lang="en-US" sz="2000" dirty="0">
                  <a:solidFill>
                    <a:schemeClr val="bg1"/>
                  </a:solidFill>
                </a:rPr>
                <a:t>Approximate</a:t>
              </a:r>
            </a:p>
            <a:p>
              <a:pPr algn="ctr"/>
              <a:r>
                <a:rPr lang="en-US" sz="2000" dirty="0">
                  <a:solidFill>
                    <a:schemeClr val="bg1"/>
                  </a:solidFill>
                </a:rPr>
                <a:t>Accelerator</a:t>
              </a:r>
            </a:p>
          </p:txBody>
        </p:sp>
      </p:grpSp>
      <p:sp>
        <p:nvSpPr>
          <p:cNvPr id="70" name="Rectangle 69"/>
          <p:cNvSpPr/>
          <p:nvPr/>
        </p:nvSpPr>
        <p:spPr>
          <a:xfrm>
            <a:off x="2886608" y="1608925"/>
            <a:ext cx="2032000" cy="3984978"/>
          </a:xfrm>
          <a:prstGeom prst="rect">
            <a:avLst/>
          </a:prstGeom>
          <a:no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80" name="Elbow Connector 79"/>
          <p:cNvCxnSpPr/>
          <p:nvPr/>
        </p:nvCxnSpPr>
        <p:spPr>
          <a:xfrm>
            <a:off x="4586780" y="2791249"/>
            <a:ext cx="1392964" cy="155511"/>
          </a:xfrm>
          <a:prstGeom prst="bentConnector2">
            <a:avLst/>
          </a:prstGeom>
          <a:ln>
            <a:tailEnd type="triangle"/>
          </a:ln>
          <a:effectLst/>
        </p:spPr>
        <p:style>
          <a:lnRef idx="2">
            <a:schemeClr val="dk1"/>
          </a:lnRef>
          <a:fillRef idx="0">
            <a:schemeClr val="dk1"/>
          </a:fillRef>
          <a:effectRef idx="1">
            <a:schemeClr val="dk1"/>
          </a:effectRef>
          <a:fontRef idx="minor">
            <a:schemeClr val="tx1"/>
          </a:fontRef>
        </p:style>
      </p:cxnSp>
      <p:cxnSp>
        <p:nvCxnSpPr>
          <p:cNvPr id="85" name="Elbow Connector 84"/>
          <p:cNvCxnSpPr/>
          <p:nvPr/>
        </p:nvCxnSpPr>
        <p:spPr>
          <a:xfrm rot="5400000">
            <a:off x="5211029" y="3812983"/>
            <a:ext cx="144466" cy="1392964"/>
          </a:xfrm>
          <a:prstGeom prst="bentConnector2">
            <a:avLst/>
          </a:prstGeom>
          <a:ln>
            <a:tailEnd type="triangle"/>
          </a:ln>
          <a:effectLst/>
        </p:spPr>
        <p:style>
          <a:lnRef idx="2">
            <a:schemeClr val="dk1"/>
          </a:lnRef>
          <a:fillRef idx="0">
            <a:schemeClr val="dk1"/>
          </a:fillRef>
          <a:effectRef idx="1">
            <a:schemeClr val="dk1"/>
          </a:effectRef>
          <a:fontRef idx="minor">
            <a:schemeClr val="tx1"/>
          </a:fontRef>
        </p:style>
      </p:cxnSp>
      <p:pic>
        <p:nvPicPr>
          <p:cNvPr id="91" name="Picture 90"/>
          <p:cNvPicPr>
            <a:picLocks noChangeAspect="1"/>
          </p:cNvPicPr>
          <p:nvPr/>
        </p:nvPicPr>
        <p:blipFill>
          <a:blip r:embed="rId6"/>
          <a:stretch>
            <a:fillRect/>
          </a:stretch>
        </p:blipFill>
        <p:spPr>
          <a:xfrm rot="21318708">
            <a:off x="4834473" y="2967635"/>
            <a:ext cx="2316748" cy="1477654"/>
          </a:xfrm>
          <a:prstGeom prst="rect">
            <a:avLst/>
          </a:prstGeom>
        </p:spPr>
      </p:pic>
      <p:sp>
        <p:nvSpPr>
          <p:cNvPr id="87" name="TextBox 86"/>
          <p:cNvSpPr txBox="1"/>
          <p:nvPr/>
        </p:nvSpPr>
        <p:spPr>
          <a:xfrm>
            <a:off x="3203888" y="5593903"/>
            <a:ext cx="1397441" cy="369332"/>
          </a:xfrm>
          <a:prstGeom prst="rect">
            <a:avLst/>
          </a:prstGeom>
          <a:noFill/>
        </p:spPr>
        <p:txBody>
          <a:bodyPr wrap="square" rtlCol="0" anchor="ctr" anchorCtr="0">
            <a:spAutoFit/>
          </a:bodyPr>
          <a:lstStyle/>
          <a:p>
            <a:pPr algn="ctr"/>
            <a:r>
              <a:rPr lang="en-US" dirty="0" smtClean="0"/>
              <a:t>Application</a:t>
            </a:r>
            <a:endParaRPr lang="en-US" dirty="0"/>
          </a:p>
        </p:txBody>
      </p:sp>
    </p:spTree>
    <p:extLst>
      <p:ext uri="{BB962C8B-B14F-4D97-AF65-F5344CB8AC3E}">
        <p14:creationId xmlns:p14="http://schemas.microsoft.com/office/powerpoint/2010/main" val="1661685740"/>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asted-image.pdf"/>
          <p:cNvPicPr>
            <a:picLocks noChangeAspect="1"/>
          </p:cNvPicPr>
          <p:nvPr/>
        </p:nvPicPr>
        <p:blipFill>
          <a:blip r:embed="rId3">
            <a:alphaModFix amt="20000"/>
            <a:extLst/>
          </a:blip>
          <a:stretch>
            <a:fillRect/>
          </a:stretch>
        </p:blipFill>
        <p:spPr>
          <a:xfrm>
            <a:off x="0" y="6151337"/>
            <a:ext cx="705517" cy="698091"/>
          </a:xfrm>
          <a:prstGeom prst="rect">
            <a:avLst/>
          </a:prstGeom>
          <a:ln w="25400">
            <a:miter lim="400000"/>
          </a:ln>
          <a:effectLst>
            <a:outerShdw blurRad="254000" dist="127000" dir="5400000" rotWithShape="0">
              <a:srgbClr val="000000">
                <a:alpha val="70000"/>
              </a:srgbClr>
            </a:outerShdw>
          </a:effectLst>
        </p:spPr>
      </p:pic>
      <p:pic>
        <p:nvPicPr>
          <p:cNvPr id="29" name="Picture 28"/>
          <p:cNvPicPr>
            <a:picLocks noChangeAspect="1"/>
          </p:cNvPicPr>
          <p:nvPr/>
        </p:nvPicPr>
        <p:blipFill>
          <a:blip r:embed="rId4">
            <a:alphaModFix amt="20000"/>
          </a:blip>
          <a:stretch>
            <a:fillRect/>
          </a:stretch>
        </p:blipFill>
        <p:spPr>
          <a:xfrm>
            <a:off x="8434532" y="6142764"/>
            <a:ext cx="709468" cy="715236"/>
          </a:xfrm>
          <a:prstGeom prst="rect">
            <a:avLst/>
          </a:prstGeom>
          <a:effectLst/>
        </p:spPr>
      </p:pic>
      <p:cxnSp>
        <p:nvCxnSpPr>
          <p:cNvPr id="26" name="Straight Connector 25"/>
          <p:cNvCxnSpPr/>
          <p:nvPr/>
        </p:nvCxnSpPr>
        <p:spPr>
          <a:xfrm flipV="1">
            <a:off x="1102450" y="1176065"/>
            <a:ext cx="7806228" cy="0"/>
          </a:xfrm>
          <a:prstGeom prst="line">
            <a:avLst/>
          </a:prstGeom>
          <a:noFill/>
          <a:ln w="127000" cap="flat">
            <a:solidFill>
              <a:schemeClr val="accent1"/>
            </a:solidFill>
            <a:prstDash val="solid"/>
            <a:miter lim="400000"/>
          </a:ln>
          <a:effectLst/>
          <a:sp3d/>
        </p:spPr>
        <p:style>
          <a:lnRef idx="0">
            <a:scrgbClr r="0" g="0" b="0"/>
          </a:lnRef>
          <a:fillRef idx="0">
            <a:scrgbClr r="0" g="0" b="0"/>
          </a:fillRef>
          <a:effectRef idx="0">
            <a:scrgbClr r="0" g="0" b="0"/>
          </a:effectRef>
          <a:fontRef idx="none"/>
        </p:style>
      </p:cxnSp>
      <p:cxnSp>
        <p:nvCxnSpPr>
          <p:cNvPr id="27" name="Straight Connector 26"/>
          <p:cNvCxnSpPr/>
          <p:nvPr/>
        </p:nvCxnSpPr>
        <p:spPr>
          <a:xfrm>
            <a:off x="235325" y="1176065"/>
            <a:ext cx="857332" cy="0"/>
          </a:xfrm>
          <a:prstGeom prst="line">
            <a:avLst/>
          </a:prstGeom>
          <a:noFill/>
          <a:ln w="127000" cap="flat">
            <a:solidFill>
              <a:srgbClr val="329600"/>
            </a:solidFill>
            <a:prstDash val="solid"/>
            <a:miter lim="400000"/>
          </a:ln>
          <a:effectLst/>
          <a:sp3d/>
        </p:spPr>
        <p:style>
          <a:lnRef idx="0">
            <a:scrgbClr r="0" g="0" b="0"/>
          </a:lnRef>
          <a:fillRef idx="0">
            <a:scrgbClr r="0" g="0" b="0"/>
          </a:fillRef>
          <a:effectRef idx="0">
            <a:scrgbClr r="0" g="0" b="0"/>
          </a:effectRef>
          <a:fontRef idx="none"/>
        </p:style>
      </p:cxnSp>
      <p:sp>
        <p:nvSpPr>
          <p:cNvPr id="28" name="Shape 130"/>
          <p:cNvSpPr txBox="1">
            <a:spLocks/>
          </p:cNvSpPr>
          <p:nvPr/>
        </p:nvSpPr>
        <p:spPr>
          <a:xfrm>
            <a:off x="235325" y="372418"/>
            <a:ext cx="7717431" cy="745647"/>
          </a:xfrm>
          <a:prstGeom prst="rect">
            <a:avLst/>
          </a:prstGeom>
          <a:ln w="12700">
            <a:miter lim="400000"/>
          </a:ln>
          <a:extLst>
            <a:ext uri="{C572A759-6A51-4108-AA02-DFA0A04FC94B}">
              <ma14:wrappingTextBoxFlag xmlns:ma14="http://schemas.microsoft.com/office/mac/drawingml/2011/main" val="1"/>
            </a:ext>
          </a:extLst>
        </p:spPr>
        <p:txBody>
          <a:bodyPr lIns="31872" tIns="31872" rIns="31872" bIns="31872" anchor="ctr">
            <a:noAutofit/>
          </a:bodyPr>
          <a:lstStyle>
            <a:lvl1pPr marL="0" marR="0" indent="0" algn="l" defTabSz="457200" rtl="0" latinLnBrk="0">
              <a:lnSpc>
                <a:spcPct val="100000"/>
              </a:lnSpc>
              <a:spcBef>
                <a:spcPts val="0"/>
              </a:spcBef>
              <a:spcAft>
                <a:spcPts val="0"/>
              </a:spcAft>
              <a:buClrTx/>
              <a:buSzTx/>
              <a:buFontTx/>
              <a:buNone/>
              <a:tabLst/>
              <a:defRPr sz="5000" b="0" i="0" u="none" strike="noStrike" cap="none" spc="0" baseline="0">
                <a:ln>
                  <a:noFill/>
                </a:ln>
                <a:solidFill>
                  <a:schemeClr val="accent2"/>
                </a:solidFill>
                <a:uFillTx/>
                <a:latin typeface="Calibri"/>
                <a:ea typeface="Calibri"/>
                <a:cs typeface="Calibri"/>
                <a:sym typeface="Calibri"/>
              </a:defRPr>
            </a:lvl1pPr>
            <a:lvl2pPr marL="0" marR="0" indent="143424"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2pPr>
            <a:lvl3pPr marL="0" marR="0" indent="286847"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3pPr>
            <a:lvl4pPr marL="0" marR="0" indent="430271"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4pPr>
            <a:lvl5pPr marL="0" marR="0" indent="573695"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5pPr>
            <a:lvl6pPr marL="0" marR="0" indent="717118"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6pPr>
            <a:lvl7pPr marL="0" marR="0" indent="860542"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7pPr>
            <a:lvl8pPr marL="0" marR="0" indent="1003965"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8pPr>
            <a:lvl9pPr marL="0" marR="0" indent="1147389"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9pPr>
          </a:lstStyle>
          <a:p>
            <a:pPr hangingPunct="1"/>
            <a:r>
              <a:rPr lang="en-US" sz="4000" b="1" dirty="0" smtClean="0">
                <a:solidFill>
                  <a:srgbClr val="329600"/>
                </a:solidFill>
                <a:latin typeface="Calibri" panose="020F0502020204030204" pitchFamily="34" charset="0"/>
                <a:cs typeface="Calibri" panose="020F0502020204030204" pitchFamily="34" charset="0"/>
              </a:rPr>
              <a:t>Statistical Optimizer</a:t>
            </a:r>
            <a:endParaRPr lang="en-US" sz="3600" b="1" dirty="0">
              <a:solidFill>
                <a:srgbClr val="329600"/>
              </a:solidFill>
              <a:latin typeface="Calibri" panose="020F0502020204030204" pitchFamily="34" charset="0"/>
              <a:cs typeface="Calibri" panose="020F0502020204030204" pitchFamily="34" charset="0"/>
            </a:endParaRPr>
          </a:p>
        </p:txBody>
      </p:sp>
      <p:grpSp>
        <p:nvGrpSpPr>
          <p:cNvPr id="32" name="Group 31"/>
          <p:cNvGrpSpPr/>
          <p:nvPr/>
        </p:nvGrpSpPr>
        <p:grpSpPr>
          <a:xfrm>
            <a:off x="223758" y="2127723"/>
            <a:ext cx="1753726" cy="1425083"/>
            <a:chOff x="-9101" y="3716770"/>
            <a:chExt cx="1753726" cy="1425083"/>
          </a:xfrm>
        </p:grpSpPr>
        <p:sp>
          <p:nvSpPr>
            <p:cNvPr id="33" name="Oval 32"/>
            <p:cNvSpPr/>
            <p:nvPr/>
          </p:nvSpPr>
          <p:spPr>
            <a:xfrm>
              <a:off x="107279" y="4101141"/>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34" name="Oval 33"/>
            <p:cNvSpPr/>
            <p:nvPr/>
          </p:nvSpPr>
          <p:spPr>
            <a:xfrm>
              <a:off x="184213" y="3947275"/>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35" name="Oval 34"/>
            <p:cNvSpPr/>
            <p:nvPr/>
          </p:nvSpPr>
          <p:spPr>
            <a:xfrm>
              <a:off x="368851" y="3978049"/>
              <a:ext cx="172706" cy="172706"/>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36" name="Oval 35"/>
            <p:cNvSpPr/>
            <p:nvPr/>
          </p:nvSpPr>
          <p:spPr>
            <a:xfrm>
              <a:off x="522716" y="3808797"/>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37" name="Oval 36"/>
            <p:cNvSpPr/>
            <p:nvPr/>
          </p:nvSpPr>
          <p:spPr>
            <a:xfrm>
              <a:off x="722741" y="3747250"/>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38" name="Oval 37"/>
            <p:cNvSpPr/>
            <p:nvPr/>
          </p:nvSpPr>
          <p:spPr>
            <a:xfrm>
              <a:off x="968926" y="3854956"/>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39" name="Oval 38"/>
            <p:cNvSpPr/>
            <p:nvPr/>
          </p:nvSpPr>
          <p:spPr>
            <a:xfrm>
              <a:off x="1122791" y="3931888"/>
              <a:ext cx="172706" cy="172706"/>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40" name="Oval 39"/>
            <p:cNvSpPr/>
            <p:nvPr/>
          </p:nvSpPr>
          <p:spPr>
            <a:xfrm>
              <a:off x="1338203" y="4101141"/>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42" name="Oval 41"/>
            <p:cNvSpPr/>
            <p:nvPr/>
          </p:nvSpPr>
          <p:spPr>
            <a:xfrm>
              <a:off x="1430522" y="4270392"/>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43" name="Oval 42"/>
            <p:cNvSpPr/>
            <p:nvPr/>
          </p:nvSpPr>
          <p:spPr>
            <a:xfrm>
              <a:off x="630422" y="3947275"/>
              <a:ext cx="282609" cy="282609"/>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44" name="Oval 43"/>
            <p:cNvSpPr/>
            <p:nvPr/>
          </p:nvSpPr>
          <p:spPr>
            <a:xfrm>
              <a:off x="30347" y="4531963"/>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45" name="Oval 44"/>
            <p:cNvSpPr/>
            <p:nvPr/>
          </p:nvSpPr>
          <p:spPr>
            <a:xfrm>
              <a:off x="122666" y="4670443"/>
              <a:ext cx="172706" cy="172706"/>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46" name="Oval 45"/>
            <p:cNvSpPr/>
            <p:nvPr/>
          </p:nvSpPr>
          <p:spPr>
            <a:xfrm>
              <a:off x="353465" y="4793535"/>
              <a:ext cx="251208" cy="251208"/>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47" name="Oval 46"/>
            <p:cNvSpPr/>
            <p:nvPr/>
          </p:nvSpPr>
          <p:spPr>
            <a:xfrm>
              <a:off x="676582" y="4993560"/>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49" name="Oval 48"/>
            <p:cNvSpPr/>
            <p:nvPr/>
          </p:nvSpPr>
          <p:spPr>
            <a:xfrm>
              <a:off x="738128" y="4793535"/>
              <a:ext cx="172706" cy="172706"/>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50" name="Oval 49"/>
            <p:cNvSpPr/>
            <p:nvPr/>
          </p:nvSpPr>
          <p:spPr>
            <a:xfrm>
              <a:off x="891994" y="5008947"/>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51" name="Oval 50"/>
            <p:cNvSpPr/>
            <p:nvPr/>
          </p:nvSpPr>
          <p:spPr>
            <a:xfrm>
              <a:off x="1030472" y="4762762"/>
              <a:ext cx="251208" cy="251208"/>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52" name="Oval 51"/>
            <p:cNvSpPr/>
            <p:nvPr/>
          </p:nvSpPr>
          <p:spPr>
            <a:xfrm>
              <a:off x="1368976" y="4701216"/>
              <a:ext cx="172706" cy="172706"/>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53" name="Oval 52"/>
            <p:cNvSpPr/>
            <p:nvPr/>
          </p:nvSpPr>
          <p:spPr>
            <a:xfrm>
              <a:off x="110474" y="4969147"/>
              <a:ext cx="172706" cy="172706"/>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54" name="Oval 53"/>
            <p:cNvSpPr/>
            <p:nvPr/>
          </p:nvSpPr>
          <p:spPr>
            <a:xfrm>
              <a:off x="60539" y="4409525"/>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55" name="Oval 54"/>
            <p:cNvSpPr/>
            <p:nvPr/>
          </p:nvSpPr>
          <p:spPr>
            <a:xfrm>
              <a:off x="245177" y="4440299"/>
              <a:ext cx="172706" cy="172706"/>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56" name="Oval 55"/>
            <p:cNvSpPr/>
            <p:nvPr/>
          </p:nvSpPr>
          <p:spPr>
            <a:xfrm>
              <a:off x="399042" y="4271047"/>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57" name="Oval 56"/>
            <p:cNvSpPr/>
            <p:nvPr/>
          </p:nvSpPr>
          <p:spPr>
            <a:xfrm>
              <a:off x="599067" y="4209500"/>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58" name="Oval 57"/>
            <p:cNvSpPr/>
            <p:nvPr/>
          </p:nvSpPr>
          <p:spPr>
            <a:xfrm>
              <a:off x="845252" y="4317206"/>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66" name="Oval 65"/>
            <p:cNvSpPr/>
            <p:nvPr/>
          </p:nvSpPr>
          <p:spPr>
            <a:xfrm>
              <a:off x="999117" y="4394138"/>
              <a:ext cx="172706" cy="172706"/>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67" name="Oval 66"/>
            <p:cNvSpPr/>
            <p:nvPr/>
          </p:nvSpPr>
          <p:spPr>
            <a:xfrm>
              <a:off x="1214529" y="4563391"/>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71" name="Oval 70"/>
            <p:cNvSpPr/>
            <p:nvPr/>
          </p:nvSpPr>
          <p:spPr>
            <a:xfrm>
              <a:off x="1306848" y="4732642"/>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72" name="Oval 71"/>
            <p:cNvSpPr/>
            <p:nvPr/>
          </p:nvSpPr>
          <p:spPr>
            <a:xfrm>
              <a:off x="506748" y="4409525"/>
              <a:ext cx="282609" cy="282609"/>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73" name="Oval 72"/>
            <p:cNvSpPr/>
            <p:nvPr/>
          </p:nvSpPr>
          <p:spPr>
            <a:xfrm>
              <a:off x="1493417" y="4415583"/>
              <a:ext cx="251208" cy="251208"/>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74" name="Oval 73"/>
            <p:cNvSpPr/>
            <p:nvPr/>
          </p:nvSpPr>
          <p:spPr>
            <a:xfrm>
              <a:off x="-9101" y="3947569"/>
              <a:ext cx="172706" cy="172706"/>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75" name="Oval 74"/>
            <p:cNvSpPr/>
            <p:nvPr/>
          </p:nvSpPr>
          <p:spPr>
            <a:xfrm>
              <a:off x="71612" y="3778317"/>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76" name="Oval 75"/>
            <p:cNvSpPr/>
            <p:nvPr/>
          </p:nvSpPr>
          <p:spPr>
            <a:xfrm>
              <a:off x="271637" y="3716770"/>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77" name="Oval 76"/>
            <p:cNvSpPr/>
            <p:nvPr/>
          </p:nvSpPr>
          <p:spPr>
            <a:xfrm>
              <a:off x="517822" y="3824476"/>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78" name="Oval 77"/>
            <p:cNvSpPr/>
            <p:nvPr/>
          </p:nvSpPr>
          <p:spPr>
            <a:xfrm>
              <a:off x="887099" y="4070661"/>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79" name="Oval 78"/>
            <p:cNvSpPr/>
            <p:nvPr/>
          </p:nvSpPr>
          <p:spPr>
            <a:xfrm>
              <a:off x="979418" y="4239912"/>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81" name="Oval 80"/>
            <p:cNvSpPr/>
            <p:nvPr/>
          </p:nvSpPr>
          <p:spPr>
            <a:xfrm>
              <a:off x="147963" y="4179020"/>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82" name="Oval 81"/>
            <p:cNvSpPr/>
            <p:nvPr/>
          </p:nvSpPr>
          <p:spPr>
            <a:xfrm>
              <a:off x="394148" y="4286726"/>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83" name="Oval 82"/>
            <p:cNvSpPr/>
            <p:nvPr/>
          </p:nvSpPr>
          <p:spPr>
            <a:xfrm>
              <a:off x="763425" y="4532911"/>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grpSp>
      <p:sp>
        <p:nvSpPr>
          <p:cNvPr id="86" name="Right Arrow 85"/>
          <p:cNvSpPr/>
          <p:nvPr/>
        </p:nvSpPr>
        <p:spPr>
          <a:xfrm rot="422880">
            <a:off x="2108256" y="2725029"/>
            <a:ext cx="706731" cy="550028"/>
          </a:xfrm>
          <a:prstGeom prst="rightArrow">
            <a:avLst/>
          </a:prstGeom>
          <a:gradFill flip="none" rotWithShape="1">
            <a:gsLst>
              <a:gs pos="0">
                <a:srgbClr val="008F00"/>
              </a:gs>
              <a:gs pos="48000">
                <a:srgbClr val="009193"/>
              </a:gs>
              <a:gs pos="100000">
                <a:srgbClr val="005493"/>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4" name="Group 63"/>
          <p:cNvGrpSpPr/>
          <p:nvPr/>
        </p:nvGrpSpPr>
        <p:grpSpPr>
          <a:xfrm>
            <a:off x="6802412" y="2838063"/>
            <a:ext cx="454075" cy="1741932"/>
            <a:chOff x="2247900" y="2311400"/>
            <a:chExt cx="827797" cy="1741932"/>
          </a:xfrm>
        </p:grpSpPr>
        <p:cxnSp>
          <p:nvCxnSpPr>
            <p:cNvPr id="65" name="Straight Connector 64"/>
            <p:cNvCxnSpPr/>
            <p:nvPr/>
          </p:nvCxnSpPr>
          <p:spPr>
            <a:xfrm flipH="1">
              <a:off x="2247900" y="2311400"/>
              <a:ext cx="815097" cy="125730"/>
            </a:xfrm>
            <a:prstGeom prst="line">
              <a:avLst/>
            </a:prstGeom>
            <a:ln w="28575" cmpd="sng">
              <a:solidFill>
                <a:schemeClr val="accent1"/>
              </a:solidFill>
              <a:tailEnd type="stealth" w="lg"/>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flipH="1" flipV="1">
              <a:off x="2260600" y="3927602"/>
              <a:ext cx="815097" cy="125730"/>
            </a:xfrm>
            <a:prstGeom prst="line">
              <a:avLst/>
            </a:prstGeom>
            <a:ln w="28575" cmpd="sng">
              <a:solidFill>
                <a:schemeClr val="accent1"/>
              </a:solidFill>
              <a:tailEnd type="stealth" w="lg"/>
            </a:ln>
            <a:effectLst/>
          </p:spPr>
          <p:style>
            <a:lnRef idx="2">
              <a:schemeClr val="accent1"/>
            </a:lnRef>
            <a:fillRef idx="0">
              <a:schemeClr val="accent1"/>
            </a:fillRef>
            <a:effectRef idx="1">
              <a:schemeClr val="accent1"/>
            </a:effectRef>
            <a:fontRef idx="minor">
              <a:schemeClr val="tx1"/>
            </a:fontRef>
          </p:style>
        </p:cxnSp>
      </p:grpSp>
      <p:sp>
        <p:nvSpPr>
          <p:cNvPr id="69" name="TextBox 68"/>
          <p:cNvSpPr txBox="1"/>
          <p:nvPr/>
        </p:nvSpPr>
        <p:spPr>
          <a:xfrm>
            <a:off x="6465044" y="2419168"/>
            <a:ext cx="1211897" cy="392498"/>
          </a:xfrm>
          <a:prstGeom prst="rect">
            <a:avLst/>
          </a:prstGeom>
          <a:noFill/>
          <a:ln w="12700" cap="flat">
            <a:solidFill>
              <a:srgbClr val="30A0D5"/>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1951" tIns="41951" rIns="41951" bIns="41951" numCol="1" spcCol="38100" rtlCol="0" anchor="ctr">
            <a:spAutoFit/>
          </a:bodyPr>
          <a:lstStyle/>
          <a:p>
            <a:pPr defTabSz="482432"/>
            <a:r>
              <a:rPr lang="en-US" sz="2000" dirty="0" smtClean="0">
                <a:latin typeface="Calibri" charset="0"/>
                <a:ea typeface="Calibri" charset="0"/>
                <a:cs typeface="Calibri" charset="0"/>
              </a:rPr>
              <a:t>Local error</a:t>
            </a:r>
            <a:endParaRPr lang="en-US" sz="2000" dirty="0">
              <a:latin typeface="Calibri" charset="0"/>
              <a:ea typeface="Calibri" charset="0"/>
              <a:cs typeface="Calibri" charset="0"/>
            </a:endParaRPr>
          </a:p>
        </p:txBody>
      </p:sp>
      <p:grpSp>
        <p:nvGrpSpPr>
          <p:cNvPr id="59" name="Group 58"/>
          <p:cNvGrpSpPr/>
          <p:nvPr/>
        </p:nvGrpSpPr>
        <p:grpSpPr>
          <a:xfrm>
            <a:off x="2965788" y="1764647"/>
            <a:ext cx="3822328" cy="3707915"/>
            <a:chOff x="6459971" y="1369071"/>
            <a:chExt cx="3822328" cy="3707915"/>
          </a:xfrm>
        </p:grpSpPr>
        <p:pic>
          <p:nvPicPr>
            <p:cNvPr id="60" name="Picture 59"/>
            <p:cNvPicPr>
              <a:picLocks noChangeAspect="1"/>
            </p:cNvPicPr>
            <p:nvPr/>
          </p:nvPicPr>
          <p:blipFill>
            <a:blip r:embed="rId5"/>
            <a:stretch>
              <a:fillRect/>
            </a:stretch>
          </p:blipFill>
          <p:spPr>
            <a:xfrm>
              <a:off x="6459971" y="1369071"/>
              <a:ext cx="1714500" cy="3707915"/>
            </a:xfrm>
            <a:prstGeom prst="rect">
              <a:avLst/>
            </a:prstGeom>
          </p:spPr>
        </p:pic>
        <p:sp>
          <p:nvSpPr>
            <p:cNvPr id="61" name="Rectangle 60"/>
            <p:cNvSpPr/>
            <p:nvPr/>
          </p:nvSpPr>
          <p:spPr>
            <a:xfrm>
              <a:off x="8665555" y="2551184"/>
              <a:ext cx="1616744" cy="1490472"/>
            </a:xfrm>
            <a:prstGeom prst="rect">
              <a:avLst/>
            </a:prstGeom>
            <a:solidFill>
              <a:schemeClr val="tx2">
                <a:lumMod val="75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2" name="TextBox 61"/>
            <p:cNvSpPr txBox="1"/>
            <p:nvPr/>
          </p:nvSpPr>
          <p:spPr>
            <a:xfrm>
              <a:off x="8710641" y="2928405"/>
              <a:ext cx="1526572" cy="707886"/>
            </a:xfrm>
            <a:prstGeom prst="rect">
              <a:avLst/>
            </a:prstGeom>
            <a:noFill/>
          </p:spPr>
          <p:txBody>
            <a:bodyPr wrap="none" rtlCol="0" anchor="ctr" anchorCtr="0">
              <a:spAutoFit/>
            </a:bodyPr>
            <a:lstStyle/>
            <a:p>
              <a:pPr algn="ctr"/>
              <a:r>
                <a:rPr lang="en-US" sz="2000" dirty="0">
                  <a:solidFill>
                    <a:schemeClr val="bg1"/>
                  </a:solidFill>
                </a:rPr>
                <a:t>Approximate</a:t>
              </a:r>
            </a:p>
            <a:p>
              <a:pPr algn="ctr"/>
              <a:r>
                <a:rPr lang="en-US" sz="2000" dirty="0">
                  <a:solidFill>
                    <a:schemeClr val="bg1"/>
                  </a:solidFill>
                </a:rPr>
                <a:t>Accelerator</a:t>
              </a:r>
            </a:p>
          </p:txBody>
        </p:sp>
      </p:grpSp>
      <p:sp>
        <p:nvSpPr>
          <p:cNvPr id="63" name="Rectangle 62"/>
          <p:cNvSpPr/>
          <p:nvPr/>
        </p:nvSpPr>
        <p:spPr>
          <a:xfrm>
            <a:off x="2886608" y="1608925"/>
            <a:ext cx="2032000" cy="3984978"/>
          </a:xfrm>
          <a:prstGeom prst="rect">
            <a:avLst/>
          </a:prstGeom>
          <a:no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70" name="Elbow Connector 69"/>
          <p:cNvCxnSpPr/>
          <p:nvPr/>
        </p:nvCxnSpPr>
        <p:spPr>
          <a:xfrm>
            <a:off x="4586780" y="2791249"/>
            <a:ext cx="1392964" cy="155511"/>
          </a:xfrm>
          <a:prstGeom prst="bentConnector2">
            <a:avLst/>
          </a:prstGeom>
          <a:ln>
            <a:tailEnd type="triangle"/>
          </a:ln>
          <a:effectLst/>
        </p:spPr>
        <p:style>
          <a:lnRef idx="2">
            <a:schemeClr val="dk1"/>
          </a:lnRef>
          <a:fillRef idx="0">
            <a:schemeClr val="dk1"/>
          </a:fillRef>
          <a:effectRef idx="1">
            <a:schemeClr val="dk1"/>
          </a:effectRef>
          <a:fontRef idx="minor">
            <a:schemeClr val="tx1"/>
          </a:fontRef>
        </p:style>
      </p:cxnSp>
      <p:cxnSp>
        <p:nvCxnSpPr>
          <p:cNvPr id="80" name="Elbow Connector 79"/>
          <p:cNvCxnSpPr/>
          <p:nvPr/>
        </p:nvCxnSpPr>
        <p:spPr>
          <a:xfrm rot="5400000">
            <a:off x="5211029" y="3812983"/>
            <a:ext cx="144466" cy="1392964"/>
          </a:xfrm>
          <a:prstGeom prst="bentConnector2">
            <a:avLst/>
          </a:prstGeom>
          <a:ln>
            <a:tailEnd type="triangle"/>
          </a:ln>
          <a:effectLst/>
        </p:spPr>
        <p:style>
          <a:lnRef idx="2">
            <a:schemeClr val="dk1"/>
          </a:lnRef>
          <a:fillRef idx="0">
            <a:schemeClr val="dk1"/>
          </a:fillRef>
          <a:effectRef idx="1">
            <a:schemeClr val="dk1"/>
          </a:effectRef>
          <a:fontRef idx="minor">
            <a:schemeClr val="tx1"/>
          </a:fontRef>
        </p:style>
      </p:cxnSp>
      <p:sp>
        <p:nvSpPr>
          <p:cNvPr id="88" name="Rectangle 87"/>
          <p:cNvSpPr/>
          <p:nvPr/>
        </p:nvSpPr>
        <p:spPr>
          <a:xfrm>
            <a:off x="157766" y="3704474"/>
            <a:ext cx="1786940" cy="375792"/>
          </a:xfrm>
          <a:prstGeom prst="rect">
            <a:avLst/>
          </a:prstGeom>
          <a:noFill/>
          <a:ln w="12700" cmpd="sng">
            <a:solidFill>
              <a:srgbClr val="0070C0"/>
            </a:solidFill>
          </a:ln>
          <a:effectLst/>
        </p:spPr>
        <p:style>
          <a:lnRef idx="1">
            <a:schemeClr val="accent1"/>
          </a:lnRef>
          <a:fillRef idx="3">
            <a:schemeClr val="accent1"/>
          </a:fillRef>
          <a:effectRef idx="2">
            <a:schemeClr val="accent1"/>
          </a:effectRef>
          <a:fontRef idx="minor">
            <a:schemeClr val="lt1"/>
          </a:fontRef>
        </p:style>
        <p:txBody>
          <a:bodyPr/>
          <a:lstStyle/>
          <a:p>
            <a:pPr algn="ctr"/>
            <a:r>
              <a:rPr lang="en-US" dirty="0" smtClean="0">
                <a:solidFill>
                  <a:schemeClr val="tx1"/>
                </a:solidFill>
              </a:rPr>
              <a:t>Input Datasets</a:t>
            </a:r>
            <a:endParaRPr lang="en-US" dirty="0">
              <a:solidFill>
                <a:schemeClr val="tx1"/>
              </a:solidFill>
            </a:endParaRPr>
          </a:p>
        </p:txBody>
      </p:sp>
      <p:sp>
        <p:nvSpPr>
          <p:cNvPr id="89" name="TextBox 88"/>
          <p:cNvSpPr txBox="1"/>
          <p:nvPr/>
        </p:nvSpPr>
        <p:spPr>
          <a:xfrm>
            <a:off x="3203888" y="5593903"/>
            <a:ext cx="1397441" cy="369332"/>
          </a:xfrm>
          <a:prstGeom prst="rect">
            <a:avLst/>
          </a:prstGeom>
          <a:noFill/>
        </p:spPr>
        <p:txBody>
          <a:bodyPr wrap="square" rtlCol="0" anchor="ctr" anchorCtr="0">
            <a:spAutoFit/>
          </a:bodyPr>
          <a:lstStyle/>
          <a:p>
            <a:pPr algn="ctr"/>
            <a:r>
              <a:rPr lang="en-US" dirty="0" smtClean="0"/>
              <a:t>Application</a:t>
            </a:r>
            <a:endParaRPr lang="en-US" dirty="0"/>
          </a:p>
        </p:txBody>
      </p:sp>
    </p:spTree>
    <p:extLst>
      <p:ext uri="{BB962C8B-B14F-4D97-AF65-F5344CB8AC3E}">
        <p14:creationId xmlns:p14="http://schemas.microsoft.com/office/powerpoint/2010/main" val="141533077"/>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asted-image.pdf"/>
          <p:cNvPicPr>
            <a:picLocks noChangeAspect="1"/>
          </p:cNvPicPr>
          <p:nvPr/>
        </p:nvPicPr>
        <p:blipFill>
          <a:blip r:embed="rId3">
            <a:alphaModFix amt="20000"/>
            <a:extLst/>
          </a:blip>
          <a:stretch>
            <a:fillRect/>
          </a:stretch>
        </p:blipFill>
        <p:spPr>
          <a:xfrm>
            <a:off x="0" y="6151337"/>
            <a:ext cx="705517" cy="698091"/>
          </a:xfrm>
          <a:prstGeom prst="rect">
            <a:avLst/>
          </a:prstGeom>
          <a:ln w="25400">
            <a:miter lim="400000"/>
          </a:ln>
          <a:effectLst>
            <a:outerShdw blurRad="254000" dist="127000" dir="5400000" rotWithShape="0">
              <a:srgbClr val="000000">
                <a:alpha val="70000"/>
              </a:srgbClr>
            </a:outerShdw>
          </a:effectLst>
        </p:spPr>
      </p:pic>
      <p:pic>
        <p:nvPicPr>
          <p:cNvPr id="29" name="Picture 28"/>
          <p:cNvPicPr>
            <a:picLocks noChangeAspect="1"/>
          </p:cNvPicPr>
          <p:nvPr/>
        </p:nvPicPr>
        <p:blipFill>
          <a:blip r:embed="rId4">
            <a:alphaModFix amt="20000"/>
          </a:blip>
          <a:stretch>
            <a:fillRect/>
          </a:stretch>
        </p:blipFill>
        <p:spPr>
          <a:xfrm>
            <a:off x="8434532" y="6142764"/>
            <a:ext cx="709468" cy="715236"/>
          </a:xfrm>
          <a:prstGeom prst="rect">
            <a:avLst/>
          </a:prstGeom>
          <a:effectLst/>
        </p:spPr>
      </p:pic>
      <p:cxnSp>
        <p:nvCxnSpPr>
          <p:cNvPr id="26" name="Straight Connector 25"/>
          <p:cNvCxnSpPr/>
          <p:nvPr/>
        </p:nvCxnSpPr>
        <p:spPr>
          <a:xfrm flipV="1">
            <a:off x="1102450" y="1176065"/>
            <a:ext cx="7806228" cy="0"/>
          </a:xfrm>
          <a:prstGeom prst="line">
            <a:avLst/>
          </a:prstGeom>
          <a:noFill/>
          <a:ln w="127000" cap="flat">
            <a:solidFill>
              <a:schemeClr val="accent1"/>
            </a:solidFill>
            <a:prstDash val="solid"/>
            <a:miter lim="400000"/>
          </a:ln>
          <a:effectLst/>
          <a:sp3d/>
        </p:spPr>
        <p:style>
          <a:lnRef idx="0">
            <a:scrgbClr r="0" g="0" b="0"/>
          </a:lnRef>
          <a:fillRef idx="0">
            <a:scrgbClr r="0" g="0" b="0"/>
          </a:fillRef>
          <a:effectRef idx="0">
            <a:scrgbClr r="0" g="0" b="0"/>
          </a:effectRef>
          <a:fontRef idx="none"/>
        </p:style>
      </p:cxnSp>
      <p:cxnSp>
        <p:nvCxnSpPr>
          <p:cNvPr id="27" name="Straight Connector 26"/>
          <p:cNvCxnSpPr/>
          <p:nvPr/>
        </p:nvCxnSpPr>
        <p:spPr>
          <a:xfrm>
            <a:off x="235325" y="1176065"/>
            <a:ext cx="857332" cy="0"/>
          </a:xfrm>
          <a:prstGeom prst="line">
            <a:avLst/>
          </a:prstGeom>
          <a:noFill/>
          <a:ln w="127000" cap="flat">
            <a:solidFill>
              <a:srgbClr val="329600"/>
            </a:solidFill>
            <a:prstDash val="solid"/>
            <a:miter lim="400000"/>
          </a:ln>
          <a:effectLst/>
          <a:sp3d/>
        </p:spPr>
        <p:style>
          <a:lnRef idx="0">
            <a:scrgbClr r="0" g="0" b="0"/>
          </a:lnRef>
          <a:fillRef idx="0">
            <a:scrgbClr r="0" g="0" b="0"/>
          </a:fillRef>
          <a:effectRef idx="0">
            <a:scrgbClr r="0" g="0" b="0"/>
          </a:effectRef>
          <a:fontRef idx="none"/>
        </p:style>
      </p:cxnSp>
      <p:sp>
        <p:nvSpPr>
          <p:cNvPr id="28" name="Shape 130"/>
          <p:cNvSpPr txBox="1">
            <a:spLocks/>
          </p:cNvSpPr>
          <p:nvPr/>
        </p:nvSpPr>
        <p:spPr>
          <a:xfrm>
            <a:off x="235325" y="372418"/>
            <a:ext cx="7717431" cy="745647"/>
          </a:xfrm>
          <a:prstGeom prst="rect">
            <a:avLst/>
          </a:prstGeom>
          <a:ln w="12700">
            <a:miter lim="400000"/>
          </a:ln>
          <a:extLst>
            <a:ext uri="{C572A759-6A51-4108-AA02-DFA0A04FC94B}">
              <ma14:wrappingTextBoxFlag xmlns:ma14="http://schemas.microsoft.com/office/mac/drawingml/2011/main" val="1"/>
            </a:ext>
          </a:extLst>
        </p:spPr>
        <p:txBody>
          <a:bodyPr lIns="31872" tIns="31872" rIns="31872" bIns="31872" anchor="ctr">
            <a:noAutofit/>
          </a:bodyPr>
          <a:lstStyle>
            <a:lvl1pPr marL="0" marR="0" indent="0" algn="l" defTabSz="457200" rtl="0" latinLnBrk="0">
              <a:lnSpc>
                <a:spcPct val="100000"/>
              </a:lnSpc>
              <a:spcBef>
                <a:spcPts val="0"/>
              </a:spcBef>
              <a:spcAft>
                <a:spcPts val="0"/>
              </a:spcAft>
              <a:buClrTx/>
              <a:buSzTx/>
              <a:buFontTx/>
              <a:buNone/>
              <a:tabLst/>
              <a:defRPr sz="5000" b="0" i="0" u="none" strike="noStrike" cap="none" spc="0" baseline="0">
                <a:ln>
                  <a:noFill/>
                </a:ln>
                <a:solidFill>
                  <a:schemeClr val="accent2"/>
                </a:solidFill>
                <a:uFillTx/>
                <a:latin typeface="Calibri"/>
                <a:ea typeface="Calibri"/>
                <a:cs typeface="Calibri"/>
                <a:sym typeface="Calibri"/>
              </a:defRPr>
            </a:lvl1pPr>
            <a:lvl2pPr marL="0" marR="0" indent="143424"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2pPr>
            <a:lvl3pPr marL="0" marR="0" indent="286847"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3pPr>
            <a:lvl4pPr marL="0" marR="0" indent="430271"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4pPr>
            <a:lvl5pPr marL="0" marR="0" indent="573695"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5pPr>
            <a:lvl6pPr marL="0" marR="0" indent="717118"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6pPr>
            <a:lvl7pPr marL="0" marR="0" indent="860542"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7pPr>
            <a:lvl8pPr marL="0" marR="0" indent="1003965"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8pPr>
            <a:lvl9pPr marL="0" marR="0" indent="1147389"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9pPr>
          </a:lstStyle>
          <a:p>
            <a:pPr hangingPunct="1"/>
            <a:r>
              <a:rPr lang="en-US" sz="4000" b="1" dirty="0" smtClean="0">
                <a:solidFill>
                  <a:srgbClr val="329600"/>
                </a:solidFill>
                <a:latin typeface="Calibri" panose="020F0502020204030204" pitchFamily="34" charset="0"/>
                <a:cs typeface="Calibri" panose="020F0502020204030204" pitchFamily="34" charset="0"/>
              </a:rPr>
              <a:t>Approximate Acceleration</a:t>
            </a:r>
            <a:endParaRPr lang="en-US" sz="4000" b="1" dirty="0">
              <a:solidFill>
                <a:srgbClr val="329600"/>
              </a:solidFill>
              <a:latin typeface="Calibri" panose="020F0502020204030204" pitchFamily="34" charset="0"/>
              <a:cs typeface="Calibri" panose="020F0502020204030204" pitchFamily="34" charset="0"/>
            </a:endParaRPr>
          </a:p>
        </p:txBody>
      </p:sp>
      <p:pic>
        <p:nvPicPr>
          <p:cNvPr id="18" name="Picture 17" descr="Screen Shot 2015-02-18 at 6.45.26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9852" y="1483041"/>
            <a:ext cx="7404296" cy="4326743"/>
          </a:xfrm>
          <a:prstGeom prst="rect">
            <a:avLst/>
          </a:prstGeom>
        </p:spPr>
      </p:pic>
    </p:spTree>
    <p:extLst>
      <p:ext uri="{BB962C8B-B14F-4D97-AF65-F5344CB8AC3E}">
        <p14:creationId xmlns:p14="http://schemas.microsoft.com/office/powerpoint/2010/main" val="727538744"/>
      </p:ext>
    </p:extLst>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asted-image.pdf"/>
          <p:cNvPicPr>
            <a:picLocks noChangeAspect="1"/>
          </p:cNvPicPr>
          <p:nvPr/>
        </p:nvPicPr>
        <p:blipFill>
          <a:blip r:embed="rId3">
            <a:alphaModFix amt="20000"/>
            <a:extLst/>
          </a:blip>
          <a:stretch>
            <a:fillRect/>
          </a:stretch>
        </p:blipFill>
        <p:spPr>
          <a:xfrm>
            <a:off x="0" y="6151337"/>
            <a:ext cx="705517" cy="698091"/>
          </a:xfrm>
          <a:prstGeom prst="rect">
            <a:avLst/>
          </a:prstGeom>
          <a:ln w="25400">
            <a:miter lim="400000"/>
          </a:ln>
          <a:effectLst>
            <a:outerShdw blurRad="254000" dist="127000" dir="5400000" rotWithShape="0">
              <a:srgbClr val="000000">
                <a:alpha val="70000"/>
              </a:srgbClr>
            </a:outerShdw>
          </a:effectLst>
        </p:spPr>
      </p:pic>
      <p:pic>
        <p:nvPicPr>
          <p:cNvPr id="29" name="Picture 28"/>
          <p:cNvPicPr>
            <a:picLocks noChangeAspect="1"/>
          </p:cNvPicPr>
          <p:nvPr/>
        </p:nvPicPr>
        <p:blipFill>
          <a:blip r:embed="rId4">
            <a:alphaModFix amt="20000"/>
          </a:blip>
          <a:stretch>
            <a:fillRect/>
          </a:stretch>
        </p:blipFill>
        <p:spPr>
          <a:xfrm>
            <a:off x="8434532" y="6142764"/>
            <a:ext cx="709468" cy="715236"/>
          </a:xfrm>
          <a:prstGeom prst="rect">
            <a:avLst/>
          </a:prstGeom>
          <a:effectLst/>
        </p:spPr>
      </p:pic>
      <p:cxnSp>
        <p:nvCxnSpPr>
          <p:cNvPr id="26" name="Straight Connector 25"/>
          <p:cNvCxnSpPr/>
          <p:nvPr/>
        </p:nvCxnSpPr>
        <p:spPr>
          <a:xfrm flipV="1">
            <a:off x="1102450" y="1176065"/>
            <a:ext cx="7806228" cy="0"/>
          </a:xfrm>
          <a:prstGeom prst="line">
            <a:avLst/>
          </a:prstGeom>
          <a:noFill/>
          <a:ln w="127000" cap="flat">
            <a:solidFill>
              <a:schemeClr val="accent1"/>
            </a:solidFill>
            <a:prstDash val="solid"/>
            <a:miter lim="400000"/>
          </a:ln>
          <a:effectLst/>
          <a:sp3d/>
        </p:spPr>
        <p:style>
          <a:lnRef idx="0">
            <a:scrgbClr r="0" g="0" b="0"/>
          </a:lnRef>
          <a:fillRef idx="0">
            <a:scrgbClr r="0" g="0" b="0"/>
          </a:fillRef>
          <a:effectRef idx="0">
            <a:scrgbClr r="0" g="0" b="0"/>
          </a:effectRef>
          <a:fontRef idx="none"/>
        </p:style>
      </p:cxnSp>
      <p:cxnSp>
        <p:nvCxnSpPr>
          <p:cNvPr id="27" name="Straight Connector 26"/>
          <p:cNvCxnSpPr/>
          <p:nvPr/>
        </p:nvCxnSpPr>
        <p:spPr>
          <a:xfrm>
            <a:off x="235325" y="1176065"/>
            <a:ext cx="857332" cy="0"/>
          </a:xfrm>
          <a:prstGeom prst="line">
            <a:avLst/>
          </a:prstGeom>
          <a:noFill/>
          <a:ln w="127000" cap="flat">
            <a:solidFill>
              <a:srgbClr val="329600"/>
            </a:solidFill>
            <a:prstDash val="solid"/>
            <a:miter lim="400000"/>
          </a:ln>
          <a:effectLst/>
          <a:sp3d/>
        </p:spPr>
        <p:style>
          <a:lnRef idx="0">
            <a:scrgbClr r="0" g="0" b="0"/>
          </a:lnRef>
          <a:fillRef idx="0">
            <a:scrgbClr r="0" g="0" b="0"/>
          </a:fillRef>
          <a:effectRef idx="0">
            <a:scrgbClr r="0" g="0" b="0"/>
          </a:effectRef>
          <a:fontRef idx="none"/>
        </p:style>
      </p:cxnSp>
      <p:sp>
        <p:nvSpPr>
          <p:cNvPr id="28" name="Shape 130"/>
          <p:cNvSpPr txBox="1">
            <a:spLocks/>
          </p:cNvSpPr>
          <p:nvPr/>
        </p:nvSpPr>
        <p:spPr>
          <a:xfrm>
            <a:off x="235325" y="372418"/>
            <a:ext cx="7717431" cy="745647"/>
          </a:xfrm>
          <a:prstGeom prst="rect">
            <a:avLst/>
          </a:prstGeom>
          <a:ln w="12700">
            <a:miter lim="400000"/>
          </a:ln>
          <a:extLst>
            <a:ext uri="{C572A759-6A51-4108-AA02-DFA0A04FC94B}">
              <ma14:wrappingTextBoxFlag xmlns:ma14="http://schemas.microsoft.com/office/mac/drawingml/2011/main" val="1"/>
            </a:ext>
          </a:extLst>
        </p:spPr>
        <p:txBody>
          <a:bodyPr lIns="31872" tIns="31872" rIns="31872" bIns="31872" anchor="ctr">
            <a:noAutofit/>
          </a:bodyPr>
          <a:lstStyle>
            <a:lvl1pPr marL="0" marR="0" indent="0" algn="l" defTabSz="457200" rtl="0" latinLnBrk="0">
              <a:lnSpc>
                <a:spcPct val="100000"/>
              </a:lnSpc>
              <a:spcBef>
                <a:spcPts val="0"/>
              </a:spcBef>
              <a:spcAft>
                <a:spcPts val="0"/>
              </a:spcAft>
              <a:buClrTx/>
              <a:buSzTx/>
              <a:buFontTx/>
              <a:buNone/>
              <a:tabLst/>
              <a:defRPr sz="5000" b="0" i="0" u="none" strike="noStrike" cap="none" spc="0" baseline="0">
                <a:ln>
                  <a:noFill/>
                </a:ln>
                <a:solidFill>
                  <a:schemeClr val="accent2"/>
                </a:solidFill>
                <a:uFillTx/>
                <a:latin typeface="Calibri"/>
                <a:ea typeface="Calibri"/>
                <a:cs typeface="Calibri"/>
                <a:sym typeface="Calibri"/>
              </a:defRPr>
            </a:lvl1pPr>
            <a:lvl2pPr marL="0" marR="0" indent="143424"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2pPr>
            <a:lvl3pPr marL="0" marR="0" indent="286847"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3pPr>
            <a:lvl4pPr marL="0" marR="0" indent="430271"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4pPr>
            <a:lvl5pPr marL="0" marR="0" indent="573695"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5pPr>
            <a:lvl6pPr marL="0" marR="0" indent="717118"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6pPr>
            <a:lvl7pPr marL="0" marR="0" indent="860542"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7pPr>
            <a:lvl8pPr marL="0" marR="0" indent="1003965"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8pPr>
            <a:lvl9pPr marL="0" marR="0" indent="1147389"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9pPr>
          </a:lstStyle>
          <a:p>
            <a:pPr hangingPunct="1"/>
            <a:r>
              <a:rPr lang="en-US" sz="4000" b="1" dirty="0" smtClean="0">
                <a:solidFill>
                  <a:srgbClr val="329600"/>
                </a:solidFill>
                <a:latin typeface="Calibri" panose="020F0502020204030204" pitchFamily="34" charset="0"/>
                <a:cs typeface="Calibri" panose="020F0502020204030204" pitchFamily="34" charset="0"/>
              </a:rPr>
              <a:t>Statistical Optimizer</a:t>
            </a:r>
            <a:endParaRPr lang="en-US" sz="3600" b="1" dirty="0">
              <a:solidFill>
                <a:srgbClr val="329600"/>
              </a:solidFill>
              <a:latin typeface="Calibri" panose="020F0502020204030204" pitchFamily="34" charset="0"/>
              <a:cs typeface="Calibri" panose="020F0502020204030204" pitchFamily="34" charset="0"/>
            </a:endParaRPr>
          </a:p>
        </p:txBody>
      </p:sp>
      <p:grpSp>
        <p:nvGrpSpPr>
          <p:cNvPr id="32" name="Group 31"/>
          <p:cNvGrpSpPr/>
          <p:nvPr/>
        </p:nvGrpSpPr>
        <p:grpSpPr>
          <a:xfrm>
            <a:off x="223758" y="2127723"/>
            <a:ext cx="1753726" cy="1425083"/>
            <a:chOff x="-9101" y="3716770"/>
            <a:chExt cx="1753726" cy="1425083"/>
          </a:xfrm>
        </p:grpSpPr>
        <p:sp>
          <p:nvSpPr>
            <p:cNvPr id="33" name="Oval 32"/>
            <p:cNvSpPr/>
            <p:nvPr/>
          </p:nvSpPr>
          <p:spPr>
            <a:xfrm>
              <a:off x="107279" y="4101141"/>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34" name="Oval 33"/>
            <p:cNvSpPr/>
            <p:nvPr/>
          </p:nvSpPr>
          <p:spPr>
            <a:xfrm>
              <a:off x="184213" y="3947275"/>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35" name="Oval 34"/>
            <p:cNvSpPr/>
            <p:nvPr/>
          </p:nvSpPr>
          <p:spPr>
            <a:xfrm>
              <a:off x="368851" y="3978049"/>
              <a:ext cx="172706" cy="172706"/>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36" name="Oval 35"/>
            <p:cNvSpPr/>
            <p:nvPr/>
          </p:nvSpPr>
          <p:spPr>
            <a:xfrm>
              <a:off x="522716" y="3808797"/>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37" name="Oval 36"/>
            <p:cNvSpPr/>
            <p:nvPr/>
          </p:nvSpPr>
          <p:spPr>
            <a:xfrm>
              <a:off x="722741" y="3747250"/>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38" name="Oval 37"/>
            <p:cNvSpPr/>
            <p:nvPr/>
          </p:nvSpPr>
          <p:spPr>
            <a:xfrm>
              <a:off x="968926" y="3854956"/>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39" name="Oval 38"/>
            <p:cNvSpPr/>
            <p:nvPr/>
          </p:nvSpPr>
          <p:spPr>
            <a:xfrm>
              <a:off x="1122791" y="3931888"/>
              <a:ext cx="172706" cy="172706"/>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40" name="Oval 39"/>
            <p:cNvSpPr/>
            <p:nvPr/>
          </p:nvSpPr>
          <p:spPr>
            <a:xfrm>
              <a:off x="1338203" y="4101141"/>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42" name="Oval 41"/>
            <p:cNvSpPr/>
            <p:nvPr/>
          </p:nvSpPr>
          <p:spPr>
            <a:xfrm>
              <a:off x="1430522" y="4270392"/>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43" name="Oval 42"/>
            <p:cNvSpPr/>
            <p:nvPr/>
          </p:nvSpPr>
          <p:spPr>
            <a:xfrm>
              <a:off x="630422" y="3947275"/>
              <a:ext cx="282609" cy="282609"/>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44" name="Oval 43"/>
            <p:cNvSpPr/>
            <p:nvPr/>
          </p:nvSpPr>
          <p:spPr>
            <a:xfrm>
              <a:off x="30347" y="4531963"/>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45" name="Oval 44"/>
            <p:cNvSpPr/>
            <p:nvPr/>
          </p:nvSpPr>
          <p:spPr>
            <a:xfrm>
              <a:off x="122666" y="4670443"/>
              <a:ext cx="172706" cy="172706"/>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46" name="Oval 45"/>
            <p:cNvSpPr/>
            <p:nvPr/>
          </p:nvSpPr>
          <p:spPr>
            <a:xfrm>
              <a:off x="353465" y="4793535"/>
              <a:ext cx="251208" cy="251208"/>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47" name="Oval 46"/>
            <p:cNvSpPr/>
            <p:nvPr/>
          </p:nvSpPr>
          <p:spPr>
            <a:xfrm>
              <a:off x="676582" y="4993560"/>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49" name="Oval 48"/>
            <p:cNvSpPr/>
            <p:nvPr/>
          </p:nvSpPr>
          <p:spPr>
            <a:xfrm>
              <a:off x="738128" y="4793535"/>
              <a:ext cx="172706" cy="172706"/>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50" name="Oval 49"/>
            <p:cNvSpPr/>
            <p:nvPr/>
          </p:nvSpPr>
          <p:spPr>
            <a:xfrm>
              <a:off x="891994" y="5008947"/>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51" name="Oval 50"/>
            <p:cNvSpPr/>
            <p:nvPr/>
          </p:nvSpPr>
          <p:spPr>
            <a:xfrm>
              <a:off x="1030472" y="4762762"/>
              <a:ext cx="251208" cy="251208"/>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52" name="Oval 51"/>
            <p:cNvSpPr/>
            <p:nvPr/>
          </p:nvSpPr>
          <p:spPr>
            <a:xfrm>
              <a:off x="1368976" y="4701216"/>
              <a:ext cx="172706" cy="172706"/>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53" name="Oval 52"/>
            <p:cNvSpPr/>
            <p:nvPr/>
          </p:nvSpPr>
          <p:spPr>
            <a:xfrm>
              <a:off x="110474" y="4969147"/>
              <a:ext cx="172706" cy="172706"/>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54" name="Oval 53"/>
            <p:cNvSpPr/>
            <p:nvPr/>
          </p:nvSpPr>
          <p:spPr>
            <a:xfrm>
              <a:off x="60539" y="4409525"/>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55" name="Oval 54"/>
            <p:cNvSpPr/>
            <p:nvPr/>
          </p:nvSpPr>
          <p:spPr>
            <a:xfrm>
              <a:off x="245177" y="4440299"/>
              <a:ext cx="172706" cy="172706"/>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56" name="Oval 55"/>
            <p:cNvSpPr/>
            <p:nvPr/>
          </p:nvSpPr>
          <p:spPr>
            <a:xfrm>
              <a:off x="399042" y="4271047"/>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57" name="Oval 56"/>
            <p:cNvSpPr/>
            <p:nvPr/>
          </p:nvSpPr>
          <p:spPr>
            <a:xfrm>
              <a:off x="599067" y="4209500"/>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58" name="Oval 57"/>
            <p:cNvSpPr/>
            <p:nvPr/>
          </p:nvSpPr>
          <p:spPr>
            <a:xfrm>
              <a:off x="845252" y="4317206"/>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66" name="Oval 65"/>
            <p:cNvSpPr/>
            <p:nvPr/>
          </p:nvSpPr>
          <p:spPr>
            <a:xfrm>
              <a:off x="999117" y="4394138"/>
              <a:ext cx="172706" cy="172706"/>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67" name="Oval 66"/>
            <p:cNvSpPr/>
            <p:nvPr/>
          </p:nvSpPr>
          <p:spPr>
            <a:xfrm>
              <a:off x="1214529" y="4563391"/>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71" name="Oval 70"/>
            <p:cNvSpPr/>
            <p:nvPr/>
          </p:nvSpPr>
          <p:spPr>
            <a:xfrm>
              <a:off x="1306848" y="4732642"/>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72" name="Oval 71"/>
            <p:cNvSpPr/>
            <p:nvPr/>
          </p:nvSpPr>
          <p:spPr>
            <a:xfrm>
              <a:off x="506748" y="4409525"/>
              <a:ext cx="282609" cy="282609"/>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73" name="Oval 72"/>
            <p:cNvSpPr/>
            <p:nvPr/>
          </p:nvSpPr>
          <p:spPr>
            <a:xfrm>
              <a:off x="1493417" y="4415583"/>
              <a:ext cx="251208" cy="251208"/>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74" name="Oval 73"/>
            <p:cNvSpPr/>
            <p:nvPr/>
          </p:nvSpPr>
          <p:spPr>
            <a:xfrm>
              <a:off x="-9101" y="3947569"/>
              <a:ext cx="172706" cy="172706"/>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75" name="Oval 74"/>
            <p:cNvSpPr/>
            <p:nvPr/>
          </p:nvSpPr>
          <p:spPr>
            <a:xfrm>
              <a:off x="71612" y="3778317"/>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76" name="Oval 75"/>
            <p:cNvSpPr/>
            <p:nvPr/>
          </p:nvSpPr>
          <p:spPr>
            <a:xfrm>
              <a:off x="271637" y="3716770"/>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77" name="Oval 76"/>
            <p:cNvSpPr/>
            <p:nvPr/>
          </p:nvSpPr>
          <p:spPr>
            <a:xfrm>
              <a:off x="517822" y="3824476"/>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78" name="Oval 77"/>
            <p:cNvSpPr/>
            <p:nvPr/>
          </p:nvSpPr>
          <p:spPr>
            <a:xfrm>
              <a:off x="887099" y="4070661"/>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79" name="Oval 78"/>
            <p:cNvSpPr/>
            <p:nvPr/>
          </p:nvSpPr>
          <p:spPr>
            <a:xfrm>
              <a:off x="979418" y="4239912"/>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81" name="Oval 80"/>
            <p:cNvSpPr/>
            <p:nvPr/>
          </p:nvSpPr>
          <p:spPr>
            <a:xfrm>
              <a:off x="147963" y="4179020"/>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82" name="Oval 81"/>
            <p:cNvSpPr/>
            <p:nvPr/>
          </p:nvSpPr>
          <p:spPr>
            <a:xfrm>
              <a:off x="394148" y="4286726"/>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83" name="Oval 82"/>
            <p:cNvSpPr/>
            <p:nvPr/>
          </p:nvSpPr>
          <p:spPr>
            <a:xfrm>
              <a:off x="763425" y="4532911"/>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grpSp>
      <p:sp>
        <p:nvSpPr>
          <p:cNvPr id="86" name="Right Arrow 85"/>
          <p:cNvSpPr/>
          <p:nvPr/>
        </p:nvSpPr>
        <p:spPr>
          <a:xfrm rot="422880">
            <a:off x="2108256" y="2725029"/>
            <a:ext cx="706731" cy="550028"/>
          </a:xfrm>
          <a:prstGeom prst="rightArrow">
            <a:avLst/>
          </a:prstGeom>
          <a:gradFill flip="none" rotWithShape="1">
            <a:gsLst>
              <a:gs pos="0">
                <a:srgbClr val="008F00"/>
              </a:gs>
              <a:gs pos="48000">
                <a:srgbClr val="009193"/>
              </a:gs>
              <a:gs pos="100000">
                <a:srgbClr val="005493"/>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Freeform 60"/>
          <p:cNvSpPr/>
          <p:nvPr/>
        </p:nvSpPr>
        <p:spPr>
          <a:xfrm>
            <a:off x="7754504" y="3741467"/>
            <a:ext cx="924950" cy="942390"/>
          </a:xfrm>
          <a:custGeom>
            <a:avLst/>
            <a:gdLst>
              <a:gd name="connsiteX0" fmla="*/ 1017004 w 1359182"/>
              <a:gd name="connsiteY0" fmla="*/ 344246 h 1359182"/>
              <a:gd name="connsiteX1" fmla="*/ 1217529 w 1359182"/>
              <a:gd name="connsiteY1" fmla="*/ 283812 h 1359182"/>
              <a:gd name="connsiteX2" fmla="*/ 1291315 w 1359182"/>
              <a:gd name="connsiteY2" fmla="*/ 411613 h 1359182"/>
              <a:gd name="connsiteX3" fmla="*/ 1138714 w 1359182"/>
              <a:gd name="connsiteY3" fmla="*/ 555055 h 1359182"/>
              <a:gd name="connsiteX4" fmla="*/ 1138714 w 1359182"/>
              <a:gd name="connsiteY4" fmla="*/ 804127 h 1359182"/>
              <a:gd name="connsiteX5" fmla="*/ 1291315 w 1359182"/>
              <a:gd name="connsiteY5" fmla="*/ 947569 h 1359182"/>
              <a:gd name="connsiteX6" fmla="*/ 1217529 w 1359182"/>
              <a:gd name="connsiteY6" fmla="*/ 1075370 h 1359182"/>
              <a:gd name="connsiteX7" fmla="*/ 1017004 w 1359182"/>
              <a:gd name="connsiteY7" fmla="*/ 1014936 h 1359182"/>
              <a:gd name="connsiteX8" fmla="*/ 801302 w 1359182"/>
              <a:gd name="connsiteY8" fmla="*/ 1139472 h 1359182"/>
              <a:gd name="connsiteX9" fmla="*/ 753377 w 1359182"/>
              <a:gd name="connsiteY9" fmla="*/ 1343349 h 1359182"/>
              <a:gd name="connsiteX10" fmla="*/ 605805 w 1359182"/>
              <a:gd name="connsiteY10" fmla="*/ 1343349 h 1359182"/>
              <a:gd name="connsiteX11" fmla="*/ 557880 w 1359182"/>
              <a:gd name="connsiteY11" fmla="*/ 1139471 h 1359182"/>
              <a:gd name="connsiteX12" fmla="*/ 342178 w 1359182"/>
              <a:gd name="connsiteY12" fmla="*/ 1014935 h 1359182"/>
              <a:gd name="connsiteX13" fmla="*/ 141653 w 1359182"/>
              <a:gd name="connsiteY13" fmla="*/ 1075370 h 1359182"/>
              <a:gd name="connsiteX14" fmla="*/ 67867 w 1359182"/>
              <a:gd name="connsiteY14" fmla="*/ 947569 h 1359182"/>
              <a:gd name="connsiteX15" fmla="*/ 220468 w 1359182"/>
              <a:gd name="connsiteY15" fmla="*/ 804127 h 1359182"/>
              <a:gd name="connsiteX16" fmla="*/ 220468 w 1359182"/>
              <a:gd name="connsiteY16" fmla="*/ 555055 h 1359182"/>
              <a:gd name="connsiteX17" fmla="*/ 67867 w 1359182"/>
              <a:gd name="connsiteY17" fmla="*/ 411613 h 1359182"/>
              <a:gd name="connsiteX18" fmla="*/ 141653 w 1359182"/>
              <a:gd name="connsiteY18" fmla="*/ 283812 h 1359182"/>
              <a:gd name="connsiteX19" fmla="*/ 342178 w 1359182"/>
              <a:gd name="connsiteY19" fmla="*/ 344246 h 1359182"/>
              <a:gd name="connsiteX20" fmla="*/ 557880 w 1359182"/>
              <a:gd name="connsiteY20" fmla="*/ 219710 h 1359182"/>
              <a:gd name="connsiteX21" fmla="*/ 605805 w 1359182"/>
              <a:gd name="connsiteY21" fmla="*/ 15833 h 1359182"/>
              <a:gd name="connsiteX22" fmla="*/ 753377 w 1359182"/>
              <a:gd name="connsiteY22" fmla="*/ 15833 h 1359182"/>
              <a:gd name="connsiteX23" fmla="*/ 801302 w 1359182"/>
              <a:gd name="connsiteY23" fmla="*/ 219711 h 1359182"/>
              <a:gd name="connsiteX24" fmla="*/ 1017004 w 1359182"/>
              <a:gd name="connsiteY24" fmla="*/ 344247 h 1359182"/>
              <a:gd name="connsiteX25" fmla="*/ 1017004 w 1359182"/>
              <a:gd name="connsiteY25" fmla="*/ 344246 h 1359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59182" h="1359182">
                <a:moveTo>
                  <a:pt x="1017004" y="344246"/>
                </a:moveTo>
                <a:lnTo>
                  <a:pt x="1217529" y="283812"/>
                </a:lnTo>
                <a:lnTo>
                  <a:pt x="1291315" y="411613"/>
                </a:lnTo>
                <a:lnTo>
                  <a:pt x="1138714" y="555055"/>
                </a:lnTo>
                <a:cubicBezTo>
                  <a:pt x="1160834" y="636605"/>
                  <a:pt x="1160834" y="722576"/>
                  <a:pt x="1138714" y="804127"/>
                </a:cubicBezTo>
                <a:lnTo>
                  <a:pt x="1291315" y="947569"/>
                </a:lnTo>
                <a:lnTo>
                  <a:pt x="1217529" y="1075370"/>
                </a:lnTo>
                <a:lnTo>
                  <a:pt x="1017004" y="1014936"/>
                </a:lnTo>
                <a:cubicBezTo>
                  <a:pt x="957439" y="1074868"/>
                  <a:pt x="882987" y="1117853"/>
                  <a:pt x="801302" y="1139472"/>
                </a:cubicBezTo>
                <a:lnTo>
                  <a:pt x="753377" y="1343349"/>
                </a:lnTo>
                <a:lnTo>
                  <a:pt x="605805" y="1343349"/>
                </a:lnTo>
                <a:lnTo>
                  <a:pt x="557880" y="1139471"/>
                </a:lnTo>
                <a:cubicBezTo>
                  <a:pt x="476195" y="1117853"/>
                  <a:pt x="401742" y="1074867"/>
                  <a:pt x="342178" y="1014935"/>
                </a:cubicBezTo>
                <a:lnTo>
                  <a:pt x="141653" y="1075370"/>
                </a:lnTo>
                <a:lnTo>
                  <a:pt x="67867" y="947569"/>
                </a:lnTo>
                <a:lnTo>
                  <a:pt x="220468" y="804127"/>
                </a:lnTo>
                <a:cubicBezTo>
                  <a:pt x="198348" y="722577"/>
                  <a:pt x="198348" y="636606"/>
                  <a:pt x="220468" y="555055"/>
                </a:cubicBezTo>
                <a:lnTo>
                  <a:pt x="67867" y="411613"/>
                </a:lnTo>
                <a:lnTo>
                  <a:pt x="141653" y="283812"/>
                </a:lnTo>
                <a:lnTo>
                  <a:pt x="342178" y="344246"/>
                </a:lnTo>
                <a:cubicBezTo>
                  <a:pt x="401743" y="284314"/>
                  <a:pt x="476195" y="241329"/>
                  <a:pt x="557880" y="219710"/>
                </a:cubicBezTo>
                <a:lnTo>
                  <a:pt x="605805" y="15833"/>
                </a:lnTo>
                <a:lnTo>
                  <a:pt x="753377" y="15833"/>
                </a:lnTo>
                <a:lnTo>
                  <a:pt x="801302" y="219711"/>
                </a:lnTo>
                <a:cubicBezTo>
                  <a:pt x="882987" y="241329"/>
                  <a:pt x="957440" y="284315"/>
                  <a:pt x="1017004" y="344247"/>
                </a:cubicBezTo>
                <a:lnTo>
                  <a:pt x="1017004" y="344246"/>
                </a:ln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302500" tIns="304207" rIns="302500" bIns="304207" numCol="1" spcCol="1270" anchor="ctr" anchorCtr="0">
            <a:noAutofit/>
          </a:bodyPr>
          <a:lstStyle/>
          <a:p>
            <a:pPr defTabSz="697429">
              <a:lnSpc>
                <a:spcPct val="90000"/>
              </a:lnSpc>
              <a:spcBef>
                <a:spcPct val="0"/>
              </a:spcBef>
              <a:spcAft>
                <a:spcPct val="35000"/>
              </a:spcAft>
            </a:pPr>
            <a:r>
              <a:rPr lang="en-US" sz="2000" kern="1200" dirty="0" smtClean="0"/>
              <a:t> </a:t>
            </a:r>
            <a:r>
              <a:rPr lang="en-US" sz="2000" kern="1200" dirty="0" err="1" smtClean="0"/>
              <a:t>th</a:t>
            </a:r>
            <a:endParaRPr lang="en-US" sz="2000" kern="1200" dirty="0"/>
          </a:p>
        </p:txBody>
      </p:sp>
      <p:sp>
        <p:nvSpPr>
          <p:cNvPr id="62" name="TextBox 61"/>
          <p:cNvSpPr txBox="1"/>
          <p:nvPr/>
        </p:nvSpPr>
        <p:spPr>
          <a:xfrm>
            <a:off x="7630023" y="4824563"/>
            <a:ext cx="1173911" cy="3924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1951" tIns="41951" rIns="41951" bIns="41951" numCol="1" spcCol="38100" rtlCol="0" anchor="ctr">
            <a:spAutoFit/>
          </a:bodyPr>
          <a:lstStyle/>
          <a:p>
            <a:pPr defTabSz="482432"/>
            <a:r>
              <a:rPr lang="en-US" sz="2000" dirty="0" smtClean="0">
                <a:latin typeface="Calibri" charset="0"/>
                <a:ea typeface="Calibri" charset="0"/>
                <a:cs typeface="Calibri" charset="0"/>
              </a:rPr>
              <a:t>Threshold</a:t>
            </a:r>
            <a:endParaRPr lang="en-US" sz="2000" dirty="0">
              <a:latin typeface="Calibri" charset="0"/>
              <a:ea typeface="Calibri" charset="0"/>
              <a:cs typeface="Calibri" charset="0"/>
            </a:endParaRPr>
          </a:p>
        </p:txBody>
      </p:sp>
      <p:sp>
        <p:nvSpPr>
          <p:cNvPr id="63" name="Right Arrow 62"/>
          <p:cNvSpPr/>
          <p:nvPr/>
        </p:nvSpPr>
        <p:spPr>
          <a:xfrm>
            <a:off x="6859618" y="3466453"/>
            <a:ext cx="671021" cy="550028"/>
          </a:xfrm>
          <a:prstGeom prst="rightArrow">
            <a:avLst/>
          </a:prstGeom>
          <a:gradFill flip="none" rotWithShape="1">
            <a:gsLst>
              <a:gs pos="0">
                <a:srgbClr val="008F00"/>
              </a:gs>
              <a:gs pos="48000">
                <a:srgbClr val="009193"/>
              </a:gs>
              <a:gs pos="100000">
                <a:srgbClr val="005493"/>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TextBox 79"/>
          <p:cNvSpPr txBox="1"/>
          <p:nvPr/>
        </p:nvSpPr>
        <p:spPr>
          <a:xfrm>
            <a:off x="7856767" y="3023958"/>
            <a:ext cx="720425" cy="8541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1951" tIns="41951" rIns="41951" bIns="41951" numCol="1" spcCol="38100" rtlCol="0" anchor="ctr">
            <a:spAutoFit/>
          </a:bodyPr>
          <a:lstStyle/>
          <a:p>
            <a:pPr defTabSz="482432"/>
            <a:r>
              <a:rPr lang="en-US" sz="5000" dirty="0" smtClean="0">
                <a:latin typeface="Calibri" charset="0"/>
                <a:ea typeface="Calibri" charset="0"/>
                <a:cs typeface="Calibri" charset="0"/>
              </a:rPr>
              <a:t>&gt;&lt;</a:t>
            </a:r>
            <a:endParaRPr lang="en-US" sz="5000" dirty="0">
              <a:latin typeface="Calibri" charset="0"/>
              <a:ea typeface="Calibri" charset="0"/>
              <a:cs typeface="Calibri" charset="0"/>
            </a:endParaRPr>
          </a:p>
        </p:txBody>
      </p:sp>
      <p:grpSp>
        <p:nvGrpSpPr>
          <p:cNvPr id="70" name="Group 69"/>
          <p:cNvGrpSpPr/>
          <p:nvPr/>
        </p:nvGrpSpPr>
        <p:grpSpPr>
          <a:xfrm>
            <a:off x="6802412" y="2838063"/>
            <a:ext cx="454075" cy="1741932"/>
            <a:chOff x="2247900" y="2311400"/>
            <a:chExt cx="827797" cy="1741932"/>
          </a:xfrm>
        </p:grpSpPr>
        <p:cxnSp>
          <p:nvCxnSpPr>
            <p:cNvPr id="88" name="Straight Connector 87"/>
            <p:cNvCxnSpPr/>
            <p:nvPr/>
          </p:nvCxnSpPr>
          <p:spPr>
            <a:xfrm flipH="1">
              <a:off x="2247900" y="2311400"/>
              <a:ext cx="815097" cy="125730"/>
            </a:xfrm>
            <a:prstGeom prst="line">
              <a:avLst/>
            </a:prstGeom>
            <a:ln w="28575" cmpd="sng">
              <a:solidFill>
                <a:schemeClr val="accent1"/>
              </a:solidFill>
              <a:tailEnd type="stealth" w="lg"/>
            </a:ln>
            <a:effectLst/>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flipH="1" flipV="1">
              <a:off x="2260600" y="3927602"/>
              <a:ext cx="815097" cy="125730"/>
            </a:xfrm>
            <a:prstGeom prst="line">
              <a:avLst/>
            </a:prstGeom>
            <a:ln w="28575" cmpd="sng">
              <a:solidFill>
                <a:schemeClr val="accent1"/>
              </a:solidFill>
              <a:tailEnd type="stealth" w="lg"/>
            </a:ln>
            <a:effectLst/>
          </p:spPr>
          <p:style>
            <a:lnRef idx="2">
              <a:schemeClr val="accent1"/>
            </a:lnRef>
            <a:fillRef idx="0">
              <a:schemeClr val="accent1"/>
            </a:fillRef>
            <a:effectRef idx="1">
              <a:schemeClr val="accent1"/>
            </a:effectRef>
            <a:fontRef idx="minor">
              <a:schemeClr val="tx1"/>
            </a:fontRef>
          </p:style>
        </p:cxnSp>
      </p:grpSp>
      <p:sp>
        <p:nvSpPr>
          <p:cNvPr id="90" name="TextBox 89"/>
          <p:cNvSpPr txBox="1"/>
          <p:nvPr/>
        </p:nvSpPr>
        <p:spPr>
          <a:xfrm>
            <a:off x="6465044" y="2419168"/>
            <a:ext cx="1211897" cy="392498"/>
          </a:xfrm>
          <a:prstGeom prst="rect">
            <a:avLst/>
          </a:prstGeom>
          <a:noFill/>
          <a:ln w="12700" cap="flat">
            <a:solidFill>
              <a:srgbClr val="0070C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1951" tIns="41951" rIns="41951" bIns="41951" numCol="1" spcCol="38100" rtlCol="0" anchor="ctr">
            <a:spAutoFit/>
          </a:bodyPr>
          <a:lstStyle/>
          <a:p>
            <a:pPr defTabSz="482432"/>
            <a:r>
              <a:rPr lang="en-US" sz="2000" dirty="0" smtClean="0">
                <a:latin typeface="Calibri" charset="0"/>
                <a:ea typeface="Calibri" charset="0"/>
                <a:cs typeface="Calibri" charset="0"/>
              </a:rPr>
              <a:t>Local error</a:t>
            </a:r>
            <a:endParaRPr lang="en-US" sz="2000" dirty="0">
              <a:latin typeface="Calibri" charset="0"/>
              <a:ea typeface="Calibri" charset="0"/>
              <a:cs typeface="Calibri" charset="0"/>
            </a:endParaRPr>
          </a:p>
        </p:txBody>
      </p:sp>
      <p:grpSp>
        <p:nvGrpSpPr>
          <p:cNvPr id="91" name="Group 90"/>
          <p:cNvGrpSpPr/>
          <p:nvPr/>
        </p:nvGrpSpPr>
        <p:grpSpPr>
          <a:xfrm>
            <a:off x="2965788" y="1764647"/>
            <a:ext cx="3822328" cy="3707915"/>
            <a:chOff x="6459971" y="1369071"/>
            <a:chExt cx="3822328" cy="3707915"/>
          </a:xfrm>
        </p:grpSpPr>
        <p:pic>
          <p:nvPicPr>
            <p:cNvPr id="92" name="Picture 91"/>
            <p:cNvPicPr>
              <a:picLocks noChangeAspect="1"/>
            </p:cNvPicPr>
            <p:nvPr/>
          </p:nvPicPr>
          <p:blipFill>
            <a:blip r:embed="rId5"/>
            <a:stretch>
              <a:fillRect/>
            </a:stretch>
          </p:blipFill>
          <p:spPr>
            <a:xfrm>
              <a:off x="6459971" y="1369071"/>
              <a:ext cx="1714500" cy="3707915"/>
            </a:xfrm>
            <a:prstGeom prst="rect">
              <a:avLst/>
            </a:prstGeom>
          </p:spPr>
        </p:pic>
        <p:sp>
          <p:nvSpPr>
            <p:cNvPr id="93" name="Rectangle 92"/>
            <p:cNvSpPr/>
            <p:nvPr/>
          </p:nvSpPr>
          <p:spPr>
            <a:xfrm>
              <a:off x="8665555" y="2551184"/>
              <a:ext cx="1616744" cy="1490472"/>
            </a:xfrm>
            <a:prstGeom prst="rect">
              <a:avLst/>
            </a:prstGeom>
            <a:solidFill>
              <a:schemeClr val="tx2">
                <a:lumMod val="75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4" name="TextBox 93"/>
            <p:cNvSpPr txBox="1"/>
            <p:nvPr/>
          </p:nvSpPr>
          <p:spPr>
            <a:xfrm>
              <a:off x="8710641" y="2928405"/>
              <a:ext cx="1526572" cy="707886"/>
            </a:xfrm>
            <a:prstGeom prst="rect">
              <a:avLst/>
            </a:prstGeom>
            <a:noFill/>
          </p:spPr>
          <p:txBody>
            <a:bodyPr wrap="none" rtlCol="0" anchor="ctr" anchorCtr="0">
              <a:spAutoFit/>
            </a:bodyPr>
            <a:lstStyle/>
            <a:p>
              <a:pPr algn="ctr"/>
              <a:r>
                <a:rPr lang="en-US" sz="2000" dirty="0">
                  <a:solidFill>
                    <a:schemeClr val="bg1"/>
                  </a:solidFill>
                </a:rPr>
                <a:t>Approximate</a:t>
              </a:r>
            </a:p>
            <a:p>
              <a:pPr algn="ctr"/>
              <a:r>
                <a:rPr lang="en-US" sz="2000" dirty="0">
                  <a:solidFill>
                    <a:schemeClr val="bg1"/>
                  </a:solidFill>
                </a:rPr>
                <a:t>Accelerator</a:t>
              </a:r>
            </a:p>
          </p:txBody>
        </p:sp>
      </p:grpSp>
      <p:sp>
        <p:nvSpPr>
          <p:cNvPr id="95" name="Rectangle 94"/>
          <p:cNvSpPr/>
          <p:nvPr/>
        </p:nvSpPr>
        <p:spPr>
          <a:xfrm>
            <a:off x="2886608" y="1608925"/>
            <a:ext cx="2032000" cy="3984978"/>
          </a:xfrm>
          <a:prstGeom prst="rect">
            <a:avLst/>
          </a:prstGeom>
          <a:no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96" name="Elbow Connector 95"/>
          <p:cNvCxnSpPr/>
          <p:nvPr/>
        </p:nvCxnSpPr>
        <p:spPr>
          <a:xfrm>
            <a:off x="4586780" y="2791249"/>
            <a:ext cx="1392964" cy="155511"/>
          </a:xfrm>
          <a:prstGeom prst="bentConnector2">
            <a:avLst/>
          </a:prstGeom>
          <a:ln>
            <a:tailEnd type="triangle"/>
          </a:ln>
          <a:effectLst/>
        </p:spPr>
        <p:style>
          <a:lnRef idx="2">
            <a:schemeClr val="dk1"/>
          </a:lnRef>
          <a:fillRef idx="0">
            <a:schemeClr val="dk1"/>
          </a:fillRef>
          <a:effectRef idx="1">
            <a:schemeClr val="dk1"/>
          </a:effectRef>
          <a:fontRef idx="minor">
            <a:schemeClr val="tx1"/>
          </a:fontRef>
        </p:style>
      </p:cxnSp>
      <p:cxnSp>
        <p:nvCxnSpPr>
          <p:cNvPr id="97" name="Elbow Connector 96"/>
          <p:cNvCxnSpPr/>
          <p:nvPr/>
        </p:nvCxnSpPr>
        <p:spPr>
          <a:xfrm rot="5400000">
            <a:off x="5211029" y="3812983"/>
            <a:ext cx="144466" cy="1392964"/>
          </a:xfrm>
          <a:prstGeom prst="bentConnector2">
            <a:avLst/>
          </a:prstGeom>
          <a:ln>
            <a:tailEnd type="triangle"/>
          </a:ln>
          <a:effectLst/>
        </p:spPr>
        <p:style>
          <a:lnRef idx="2">
            <a:schemeClr val="dk1"/>
          </a:lnRef>
          <a:fillRef idx="0">
            <a:schemeClr val="dk1"/>
          </a:fillRef>
          <a:effectRef idx="1">
            <a:schemeClr val="dk1"/>
          </a:effectRef>
          <a:fontRef idx="minor">
            <a:schemeClr val="tx1"/>
          </a:fontRef>
        </p:style>
      </p:cxnSp>
      <p:sp>
        <p:nvSpPr>
          <p:cNvPr id="98" name="Rectangle 97"/>
          <p:cNvSpPr/>
          <p:nvPr/>
        </p:nvSpPr>
        <p:spPr>
          <a:xfrm>
            <a:off x="157766" y="3704474"/>
            <a:ext cx="1786940" cy="375792"/>
          </a:xfrm>
          <a:prstGeom prst="rect">
            <a:avLst/>
          </a:prstGeom>
          <a:noFill/>
          <a:ln w="12700" cmpd="sng">
            <a:solidFill>
              <a:srgbClr val="0070C0"/>
            </a:solidFill>
          </a:ln>
          <a:effectLst/>
        </p:spPr>
        <p:style>
          <a:lnRef idx="1">
            <a:schemeClr val="accent1"/>
          </a:lnRef>
          <a:fillRef idx="3">
            <a:schemeClr val="accent1"/>
          </a:fillRef>
          <a:effectRef idx="2">
            <a:schemeClr val="accent1"/>
          </a:effectRef>
          <a:fontRef idx="minor">
            <a:schemeClr val="lt1"/>
          </a:fontRef>
        </p:style>
        <p:txBody>
          <a:bodyPr/>
          <a:lstStyle/>
          <a:p>
            <a:pPr algn="ctr"/>
            <a:r>
              <a:rPr lang="en-US" dirty="0" smtClean="0">
                <a:solidFill>
                  <a:schemeClr val="tx1"/>
                </a:solidFill>
              </a:rPr>
              <a:t>Input Datasets</a:t>
            </a:r>
            <a:endParaRPr lang="en-US" dirty="0">
              <a:solidFill>
                <a:schemeClr val="tx1"/>
              </a:solidFill>
            </a:endParaRPr>
          </a:p>
        </p:txBody>
      </p:sp>
      <p:sp>
        <p:nvSpPr>
          <p:cNvPr id="99" name="TextBox 98"/>
          <p:cNvSpPr txBox="1"/>
          <p:nvPr/>
        </p:nvSpPr>
        <p:spPr>
          <a:xfrm>
            <a:off x="3203888" y="5593903"/>
            <a:ext cx="1397441" cy="369332"/>
          </a:xfrm>
          <a:prstGeom prst="rect">
            <a:avLst/>
          </a:prstGeom>
          <a:noFill/>
        </p:spPr>
        <p:txBody>
          <a:bodyPr wrap="square" rtlCol="0" anchor="ctr" anchorCtr="0">
            <a:spAutoFit/>
          </a:bodyPr>
          <a:lstStyle/>
          <a:p>
            <a:pPr algn="ctr"/>
            <a:r>
              <a:rPr lang="en-US" dirty="0" smtClean="0"/>
              <a:t>Application</a:t>
            </a:r>
            <a:endParaRPr lang="en-US" dirty="0"/>
          </a:p>
        </p:txBody>
      </p:sp>
    </p:spTree>
    <p:extLst>
      <p:ext uri="{BB962C8B-B14F-4D97-AF65-F5344CB8AC3E}">
        <p14:creationId xmlns:p14="http://schemas.microsoft.com/office/powerpoint/2010/main" val="1065365105"/>
      </p:ext>
    </p:extLst>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asted-image.pdf"/>
          <p:cNvPicPr>
            <a:picLocks noChangeAspect="1"/>
          </p:cNvPicPr>
          <p:nvPr/>
        </p:nvPicPr>
        <p:blipFill>
          <a:blip r:embed="rId3">
            <a:alphaModFix amt="20000"/>
            <a:extLst/>
          </a:blip>
          <a:stretch>
            <a:fillRect/>
          </a:stretch>
        </p:blipFill>
        <p:spPr>
          <a:xfrm>
            <a:off x="0" y="6151337"/>
            <a:ext cx="705517" cy="698091"/>
          </a:xfrm>
          <a:prstGeom prst="rect">
            <a:avLst/>
          </a:prstGeom>
          <a:ln w="25400">
            <a:miter lim="400000"/>
          </a:ln>
          <a:effectLst>
            <a:outerShdw blurRad="254000" dist="127000" dir="5400000" rotWithShape="0">
              <a:srgbClr val="000000">
                <a:alpha val="70000"/>
              </a:srgbClr>
            </a:outerShdw>
          </a:effectLst>
        </p:spPr>
      </p:pic>
      <p:pic>
        <p:nvPicPr>
          <p:cNvPr id="29" name="Picture 28"/>
          <p:cNvPicPr>
            <a:picLocks noChangeAspect="1"/>
          </p:cNvPicPr>
          <p:nvPr/>
        </p:nvPicPr>
        <p:blipFill>
          <a:blip r:embed="rId4">
            <a:alphaModFix amt="20000"/>
          </a:blip>
          <a:stretch>
            <a:fillRect/>
          </a:stretch>
        </p:blipFill>
        <p:spPr>
          <a:xfrm>
            <a:off x="8434532" y="6142764"/>
            <a:ext cx="709468" cy="715236"/>
          </a:xfrm>
          <a:prstGeom prst="rect">
            <a:avLst/>
          </a:prstGeom>
          <a:effectLst/>
        </p:spPr>
      </p:pic>
      <p:sp>
        <p:nvSpPr>
          <p:cNvPr id="87" name="Freeform 86"/>
          <p:cNvSpPr/>
          <p:nvPr/>
        </p:nvSpPr>
        <p:spPr>
          <a:xfrm>
            <a:off x="1983669" y="2652040"/>
            <a:ext cx="924950" cy="942390"/>
          </a:xfrm>
          <a:custGeom>
            <a:avLst/>
            <a:gdLst>
              <a:gd name="connsiteX0" fmla="*/ 1017004 w 1359182"/>
              <a:gd name="connsiteY0" fmla="*/ 344246 h 1359182"/>
              <a:gd name="connsiteX1" fmla="*/ 1217529 w 1359182"/>
              <a:gd name="connsiteY1" fmla="*/ 283812 h 1359182"/>
              <a:gd name="connsiteX2" fmla="*/ 1291315 w 1359182"/>
              <a:gd name="connsiteY2" fmla="*/ 411613 h 1359182"/>
              <a:gd name="connsiteX3" fmla="*/ 1138714 w 1359182"/>
              <a:gd name="connsiteY3" fmla="*/ 555055 h 1359182"/>
              <a:gd name="connsiteX4" fmla="*/ 1138714 w 1359182"/>
              <a:gd name="connsiteY4" fmla="*/ 804127 h 1359182"/>
              <a:gd name="connsiteX5" fmla="*/ 1291315 w 1359182"/>
              <a:gd name="connsiteY5" fmla="*/ 947569 h 1359182"/>
              <a:gd name="connsiteX6" fmla="*/ 1217529 w 1359182"/>
              <a:gd name="connsiteY6" fmla="*/ 1075370 h 1359182"/>
              <a:gd name="connsiteX7" fmla="*/ 1017004 w 1359182"/>
              <a:gd name="connsiteY7" fmla="*/ 1014936 h 1359182"/>
              <a:gd name="connsiteX8" fmla="*/ 801302 w 1359182"/>
              <a:gd name="connsiteY8" fmla="*/ 1139472 h 1359182"/>
              <a:gd name="connsiteX9" fmla="*/ 753377 w 1359182"/>
              <a:gd name="connsiteY9" fmla="*/ 1343349 h 1359182"/>
              <a:gd name="connsiteX10" fmla="*/ 605805 w 1359182"/>
              <a:gd name="connsiteY10" fmla="*/ 1343349 h 1359182"/>
              <a:gd name="connsiteX11" fmla="*/ 557880 w 1359182"/>
              <a:gd name="connsiteY11" fmla="*/ 1139471 h 1359182"/>
              <a:gd name="connsiteX12" fmla="*/ 342178 w 1359182"/>
              <a:gd name="connsiteY12" fmla="*/ 1014935 h 1359182"/>
              <a:gd name="connsiteX13" fmla="*/ 141653 w 1359182"/>
              <a:gd name="connsiteY13" fmla="*/ 1075370 h 1359182"/>
              <a:gd name="connsiteX14" fmla="*/ 67867 w 1359182"/>
              <a:gd name="connsiteY14" fmla="*/ 947569 h 1359182"/>
              <a:gd name="connsiteX15" fmla="*/ 220468 w 1359182"/>
              <a:gd name="connsiteY15" fmla="*/ 804127 h 1359182"/>
              <a:gd name="connsiteX16" fmla="*/ 220468 w 1359182"/>
              <a:gd name="connsiteY16" fmla="*/ 555055 h 1359182"/>
              <a:gd name="connsiteX17" fmla="*/ 67867 w 1359182"/>
              <a:gd name="connsiteY17" fmla="*/ 411613 h 1359182"/>
              <a:gd name="connsiteX18" fmla="*/ 141653 w 1359182"/>
              <a:gd name="connsiteY18" fmla="*/ 283812 h 1359182"/>
              <a:gd name="connsiteX19" fmla="*/ 342178 w 1359182"/>
              <a:gd name="connsiteY19" fmla="*/ 344246 h 1359182"/>
              <a:gd name="connsiteX20" fmla="*/ 557880 w 1359182"/>
              <a:gd name="connsiteY20" fmla="*/ 219710 h 1359182"/>
              <a:gd name="connsiteX21" fmla="*/ 605805 w 1359182"/>
              <a:gd name="connsiteY21" fmla="*/ 15833 h 1359182"/>
              <a:gd name="connsiteX22" fmla="*/ 753377 w 1359182"/>
              <a:gd name="connsiteY22" fmla="*/ 15833 h 1359182"/>
              <a:gd name="connsiteX23" fmla="*/ 801302 w 1359182"/>
              <a:gd name="connsiteY23" fmla="*/ 219711 h 1359182"/>
              <a:gd name="connsiteX24" fmla="*/ 1017004 w 1359182"/>
              <a:gd name="connsiteY24" fmla="*/ 344247 h 1359182"/>
              <a:gd name="connsiteX25" fmla="*/ 1017004 w 1359182"/>
              <a:gd name="connsiteY25" fmla="*/ 344246 h 1359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59182" h="1359182">
                <a:moveTo>
                  <a:pt x="1017004" y="344246"/>
                </a:moveTo>
                <a:lnTo>
                  <a:pt x="1217529" y="283812"/>
                </a:lnTo>
                <a:lnTo>
                  <a:pt x="1291315" y="411613"/>
                </a:lnTo>
                <a:lnTo>
                  <a:pt x="1138714" y="555055"/>
                </a:lnTo>
                <a:cubicBezTo>
                  <a:pt x="1160834" y="636605"/>
                  <a:pt x="1160834" y="722576"/>
                  <a:pt x="1138714" y="804127"/>
                </a:cubicBezTo>
                <a:lnTo>
                  <a:pt x="1291315" y="947569"/>
                </a:lnTo>
                <a:lnTo>
                  <a:pt x="1217529" y="1075370"/>
                </a:lnTo>
                <a:lnTo>
                  <a:pt x="1017004" y="1014936"/>
                </a:lnTo>
                <a:cubicBezTo>
                  <a:pt x="957439" y="1074868"/>
                  <a:pt x="882987" y="1117853"/>
                  <a:pt x="801302" y="1139472"/>
                </a:cubicBezTo>
                <a:lnTo>
                  <a:pt x="753377" y="1343349"/>
                </a:lnTo>
                <a:lnTo>
                  <a:pt x="605805" y="1343349"/>
                </a:lnTo>
                <a:lnTo>
                  <a:pt x="557880" y="1139471"/>
                </a:lnTo>
                <a:cubicBezTo>
                  <a:pt x="476195" y="1117853"/>
                  <a:pt x="401742" y="1074867"/>
                  <a:pt x="342178" y="1014935"/>
                </a:cubicBezTo>
                <a:lnTo>
                  <a:pt x="141653" y="1075370"/>
                </a:lnTo>
                <a:lnTo>
                  <a:pt x="67867" y="947569"/>
                </a:lnTo>
                <a:lnTo>
                  <a:pt x="220468" y="804127"/>
                </a:lnTo>
                <a:cubicBezTo>
                  <a:pt x="198348" y="722577"/>
                  <a:pt x="198348" y="636606"/>
                  <a:pt x="220468" y="555055"/>
                </a:cubicBezTo>
                <a:lnTo>
                  <a:pt x="67867" y="411613"/>
                </a:lnTo>
                <a:lnTo>
                  <a:pt x="141653" y="283812"/>
                </a:lnTo>
                <a:lnTo>
                  <a:pt x="342178" y="344246"/>
                </a:lnTo>
                <a:cubicBezTo>
                  <a:pt x="401743" y="284314"/>
                  <a:pt x="476195" y="241329"/>
                  <a:pt x="557880" y="219710"/>
                </a:cubicBezTo>
                <a:lnTo>
                  <a:pt x="605805" y="15833"/>
                </a:lnTo>
                <a:lnTo>
                  <a:pt x="753377" y="15833"/>
                </a:lnTo>
                <a:lnTo>
                  <a:pt x="801302" y="219711"/>
                </a:lnTo>
                <a:cubicBezTo>
                  <a:pt x="882987" y="241329"/>
                  <a:pt x="957440" y="284315"/>
                  <a:pt x="1017004" y="344247"/>
                </a:cubicBezTo>
                <a:lnTo>
                  <a:pt x="1017004" y="344246"/>
                </a:ln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302500" tIns="304207" rIns="302500" bIns="304207" numCol="1" spcCol="1270" anchor="ctr" anchorCtr="0">
            <a:noAutofit/>
          </a:bodyPr>
          <a:lstStyle/>
          <a:p>
            <a:pPr defTabSz="697429">
              <a:lnSpc>
                <a:spcPct val="90000"/>
              </a:lnSpc>
              <a:spcBef>
                <a:spcPct val="0"/>
              </a:spcBef>
              <a:spcAft>
                <a:spcPct val="35000"/>
              </a:spcAft>
            </a:pPr>
            <a:r>
              <a:rPr lang="en-US" sz="2000" kern="1200" dirty="0" smtClean="0"/>
              <a:t> </a:t>
            </a:r>
            <a:r>
              <a:rPr lang="en-US" sz="2000" kern="1200" dirty="0" err="1" smtClean="0"/>
              <a:t>th</a:t>
            </a:r>
            <a:endParaRPr lang="en-US" sz="2000" kern="1200" dirty="0"/>
          </a:p>
        </p:txBody>
      </p:sp>
      <p:sp>
        <p:nvSpPr>
          <p:cNvPr id="88" name="TextBox 87"/>
          <p:cNvSpPr txBox="1"/>
          <p:nvPr/>
        </p:nvSpPr>
        <p:spPr>
          <a:xfrm>
            <a:off x="1416231" y="2696154"/>
            <a:ext cx="398590" cy="8541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1951" tIns="41951" rIns="41951" bIns="41951" numCol="1" spcCol="38100" rtlCol="0" anchor="ctr">
            <a:spAutoFit/>
          </a:bodyPr>
          <a:lstStyle/>
          <a:p>
            <a:pPr defTabSz="482432"/>
            <a:r>
              <a:rPr lang="en-US" sz="5000" dirty="0" smtClean="0">
                <a:latin typeface="Calibri" charset="0"/>
                <a:ea typeface="Calibri" charset="0"/>
                <a:cs typeface="Calibri" charset="0"/>
              </a:rPr>
              <a:t>&gt;</a:t>
            </a:r>
            <a:endParaRPr lang="en-US" sz="5000" dirty="0">
              <a:latin typeface="Calibri" charset="0"/>
              <a:ea typeface="Calibri" charset="0"/>
              <a:cs typeface="Calibri" charset="0"/>
            </a:endParaRPr>
          </a:p>
        </p:txBody>
      </p:sp>
      <p:sp>
        <p:nvSpPr>
          <p:cNvPr id="89" name="TextBox 88"/>
          <p:cNvSpPr txBox="1"/>
          <p:nvPr/>
        </p:nvSpPr>
        <p:spPr>
          <a:xfrm>
            <a:off x="126823" y="2926986"/>
            <a:ext cx="1196256" cy="392498"/>
          </a:xfrm>
          <a:prstGeom prst="rect">
            <a:avLst/>
          </a:prstGeom>
          <a:noFill/>
          <a:ln w="12700" cap="flat">
            <a:solidFill>
              <a:srgbClr val="0070C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1951" tIns="41951" rIns="41951" bIns="41951" numCol="1" spcCol="38100" rtlCol="0" anchor="ctr">
            <a:spAutoFit/>
          </a:bodyPr>
          <a:lstStyle/>
          <a:p>
            <a:pPr defTabSz="482432"/>
            <a:r>
              <a:rPr lang="en-US" sz="2000" dirty="0" smtClean="0">
                <a:latin typeface="Calibri" charset="0"/>
                <a:ea typeface="Calibri" charset="0"/>
                <a:cs typeface="Calibri" charset="0"/>
              </a:rPr>
              <a:t>Local error</a:t>
            </a:r>
            <a:endParaRPr lang="en-US" sz="2000" dirty="0">
              <a:latin typeface="Calibri" charset="0"/>
              <a:ea typeface="Calibri" charset="0"/>
              <a:cs typeface="Calibri" charset="0"/>
            </a:endParaRPr>
          </a:p>
        </p:txBody>
      </p:sp>
      <p:sp>
        <p:nvSpPr>
          <p:cNvPr id="90" name="Right Arrow 89"/>
          <p:cNvSpPr/>
          <p:nvPr/>
        </p:nvSpPr>
        <p:spPr>
          <a:xfrm>
            <a:off x="3065972" y="2848221"/>
            <a:ext cx="503237" cy="550028"/>
          </a:xfrm>
          <a:prstGeom prst="rightArrow">
            <a:avLst/>
          </a:prstGeom>
          <a:gradFill flip="none" rotWithShape="1">
            <a:gsLst>
              <a:gs pos="0">
                <a:srgbClr val="008F00"/>
              </a:gs>
              <a:gs pos="48000">
                <a:srgbClr val="009193"/>
              </a:gs>
              <a:gs pos="100000">
                <a:srgbClr val="005493"/>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 name="Picture 10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69209" y="2250900"/>
            <a:ext cx="1996609" cy="1744671"/>
          </a:xfrm>
          <a:prstGeom prst="rect">
            <a:avLst/>
          </a:prstGeom>
        </p:spPr>
      </p:pic>
      <p:pic>
        <p:nvPicPr>
          <p:cNvPr id="112" name="Picture 111"/>
          <p:cNvPicPr>
            <a:picLocks noChangeAspect="1"/>
          </p:cNvPicPr>
          <p:nvPr/>
        </p:nvPicPr>
        <p:blipFill>
          <a:blip r:embed="rId6"/>
          <a:stretch>
            <a:fillRect/>
          </a:stretch>
        </p:blipFill>
        <p:spPr>
          <a:xfrm>
            <a:off x="6212842" y="540252"/>
            <a:ext cx="2326880" cy="5032297"/>
          </a:xfrm>
          <a:prstGeom prst="rect">
            <a:avLst/>
          </a:prstGeom>
        </p:spPr>
      </p:pic>
      <p:sp>
        <p:nvSpPr>
          <p:cNvPr id="113" name="Rectangle 112"/>
          <p:cNvSpPr/>
          <p:nvPr/>
        </p:nvSpPr>
        <p:spPr>
          <a:xfrm>
            <a:off x="6499046" y="1960595"/>
            <a:ext cx="2090864" cy="207946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Rectangle 113"/>
          <p:cNvSpPr/>
          <p:nvPr/>
        </p:nvSpPr>
        <p:spPr>
          <a:xfrm>
            <a:off x="6091034" y="391770"/>
            <a:ext cx="2570497" cy="5462930"/>
          </a:xfrm>
          <a:prstGeom prst="rect">
            <a:avLst/>
          </a:prstGeom>
          <a:no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 name="Picture 3"/>
          <p:cNvPicPr>
            <a:picLocks noChangeAspect="1"/>
          </p:cNvPicPr>
          <p:nvPr/>
        </p:nvPicPr>
        <p:blipFill>
          <a:blip r:embed="rId7"/>
          <a:stretch>
            <a:fillRect/>
          </a:stretch>
        </p:blipFill>
        <p:spPr>
          <a:xfrm rot="20914004">
            <a:off x="5246452" y="1977122"/>
            <a:ext cx="2361945" cy="508000"/>
          </a:xfrm>
          <a:prstGeom prst="rect">
            <a:avLst/>
          </a:prstGeom>
        </p:spPr>
      </p:pic>
      <p:pic>
        <p:nvPicPr>
          <p:cNvPr id="5" name="Picture 4"/>
          <p:cNvPicPr>
            <a:picLocks noChangeAspect="1"/>
          </p:cNvPicPr>
          <p:nvPr/>
        </p:nvPicPr>
        <p:blipFill>
          <a:blip r:embed="rId8"/>
          <a:stretch>
            <a:fillRect/>
          </a:stretch>
        </p:blipFill>
        <p:spPr>
          <a:xfrm rot="207755">
            <a:off x="5374607" y="3666747"/>
            <a:ext cx="2593140" cy="508000"/>
          </a:xfrm>
          <a:prstGeom prst="rect">
            <a:avLst/>
          </a:prstGeom>
        </p:spPr>
      </p:pic>
      <p:sp>
        <p:nvSpPr>
          <p:cNvPr id="15" name="TextBox 14"/>
          <p:cNvSpPr txBox="1"/>
          <p:nvPr/>
        </p:nvSpPr>
        <p:spPr>
          <a:xfrm>
            <a:off x="6677562" y="5858696"/>
            <a:ext cx="1397441" cy="369332"/>
          </a:xfrm>
          <a:prstGeom prst="rect">
            <a:avLst/>
          </a:prstGeom>
          <a:noFill/>
        </p:spPr>
        <p:txBody>
          <a:bodyPr wrap="square" rtlCol="0" anchor="ctr" anchorCtr="0">
            <a:spAutoFit/>
          </a:bodyPr>
          <a:lstStyle/>
          <a:p>
            <a:pPr algn="ctr"/>
            <a:r>
              <a:rPr lang="en-US" dirty="0" smtClean="0"/>
              <a:t>Application</a:t>
            </a:r>
            <a:endParaRPr lang="en-US" dirty="0"/>
          </a:p>
        </p:txBody>
      </p:sp>
    </p:spTree>
    <p:extLst>
      <p:ext uri="{BB962C8B-B14F-4D97-AF65-F5344CB8AC3E}">
        <p14:creationId xmlns:p14="http://schemas.microsoft.com/office/powerpoint/2010/main" val="2147213246"/>
      </p:ext>
    </p:extLst>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asted-image.pdf"/>
          <p:cNvPicPr>
            <a:picLocks noChangeAspect="1"/>
          </p:cNvPicPr>
          <p:nvPr/>
        </p:nvPicPr>
        <p:blipFill>
          <a:blip r:embed="rId3">
            <a:alphaModFix amt="20000"/>
            <a:extLst/>
          </a:blip>
          <a:stretch>
            <a:fillRect/>
          </a:stretch>
        </p:blipFill>
        <p:spPr>
          <a:xfrm>
            <a:off x="0" y="6151337"/>
            <a:ext cx="705517" cy="698091"/>
          </a:xfrm>
          <a:prstGeom prst="rect">
            <a:avLst/>
          </a:prstGeom>
          <a:ln w="25400">
            <a:miter lim="400000"/>
          </a:ln>
          <a:effectLst>
            <a:outerShdw blurRad="254000" dist="127000" dir="5400000" rotWithShape="0">
              <a:srgbClr val="000000">
                <a:alpha val="70000"/>
              </a:srgbClr>
            </a:outerShdw>
          </a:effectLst>
        </p:spPr>
      </p:pic>
      <p:pic>
        <p:nvPicPr>
          <p:cNvPr id="29" name="Picture 28"/>
          <p:cNvPicPr>
            <a:picLocks noChangeAspect="1"/>
          </p:cNvPicPr>
          <p:nvPr/>
        </p:nvPicPr>
        <p:blipFill>
          <a:blip r:embed="rId4">
            <a:alphaModFix amt="20000"/>
          </a:blip>
          <a:stretch>
            <a:fillRect/>
          </a:stretch>
        </p:blipFill>
        <p:spPr>
          <a:xfrm>
            <a:off x="8434532" y="6142764"/>
            <a:ext cx="709468" cy="715236"/>
          </a:xfrm>
          <a:prstGeom prst="rect">
            <a:avLst/>
          </a:prstGeom>
          <a:effectLst/>
        </p:spPr>
      </p:pic>
      <p:sp>
        <p:nvSpPr>
          <p:cNvPr id="87" name="Freeform 86"/>
          <p:cNvSpPr/>
          <p:nvPr/>
        </p:nvSpPr>
        <p:spPr>
          <a:xfrm>
            <a:off x="1983669" y="2652040"/>
            <a:ext cx="924950" cy="942390"/>
          </a:xfrm>
          <a:custGeom>
            <a:avLst/>
            <a:gdLst>
              <a:gd name="connsiteX0" fmla="*/ 1017004 w 1359182"/>
              <a:gd name="connsiteY0" fmla="*/ 344246 h 1359182"/>
              <a:gd name="connsiteX1" fmla="*/ 1217529 w 1359182"/>
              <a:gd name="connsiteY1" fmla="*/ 283812 h 1359182"/>
              <a:gd name="connsiteX2" fmla="*/ 1291315 w 1359182"/>
              <a:gd name="connsiteY2" fmla="*/ 411613 h 1359182"/>
              <a:gd name="connsiteX3" fmla="*/ 1138714 w 1359182"/>
              <a:gd name="connsiteY3" fmla="*/ 555055 h 1359182"/>
              <a:gd name="connsiteX4" fmla="*/ 1138714 w 1359182"/>
              <a:gd name="connsiteY4" fmla="*/ 804127 h 1359182"/>
              <a:gd name="connsiteX5" fmla="*/ 1291315 w 1359182"/>
              <a:gd name="connsiteY5" fmla="*/ 947569 h 1359182"/>
              <a:gd name="connsiteX6" fmla="*/ 1217529 w 1359182"/>
              <a:gd name="connsiteY6" fmla="*/ 1075370 h 1359182"/>
              <a:gd name="connsiteX7" fmla="*/ 1017004 w 1359182"/>
              <a:gd name="connsiteY7" fmla="*/ 1014936 h 1359182"/>
              <a:gd name="connsiteX8" fmla="*/ 801302 w 1359182"/>
              <a:gd name="connsiteY8" fmla="*/ 1139472 h 1359182"/>
              <a:gd name="connsiteX9" fmla="*/ 753377 w 1359182"/>
              <a:gd name="connsiteY9" fmla="*/ 1343349 h 1359182"/>
              <a:gd name="connsiteX10" fmla="*/ 605805 w 1359182"/>
              <a:gd name="connsiteY10" fmla="*/ 1343349 h 1359182"/>
              <a:gd name="connsiteX11" fmla="*/ 557880 w 1359182"/>
              <a:gd name="connsiteY11" fmla="*/ 1139471 h 1359182"/>
              <a:gd name="connsiteX12" fmla="*/ 342178 w 1359182"/>
              <a:gd name="connsiteY12" fmla="*/ 1014935 h 1359182"/>
              <a:gd name="connsiteX13" fmla="*/ 141653 w 1359182"/>
              <a:gd name="connsiteY13" fmla="*/ 1075370 h 1359182"/>
              <a:gd name="connsiteX14" fmla="*/ 67867 w 1359182"/>
              <a:gd name="connsiteY14" fmla="*/ 947569 h 1359182"/>
              <a:gd name="connsiteX15" fmla="*/ 220468 w 1359182"/>
              <a:gd name="connsiteY15" fmla="*/ 804127 h 1359182"/>
              <a:gd name="connsiteX16" fmla="*/ 220468 w 1359182"/>
              <a:gd name="connsiteY16" fmla="*/ 555055 h 1359182"/>
              <a:gd name="connsiteX17" fmla="*/ 67867 w 1359182"/>
              <a:gd name="connsiteY17" fmla="*/ 411613 h 1359182"/>
              <a:gd name="connsiteX18" fmla="*/ 141653 w 1359182"/>
              <a:gd name="connsiteY18" fmla="*/ 283812 h 1359182"/>
              <a:gd name="connsiteX19" fmla="*/ 342178 w 1359182"/>
              <a:gd name="connsiteY19" fmla="*/ 344246 h 1359182"/>
              <a:gd name="connsiteX20" fmla="*/ 557880 w 1359182"/>
              <a:gd name="connsiteY20" fmla="*/ 219710 h 1359182"/>
              <a:gd name="connsiteX21" fmla="*/ 605805 w 1359182"/>
              <a:gd name="connsiteY21" fmla="*/ 15833 h 1359182"/>
              <a:gd name="connsiteX22" fmla="*/ 753377 w 1359182"/>
              <a:gd name="connsiteY22" fmla="*/ 15833 h 1359182"/>
              <a:gd name="connsiteX23" fmla="*/ 801302 w 1359182"/>
              <a:gd name="connsiteY23" fmla="*/ 219711 h 1359182"/>
              <a:gd name="connsiteX24" fmla="*/ 1017004 w 1359182"/>
              <a:gd name="connsiteY24" fmla="*/ 344247 h 1359182"/>
              <a:gd name="connsiteX25" fmla="*/ 1017004 w 1359182"/>
              <a:gd name="connsiteY25" fmla="*/ 344246 h 1359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59182" h="1359182">
                <a:moveTo>
                  <a:pt x="1017004" y="344246"/>
                </a:moveTo>
                <a:lnTo>
                  <a:pt x="1217529" y="283812"/>
                </a:lnTo>
                <a:lnTo>
                  <a:pt x="1291315" y="411613"/>
                </a:lnTo>
                <a:lnTo>
                  <a:pt x="1138714" y="555055"/>
                </a:lnTo>
                <a:cubicBezTo>
                  <a:pt x="1160834" y="636605"/>
                  <a:pt x="1160834" y="722576"/>
                  <a:pt x="1138714" y="804127"/>
                </a:cubicBezTo>
                <a:lnTo>
                  <a:pt x="1291315" y="947569"/>
                </a:lnTo>
                <a:lnTo>
                  <a:pt x="1217529" y="1075370"/>
                </a:lnTo>
                <a:lnTo>
                  <a:pt x="1017004" y="1014936"/>
                </a:lnTo>
                <a:cubicBezTo>
                  <a:pt x="957439" y="1074868"/>
                  <a:pt x="882987" y="1117853"/>
                  <a:pt x="801302" y="1139472"/>
                </a:cubicBezTo>
                <a:lnTo>
                  <a:pt x="753377" y="1343349"/>
                </a:lnTo>
                <a:lnTo>
                  <a:pt x="605805" y="1343349"/>
                </a:lnTo>
                <a:lnTo>
                  <a:pt x="557880" y="1139471"/>
                </a:lnTo>
                <a:cubicBezTo>
                  <a:pt x="476195" y="1117853"/>
                  <a:pt x="401742" y="1074867"/>
                  <a:pt x="342178" y="1014935"/>
                </a:cubicBezTo>
                <a:lnTo>
                  <a:pt x="141653" y="1075370"/>
                </a:lnTo>
                <a:lnTo>
                  <a:pt x="67867" y="947569"/>
                </a:lnTo>
                <a:lnTo>
                  <a:pt x="220468" y="804127"/>
                </a:lnTo>
                <a:cubicBezTo>
                  <a:pt x="198348" y="722577"/>
                  <a:pt x="198348" y="636606"/>
                  <a:pt x="220468" y="555055"/>
                </a:cubicBezTo>
                <a:lnTo>
                  <a:pt x="67867" y="411613"/>
                </a:lnTo>
                <a:lnTo>
                  <a:pt x="141653" y="283812"/>
                </a:lnTo>
                <a:lnTo>
                  <a:pt x="342178" y="344246"/>
                </a:lnTo>
                <a:cubicBezTo>
                  <a:pt x="401743" y="284314"/>
                  <a:pt x="476195" y="241329"/>
                  <a:pt x="557880" y="219710"/>
                </a:cubicBezTo>
                <a:lnTo>
                  <a:pt x="605805" y="15833"/>
                </a:lnTo>
                <a:lnTo>
                  <a:pt x="753377" y="15833"/>
                </a:lnTo>
                <a:lnTo>
                  <a:pt x="801302" y="219711"/>
                </a:lnTo>
                <a:cubicBezTo>
                  <a:pt x="882987" y="241329"/>
                  <a:pt x="957440" y="284315"/>
                  <a:pt x="1017004" y="344247"/>
                </a:cubicBezTo>
                <a:lnTo>
                  <a:pt x="1017004" y="344246"/>
                </a:ln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302500" tIns="304207" rIns="302500" bIns="304207" numCol="1" spcCol="1270" anchor="ctr" anchorCtr="0">
            <a:noAutofit/>
          </a:bodyPr>
          <a:lstStyle/>
          <a:p>
            <a:pPr defTabSz="697429">
              <a:lnSpc>
                <a:spcPct val="90000"/>
              </a:lnSpc>
              <a:spcBef>
                <a:spcPct val="0"/>
              </a:spcBef>
              <a:spcAft>
                <a:spcPct val="35000"/>
              </a:spcAft>
            </a:pPr>
            <a:r>
              <a:rPr lang="en-US" sz="2000" kern="1200" dirty="0" smtClean="0"/>
              <a:t> </a:t>
            </a:r>
            <a:r>
              <a:rPr lang="en-US" sz="2000" kern="1200" dirty="0" err="1" smtClean="0"/>
              <a:t>th</a:t>
            </a:r>
            <a:endParaRPr lang="en-US" sz="2000" kern="1200" dirty="0"/>
          </a:p>
        </p:txBody>
      </p:sp>
      <p:sp>
        <p:nvSpPr>
          <p:cNvPr id="88" name="TextBox 87"/>
          <p:cNvSpPr txBox="1"/>
          <p:nvPr/>
        </p:nvSpPr>
        <p:spPr>
          <a:xfrm>
            <a:off x="1416231" y="2696154"/>
            <a:ext cx="398590" cy="8541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1951" tIns="41951" rIns="41951" bIns="41951" numCol="1" spcCol="38100" rtlCol="0" anchor="ctr">
            <a:spAutoFit/>
          </a:bodyPr>
          <a:lstStyle/>
          <a:p>
            <a:pPr defTabSz="482432"/>
            <a:r>
              <a:rPr lang="en-US" sz="5000" dirty="0" smtClean="0">
                <a:latin typeface="Calibri" charset="0"/>
                <a:ea typeface="Calibri" charset="0"/>
                <a:cs typeface="Calibri" charset="0"/>
              </a:rPr>
              <a:t>&lt;</a:t>
            </a:r>
            <a:endParaRPr lang="en-US" sz="5000" dirty="0">
              <a:latin typeface="Calibri" charset="0"/>
              <a:ea typeface="Calibri" charset="0"/>
              <a:cs typeface="Calibri" charset="0"/>
            </a:endParaRPr>
          </a:p>
        </p:txBody>
      </p:sp>
      <p:sp>
        <p:nvSpPr>
          <p:cNvPr id="90" name="Right Arrow 89"/>
          <p:cNvSpPr/>
          <p:nvPr/>
        </p:nvSpPr>
        <p:spPr>
          <a:xfrm>
            <a:off x="3065972" y="2848221"/>
            <a:ext cx="503237" cy="550028"/>
          </a:xfrm>
          <a:prstGeom prst="rightArrow">
            <a:avLst/>
          </a:prstGeom>
          <a:gradFill flip="none" rotWithShape="1">
            <a:gsLst>
              <a:gs pos="0">
                <a:srgbClr val="008F00"/>
              </a:gs>
              <a:gs pos="48000">
                <a:srgbClr val="009193"/>
              </a:gs>
              <a:gs pos="100000">
                <a:srgbClr val="005493"/>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2" name="Picture 111"/>
          <p:cNvPicPr>
            <a:picLocks noChangeAspect="1"/>
          </p:cNvPicPr>
          <p:nvPr/>
        </p:nvPicPr>
        <p:blipFill>
          <a:blip r:embed="rId5"/>
          <a:stretch>
            <a:fillRect/>
          </a:stretch>
        </p:blipFill>
        <p:spPr>
          <a:xfrm>
            <a:off x="6212842" y="540252"/>
            <a:ext cx="2326880" cy="5032297"/>
          </a:xfrm>
          <a:prstGeom prst="rect">
            <a:avLst/>
          </a:prstGeom>
        </p:spPr>
      </p:pic>
      <p:sp>
        <p:nvSpPr>
          <p:cNvPr id="113" name="Rectangle 112"/>
          <p:cNvSpPr/>
          <p:nvPr/>
        </p:nvSpPr>
        <p:spPr>
          <a:xfrm>
            <a:off x="6499046" y="1960595"/>
            <a:ext cx="2090864" cy="207946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Rectangle 113"/>
          <p:cNvSpPr/>
          <p:nvPr/>
        </p:nvSpPr>
        <p:spPr>
          <a:xfrm>
            <a:off x="6091034" y="391770"/>
            <a:ext cx="2570497" cy="5462930"/>
          </a:xfrm>
          <a:prstGeom prst="rect">
            <a:avLst/>
          </a:prstGeom>
          <a:no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 name="Picture 3"/>
          <p:cNvPicPr>
            <a:picLocks noChangeAspect="1"/>
          </p:cNvPicPr>
          <p:nvPr/>
        </p:nvPicPr>
        <p:blipFill>
          <a:blip r:embed="rId6"/>
          <a:stretch>
            <a:fillRect/>
          </a:stretch>
        </p:blipFill>
        <p:spPr>
          <a:xfrm rot="20914004">
            <a:off x="5246452" y="1977122"/>
            <a:ext cx="2361945" cy="508000"/>
          </a:xfrm>
          <a:prstGeom prst="rect">
            <a:avLst/>
          </a:prstGeom>
        </p:spPr>
      </p:pic>
      <p:pic>
        <p:nvPicPr>
          <p:cNvPr id="5" name="Picture 4"/>
          <p:cNvPicPr>
            <a:picLocks noChangeAspect="1"/>
          </p:cNvPicPr>
          <p:nvPr/>
        </p:nvPicPr>
        <p:blipFill>
          <a:blip r:embed="rId7"/>
          <a:stretch>
            <a:fillRect/>
          </a:stretch>
        </p:blipFill>
        <p:spPr>
          <a:xfrm rot="207755">
            <a:off x="5374607" y="3666747"/>
            <a:ext cx="2593140" cy="508000"/>
          </a:xfrm>
          <a:prstGeom prst="rect">
            <a:avLst/>
          </a:prstGeom>
        </p:spPr>
      </p:pic>
      <p:sp>
        <p:nvSpPr>
          <p:cNvPr id="14" name="Rectangle 13"/>
          <p:cNvSpPr/>
          <p:nvPr/>
        </p:nvSpPr>
        <p:spPr>
          <a:xfrm>
            <a:off x="3796034" y="2408815"/>
            <a:ext cx="1434599" cy="1428840"/>
          </a:xfrm>
          <a:prstGeom prst="rect">
            <a:avLst/>
          </a:prstGeom>
          <a:solidFill>
            <a:schemeClr val="tx2">
              <a:lumMod val="75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TextBox 14"/>
          <p:cNvSpPr txBox="1"/>
          <p:nvPr/>
        </p:nvSpPr>
        <p:spPr>
          <a:xfrm>
            <a:off x="3841119" y="2732520"/>
            <a:ext cx="1389513" cy="646331"/>
          </a:xfrm>
          <a:prstGeom prst="rect">
            <a:avLst/>
          </a:prstGeom>
          <a:noFill/>
        </p:spPr>
        <p:txBody>
          <a:bodyPr wrap="square" rtlCol="0" anchor="ctr" anchorCtr="0">
            <a:spAutoFit/>
          </a:bodyPr>
          <a:lstStyle/>
          <a:p>
            <a:pPr algn="ctr"/>
            <a:r>
              <a:rPr lang="en-US" dirty="0">
                <a:solidFill>
                  <a:schemeClr val="bg1"/>
                </a:solidFill>
              </a:rPr>
              <a:t>Approximate</a:t>
            </a:r>
          </a:p>
          <a:p>
            <a:pPr algn="ctr"/>
            <a:r>
              <a:rPr lang="en-US" dirty="0">
                <a:solidFill>
                  <a:schemeClr val="bg1"/>
                </a:solidFill>
              </a:rPr>
              <a:t>Accelerator</a:t>
            </a:r>
          </a:p>
        </p:txBody>
      </p:sp>
      <p:sp>
        <p:nvSpPr>
          <p:cNvPr id="16" name="TextBox 15"/>
          <p:cNvSpPr txBox="1"/>
          <p:nvPr/>
        </p:nvSpPr>
        <p:spPr>
          <a:xfrm>
            <a:off x="126823" y="2926986"/>
            <a:ext cx="1196256" cy="392498"/>
          </a:xfrm>
          <a:prstGeom prst="rect">
            <a:avLst/>
          </a:prstGeom>
          <a:noFill/>
          <a:ln w="12700" cap="flat">
            <a:solidFill>
              <a:srgbClr val="0070C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1951" tIns="41951" rIns="41951" bIns="41951" numCol="1" spcCol="38100" rtlCol="0" anchor="ctr">
            <a:spAutoFit/>
          </a:bodyPr>
          <a:lstStyle/>
          <a:p>
            <a:pPr defTabSz="482432"/>
            <a:r>
              <a:rPr lang="en-US" sz="2000" dirty="0" smtClean="0">
                <a:latin typeface="Calibri" charset="0"/>
                <a:ea typeface="Calibri" charset="0"/>
                <a:cs typeface="Calibri" charset="0"/>
              </a:rPr>
              <a:t>Local error</a:t>
            </a:r>
            <a:endParaRPr lang="en-US" sz="2000" dirty="0">
              <a:latin typeface="Calibri" charset="0"/>
              <a:ea typeface="Calibri" charset="0"/>
              <a:cs typeface="Calibri" charset="0"/>
            </a:endParaRPr>
          </a:p>
        </p:txBody>
      </p:sp>
      <p:sp>
        <p:nvSpPr>
          <p:cNvPr id="17" name="TextBox 16"/>
          <p:cNvSpPr txBox="1"/>
          <p:nvPr/>
        </p:nvSpPr>
        <p:spPr>
          <a:xfrm>
            <a:off x="6677562" y="5858696"/>
            <a:ext cx="1397441" cy="369332"/>
          </a:xfrm>
          <a:prstGeom prst="rect">
            <a:avLst/>
          </a:prstGeom>
          <a:noFill/>
        </p:spPr>
        <p:txBody>
          <a:bodyPr wrap="square" rtlCol="0" anchor="ctr" anchorCtr="0">
            <a:spAutoFit/>
          </a:bodyPr>
          <a:lstStyle/>
          <a:p>
            <a:pPr algn="ctr"/>
            <a:r>
              <a:rPr lang="en-US" dirty="0" smtClean="0"/>
              <a:t>Application</a:t>
            </a:r>
            <a:endParaRPr lang="en-US" dirty="0"/>
          </a:p>
        </p:txBody>
      </p:sp>
    </p:spTree>
    <p:extLst>
      <p:ext uri="{BB962C8B-B14F-4D97-AF65-F5344CB8AC3E}">
        <p14:creationId xmlns:p14="http://schemas.microsoft.com/office/powerpoint/2010/main" val="1303653127"/>
      </p:ext>
    </p:extLst>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asted-image.pdf"/>
          <p:cNvPicPr>
            <a:picLocks noChangeAspect="1"/>
          </p:cNvPicPr>
          <p:nvPr/>
        </p:nvPicPr>
        <p:blipFill>
          <a:blip r:embed="rId3">
            <a:alphaModFix amt="20000"/>
            <a:extLst/>
          </a:blip>
          <a:stretch>
            <a:fillRect/>
          </a:stretch>
        </p:blipFill>
        <p:spPr>
          <a:xfrm>
            <a:off x="0" y="6151337"/>
            <a:ext cx="705517" cy="698091"/>
          </a:xfrm>
          <a:prstGeom prst="rect">
            <a:avLst/>
          </a:prstGeom>
          <a:ln w="25400">
            <a:miter lim="400000"/>
          </a:ln>
          <a:effectLst>
            <a:outerShdw blurRad="254000" dist="127000" dir="5400000" rotWithShape="0">
              <a:srgbClr val="000000">
                <a:alpha val="70000"/>
              </a:srgbClr>
            </a:outerShdw>
          </a:effectLst>
        </p:spPr>
      </p:pic>
      <p:pic>
        <p:nvPicPr>
          <p:cNvPr id="29" name="Picture 28"/>
          <p:cNvPicPr>
            <a:picLocks noChangeAspect="1"/>
          </p:cNvPicPr>
          <p:nvPr/>
        </p:nvPicPr>
        <p:blipFill>
          <a:blip r:embed="rId4">
            <a:alphaModFix amt="20000"/>
          </a:blip>
          <a:stretch>
            <a:fillRect/>
          </a:stretch>
        </p:blipFill>
        <p:spPr>
          <a:xfrm>
            <a:off x="8434532" y="6142764"/>
            <a:ext cx="709468" cy="715236"/>
          </a:xfrm>
          <a:prstGeom prst="rect">
            <a:avLst/>
          </a:prstGeom>
          <a:effectLst/>
        </p:spPr>
      </p:pic>
      <p:pic>
        <p:nvPicPr>
          <p:cNvPr id="112" name="Picture 111"/>
          <p:cNvPicPr>
            <a:picLocks noChangeAspect="1"/>
          </p:cNvPicPr>
          <p:nvPr/>
        </p:nvPicPr>
        <p:blipFill>
          <a:blip r:embed="rId5"/>
          <a:stretch>
            <a:fillRect/>
          </a:stretch>
        </p:blipFill>
        <p:spPr>
          <a:xfrm>
            <a:off x="2690510" y="804452"/>
            <a:ext cx="2326880" cy="5032297"/>
          </a:xfrm>
          <a:prstGeom prst="rect">
            <a:avLst/>
          </a:prstGeom>
        </p:spPr>
      </p:pic>
      <p:sp>
        <p:nvSpPr>
          <p:cNvPr id="114" name="Rectangle 113"/>
          <p:cNvSpPr/>
          <p:nvPr/>
        </p:nvSpPr>
        <p:spPr>
          <a:xfrm>
            <a:off x="2568702" y="655970"/>
            <a:ext cx="2570497" cy="5462930"/>
          </a:xfrm>
          <a:prstGeom prst="rect">
            <a:avLst/>
          </a:prstGeom>
          <a:no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2" name="Group 1"/>
          <p:cNvGrpSpPr/>
          <p:nvPr/>
        </p:nvGrpSpPr>
        <p:grpSpPr>
          <a:xfrm>
            <a:off x="3006882" y="2303053"/>
            <a:ext cx="2066520" cy="1960316"/>
            <a:chOff x="3833496" y="2459442"/>
            <a:chExt cx="1280407" cy="1236832"/>
          </a:xfrm>
          <a:solidFill>
            <a:schemeClr val="tx2">
              <a:lumMod val="75000"/>
              <a:alpha val="28000"/>
            </a:schemeClr>
          </a:solidFill>
          <a:effectLst/>
        </p:grpSpPr>
        <p:sp>
          <p:nvSpPr>
            <p:cNvPr id="14" name="Rectangle 13"/>
            <p:cNvSpPr/>
            <p:nvPr/>
          </p:nvSpPr>
          <p:spPr>
            <a:xfrm>
              <a:off x="3833496" y="2459442"/>
              <a:ext cx="1280407" cy="1236832"/>
            </a:xfrm>
            <a:prstGeom prst="rect">
              <a:avLst/>
            </a:prstGeom>
            <a:grpFill/>
            <a:ln w="19050" cmpd="sng">
              <a:noFill/>
            </a:ln>
            <a:effectLst>
              <a:outerShdw blurRad="50800" dist="50800" dir="5400000" algn="ctr" rotWithShape="0">
                <a:srgbClr val="000000"/>
              </a:outerShdw>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TextBox 14"/>
            <p:cNvSpPr txBox="1"/>
            <p:nvPr/>
          </p:nvSpPr>
          <p:spPr>
            <a:xfrm>
              <a:off x="3900499" y="2839838"/>
              <a:ext cx="1208994" cy="523220"/>
            </a:xfrm>
            <a:prstGeom prst="rect">
              <a:avLst/>
            </a:prstGeom>
            <a:noFill/>
          </p:spPr>
          <p:txBody>
            <a:bodyPr wrap="square" rtlCol="0" anchor="ctr" anchorCtr="0">
              <a:spAutoFit/>
            </a:bodyPr>
            <a:lstStyle/>
            <a:p>
              <a:pPr algn="ctr"/>
              <a:r>
                <a:rPr lang="en-US" sz="2400" dirty="0">
                  <a:solidFill>
                    <a:schemeClr val="bg1"/>
                  </a:solidFill>
                </a:rPr>
                <a:t>Approximate</a:t>
              </a:r>
            </a:p>
            <a:p>
              <a:pPr algn="ctr"/>
              <a:r>
                <a:rPr lang="en-US" sz="2400" dirty="0">
                  <a:solidFill>
                    <a:schemeClr val="bg1"/>
                  </a:solidFill>
                </a:rPr>
                <a:t>Accelerator</a:t>
              </a:r>
            </a:p>
          </p:txBody>
        </p:sp>
      </p:grpSp>
      <p:grpSp>
        <p:nvGrpSpPr>
          <p:cNvPr id="16" name="Group 15"/>
          <p:cNvGrpSpPr/>
          <p:nvPr/>
        </p:nvGrpSpPr>
        <p:grpSpPr>
          <a:xfrm>
            <a:off x="5211966" y="211124"/>
            <a:ext cx="607843" cy="6311899"/>
            <a:chOff x="2247900" y="2311400"/>
            <a:chExt cx="827797" cy="1741932"/>
          </a:xfrm>
        </p:grpSpPr>
        <p:cxnSp>
          <p:nvCxnSpPr>
            <p:cNvPr id="17" name="Straight Connector 16"/>
            <p:cNvCxnSpPr/>
            <p:nvPr/>
          </p:nvCxnSpPr>
          <p:spPr>
            <a:xfrm flipH="1">
              <a:off x="2247900" y="2311400"/>
              <a:ext cx="815097" cy="125730"/>
            </a:xfrm>
            <a:prstGeom prst="line">
              <a:avLst/>
            </a:prstGeom>
            <a:ln w="28575" cmpd="sng">
              <a:solidFill>
                <a:schemeClr val="accent1"/>
              </a:solidFill>
              <a:tailEnd type="stealth" w="lg"/>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H="1" flipV="1">
              <a:off x="2260600" y="3927602"/>
              <a:ext cx="815097" cy="125730"/>
            </a:xfrm>
            <a:prstGeom prst="line">
              <a:avLst/>
            </a:prstGeom>
            <a:ln w="28575" cmpd="sng">
              <a:solidFill>
                <a:schemeClr val="accent1"/>
              </a:solidFill>
              <a:tailEnd type="stealth" w="lg"/>
            </a:ln>
            <a:effectLst/>
          </p:spPr>
          <p:style>
            <a:lnRef idx="2">
              <a:schemeClr val="accent1"/>
            </a:lnRef>
            <a:fillRef idx="0">
              <a:schemeClr val="accent1"/>
            </a:fillRef>
            <a:effectRef idx="1">
              <a:schemeClr val="accent1"/>
            </a:effectRef>
            <a:fontRef idx="minor">
              <a:schemeClr val="tx1"/>
            </a:fontRef>
          </p:style>
        </p:cxnSp>
      </p:grpSp>
      <p:sp>
        <p:nvSpPr>
          <p:cNvPr id="21" name="TextBox 20"/>
          <p:cNvSpPr txBox="1"/>
          <p:nvPr/>
        </p:nvSpPr>
        <p:spPr>
          <a:xfrm>
            <a:off x="6396212" y="2960354"/>
            <a:ext cx="720425" cy="8541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1951" tIns="41951" rIns="41951" bIns="41951" numCol="1" spcCol="38100" rtlCol="0" anchor="ctr">
            <a:spAutoFit/>
          </a:bodyPr>
          <a:lstStyle/>
          <a:p>
            <a:pPr defTabSz="482432"/>
            <a:r>
              <a:rPr lang="en-US" sz="5000" dirty="0" smtClean="0">
                <a:latin typeface="Calibri" charset="0"/>
                <a:ea typeface="Calibri" charset="0"/>
                <a:cs typeface="Calibri" charset="0"/>
              </a:rPr>
              <a:t>&gt;&lt;</a:t>
            </a:r>
            <a:endParaRPr lang="en-US" sz="5000" dirty="0">
              <a:latin typeface="Calibri" charset="0"/>
              <a:ea typeface="Calibri" charset="0"/>
              <a:cs typeface="Calibri" charset="0"/>
            </a:endParaRPr>
          </a:p>
        </p:txBody>
      </p:sp>
      <p:grpSp>
        <p:nvGrpSpPr>
          <p:cNvPr id="22" name="Group 21"/>
          <p:cNvGrpSpPr/>
          <p:nvPr/>
        </p:nvGrpSpPr>
        <p:grpSpPr>
          <a:xfrm>
            <a:off x="153947" y="2674894"/>
            <a:ext cx="1753726" cy="1425083"/>
            <a:chOff x="-9101" y="3716770"/>
            <a:chExt cx="1753726" cy="1425083"/>
          </a:xfrm>
        </p:grpSpPr>
        <p:sp>
          <p:nvSpPr>
            <p:cNvPr id="23" name="Oval 22"/>
            <p:cNvSpPr/>
            <p:nvPr/>
          </p:nvSpPr>
          <p:spPr>
            <a:xfrm>
              <a:off x="107279" y="4101141"/>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25" name="Oval 24"/>
            <p:cNvSpPr/>
            <p:nvPr/>
          </p:nvSpPr>
          <p:spPr>
            <a:xfrm>
              <a:off x="184213" y="3947275"/>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26" name="Oval 25"/>
            <p:cNvSpPr/>
            <p:nvPr/>
          </p:nvSpPr>
          <p:spPr>
            <a:xfrm>
              <a:off x="368851" y="3978049"/>
              <a:ext cx="172706" cy="172706"/>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27" name="Oval 26"/>
            <p:cNvSpPr/>
            <p:nvPr/>
          </p:nvSpPr>
          <p:spPr>
            <a:xfrm>
              <a:off x="522716" y="3808797"/>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28" name="Oval 27"/>
            <p:cNvSpPr/>
            <p:nvPr/>
          </p:nvSpPr>
          <p:spPr>
            <a:xfrm>
              <a:off x="722741" y="3747250"/>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30" name="Oval 29"/>
            <p:cNvSpPr/>
            <p:nvPr/>
          </p:nvSpPr>
          <p:spPr>
            <a:xfrm>
              <a:off x="968926" y="3854956"/>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31" name="Oval 30"/>
            <p:cNvSpPr/>
            <p:nvPr/>
          </p:nvSpPr>
          <p:spPr>
            <a:xfrm>
              <a:off x="1122791" y="3931888"/>
              <a:ext cx="172706" cy="172706"/>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32" name="Oval 31"/>
            <p:cNvSpPr/>
            <p:nvPr/>
          </p:nvSpPr>
          <p:spPr>
            <a:xfrm>
              <a:off x="1338203" y="4101141"/>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33" name="Oval 32"/>
            <p:cNvSpPr/>
            <p:nvPr/>
          </p:nvSpPr>
          <p:spPr>
            <a:xfrm>
              <a:off x="1430522" y="4270392"/>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34" name="Oval 33"/>
            <p:cNvSpPr/>
            <p:nvPr/>
          </p:nvSpPr>
          <p:spPr>
            <a:xfrm>
              <a:off x="630422" y="3947275"/>
              <a:ext cx="282609" cy="282609"/>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35" name="Oval 34"/>
            <p:cNvSpPr/>
            <p:nvPr/>
          </p:nvSpPr>
          <p:spPr>
            <a:xfrm>
              <a:off x="30347" y="4531963"/>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36" name="Oval 35"/>
            <p:cNvSpPr/>
            <p:nvPr/>
          </p:nvSpPr>
          <p:spPr>
            <a:xfrm>
              <a:off x="122666" y="4670443"/>
              <a:ext cx="172706" cy="172706"/>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37" name="Oval 36"/>
            <p:cNvSpPr/>
            <p:nvPr/>
          </p:nvSpPr>
          <p:spPr>
            <a:xfrm>
              <a:off x="353465" y="4793535"/>
              <a:ext cx="251208" cy="251208"/>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38" name="Oval 37"/>
            <p:cNvSpPr/>
            <p:nvPr/>
          </p:nvSpPr>
          <p:spPr>
            <a:xfrm>
              <a:off x="676582" y="4993560"/>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39" name="Oval 38"/>
            <p:cNvSpPr/>
            <p:nvPr/>
          </p:nvSpPr>
          <p:spPr>
            <a:xfrm>
              <a:off x="738128" y="4793535"/>
              <a:ext cx="172706" cy="172706"/>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40" name="Oval 39"/>
            <p:cNvSpPr/>
            <p:nvPr/>
          </p:nvSpPr>
          <p:spPr>
            <a:xfrm>
              <a:off x="891994" y="5008947"/>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41" name="Oval 40"/>
            <p:cNvSpPr/>
            <p:nvPr/>
          </p:nvSpPr>
          <p:spPr>
            <a:xfrm>
              <a:off x="1030472" y="4762762"/>
              <a:ext cx="251208" cy="251208"/>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42" name="Oval 41"/>
            <p:cNvSpPr/>
            <p:nvPr/>
          </p:nvSpPr>
          <p:spPr>
            <a:xfrm>
              <a:off x="1368976" y="4701216"/>
              <a:ext cx="172706" cy="172706"/>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43" name="Oval 42"/>
            <p:cNvSpPr/>
            <p:nvPr/>
          </p:nvSpPr>
          <p:spPr>
            <a:xfrm>
              <a:off x="110474" y="4969147"/>
              <a:ext cx="172706" cy="172706"/>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44" name="Oval 43"/>
            <p:cNvSpPr/>
            <p:nvPr/>
          </p:nvSpPr>
          <p:spPr>
            <a:xfrm>
              <a:off x="60539" y="4409525"/>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45" name="Oval 44"/>
            <p:cNvSpPr/>
            <p:nvPr/>
          </p:nvSpPr>
          <p:spPr>
            <a:xfrm>
              <a:off x="245177" y="4440299"/>
              <a:ext cx="172706" cy="172706"/>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46" name="Oval 45"/>
            <p:cNvSpPr/>
            <p:nvPr/>
          </p:nvSpPr>
          <p:spPr>
            <a:xfrm>
              <a:off x="399042" y="4271047"/>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47" name="Oval 46"/>
            <p:cNvSpPr/>
            <p:nvPr/>
          </p:nvSpPr>
          <p:spPr>
            <a:xfrm>
              <a:off x="599067" y="4209500"/>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48" name="Oval 47"/>
            <p:cNvSpPr/>
            <p:nvPr/>
          </p:nvSpPr>
          <p:spPr>
            <a:xfrm>
              <a:off x="845252" y="4317206"/>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49" name="Oval 48"/>
            <p:cNvSpPr/>
            <p:nvPr/>
          </p:nvSpPr>
          <p:spPr>
            <a:xfrm>
              <a:off x="999117" y="4394138"/>
              <a:ext cx="172706" cy="172706"/>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50" name="Oval 49"/>
            <p:cNvSpPr/>
            <p:nvPr/>
          </p:nvSpPr>
          <p:spPr>
            <a:xfrm>
              <a:off x="1214529" y="4563391"/>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51" name="Oval 50"/>
            <p:cNvSpPr/>
            <p:nvPr/>
          </p:nvSpPr>
          <p:spPr>
            <a:xfrm>
              <a:off x="1306848" y="4732642"/>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52" name="Oval 51"/>
            <p:cNvSpPr/>
            <p:nvPr/>
          </p:nvSpPr>
          <p:spPr>
            <a:xfrm>
              <a:off x="506748" y="4409525"/>
              <a:ext cx="282609" cy="282609"/>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53" name="Oval 52"/>
            <p:cNvSpPr/>
            <p:nvPr/>
          </p:nvSpPr>
          <p:spPr>
            <a:xfrm>
              <a:off x="1493417" y="4415583"/>
              <a:ext cx="251208" cy="251208"/>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54" name="Oval 53"/>
            <p:cNvSpPr/>
            <p:nvPr/>
          </p:nvSpPr>
          <p:spPr>
            <a:xfrm>
              <a:off x="-9101" y="3947569"/>
              <a:ext cx="172706" cy="172706"/>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55" name="Oval 54"/>
            <p:cNvSpPr/>
            <p:nvPr/>
          </p:nvSpPr>
          <p:spPr>
            <a:xfrm>
              <a:off x="71612" y="3778317"/>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56" name="Oval 55"/>
            <p:cNvSpPr/>
            <p:nvPr/>
          </p:nvSpPr>
          <p:spPr>
            <a:xfrm>
              <a:off x="271637" y="3716770"/>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57" name="Oval 56"/>
            <p:cNvSpPr/>
            <p:nvPr/>
          </p:nvSpPr>
          <p:spPr>
            <a:xfrm>
              <a:off x="517822" y="3824476"/>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58" name="Oval 57"/>
            <p:cNvSpPr/>
            <p:nvPr/>
          </p:nvSpPr>
          <p:spPr>
            <a:xfrm>
              <a:off x="887099" y="4070661"/>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59" name="Oval 58"/>
            <p:cNvSpPr/>
            <p:nvPr/>
          </p:nvSpPr>
          <p:spPr>
            <a:xfrm>
              <a:off x="979418" y="4239912"/>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60" name="Oval 59"/>
            <p:cNvSpPr/>
            <p:nvPr/>
          </p:nvSpPr>
          <p:spPr>
            <a:xfrm>
              <a:off x="147963" y="4179020"/>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61" name="Oval 60"/>
            <p:cNvSpPr/>
            <p:nvPr/>
          </p:nvSpPr>
          <p:spPr>
            <a:xfrm>
              <a:off x="394148" y="4286726"/>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62" name="Oval 61"/>
            <p:cNvSpPr/>
            <p:nvPr/>
          </p:nvSpPr>
          <p:spPr>
            <a:xfrm>
              <a:off x="763425" y="4532911"/>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grpSp>
      <p:sp>
        <p:nvSpPr>
          <p:cNvPr id="64" name="Right Arrow 63"/>
          <p:cNvSpPr/>
          <p:nvPr/>
        </p:nvSpPr>
        <p:spPr>
          <a:xfrm>
            <a:off x="2042409" y="3112421"/>
            <a:ext cx="426806" cy="550028"/>
          </a:xfrm>
          <a:prstGeom prst="rightArrow">
            <a:avLst/>
          </a:prstGeom>
          <a:gradFill flip="none" rotWithShape="1">
            <a:gsLst>
              <a:gs pos="0">
                <a:srgbClr val="008F00"/>
              </a:gs>
              <a:gs pos="48000">
                <a:srgbClr val="009193"/>
              </a:gs>
              <a:gs pos="100000">
                <a:srgbClr val="005493"/>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TextBox 64"/>
          <p:cNvSpPr txBox="1"/>
          <p:nvPr/>
        </p:nvSpPr>
        <p:spPr>
          <a:xfrm>
            <a:off x="7191862" y="2606411"/>
            <a:ext cx="1769949" cy="15620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1951" tIns="41951" rIns="41951" bIns="41951" numCol="1" spcCol="38100" rtlCol="0" anchor="ctr">
            <a:spAutoFit/>
          </a:bodyPr>
          <a:lstStyle/>
          <a:p>
            <a:pPr defTabSz="482432"/>
            <a:r>
              <a:rPr lang="en-US" sz="2400" b="1" smtClean="0">
                <a:solidFill>
                  <a:srgbClr val="329600"/>
                </a:solidFill>
                <a:latin typeface="Calibri" charset="0"/>
                <a:ea typeface="Calibri" charset="0"/>
                <a:cs typeface="Calibri" charset="0"/>
              </a:rPr>
              <a:t>Desired Quality Loss by the programmer</a:t>
            </a:r>
            <a:endParaRPr lang="en-US" sz="2400" b="1" dirty="0">
              <a:solidFill>
                <a:srgbClr val="329600"/>
              </a:solidFill>
              <a:latin typeface="Calibri" charset="0"/>
              <a:ea typeface="Calibri" charset="0"/>
              <a:cs typeface="Calibri" charset="0"/>
            </a:endParaRPr>
          </a:p>
        </p:txBody>
      </p:sp>
      <p:sp>
        <p:nvSpPr>
          <p:cNvPr id="66" name="Rectangle 65"/>
          <p:cNvSpPr/>
          <p:nvPr/>
        </p:nvSpPr>
        <p:spPr>
          <a:xfrm>
            <a:off x="212129" y="4230260"/>
            <a:ext cx="1546797" cy="375792"/>
          </a:xfrm>
          <a:prstGeom prst="rect">
            <a:avLst/>
          </a:prstGeom>
          <a:noFill/>
          <a:ln w="12700" cmpd="sng">
            <a:solidFill>
              <a:srgbClr val="0070C0"/>
            </a:solidFill>
          </a:ln>
          <a:effectLst/>
        </p:spPr>
        <p:style>
          <a:lnRef idx="1">
            <a:schemeClr val="accent1"/>
          </a:lnRef>
          <a:fillRef idx="3">
            <a:schemeClr val="accent1"/>
          </a:fillRef>
          <a:effectRef idx="2">
            <a:schemeClr val="accent1"/>
          </a:effectRef>
          <a:fontRef idx="minor">
            <a:schemeClr val="lt1"/>
          </a:fontRef>
        </p:style>
        <p:txBody>
          <a:bodyPr/>
          <a:lstStyle/>
          <a:p>
            <a:pPr algn="ctr"/>
            <a:r>
              <a:rPr lang="en-US" dirty="0" smtClean="0">
                <a:solidFill>
                  <a:schemeClr val="tx1"/>
                </a:solidFill>
              </a:rPr>
              <a:t>Input Datasets</a:t>
            </a:r>
            <a:endParaRPr lang="en-US" dirty="0">
              <a:solidFill>
                <a:schemeClr val="tx1"/>
              </a:solidFill>
            </a:endParaRPr>
          </a:p>
        </p:txBody>
      </p:sp>
      <p:sp>
        <p:nvSpPr>
          <p:cNvPr id="67" name="TextBox 66"/>
          <p:cNvSpPr txBox="1"/>
          <p:nvPr/>
        </p:nvSpPr>
        <p:spPr>
          <a:xfrm>
            <a:off x="3155229" y="6125143"/>
            <a:ext cx="1397441" cy="369332"/>
          </a:xfrm>
          <a:prstGeom prst="rect">
            <a:avLst/>
          </a:prstGeom>
          <a:noFill/>
        </p:spPr>
        <p:txBody>
          <a:bodyPr wrap="square" rtlCol="0" anchor="ctr" anchorCtr="0">
            <a:spAutoFit/>
          </a:bodyPr>
          <a:lstStyle/>
          <a:p>
            <a:pPr algn="ctr"/>
            <a:r>
              <a:rPr lang="en-US" dirty="0" smtClean="0"/>
              <a:t>Application</a:t>
            </a:r>
            <a:endParaRPr lang="en-US" dirty="0"/>
          </a:p>
        </p:txBody>
      </p:sp>
      <p:sp>
        <p:nvSpPr>
          <p:cNvPr id="68" name="TextBox 67"/>
          <p:cNvSpPr txBox="1"/>
          <p:nvPr/>
        </p:nvSpPr>
        <p:spPr>
          <a:xfrm>
            <a:off x="5137219" y="2879604"/>
            <a:ext cx="976138" cy="1015663"/>
          </a:xfrm>
          <a:prstGeom prst="rect">
            <a:avLst/>
          </a:prstGeom>
          <a:noFill/>
        </p:spPr>
        <p:txBody>
          <a:bodyPr wrap="square" rtlCol="0" anchor="ctr" anchorCtr="0">
            <a:spAutoFit/>
          </a:bodyPr>
          <a:lstStyle/>
          <a:p>
            <a:pPr algn="ctr"/>
            <a:r>
              <a:rPr lang="en-US" sz="2000" b="1" dirty="0" smtClean="0">
                <a:solidFill>
                  <a:srgbClr val="329600"/>
                </a:solidFill>
              </a:rPr>
              <a:t>Final </a:t>
            </a:r>
            <a:r>
              <a:rPr lang="en-US" sz="2000" b="1" dirty="0">
                <a:solidFill>
                  <a:srgbClr val="329600"/>
                </a:solidFill>
              </a:rPr>
              <a:t>Q</a:t>
            </a:r>
            <a:r>
              <a:rPr lang="en-US" sz="2000" b="1" dirty="0" smtClean="0">
                <a:solidFill>
                  <a:srgbClr val="329600"/>
                </a:solidFill>
              </a:rPr>
              <a:t>uality </a:t>
            </a:r>
          </a:p>
          <a:p>
            <a:pPr algn="ctr"/>
            <a:r>
              <a:rPr lang="en-US" sz="2000" b="1" dirty="0" smtClean="0">
                <a:solidFill>
                  <a:srgbClr val="329600"/>
                </a:solidFill>
              </a:rPr>
              <a:t>loss</a:t>
            </a:r>
            <a:endParaRPr lang="en-US" sz="2000" b="1" dirty="0">
              <a:solidFill>
                <a:srgbClr val="329600"/>
              </a:solidFill>
            </a:endParaRPr>
          </a:p>
        </p:txBody>
      </p:sp>
    </p:spTree>
    <p:extLst>
      <p:ext uri="{BB962C8B-B14F-4D97-AF65-F5344CB8AC3E}">
        <p14:creationId xmlns:p14="http://schemas.microsoft.com/office/powerpoint/2010/main" val="408596469"/>
      </p:ext>
    </p:extLst>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asted-image.pdf"/>
          <p:cNvPicPr>
            <a:picLocks noChangeAspect="1"/>
          </p:cNvPicPr>
          <p:nvPr/>
        </p:nvPicPr>
        <p:blipFill>
          <a:blip r:embed="rId3">
            <a:alphaModFix amt="20000"/>
            <a:extLst/>
          </a:blip>
          <a:stretch>
            <a:fillRect/>
          </a:stretch>
        </p:blipFill>
        <p:spPr>
          <a:xfrm>
            <a:off x="0" y="6151337"/>
            <a:ext cx="705517" cy="698091"/>
          </a:xfrm>
          <a:prstGeom prst="rect">
            <a:avLst/>
          </a:prstGeom>
          <a:ln w="25400">
            <a:miter lim="400000"/>
          </a:ln>
          <a:effectLst>
            <a:outerShdw blurRad="254000" dist="127000" dir="5400000" rotWithShape="0">
              <a:srgbClr val="000000">
                <a:alpha val="70000"/>
              </a:srgbClr>
            </a:outerShdw>
          </a:effectLst>
        </p:spPr>
      </p:pic>
      <p:pic>
        <p:nvPicPr>
          <p:cNvPr id="29" name="Picture 28"/>
          <p:cNvPicPr>
            <a:picLocks noChangeAspect="1"/>
          </p:cNvPicPr>
          <p:nvPr/>
        </p:nvPicPr>
        <p:blipFill>
          <a:blip r:embed="rId4">
            <a:alphaModFix amt="20000"/>
          </a:blip>
          <a:stretch>
            <a:fillRect/>
          </a:stretch>
        </p:blipFill>
        <p:spPr>
          <a:xfrm>
            <a:off x="8434532" y="6142764"/>
            <a:ext cx="709468" cy="715236"/>
          </a:xfrm>
          <a:prstGeom prst="rect">
            <a:avLst/>
          </a:prstGeom>
          <a:effectLst/>
        </p:spPr>
      </p:pic>
      <p:cxnSp>
        <p:nvCxnSpPr>
          <p:cNvPr id="26" name="Straight Connector 25"/>
          <p:cNvCxnSpPr/>
          <p:nvPr/>
        </p:nvCxnSpPr>
        <p:spPr>
          <a:xfrm flipV="1">
            <a:off x="1102450" y="1176065"/>
            <a:ext cx="7806228" cy="0"/>
          </a:xfrm>
          <a:prstGeom prst="line">
            <a:avLst/>
          </a:prstGeom>
          <a:noFill/>
          <a:ln w="127000" cap="flat">
            <a:solidFill>
              <a:schemeClr val="accent1"/>
            </a:solidFill>
            <a:prstDash val="solid"/>
            <a:miter lim="400000"/>
          </a:ln>
          <a:effectLst/>
          <a:sp3d/>
        </p:spPr>
        <p:style>
          <a:lnRef idx="0">
            <a:scrgbClr r="0" g="0" b="0"/>
          </a:lnRef>
          <a:fillRef idx="0">
            <a:scrgbClr r="0" g="0" b="0"/>
          </a:fillRef>
          <a:effectRef idx="0">
            <a:scrgbClr r="0" g="0" b="0"/>
          </a:effectRef>
          <a:fontRef idx="none"/>
        </p:style>
      </p:cxnSp>
      <p:cxnSp>
        <p:nvCxnSpPr>
          <p:cNvPr id="27" name="Straight Connector 26"/>
          <p:cNvCxnSpPr/>
          <p:nvPr/>
        </p:nvCxnSpPr>
        <p:spPr>
          <a:xfrm>
            <a:off x="235325" y="1176065"/>
            <a:ext cx="857332" cy="0"/>
          </a:xfrm>
          <a:prstGeom prst="line">
            <a:avLst/>
          </a:prstGeom>
          <a:noFill/>
          <a:ln w="127000" cap="flat">
            <a:solidFill>
              <a:srgbClr val="329600"/>
            </a:solidFill>
            <a:prstDash val="solid"/>
            <a:miter lim="400000"/>
          </a:ln>
          <a:effectLst/>
          <a:sp3d/>
        </p:spPr>
        <p:style>
          <a:lnRef idx="0">
            <a:scrgbClr r="0" g="0" b="0"/>
          </a:lnRef>
          <a:fillRef idx="0">
            <a:scrgbClr r="0" g="0" b="0"/>
          </a:fillRef>
          <a:effectRef idx="0">
            <a:scrgbClr r="0" g="0" b="0"/>
          </a:effectRef>
          <a:fontRef idx="none"/>
        </p:style>
      </p:cxnSp>
      <p:sp>
        <p:nvSpPr>
          <p:cNvPr id="28" name="Shape 130"/>
          <p:cNvSpPr txBox="1">
            <a:spLocks/>
          </p:cNvSpPr>
          <p:nvPr/>
        </p:nvSpPr>
        <p:spPr>
          <a:xfrm>
            <a:off x="235325" y="372418"/>
            <a:ext cx="8673353" cy="745647"/>
          </a:xfrm>
          <a:prstGeom prst="rect">
            <a:avLst/>
          </a:prstGeom>
          <a:ln w="12700">
            <a:miter lim="400000"/>
          </a:ln>
          <a:extLst>
            <a:ext uri="{C572A759-6A51-4108-AA02-DFA0A04FC94B}">
              <ma14:wrappingTextBoxFlag xmlns:ma14="http://schemas.microsoft.com/office/mac/drawingml/2011/main" val="1"/>
            </a:ext>
          </a:extLst>
        </p:spPr>
        <p:txBody>
          <a:bodyPr lIns="31872" tIns="31872" rIns="31872" bIns="31872" anchor="ctr">
            <a:noAutofit/>
          </a:bodyPr>
          <a:lstStyle>
            <a:lvl1pPr marL="0" marR="0" indent="0" algn="l" defTabSz="457200" rtl="0" latinLnBrk="0">
              <a:lnSpc>
                <a:spcPct val="100000"/>
              </a:lnSpc>
              <a:spcBef>
                <a:spcPts val="0"/>
              </a:spcBef>
              <a:spcAft>
                <a:spcPts val="0"/>
              </a:spcAft>
              <a:buClrTx/>
              <a:buSzTx/>
              <a:buFontTx/>
              <a:buNone/>
              <a:tabLst/>
              <a:defRPr sz="5000" b="0" i="0" u="none" strike="noStrike" cap="none" spc="0" baseline="0">
                <a:ln>
                  <a:noFill/>
                </a:ln>
                <a:solidFill>
                  <a:schemeClr val="accent2"/>
                </a:solidFill>
                <a:uFillTx/>
                <a:latin typeface="Calibri"/>
                <a:ea typeface="Calibri"/>
                <a:cs typeface="Calibri"/>
                <a:sym typeface="Calibri"/>
              </a:defRPr>
            </a:lvl1pPr>
            <a:lvl2pPr marL="0" marR="0" indent="143424"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2pPr>
            <a:lvl3pPr marL="0" marR="0" indent="286847"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3pPr>
            <a:lvl4pPr marL="0" marR="0" indent="430271"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4pPr>
            <a:lvl5pPr marL="0" marR="0" indent="573695"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5pPr>
            <a:lvl6pPr marL="0" marR="0" indent="717118"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6pPr>
            <a:lvl7pPr marL="0" marR="0" indent="860542"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7pPr>
            <a:lvl8pPr marL="0" marR="0" indent="1003965"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8pPr>
            <a:lvl9pPr marL="0" marR="0" indent="1147389"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9pPr>
          </a:lstStyle>
          <a:p>
            <a:pPr hangingPunct="1"/>
            <a:r>
              <a:rPr lang="en-US" sz="4000" b="1" dirty="0" smtClean="0">
                <a:solidFill>
                  <a:srgbClr val="329600"/>
                </a:solidFill>
                <a:latin typeface="Calibri" panose="020F0502020204030204" pitchFamily="34" charset="0"/>
                <a:cs typeface="Calibri" panose="020F0502020204030204" pitchFamily="34" charset="0"/>
              </a:rPr>
              <a:t>Binomial Proportion Confidence Interval</a:t>
            </a:r>
            <a:endParaRPr lang="en-US" sz="3600" b="1" dirty="0">
              <a:solidFill>
                <a:srgbClr val="329600"/>
              </a:solidFill>
              <a:latin typeface="Calibri" panose="020F0502020204030204" pitchFamily="34" charset="0"/>
              <a:cs typeface="Calibri" panose="020F0502020204030204" pitchFamily="34" charset="0"/>
            </a:endParaRPr>
          </a:p>
        </p:txBody>
      </p:sp>
      <p:grpSp>
        <p:nvGrpSpPr>
          <p:cNvPr id="32" name="Group 31"/>
          <p:cNvGrpSpPr/>
          <p:nvPr/>
        </p:nvGrpSpPr>
        <p:grpSpPr>
          <a:xfrm>
            <a:off x="469048" y="1577979"/>
            <a:ext cx="2517991" cy="2080734"/>
            <a:chOff x="-9101" y="3716770"/>
            <a:chExt cx="1753726" cy="1425083"/>
          </a:xfrm>
        </p:grpSpPr>
        <p:sp>
          <p:nvSpPr>
            <p:cNvPr id="33" name="Oval 32"/>
            <p:cNvSpPr/>
            <p:nvPr/>
          </p:nvSpPr>
          <p:spPr>
            <a:xfrm>
              <a:off x="107279" y="4101141"/>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34" name="Oval 33"/>
            <p:cNvSpPr/>
            <p:nvPr/>
          </p:nvSpPr>
          <p:spPr>
            <a:xfrm>
              <a:off x="184213" y="3947275"/>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35" name="Oval 34"/>
            <p:cNvSpPr/>
            <p:nvPr/>
          </p:nvSpPr>
          <p:spPr>
            <a:xfrm>
              <a:off x="368851" y="3978049"/>
              <a:ext cx="172706" cy="172706"/>
            </a:xfrm>
            <a:prstGeom prst="ellipse">
              <a:avLst/>
            </a:prstGeom>
            <a:solidFill>
              <a:srgbClr val="329600"/>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36" name="Oval 35"/>
            <p:cNvSpPr/>
            <p:nvPr/>
          </p:nvSpPr>
          <p:spPr>
            <a:xfrm>
              <a:off x="522716" y="3808797"/>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37" name="Oval 36"/>
            <p:cNvSpPr/>
            <p:nvPr/>
          </p:nvSpPr>
          <p:spPr>
            <a:xfrm>
              <a:off x="722741" y="3747250"/>
              <a:ext cx="109904" cy="109904"/>
            </a:xfrm>
            <a:prstGeom prst="ellipse">
              <a:avLst/>
            </a:prstGeom>
            <a:solidFill>
              <a:srgbClr val="329600"/>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38" name="Oval 37"/>
            <p:cNvSpPr/>
            <p:nvPr/>
          </p:nvSpPr>
          <p:spPr>
            <a:xfrm>
              <a:off x="968926" y="3854956"/>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39" name="Oval 38"/>
            <p:cNvSpPr/>
            <p:nvPr/>
          </p:nvSpPr>
          <p:spPr>
            <a:xfrm>
              <a:off x="1122791" y="3931888"/>
              <a:ext cx="172706" cy="172706"/>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40" name="Oval 39"/>
            <p:cNvSpPr/>
            <p:nvPr/>
          </p:nvSpPr>
          <p:spPr>
            <a:xfrm>
              <a:off x="1338203" y="4101141"/>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42" name="Oval 41"/>
            <p:cNvSpPr/>
            <p:nvPr/>
          </p:nvSpPr>
          <p:spPr>
            <a:xfrm>
              <a:off x="1430522" y="4270392"/>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43" name="Oval 42"/>
            <p:cNvSpPr/>
            <p:nvPr/>
          </p:nvSpPr>
          <p:spPr>
            <a:xfrm>
              <a:off x="630422" y="3947275"/>
              <a:ext cx="282609" cy="282609"/>
            </a:xfrm>
            <a:prstGeom prst="ellipse">
              <a:avLst/>
            </a:prstGeom>
            <a:solidFill>
              <a:srgbClr val="329600"/>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44" name="Oval 43"/>
            <p:cNvSpPr/>
            <p:nvPr/>
          </p:nvSpPr>
          <p:spPr>
            <a:xfrm>
              <a:off x="30347" y="4531963"/>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45" name="Oval 44"/>
            <p:cNvSpPr/>
            <p:nvPr/>
          </p:nvSpPr>
          <p:spPr>
            <a:xfrm>
              <a:off x="122666" y="4670443"/>
              <a:ext cx="172706" cy="172706"/>
            </a:xfrm>
            <a:prstGeom prst="ellipse">
              <a:avLst/>
            </a:prstGeom>
            <a:solidFill>
              <a:srgbClr val="329600"/>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46" name="Oval 45"/>
            <p:cNvSpPr/>
            <p:nvPr/>
          </p:nvSpPr>
          <p:spPr>
            <a:xfrm>
              <a:off x="353465" y="4793535"/>
              <a:ext cx="251208" cy="251208"/>
            </a:xfrm>
            <a:prstGeom prst="ellipse">
              <a:avLst/>
            </a:prstGeom>
            <a:solidFill>
              <a:srgbClr val="329600"/>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47" name="Oval 46"/>
            <p:cNvSpPr/>
            <p:nvPr/>
          </p:nvSpPr>
          <p:spPr>
            <a:xfrm>
              <a:off x="676582" y="4993560"/>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49" name="Oval 48"/>
            <p:cNvSpPr/>
            <p:nvPr/>
          </p:nvSpPr>
          <p:spPr>
            <a:xfrm>
              <a:off x="738128" y="4793535"/>
              <a:ext cx="172706" cy="172706"/>
            </a:xfrm>
            <a:prstGeom prst="ellipse">
              <a:avLst/>
            </a:prstGeom>
            <a:solidFill>
              <a:srgbClr val="329600"/>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50" name="Oval 49"/>
            <p:cNvSpPr/>
            <p:nvPr/>
          </p:nvSpPr>
          <p:spPr>
            <a:xfrm>
              <a:off x="891994" y="5008947"/>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51" name="Oval 50"/>
            <p:cNvSpPr/>
            <p:nvPr/>
          </p:nvSpPr>
          <p:spPr>
            <a:xfrm>
              <a:off x="1030472" y="4762762"/>
              <a:ext cx="251208" cy="251208"/>
            </a:xfrm>
            <a:prstGeom prst="ellipse">
              <a:avLst/>
            </a:prstGeom>
            <a:solidFill>
              <a:srgbClr val="329600"/>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52" name="Oval 51"/>
            <p:cNvSpPr/>
            <p:nvPr/>
          </p:nvSpPr>
          <p:spPr>
            <a:xfrm>
              <a:off x="1368976" y="4701216"/>
              <a:ext cx="172706" cy="172706"/>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53" name="Oval 52"/>
            <p:cNvSpPr/>
            <p:nvPr/>
          </p:nvSpPr>
          <p:spPr>
            <a:xfrm>
              <a:off x="110474" y="4969147"/>
              <a:ext cx="172706" cy="172706"/>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54" name="Oval 53"/>
            <p:cNvSpPr/>
            <p:nvPr/>
          </p:nvSpPr>
          <p:spPr>
            <a:xfrm>
              <a:off x="60539" y="4409525"/>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55" name="Oval 54"/>
            <p:cNvSpPr/>
            <p:nvPr/>
          </p:nvSpPr>
          <p:spPr>
            <a:xfrm>
              <a:off x="245177" y="4440299"/>
              <a:ext cx="172706" cy="172706"/>
            </a:xfrm>
            <a:prstGeom prst="ellipse">
              <a:avLst/>
            </a:prstGeom>
            <a:solidFill>
              <a:srgbClr val="329600"/>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56" name="Oval 55"/>
            <p:cNvSpPr/>
            <p:nvPr/>
          </p:nvSpPr>
          <p:spPr>
            <a:xfrm>
              <a:off x="399042" y="4271047"/>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57" name="Oval 56"/>
            <p:cNvSpPr/>
            <p:nvPr/>
          </p:nvSpPr>
          <p:spPr>
            <a:xfrm>
              <a:off x="599067" y="4209500"/>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58" name="Oval 57"/>
            <p:cNvSpPr/>
            <p:nvPr/>
          </p:nvSpPr>
          <p:spPr>
            <a:xfrm>
              <a:off x="845252" y="4317206"/>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66" name="Oval 65"/>
            <p:cNvSpPr/>
            <p:nvPr/>
          </p:nvSpPr>
          <p:spPr>
            <a:xfrm>
              <a:off x="999117" y="4394138"/>
              <a:ext cx="172706" cy="172706"/>
            </a:xfrm>
            <a:prstGeom prst="ellipse">
              <a:avLst/>
            </a:prstGeom>
            <a:solidFill>
              <a:srgbClr val="329600"/>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67" name="Oval 66"/>
            <p:cNvSpPr/>
            <p:nvPr/>
          </p:nvSpPr>
          <p:spPr>
            <a:xfrm>
              <a:off x="1214529" y="4563391"/>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71" name="Oval 70"/>
            <p:cNvSpPr/>
            <p:nvPr/>
          </p:nvSpPr>
          <p:spPr>
            <a:xfrm>
              <a:off x="1306848" y="4732642"/>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72" name="Oval 71"/>
            <p:cNvSpPr/>
            <p:nvPr/>
          </p:nvSpPr>
          <p:spPr>
            <a:xfrm>
              <a:off x="506748" y="4409525"/>
              <a:ext cx="282609" cy="282609"/>
            </a:xfrm>
            <a:prstGeom prst="ellipse">
              <a:avLst/>
            </a:prstGeom>
            <a:solidFill>
              <a:srgbClr val="329600"/>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73" name="Oval 72"/>
            <p:cNvSpPr/>
            <p:nvPr/>
          </p:nvSpPr>
          <p:spPr>
            <a:xfrm>
              <a:off x="1493417" y="4415583"/>
              <a:ext cx="251208" cy="251208"/>
            </a:xfrm>
            <a:prstGeom prst="ellipse">
              <a:avLst/>
            </a:prstGeom>
            <a:solidFill>
              <a:srgbClr val="329600"/>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74" name="Oval 73"/>
            <p:cNvSpPr/>
            <p:nvPr/>
          </p:nvSpPr>
          <p:spPr>
            <a:xfrm>
              <a:off x="-9101" y="3947569"/>
              <a:ext cx="172706" cy="172706"/>
            </a:xfrm>
            <a:prstGeom prst="ellipse">
              <a:avLst/>
            </a:prstGeom>
            <a:solidFill>
              <a:srgbClr val="329600"/>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75" name="Oval 74"/>
            <p:cNvSpPr/>
            <p:nvPr/>
          </p:nvSpPr>
          <p:spPr>
            <a:xfrm>
              <a:off x="71612" y="3778317"/>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76" name="Oval 75"/>
            <p:cNvSpPr/>
            <p:nvPr/>
          </p:nvSpPr>
          <p:spPr>
            <a:xfrm>
              <a:off x="271637" y="3716770"/>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77" name="Oval 76"/>
            <p:cNvSpPr/>
            <p:nvPr/>
          </p:nvSpPr>
          <p:spPr>
            <a:xfrm>
              <a:off x="517822" y="3824476"/>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78" name="Oval 77"/>
            <p:cNvSpPr/>
            <p:nvPr/>
          </p:nvSpPr>
          <p:spPr>
            <a:xfrm>
              <a:off x="887099" y="4070661"/>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79" name="Oval 78"/>
            <p:cNvSpPr/>
            <p:nvPr/>
          </p:nvSpPr>
          <p:spPr>
            <a:xfrm>
              <a:off x="979418" y="4239912"/>
              <a:ext cx="109904" cy="109904"/>
            </a:xfrm>
            <a:prstGeom prst="ellipse">
              <a:avLst/>
            </a:prstGeom>
            <a:solidFill>
              <a:srgbClr val="329600"/>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81" name="Oval 80"/>
            <p:cNvSpPr/>
            <p:nvPr/>
          </p:nvSpPr>
          <p:spPr>
            <a:xfrm>
              <a:off x="147963" y="4179020"/>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82" name="Oval 81"/>
            <p:cNvSpPr/>
            <p:nvPr/>
          </p:nvSpPr>
          <p:spPr>
            <a:xfrm>
              <a:off x="394148" y="4286726"/>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83" name="Oval 82"/>
            <p:cNvSpPr/>
            <p:nvPr/>
          </p:nvSpPr>
          <p:spPr>
            <a:xfrm>
              <a:off x="763425" y="4532911"/>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grpSp>
      <p:sp>
        <p:nvSpPr>
          <p:cNvPr id="48" name="Oval 47"/>
          <p:cNvSpPr/>
          <p:nvPr/>
        </p:nvSpPr>
        <p:spPr>
          <a:xfrm>
            <a:off x="3832819" y="1943896"/>
            <a:ext cx="251208" cy="251208"/>
          </a:xfrm>
          <a:prstGeom prst="ellipse">
            <a:avLst/>
          </a:prstGeom>
          <a:solidFill>
            <a:srgbClr val="329600"/>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59" name="Oval 58"/>
          <p:cNvSpPr/>
          <p:nvPr/>
        </p:nvSpPr>
        <p:spPr>
          <a:xfrm>
            <a:off x="3832819" y="3473387"/>
            <a:ext cx="251208" cy="251208"/>
          </a:xfrm>
          <a:prstGeom prst="ellipse">
            <a:avLst/>
          </a:prstGeom>
          <a:solidFill>
            <a:srgbClr val="0070C0"/>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60" name="TextBox 59"/>
          <p:cNvSpPr txBox="1"/>
          <p:nvPr/>
        </p:nvSpPr>
        <p:spPr>
          <a:xfrm>
            <a:off x="4354332" y="1334642"/>
            <a:ext cx="3887968" cy="14697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1951" tIns="41951" rIns="41951" bIns="41951" numCol="1" spcCol="38100" rtlCol="0" anchor="ctr">
            <a:spAutoFit/>
          </a:bodyPr>
          <a:lstStyle/>
          <a:p>
            <a:pPr algn="just" defTabSz="482432"/>
            <a:r>
              <a:rPr lang="en-US" sz="3000" dirty="0" smtClean="0">
                <a:latin typeface="Calibri" charset="0"/>
                <a:ea typeface="Calibri" charset="0"/>
                <a:cs typeface="Calibri" charset="0"/>
              </a:rPr>
              <a:t>Less than the desired programmer quality loss ➔ </a:t>
            </a:r>
            <a:r>
              <a:rPr lang="en-US" sz="3000" b="1" dirty="0" err="1" smtClean="0">
                <a:solidFill>
                  <a:srgbClr val="329600"/>
                </a:solidFill>
                <a:latin typeface="Calibri" charset="0"/>
                <a:ea typeface="Calibri" charset="0"/>
                <a:cs typeface="Calibri" charset="0"/>
              </a:rPr>
              <a:t>n</a:t>
            </a:r>
            <a:r>
              <a:rPr lang="en-US" sz="2400" b="1" dirty="0" err="1" smtClean="0">
                <a:solidFill>
                  <a:srgbClr val="329600"/>
                </a:solidFill>
                <a:latin typeface="Calibri" charset="0"/>
                <a:ea typeface="Calibri" charset="0"/>
                <a:cs typeface="Calibri" charset="0"/>
              </a:rPr>
              <a:t>success</a:t>
            </a:r>
            <a:endParaRPr lang="en-US" sz="2400" b="1" dirty="0">
              <a:solidFill>
                <a:srgbClr val="329600"/>
              </a:solidFill>
              <a:latin typeface="Calibri" charset="0"/>
              <a:ea typeface="Calibri" charset="0"/>
              <a:cs typeface="Calibri" charset="0"/>
            </a:endParaRPr>
          </a:p>
        </p:txBody>
      </p:sp>
      <p:sp>
        <p:nvSpPr>
          <p:cNvPr id="61" name="TextBox 60"/>
          <p:cNvSpPr txBox="1"/>
          <p:nvPr/>
        </p:nvSpPr>
        <p:spPr>
          <a:xfrm>
            <a:off x="4354332" y="3094966"/>
            <a:ext cx="4080200" cy="10080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1951" tIns="41951" rIns="41951" bIns="41951" numCol="1" spcCol="38100" rtlCol="0" anchor="ctr">
            <a:spAutoFit/>
          </a:bodyPr>
          <a:lstStyle/>
          <a:p>
            <a:pPr algn="just" defTabSz="482432"/>
            <a:r>
              <a:rPr lang="en-US" sz="3000" dirty="0" smtClean="0">
                <a:latin typeface="Calibri" charset="0"/>
                <a:ea typeface="Calibri" charset="0"/>
                <a:cs typeface="Calibri" charset="0"/>
              </a:rPr>
              <a:t>Greater than the desired programmer quality loss </a:t>
            </a:r>
            <a:endParaRPr lang="en-US" sz="3000" dirty="0">
              <a:latin typeface="Calibri" charset="0"/>
              <a:ea typeface="Calibri" charset="0"/>
              <a:cs typeface="Calibri" charset="0"/>
            </a:endParaRPr>
          </a:p>
        </p:txBody>
      </p:sp>
      <p:sp>
        <p:nvSpPr>
          <p:cNvPr id="63" name="Rectangle 62"/>
          <p:cNvSpPr/>
          <p:nvPr/>
        </p:nvSpPr>
        <p:spPr>
          <a:xfrm>
            <a:off x="651810" y="3835173"/>
            <a:ext cx="2152466" cy="412995"/>
          </a:xfrm>
          <a:prstGeom prst="rect">
            <a:avLst/>
          </a:prstGeom>
          <a:noFill/>
          <a:ln w="12700" cmpd="sng">
            <a:solidFill>
              <a:srgbClr val="0070C0"/>
            </a:solidFill>
          </a:ln>
          <a:effectLst/>
        </p:spPr>
        <p:style>
          <a:lnRef idx="1">
            <a:schemeClr val="accent1"/>
          </a:lnRef>
          <a:fillRef idx="3">
            <a:schemeClr val="accent1"/>
          </a:fillRef>
          <a:effectRef idx="2">
            <a:schemeClr val="accent1"/>
          </a:effectRef>
          <a:fontRef idx="minor">
            <a:schemeClr val="lt1"/>
          </a:fontRef>
        </p:style>
        <p:txBody>
          <a:bodyPr/>
          <a:lstStyle/>
          <a:p>
            <a:pPr algn="ctr"/>
            <a:r>
              <a:rPr lang="en-US" sz="2000" dirty="0" smtClean="0">
                <a:solidFill>
                  <a:schemeClr val="tx1"/>
                </a:solidFill>
              </a:rPr>
              <a:t>Input Datasets</a:t>
            </a:r>
            <a:endParaRPr lang="en-US" sz="2000" dirty="0">
              <a:solidFill>
                <a:schemeClr val="tx1"/>
              </a:solidFill>
            </a:endParaRPr>
          </a:p>
        </p:txBody>
      </p:sp>
    </p:spTree>
    <p:extLst>
      <p:ext uri="{BB962C8B-B14F-4D97-AF65-F5344CB8AC3E}">
        <p14:creationId xmlns:p14="http://schemas.microsoft.com/office/powerpoint/2010/main" val="552058497"/>
      </p:ext>
    </p:extLst>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asted-image.pdf"/>
          <p:cNvPicPr>
            <a:picLocks noChangeAspect="1"/>
          </p:cNvPicPr>
          <p:nvPr/>
        </p:nvPicPr>
        <p:blipFill>
          <a:blip r:embed="rId3">
            <a:alphaModFix amt="20000"/>
            <a:extLst/>
          </a:blip>
          <a:stretch>
            <a:fillRect/>
          </a:stretch>
        </p:blipFill>
        <p:spPr>
          <a:xfrm>
            <a:off x="0" y="6151337"/>
            <a:ext cx="705517" cy="698091"/>
          </a:xfrm>
          <a:prstGeom prst="rect">
            <a:avLst/>
          </a:prstGeom>
          <a:ln w="25400">
            <a:miter lim="400000"/>
          </a:ln>
          <a:effectLst>
            <a:outerShdw blurRad="254000" dist="127000" dir="5400000" rotWithShape="0">
              <a:srgbClr val="000000">
                <a:alpha val="70000"/>
              </a:srgbClr>
            </a:outerShdw>
          </a:effectLst>
        </p:spPr>
      </p:pic>
      <p:pic>
        <p:nvPicPr>
          <p:cNvPr id="29" name="Picture 28"/>
          <p:cNvPicPr>
            <a:picLocks noChangeAspect="1"/>
          </p:cNvPicPr>
          <p:nvPr/>
        </p:nvPicPr>
        <p:blipFill>
          <a:blip r:embed="rId4">
            <a:alphaModFix amt="20000"/>
          </a:blip>
          <a:stretch>
            <a:fillRect/>
          </a:stretch>
        </p:blipFill>
        <p:spPr>
          <a:xfrm>
            <a:off x="8434532" y="6142764"/>
            <a:ext cx="709468" cy="715236"/>
          </a:xfrm>
          <a:prstGeom prst="rect">
            <a:avLst/>
          </a:prstGeom>
          <a:effectLst/>
        </p:spPr>
      </p:pic>
      <p:cxnSp>
        <p:nvCxnSpPr>
          <p:cNvPr id="26" name="Straight Connector 25"/>
          <p:cNvCxnSpPr/>
          <p:nvPr/>
        </p:nvCxnSpPr>
        <p:spPr>
          <a:xfrm flipV="1">
            <a:off x="1102450" y="1176065"/>
            <a:ext cx="7806228" cy="0"/>
          </a:xfrm>
          <a:prstGeom prst="line">
            <a:avLst/>
          </a:prstGeom>
          <a:noFill/>
          <a:ln w="127000" cap="flat">
            <a:solidFill>
              <a:schemeClr val="accent1"/>
            </a:solidFill>
            <a:prstDash val="solid"/>
            <a:miter lim="400000"/>
          </a:ln>
          <a:effectLst/>
          <a:sp3d/>
        </p:spPr>
        <p:style>
          <a:lnRef idx="0">
            <a:scrgbClr r="0" g="0" b="0"/>
          </a:lnRef>
          <a:fillRef idx="0">
            <a:scrgbClr r="0" g="0" b="0"/>
          </a:fillRef>
          <a:effectRef idx="0">
            <a:scrgbClr r="0" g="0" b="0"/>
          </a:effectRef>
          <a:fontRef idx="none"/>
        </p:style>
      </p:cxnSp>
      <p:cxnSp>
        <p:nvCxnSpPr>
          <p:cNvPr id="27" name="Straight Connector 26"/>
          <p:cNvCxnSpPr/>
          <p:nvPr/>
        </p:nvCxnSpPr>
        <p:spPr>
          <a:xfrm>
            <a:off x="235325" y="1176065"/>
            <a:ext cx="857332" cy="0"/>
          </a:xfrm>
          <a:prstGeom prst="line">
            <a:avLst/>
          </a:prstGeom>
          <a:noFill/>
          <a:ln w="127000" cap="flat">
            <a:solidFill>
              <a:srgbClr val="329600"/>
            </a:solidFill>
            <a:prstDash val="solid"/>
            <a:miter lim="400000"/>
          </a:ln>
          <a:effectLst/>
          <a:sp3d/>
        </p:spPr>
        <p:style>
          <a:lnRef idx="0">
            <a:scrgbClr r="0" g="0" b="0"/>
          </a:lnRef>
          <a:fillRef idx="0">
            <a:scrgbClr r="0" g="0" b="0"/>
          </a:fillRef>
          <a:effectRef idx="0">
            <a:scrgbClr r="0" g="0" b="0"/>
          </a:effectRef>
          <a:fontRef idx="none"/>
        </p:style>
      </p:cxnSp>
      <p:sp>
        <p:nvSpPr>
          <p:cNvPr id="28" name="Shape 130"/>
          <p:cNvSpPr txBox="1">
            <a:spLocks/>
          </p:cNvSpPr>
          <p:nvPr/>
        </p:nvSpPr>
        <p:spPr>
          <a:xfrm>
            <a:off x="235325" y="372418"/>
            <a:ext cx="8673353" cy="745647"/>
          </a:xfrm>
          <a:prstGeom prst="rect">
            <a:avLst/>
          </a:prstGeom>
          <a:ln w="12700">
            <a:miter lim="400000"/>
          </a:ln>
          <a:extLst>
            <a:ext uri="{C572A759-6A51-4108-AA02-DFA0A04FC94B}">
              <ma14:wrappingTextBoxFlag xmlns:ma14="http://schemas.microsoft.com/office/mac/drawingml/2011/main" val="1"/>
            </a:ext>
          </a:extLst>
        </p:spPr>
        <p:txBody>
          <a:bodyPr lIns="31872" tIns="31872" rIns="31872" bIns="31872" anchor="ctr">
            <a:noAutofit/>
          </a:bodyPr>
          <a:lstStyle>
            <a:lvl1pPr marL="0" marR="0" indent="0" algn="l" defTabSz="457200" rtl="0" latinLnBrk="0">
              <a:lnSpc>
                <a:spcPct val="100000"/>
              </a:lnSpc>
              <a:spcBef>
                <a:spcPts val="0"/>
              </a:spcBef>
              <a:spcAft>
                <a:spcPts val="0"/>
              </a:spcAft>
              <a:buClrTx/>
              <a:buSzTx/>
              <a:buFontTx/>
              <a:buNone/>
              <a:tabLst/>
              <a:defRPr sz="5000" b="0" i="0" u="none" strike="noStrike" cap="none" spc="0" baseline="0">
                <a:ln>
                  <a:noFill/>
                </a:ln>
                <a:solidFill>
                  <a:schemeClr val="accent2"/>
                </a:solidFill>
                <a:uFillTx/>
                <a:latin typeface="Calibri"/>
                <a:ea typeface="Calibri"/>
                <a:cs typeface="Calibri"/>
                <a:sym typeface="Calibri"/>
              </a:defRPr>
            </a:lvl1pPr>
            <a:lvl2pPr marL="0" marR="0" indent="143424"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2pPr>
            <a:lvl3pPr marL="0" marR="0" indent="286847"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3pPr>
            <a:lvl4pPr marL="0" marR="0" indent="430271"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4pPr>
            <a:lvl5pPr marL="0" marR="0" indent="573695"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5pPr>
            <a:lvl6pPr marL="0" marR="0" indent="717118"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6pPr>
            <a:lvl7pPr marL="0" marR="0" indent="860542"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7pPr>
            <a:lvl8pPr marL="0" marR="0" indent="1003965"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8pPr>
            <a:lvl9pPr marL="0" marR="0" indent="1147389"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9pPr>
          </a:lstStyle>
          <a:p>
            <a:pPr hangingPunct="1"/>
            <a:r>
              <a:rPr lang="en-US" sz="4000" b="1" dirty="0" smtClean="0">
                <a:solidFill>
                  <a:srgbClr val="329600"/>
                </a:solidFill>
                <a:latin typeface="Calibri" panose="020F0502020204030204" pitchFamily="34" charset="0"/>
                <a:cs typeface="Calibri" panose="020F0502020204030204" pitchFamily="34" charset="0"/>
              </a:rPr>
              <a:t>Binomial Proportion Confidence Interval</a:t>
            </a:r>
            <a:endParaRPr lang="en-US" sz="3600" b="1" dirty="0">
              <a:solidFill>
                <a:srgbClr val="329600"/>
              </a:solidFill>
              <a:latin typeface="Calibri" panose="020F0502020204030204" pitchFamily="34" charset="0"/>
              <a:cs typeface="Calibri" panose="020F0502020204030204" pitchFamily="34" charset="0"/>
            </a:endParaRPr>
          </a:p>
        </p:txBody>
      </p:sp>
      <p:grpSp>
        <p:nvGrpSpPr>
          <p:cNvPr id="32" name="Group 31"/>
          <p:cNvGrpSpPr/>
          <p:nvPr/>
        </p:nvGrpSpPr>
        <p:grpSpPr>
          <a:xfrm>
            <a:off x="469048" y="1577979"/>
            <a:ext cx="2517991" cy="2080734"/>
            <a:chOff x="-9101" y="3716770"/>
            <a:chExt cx="1753726" cy="1425083"/>
          </a:xfrm>
        </p:grpSpPr>
        <p:sp>
          <p:nvSpPr>
            <p:cNvPr id="33" name="Oval 32"/>
            <p:cNvSpPr/>
            <p:nvPr/>
          </p:nvSpPr>
          <p:spPr>
            <a:xfrm>
              <a:off x="107279" y="4101141"/>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34" name="Oval 33"/>
            <p:cNvSpPr/>
            <p:nvPr/>
          </p:nvSpPr>
          <p:spPr>
            <a:xfrm>
              <a:off x="184213" y="3947275"/>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35" name="Oval 34"/>
            <p:cNvSpPr/>
            <p:nvPr/>
          </p:nvSpPr>
          <p:spPr>
            <a:xfrm>
              <a:off x="368851" y="3978049"/>
              <a:ext cx="172706" cy="172706"/>
            </a:xfrm>
            <a:prstGeom prst="ellipse">
              <a:avLst/>
            </a:prstGeom>
            <a:solidFill>
              <a:srgbClr val="329600"/>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36" name="Oval 35"/>
            <p:cNvSpPr/>
            <p:nvPr/>
          </p:nvSpPr>
          <p:spPr>
            <a:xfrm>
              <a:off x="522716" y="3808797"/>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37" name="Oval 36"/>
            <p:cNvSpPr/>
            <p:nvPr/>
          </p:nvSpPr>
          <p:spPr>
            <a:xfrm>
              <a:off x="722741" y="3747250"/>
              <a:ext cx="109904" cy="109904"/>
            </a:xfrm>
            <a:prstGeom prst="ellipse">
              <a:avLst/>
            </a:prstGeom>
            <a:solidFill>
              <a:srgbClr val="329600"/>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38" name="Oval 37"/>
            <p:cNvSpPr/>
            <p:nvPr/>
          </p:nvSpPr>
          <p:spPr>
            <a:xfrm>
              <a:off x="968926" y="3854956"/>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39" name="Oval 38"/>
            <p:cNvSpPr/>
            <p:nvPr/>
          </p:nvSpPr>
          <p:spPr>
            <a:xfrm>
              <a:off x="1122791" y="3931888"/>
              <a:ext cx="172706" cy="172706"/>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40" name="Oval 39"/>
            <p:cNvSpPr/>
            <p:nvPr/>
          </p:nvSpPr>
          <p:spPr>
            <a:xfrm>
              <a:off x="1338203" y="4101141"/>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42" name="Oval 41"/>
            <p:cNvSpPr/>
            <p:nvPr/>
          </p:nvSpPr>
          <p:spPr>
            <a:xfrm>
              <a:off x="1430522" y="4270392"/>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43" name="Oval 42"/>
            <p:cNvSpPr/>
            <p:nvPr/>
          </p:nvSpPr>
          <p:spPr>
            <a:xfrm>
              <a:off x="630422" y="3947275"/>
              <a:ext cx="282609" cy="282609"/>
            </a:xfrm>
            <a:prstGeom prst="ellipse">
              <a:avLst/>
            </a:prstGeom>
            <a:solidFill>
              <a:srgbClr val="329600"/>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44" name="Oval 43"/>
            <p:cNvSpPr/>
            <p:nvPr/>
          </p:nvSpPr>
          <p:spPr>
            <a:xfrm>
              <a:off x="30347" y="4531963"/>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45" name="Oval 44"/>
            <p:cNvSpPr/>
            <p:nvPr/>
          </p:nvSpPr>
          <p:spPr>
            <a:xfrm>
              <a:off x="122666" y="4670443"/>
              <a:ext cx="172706" cy="172706"/>
            </a:xfrm>
            <a:prstGeom prst="ellipse">
              <a:avLst/>
            </a:prstGeom>
            <a:solidFill>
              <a:srgbClr val="329600"/>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46" name="Oval 45"/>
            <p:cNvSpPr/>
            <p:nvPr/>
          </p:nvSpPr>
          <p:spPr>
            <a:xfrm>
              <a:off x="353465" y="4793535"/>
              <a:ext cx="251208" cy="251208"/>
            </a:xfrm>
            <a:prstGeom prst="ellipse">
              <a:avLst/>
            </a:prstGeom>
            <a:solidFill>
              <a:srgbClr val="329600"/>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47" name="Oval 46"/>
            <p:cNvSpPr/>
            <p:nvPr/>
          </p:nvSpPr>
          <p:spPr>
            <a:xfrm>
              <a:off x="676582" y="4993560"/>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49" name="Oval 48"/>
            <p:cNvSpPr/>
            <p:nvPr/>
          </p:nvSpPr>
          <p:spPr>
            <a:xfrm>
              <a:off x="738128" y="4793535"/>
              <a:ext cx="172706" cy="172706"/>
            </a:xfrm>
            <a:prstGeom prst="ellipse">
              <a:avLst/>
            </a:prstGeom>
            <a:solidFill>
              <a:srgbClr val="329600"/>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50" name="Oval 49"/>
            <p:cNvSpPr/>
            <p:nvPr/>
          </p:nvSpPr>
          <p:spPr>
            <a:xfrm>
              <a:off x="891994" y="5008947"/>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51" name="Oval 50"/>
            <p:cNvSpPr/>
            <p:nvPr/>
          </p:nvSpPr>
          <p:spPr>
            <a:xfrm>
              <a:off x="1030472" y="4762762"/>
              <a:ext cx="251208" cy="251208"/>
            </a:xfrm>
            <a:prstGeom prst="ellipse">
              <a:avLst/>
            </a:prstGeom>
            <a:solidFill>
              <a:srgbClr val="329600"/>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52" name="Oval 51"/>
            <p:cNvSpPr/>
            <p:nvPr/>
          </p:nvSpPr>
          <p:spPr>
            <a:xfrm>
              <a:off x="1368976" y="4701216"/>
              <a:ext cx="172706" cy="172706"/>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53" name="Oval 52"/>
            <p:cNvSpPr/>
            <p:nvPr/>
          </p:nvSpPr>
          <p:spPr>
            <a:xfrm>
              <a:off x="110474" y="4969147"/>
              <a:ext cx="172706" cy="172706"/>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54" name="Oval 53"/>
            <p:cNvSpPr/>
            <p:nvPr/>
          </p:nvSpPr>
          <p:spPr>
            <a:xfrm>
              <a:off x="60539" y="4409525"/>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55" name="Oval 54"/>
            <p:cNvSpPr/>
            <p:nvPr/>
          </p:nvSpPr>
          <p:spPr>
            <a:xfrm>
              <a:off x="245177" y="4440299"/>
              <a:ext cx="172706" cy="172706"/>
            </a:xfrm>
            <a:prstGeom prst="ellipse">
              <a:avLst/>
            </a:prstGeom>
            <a:solidFill>
              <a:srgbClr val="329600"/>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56" name="Oval 55"/>
            <p:cNvSpPr/>
            <p:nvPr/>
          </p:nvSpPr>
          <p:spPr>
            <a:xfrm>
              <a:off x="399042" y="4271047"/>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57" name="Oval 56"/>
            <p:cNvSpPr/>
            <p:nvPr/>
          </p:nvSpPr>
          <p:spPr>
            <a:xfrm>
              <a:off x="599067" y="4209500"/>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58" name="Oval 57"/>
            <p:cNvSpPr/>
            <p:nvPr/>
          </p:nvSpPr>
          <p:spPr>
            <a:xfrm>
              <a:off x="845252" y="4317206"/>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66" name="Oval 65"/>
            <p:cNvSpPr/>
            <p:nvPr/>
          </p:nvSpPr>
          <p:spPr>
            <a:xfrm>
              <a:off x="999117" y="4394138"/>
              <a:ext cx="172706" cy="172706"/>
            </a:xfrm>
            <a:prstGeom prst="ellipse">
              <a:avLst/>
            </a:prstGeom>
            <a:solidFill>
              <a:srgbClr val="329600"/>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67" name="Oval 66"/>
            <p:cNvSpPr/>
            <p:nvPr/>
          </p:nvSpPr>
          <p:spPr>
            <a:xfrm>
              <a:off x="1214529" y="4563391"/>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71" name="Oval 70"/>
            <p:cNvSpPr/>
            <p:nvPr/>
          </p:nvSpPr>
          <p:spPr>
            <a:xfrm>
              <a:off x="1306848" y="4732642"/>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72" name="Oval 71"/>
            <p:cNvSpPr/>
            <p:nvPr/>
          </p:nvSpPr>
          <p:spPr>
            <a:xfrm>
              <a:off x="506748" y="4409525"/>
              <a:ext cx="282609" cy="282609"/>
            </a:xfrm>
            <a:prstGeom prst="ellipse">
              <a:avLst/>
            </a:prstGeom>
            <a:solidFill>
              <a:srgbClr val="329600"/>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73" name="Oval 72"/>
            <p:cNvSpPr/>
            <p:nvPr/>
          </p:nvSpPr>
          <p:spPr>
            <a:xfrm>
              <a:off x="1493417" y="4415583"/>
              <a:ext cx="251208" cy="251208"/>
            </a:xfrm>
            <a:prstGeom prst="ellipse">
              <a:avLst/>
            </a:prstGeom>
            <a:solidFill>
              <a:srgbClr val="329600"/>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74" name="Oval 73"/>
            <p:cNvSpPr/>
            <p:nvPr/>
          </p:nvSpPr>
          <p:spPr>
            <a:xfrm>
              <a:off x="-9101" y="3947569"/>
              <a:ext cx="172706" cy="172706"/>
            </a:xfrm>
            <a:prstGeom prst="ellipse">
              <a:avLst/>
            </a:prstGeom>
            <a:solidFill>
              <a:srgbClr val="329600"/>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75" name="Oval 74"/>
            <p:cNvSpPr/>
            <p:nvPr/>
          </p:nvSpPr>
          <p:spPr>
            <a:xfrm>
              <a:off x="71612" y="3778317"/>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76" name="Oval 75"/>
            <p:cNvSpPr/>
            <p:nvPr/>
          </p:nvSpPr>
          <p:spPr>
            <a:xfrm>
              <a:off x="271637" y="3716770"/>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77" name="Oval 76"/>
            <p:cNvSpPr/>
            <p:nvPr/>
          </p:nvSpPr>
          <p:spPr>
            <a:xfrm>
              <a:off x="517822" y="3824476"/>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78" name="Oval 77"/>
            <p:cNvSpPr/>
            <p:nvPr/>
          </p:nvSpPr>
          <p:spPr>
            <a:xfrm>
              <a:off x="887099" y="4070661"/>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79" name="Oval 78"/>
            <p:cNvSpPr/>
            <p:nvPr/>
          </p:nvSpPr>
          <p:spPr>
            <a:xfrm>
              <a:off x="979418" y="4239912"/>
              <a:ext cx="109904" cy="109904"/>
            </a:xfrm>
            <a:prstGeom prst="ellipse">
              <a:avLst/>
            </a:prstGeom>
            <a:solidFill>
              <a:srgbClr val="329600"/>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81" name="Oval 80"/>
            <p:cNvSpPr/>
            <p:nvPr/>
          </p:nvSpPr>
          <p:spPr>
            <a:xfrm>
              <a:off x="147963" y="4179020"/>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82" name="Oval 81"/>
            <p:cNvSpPr/>
            <p:nvPr/>
          </p:nvSpPr>
          <p:spPr>
            <a:xfrm>
              <a:off x="394148" y="4286726"/>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83" name="Oval 82"/>
            <p:cNvSpPr/>
            <p:nvPr/>
          </p:nvSpPr>
          <p:spPr>
            <a:xfrm>
              <a:off x="763425" y="4532911"/>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grpSp>
      <p:sp>
        <p:nvSpPr>
          <p:cNvPr id="48" name="Oval 47"/>
          <p:cNvSpPr/>
          <p:nvPr/>
        </p:nvSpPr>
        <p:spPr>
          <a:xfrm>
            <a:off x="3832819" y="1943896"/>
            <a:ext cx="251208" cy="251208"/>
          </a:xfrm>
          <a:prstGeom prst="ellipse">
            <a:avLst/>
          </a:prstGeom>
          <a:solidFill>
            <a:srgbClr val="329600"/>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59" name="Oval 58"/>
          <p:cNvSpPr/>
          <p:nvPr/>
        </p:nvSpPr>
        <p:spPr>
          <a:xfrm>
            <a:off x="3832819" y="3473387"/>
            <a:ext cx="251208" cy="251208"/>
          </a:xfrm>
          <a:prstGeom prst="ellipse">
            <a:avLst/>
          </a:prstGeom>
          <a:solidFill>
            <a:srgbClr val="0070C0"/>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60" name="TextBox 59"/>
          <p:cNvSpPr txBox="1"/>
          <p:nvPr/>
        </p:nvSpPr>
        <p:spPr>
          <a:xfrm>
            <a:off x="4354332" y="1334642"/>
            <a:ext cx="3887968" cy="14697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1951" tIns="41951" rIns="41951" bIns="41951" numCol="1" spcCol="38100" rtlCol="0" anchor="ctr">
            <a:spAutoFit/>
          </a:bodyPr>
          <a:lstStyle/>
          <a:p>
            <a:pPr algn="just" defTabSz="482432"/>
            <a:r>
              <a:rPr lang="en-US" sz="3000" dirty="0" smtClean="0">
                <a:latin typeface="Calibri" charset="0"/>
                <a:ea typeface="Calibri" charset="0"/>
                <a:cs typeface="Calibri" charset="0"/>
              </a:rPr>
              <a:t>Less than the desired programmer quality loss ➔ </a:t>
            </a:r>
            <a:r>
              <a:rPr lang="en-US" sz="3000" b="1" dirty="0" err="1" smtClean="0">
                <a:solidFill>
                  <a:srgbClr val="329600"/>
                </a:solidFill>
                <a:latin typeface="Calibri" charset="0"/>
                <a:ea typeface="Calibri" charset="0"/>
                <a:cs typeface="Calibri" charset="0"/>
              </a:rPr>
              <a:t>n</a:t>
            </a:r>
            <a:r>
              <a:rPr lang="en-US" sz="2400" b="1" dirty="0" err="1" smtClean="0">
                <a:solidFill>
                  <a:srgbClr val="329600"/>
                </a:solidFill>
                <a:latin typeface="Calibri" charset="0"/>
                <a:ea typeface="Calibri" charset="0"/>
                <a:cs typeface="Calibri" charset="0"/>
              </a:rPr>
              <a:t>success</a:t>
            </a:r>
            <a:endParaRPr lang="en-US" sz="2400" b="1" dirty="0">
              <a:solidFill>
                <a:srgbClr val="329600"/>
              </a:solidFill>
              <a:latin typeface="Calibri" charset="0"/>
              <a:ea typeface="Calibri" charset="0"/>
              <a:cs typeface="Calibri" charset="0"/>
            </a:endParaRPr>
          </a:p>
        </p:txBody>
      </p:sp>
      <p:sp>
        <p:nvSpPr>
          <p:cNvPr id="61" name="TextBox 60"/>
          <p:cNvSpPr txBox="1"/>
          <p:nvPr/>
        </p:nvSpPr>
        <p:spPr>
          <a:xfrm>
            <a:off x="4354332" y="3094966"/>
            <a:ext cx="4080200" cy="10080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1951" tIns="41951" rIns="41951" bIns="41951" numCol="1" spcCol="38100" rtlCol="0" anchor="ctr">
            <a:spAutoFit/>
          </a:bodyPr>
          <a:lstStyle/>
          <a:p>
            <a:pPr algn="just" defTabSz="482432"/>
            <a:r>
              <a:rPr lang="en-US" sz="3000" dirty="0" smtClean="0">
                <a:latin typeface="Calibri" charset="0"/>
                <a:ea typeface="Calibri" charset="0"/>
                <a:cs typeface="Calibri" charset="0"/>
              </a:rPr>
              <a:t>Greater than the desired programmer quality loss </a:t>
            </a:r>
            <a:endParaRPr lang="en-US" sz="3000" dirty="0">
              <a:latin typeface="Calibri" charset="0"/>
              <a:ea typeface="Calibri" charset="0"/>
              <a:cs typeface="Calibri" charset="0"/>
            </a:endParaRPr>
          </a:p>
        </p:txBody>
      </p:sp>
      <p:sp>
        <p:nvSpPr>
          <p:cNvPr id="63" name="Rectangle 62"/>
          <p:cNvSpPr/>
          <p:nvPr/>
        </p:nvSpPr>
        <p:spPr>
          <a:xfrm>
            <a:off x="651810" y="3835173"/>
            <a:ext cx="2152466" cy="412995"/>
          </a:xfrm>
          <a:prstGeom prst="rect">
            <a:avLst/>
          </a:prstGeom>
          <a:noFill/>
          <a:ln w="12700" cmpd="sng">
            <a:solidFill>
              <a:srgbClr val="0070C0"/>
            </a:solidFill>
          </a:ln>
          <a:effectLst/>
        </p:spPr>
        <p:style>
          <a:lnRef idx="1">
            <a:schemeClr val="accent1"/>
          </a:lnRef>
          <a:fillRef idx="3">
            <a:schemeClr val="accent1"/>
          </a:fillRef>
          <a:effectRef idx="2">
            <a:schemeClr val="accent1"/>
          </a:effectRef>
          <a:fontRef idx="minor">
            <a:schemeClr val="lt1"/>
          </a:fontRef>
        </p:style>
        <p:txBody>
          <a:bodyPr/>
          <a:lstStyle/>
          <a:p>
            <a:pPr algn="ctr"/>
            <a:r>
              <a:rPr lang="en-US" sz="2000" dirty="0" smtClean="0">
                <a:solidFill>
                  <a:schemeClr val="tx1"/>
                </a:solidFill>
              </a:rPr>
              <a:t>Input Datasets</a:t>
            </a:r>
            <a:endParaRPr lang="en-US" sz="2000" dirty="0">
              <a:solidFill>
                <a:schemeClr val="tx1"/>
              </a:solidFill>
            </a:endParaRPr>
          </a:p>
        </p:txBody>
      </p:sp>
      <mc:AlternateContent xmlns:mc="http://schemas.openxmlformats.org/markup-compatibility/2006" xmlns:a14="http://schemas.microsoft.com/office/drawing/2010/main">
        <mc:Choice Requires="a14">
          <p:sp>
            <p:nvSpPr>
              <p:cNvPr id="62" name="TextBox 61"/>
              <p:cNvSpPr txBox="1"/>
              <p:nvPr/>
            </p:nvSpPr>
            <p:spPr>
              <a:xfrm>
                <a:off x="4271828" y="5686225"/>
                <a:ext cx="4497886" cy="28854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875" i="1">
                          <a:latin typeface="Cambria Math" charset="0"/>
                        </a:rPr>
                        <m:t>𝑤𝑖𝑡h</m:t>
                      </m:r>
                      <m:r>
                        <a:rPr lang="en-US" sz="1875" i="1">
                          <a:latin typeface="Cambria Math" charset="0"/>
                        </a:rPr>
                        <m:t> </m:t>
                      </m:r>
                      <m:r>
                        <a:rPr lang="en-US" sz="1875" i="1">
                          <a:latin typeface="Cambria Math" charset="0"/>
                        </a:rPr>
                        <m:t>𝑎</m:t>
                      </m:r>
                      <m:r>
                        <a:rPr lang="en-US" sz="1875" i="1">
                          <a:latin typeface="Cambria Math" charset="0"/>
                        </a:rPr>
                        <m:t> </m:t>
                      </m:r>
                      <m:r>
                        <a:rPr lang="en-US" sz="1875" i="1">
                          <a:latin typeface="Cambria Math" charset="0"/>
                        </a:rPr>
                        <m:t>𝑐𝑜𝑛𝑓𝑖𝑑𝑒𝑛𝑐𝑒</m:t>
                      </m:r>
                      <m:r>
                        <a:rPr lang="en-US" sz="1875" i="1">
                          <a:latin typeface="Cambria Math" charset="0"/>
                        </a:rPr>
                        <m:t> </m:t>
                      </m:r>
                      <m:r>
                        <a:rPr lang="en-US" sz="1875" i="1">
                          <a:latin typeface="Cambria Math" charset="0"/>
                        </a:rPr>
                        <m:t>𝑙𝑒𝑣𝑒𝑙</m:t>
                      </m:r>
                    </m:oMath>
                  </m:oMathPara>
                </a14:m>
                <a:endParaRPr lang="en-US" sz="1875" dirty="0"/>
              </a:p>
            </p:txBody>
          </p:sp>
        </mc:Choice>
        <mc:Fallback xmlns="">
          <p:sp>
            <p:nvSpPr>
              <p:cNvPr id="62" name="TextBox 61"/>
              <p:cNvSpPr txBox="1">
                <a:spLocks noRot="1" noChangeAspect="1" noMove="1" noResize="1" noEditPoints="1" noAdjustHandles="1" noChangeArrowheads="1" noChangeShapeType="1" noTextEdit="1"/>
              </p:cNvSpPr>
              <p:nvPr/>
            </p:nvSpPr>
            <p:spPr>
              <a:xfrm>
                <a:off x="4271828" y="5686225"/>
                <a:ext cx="4497886" cy="288541"/>
              </a:xfrm>
              <a:prstGeom prst="rect">
                <a:avLst/>
              </a:prstGeom>
              <a:blipFill rotWithShape="0">
                <a:blip r:embed="rId5"/>
                <a:stretch>
                  <a:fillRect t="-142553" b="-1787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p:cNvSpPr txBox="1"/>
              <p:nvPr/>
            </p:nvSpPr>
            <p:spPr>
              <a:xfrm>
                <a:off x="469048" y="4794601"/>
                <a:ext cx="4783191" cy="6798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500" i="1">
                              <a:latin typeface="Cambria Math" charset="0"/>
                            </a:rPr>
                          </m:ctrlPr>
                        </m:fPr>
                        <m:num>
                          <m:r>
                            <a:rPr lang="en-US" sz="1500" i="1">
                              <a:latin typeface="Cambria Math" charset="0"/>
                            </a:rPr>
                            <m:t>1</m:t>
                          </m:r>
                        </m:num>
                        <m:den>
                          <m:r>
                            <a:rPr lang="en-US" sz="1500" i="1">
                              <a:latin typeface="Cambria Math" charset="0"/>
                            </a:rPr>
                            <m:t>1+</m:t>
                          </m:r>
                          <m:f>
                            <m:fPr>
                              <m:ctrlPr>
                                <a:rPr lang="bg-BG" sz="1500" i="1">
                                  <a:latin typeface="Cambria Math" charset="0"/>
                                </a:rPr>
                              </m:ctrlPr>
                            </m:fPr>
                            <m:num>
                              <m:sSub>
                                <m:sSubPr>
                                  <m:ctrlPr>
                                    <a:rPr lang="en-US" sz="1500" i="1">
                                      <a:latin typeface="Cambria Math" charset="0"/>
                                    </a:rPr>
                                  </m:ctrlPr>
                                </m:sSubPr>
                                <m:e>
                                  <m:r>
                                    <a:rPr lang="en-US" sz="1500" i="1">
                                      <a:latin typeface="Cambria Math" charset="0"/>
                                    </a:rPr>
                                    <m:t>(</m:t>
                                  </m:r>
                                  <m:r>
                                    <a:rPr lang="en-US" sz="1500" i="1">
                                      <a:latin typeface="Cambria Math" charset="0"/>
                                    </a:rPr>
                                    <m:t>𝑛</m:t>
                                  </m:r>
                                </m:e>
                                <m:sub>
                                  <m:r>
                                    <a:rPr lang="en-US" sz="1500" i="1">
                                      <a:latin typeface="Cambria Math" charset="0"/>
                                    </a:rPr>
                                    <m:t>𝑡𝑟𝑖𝑎𝑙𝑠</m:t>
                                  </m:r>
                                </m:sub>
                              </m:sSub>
                              <m:r>
                                <a:rPr lang="en-US" sz="1500" i="1">
                                  <a:latin typeface="Cambria Math" charset="0"/>
                                </a:rPr>
                                <m:t>−</m:t>
                              </m:r>
                              <m:sSub>
                                <m:sSubPr>
                                  <m:ctrlPr>
                                    <a:rPr lang="en-US" sz="1500" i="1">
                                      <a:latin typeface="Cambria Math" charset="0"/>
                                    </a:rPr>
                                  </m:ctrlPr>
                                </m:sSubPr>
                                <m:e>
                                  <m:r>
                                    <a:rPr lang="en-US" sz="1500" i="1">
                                      <a:latin typeface="Cambria Math" charset="0"/>
                                    </a:rPr>
                                    <m:t>𝑛</m:t>
                                  </m:r>
                                </m:e>
                                <m:sub>
                                  <m:r>
                                    <a:rPr lang="en-US" sz="1500" i="1">
                                      <a:latin typeface="Cambria Math" charset="0"/>
                                    </a:rPr>
                                    <m:t>𝑠𝑢𝑐𝑐𝑒𝑠𝑠</m:t>
                                  </m:r>
                                </m:sub>
                              </m:sSub>
                              <m:r>
                                <a:rPr lang="en-US" sz="1500" i="1">
                                  <a:latin typeface="Cambria Math" charset="0"/>
                                </a:rPr>
                                <m:t>+1)</m:t>
                              </m:r>
                            </m:num>
                            <m:den>
                              <m:sSub>
                                <m:sSubPr>
                                  <m:ctrlPr>
                                    <a:rPr lang="en-US" sz="1500" i="1">
                                      <a:latin typeface="Cambria Math" charset="0"/>
                                    </a:rPr>
                                  </m:ctrlPr>
                                </m:sSubPr>
                                <m:e>
                                  <m:r>
                                    <a:rPr lang="en-US" sz="1500" i="1">
                                      <a:latin typeface="Cambria Math" charset="0"/>
                                    </a:rPr>
                                    <m:t>𝑛</m:t>
                                  </m:r>
                                </m:e>
                                <m:sub>
                                  <m:r>
                                    <a:rPr lang="en-US" sz="1500" i="1">
                                      <a:latin typeface="Cambria Math" charset="0"/>
                                    </a:rPr>
                                    <m:t>𝑠𝑢𝑐𝑐𝑒𝑠𝑠</m:t>
                                  </m:r>
                                </m:sub>
                              </m:sSub>
                              <m:r>
                                <a:rPr lang="en-US" sz="1500" i="1">
                                  <a:latin typeface="Cambria Math" charset="0"/>
                                  <a:ea typeface="Cambria Math" charset="0"/>
                                  <a:cs typeface="Cambria Math" charset="0"/>
                                </a:rPr>
                                <m:t>×</m:t>
                              </m:r>
                              <m:r>
                                <a:rPr lang="en-US" sz="1500" i="1">
                                  <a:latin typeface="Cambria Math" charset="0"/>
                                  <a:ea typeface="Cambria Math" charset="0"/>
                                  <a:cs typeface="Cambria Math" charset="0"/>
                                </a:rPr>
                                <m:t>𝐹</m:t>
                              </m:r>
                              <m:d>
                                <m:dPr>
                                  <m:begChr m:val="["/>
                                  <m:endChr m:val="]"/>
                                  <m:ctrlPr>
                                    <a:rPr lang="en-US" sz="1500" i="1">
                                      <a:latin typeface="Cambria Math" charset="0"/>
                                      <a:ea typeface="Cambria Math" charset="0"/>
                                      <a:cs typeface="Cambria Math" charset="0"/>
                                    </a:rPr>
                                  </m:ctrlPr>
                                </m:dPr>
                                <m:e>
                                  <m:r>
                                    <a:rPr lang="en-US" sz="1500" i="1">
                                      <a:latin typeface="Cambria Math" charset="0"/>
                                      <a:ea typeface="Cambria Math" charset="0"/>
                                      <a:cs typeface="Cambria Math" charset="0"/>
                                    </a:rPr>
                                    <m:t>1−</m:t>
                                  </m:r>
                                  <m:r>
                                    <a:rPr lang="en-US" sz="1500" i="1">
                                      <a:latin typeface="Cambria Math" charset="0"/>
                                      <a:ea typeface="Cambria Math" charset="0"/>
                                      <a:cs typeface="Cambria Math" charset="0"/>
                                    </a:rPr>
                                    <m:t>𝛼</m:t>
                                  </m:r>
                                  <m:r>
                                    <a:rPr lang="en-US" sz="1500" i="1">
                                      <a:latin typeface="Cambria Math" charset="0"/>
                                      <a:ea typeface="Cambria Math" charset="0"/>
                                      <a:cs typeface="Cambria Math" charset="0"/>
                                    </a:rPr>
                                    <m:t>;2</m:t>
                                  </m:r>
                                  <m:sSub>
                                    <m:sSubPr>
                                      <m:ctrlPr>
                                        <a:rPr lang="en-US" sz="1500" i="1">
                                          <a:latin typeface="Cambria Math" charset="0"/>
                                          <a:ea typeface="Cambria Math" charset="0"/>
                                          <a:cs typeface="Cambria Math" charset="0"/>
                                        </a:rPr>
                                      </m:ctrlPr>
                                    </m:sSubPr>
                                    <m:e>
                                      <m:r>
                                        <a:rPr lang="en-US" sz="1500" i="1">
                                          <a:latin typeface="Cambria Math" charset="0"/>
                                          <a:ea typeface="Cambria Math" charset="0"/>
                                          <a:cs typeface="Cambria Math" charset="0"/>
                                        </a:rPr>
                                        <m:t>𝑛</m:t>
                                      </m:r>
                                    </m:e>
                                    <m:sub>
                                      <m:r>
                                        <a:rPr lang="en-US" sz="1500" i="1">
                                          <a:latin typeface="Cambria Math" charset="0"/>
                                          <a:ea typeface="Cambria Math" charset="0"/>
                                          <a:cs typeface="Cambria Math" charset="0"/>
                                        </a:rPr>
                                        <m:t>𝑠𝑢𝑐𝑐𝑒𝑠𝑠</m:t>
                                      </m:r>
                                    </m:sub>
                                  </m:sSub>
                                  <m:r>
                                    <a:rPr lang="en-US" sz="1500" i="1">
                                      <a:latin typeface="Cambria Math" charset="0"/>
                                      <a:ea typeface="Cambria Math" charset="0"/>
                                      <a:cs typeface="Cambria Math" charset="0"/>
                                    </a:rPr>
                                    <m:t>,2</m:t>
                                  </m:r>
                                  <m:d>
                                    <m:dPr>
                                      <m:ctrlPr>
                                        <a:rPr lang="en-US" sz="1500" i="1">
                                          <a:latin typeface="Cambria Math" charset="0"/>
                                          <a:ea typeface="Cambria Math" charset="0"/>
                                          <a:cs typeface="Cambria Math" charset="0"/>
                                        </a:rPr>
                                      </m:ctrlPr>
                                    </m:dPr>
                                    <m:e>
                                      <m:sSub>
                                        <m:sSubPr>
                                          <m:ctrlPr>
                                            <a:rPr lang="en-US" sz="1500" i="1">
                                              <a:latin typeface="Cambria Math" charset="0"/>
                                              <a:ea typeface="Cambria Math" charset="0"/>
                                              <a:cs typeface="Cambria Math" charset="0"/>
                                            </a:rPr>
                                          </m:ctrlPr>
                                        </m:sSubPr>
                                        <m:e>
                                          <m:r>
                                            <a:rPr lang="en-US" sz="1500" i="1">
                                              <a:latin typeface="Cambria Math" charset="0"/>
                                              <a:ea typeface="Cambria Math" charset="0"/>
                                              <a:cs typeface="Cambria Math" charset="0"/>
                                            </a:rPr>
                                            <m:t>𝑛</m:t>
                                          </m:r>
                                        </m:e>
                                        <m:sub>
                                          <m:r>
                                            <a:rPr lang="en-US" sz="1500" i="1">
                                              <a:latin typeface="Cambria Math" charset="0"/>
                                              <a:ea typeface="Cambria Math" charset="0"/>
                                              <a:cs typeface="Cambria Math" charset="0"/>
                                            </a:rPr>
                                            <m:t>𝑡𝑟𝑖𝑎𝑙𝑠</m:t>
                                          </m:r>
                                        </m:sub>
                                      </m:sSub>
                                      <m:r>
                                        <a:rPr lang="en-US" sz="1500" i="1">
                                          <a:latin typeface="Cambria Math" charset="0"/>
                                          <a:ea typeface="Cambria Math" charset="0"/>
                                          <a:cs typeface="Cambria Math" charset="0"/>
                                        </a:rPr>
                                        <m:t>−</m:t>
                                      </m:r>
                                      <m:sSub>
                                        <m:sSubPr>
                                          <m:ctrlPr>
                                            <a:rPr lang="en-US" sz="1500" i="1">
                                              <a:latin typeface="Cambria Math" charset="0"/>
                                              <a:ea typeface="Cambria Math" charset="0"/>
                                              <a:cs typeface="Cambria Math" charset="0"/>
                                            </a:rPr>
                                          </m:ctrlPr>
                                        </m:sSubPr>
                                        <m:e>
                                          <m:r>
                                            <a:rPr lang="en-US" sz="1500" i="1">
                                              <a:latin typeface="Cambria Math" charset="0"/>
                                              <a:ea typeface="Cambria Math" charset="0"/>
                                              <a:cs typeface="Cambria Math" charset="0"/>
                                            </a:rPr>
                                            <m:t>𝑛</m:t>
                                          </m:r>
                                        </m:e>
                                        <m:sub>
                                          <m:r>
                                            <a:rPr lang="en-US" sz="1500" i="1">
                                              <a:latin typeface="Cambria Math" charset="0"/>
                                              <a:ea typeface="Cambria Math" charset="0"/>
                                              <a:cs typeface="Cambria Math" charset="0"/>
                                            </a:rPr>
                                            <m:t>𝑠𝑢𝑐𝑐𝑒𝑠𝑠</m:t>
                                          </m:r>
                                        </m:sub>
                                      </m:sSub>
                                      <m:r>
                                        <a:rPr lang="en-US" sz="1500" i="1">
                                          <a:latin typeface="Cambria Math" charset="0"/>
                                          <a:ea typeface="Cambria Math" charset="0"/>
                                          <a:cs typeface="Cambria Math" charset="0"/>
                                        </a:rPr>
                                        <m:t>+1</m:t>
                                      </m:r>
                                    </m:e>
                                  </m:d>
                                </m:e>
                              </m:d>
                            </m:den>
                          </m:f>
                        </m:den>
                      </m:f>
                    </m:oMath>
                  </m:oMathPara>
                </a14:m>
                <a:endParaRPr lang="en-US" sz="1500" dirty="0"/>
              </a:p>
            </p:txBody>
          </p:sp>
        </mc:Choice>
        <mc:Fallback xmlns="">
          <p:sp>
            <p:nvSpPr>
              <p:cNvPr id="64" name="TextBox 63"/>
              <p:cNvSpPr txBox="1">
                <a:spLocks noRot="1" noChangeAspect="1" noMove="1" noResize="1" noEditPoints="1" noAdjustHandles="1" noChangeArrowheads="1" noChangeShapeType="1" noTextEdit="1"/>
              </p:cNvSpPr>
              <p:nvPr/>
            </p:nvSpPr>
            <p:spPr>
              <a:xfrm>
                <a:off x="469048" y="4794601"/>
                <a:ext cx="4783191" cy="679866"/>
              </a:xfrm>
              <a:prstGeom prst="rect">
                <a:avLst/>
              </a:prstGeom>
              <a:blipFill rotWithShape="0">
                <a:blip r:embed="rId6"/>
                <a:stretch>
                  <a:fillRect t="-901" b="-72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p:cNvSpPr txBox="1"/>
              <p:nvPr/>
            </p:nvSpPr>
            <p:spPr>
              <a:xfrm>
                <a:off x="5363397" y="4825809"/>
                <a:ext cx="2288960" cy="4039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625" i="1">
                          <a:latin typeface="Cambria Math" charset="0"/>
                        </a:rPr>
                        <m:t>&lt;</m:t>
                      </m:r>
                      <m:r>
                        <a:rPr lang="en-US" sz="2625" i="1">
                          <a:latin typeface="Cambria Math" charset="0"/>
                        </a:rPr>
                        <m:t>𝑆𝑢𝑐𝑐𝑒𝑠𝑠𝑅𝑎𝑡𝑒</m:t>
                      </m:r>
                    </m:oMath>
                  </m:oMathPara>
                </a14:m>
                <a:endParaRPr lang="en-US" sz="2625" dirty="0"/>
              </a:p>
            </p:txBody>
          </p:sp>
        </mc:Choice>
        <mc:Fallback xmlns="">
          <p:sp>
            <p:nvSpPr>
              <p:cNvPr id="65" name="TextBox 64"/>
              <p:cNvSpPr txBox="1">
                <a:spLocks noRot="1" noChangeAspect="1" noMove="1" noResize="1" noEditPoints="1" noAdjustHandles="1" noChangeArrowheads="1" noChangeShapeType="1" noTextEdit="1"/>
              </p:cNvSpPr>
              <p:nvPr/>
            </p:nvSpPr>
            <p:spPr>
              <a:xfrm>
                <a:off x="5363397" y="4825809"/>
                <a:ext cx="2288960" cy="403957"/>
              </a:xfrm>
              <a:prstGeom prst="rect">
                <a:avLst/>
              </a:prstGeom>
              <a:blipFill rotWithShape="0">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9120773"/>
      </p:ext>
    </p:extLst>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asted-image.pdf"/>
          <p:cNvPicPr>
            <a:picLocks noChangeAspect="1"/>
          </p:cNvPicPr>
          <p:nvPr/>
        </p:nvPicPr>
        <p:blipFill>
          <a:blip r:embed="rId3">
            <a:alphaModFix amt="20000"/>
            <a:extLst/>
          </a:blip>
          <a:stretch>
            <a:fillRect/>
          </a:stretch>
        </p:blipFill>
        <p:spPr>
          <a:xfrm>
            <a:off x="0" y="6151337"/>
            <a:ext cx="705517" cy="698091"/>
          </a:xfrm>
          <a:prstGeom prst="rect">
            <a:avLst/>
          </a:prstGeom>
          <a:ln w="25400">
            <a:miter lim="400000"/>
          </a:ln>
          <a:effectLst>
            <a:outerShdw blurRad="254000" dist="127000" dir="5400000" rotWithShape="0">
              <a:srgbClr val="000000">
                <a:alpha val="70000"/>
              </a:srgbClr>
            </a:outerShdw>
          </a:effectLst>
        </p:spPr>
      </p:pic>
      <p:pic>
        <p:nvPicPr>
          <p:cNvPr id="29" name="Picture 28"/>
          <p:cNvPicPr>
            <a:picLocks noChangeAspect="1"/>
          </p:cNvPicPr>
          <p:nvPr/>
        </p:nvPicPr>
        <p:blipFill>
          <a:blip r:embed="rId4">
            <a:alphaModFix amt="20000"/>
          </a:blip>
          <a:stretch>
            <a:fillRect/>
          </a:stretch>
        </p:blipFill>
        <p:spPr>
          <a:xfrm>
            <a:off x="8434532" y="6142764"/>
            <a:ext cx="709468" cy="715236"/>
          </a:xfrm>
          <a:prstGeom prst="rect">
            <a:avLst/>
          </a:prstGeom>
          <a:effectLst/>
        </p:spPr>
      </p:pic>
      <p:cxnSp>
        <p:nvCxnSpPr>
          <p:cNvPr id="26" name="Straight Connector 25"/>
          <p:cNvCxnSpPr/>
          <p:nvPr/>
        </p:nvCxnSpPr>
        <p:spPr>
          <a:xfrm flipV="1">
            <a:off x="1102450" y="1176065"/>
            <a:ext cx="7806228" cy="0"/>
          </a:xfrm>
          <a:prstGeom prst="line">
            <a:avLst/>
          </a:prstGeom>
          <a:noFill/>
          <a:ln w="127000" cap="flat">
            <a:solidFill>
              <a:schemeClr val="accent1"/>
            </a:solidFill>
            <a:prstDash val="solid"/>
            <a:miter lim="400000"/>
          </a:ln>
          <a:effectLst/>
          <a:sp3d/>
        </p:spPr>
        <p:style>
          <a:lnRef idx="0">
            <a:scrgbClr r="0" g="0" b="0"/>
          </a:lnRef>
          <a:fillRef idx="0">
            <a:scrgbClr r="0" g="0" b="0"/>
          </a:fillRef>
          <a:effectRef idx="0">
            <a:scrgbClr r="0" g="0" b="0"/>
          </a:effectRef>
          <a:fontRef idx="none"/>
        </p:style>
      </p:cxnSp>
      <p:cxnSp>
        <p:nvCxnSpPr>
          <p:cNvPr id="27" name="Straight Connector 26"/>
          <p:cNvCxnSpPr/>
          <p:nvPr/>
        </p:nvCxnSpPr>
        <p:spPr>
          <a:xfrm>
            <a:off x="235325" y="1176065"/>
            <a:ext cx="857332" cy="0"/>
          </a:xfrm>
          <a:prstGeom prst="line">
            <a:avLst/>
          </a:prstGeom>
          <a:noFill/>
          <a:ln w="127000" cap="flat">
            <a:solidFill>
              <a:srgbClr val="329600"/>
            </a:solidFill>
            <a:prstDash val="solid"/>
            <a:miter lim="400000"/>
          </a:ln>
          <a:effectLst/>
          <a:sp3d/>
        </p:spPr>
        <p:style>
          <a:lnRef idx="0">
            <a:scrgbClr r="0" g="0" b="0"/>
          </a:lnRef>
          <a:fillRef idx="0">
            <a:scrgbClr r="0" g="0" b="0"/>
          </a:fillRef>
          <a:effectRef idx="0">
            <a:scrgbClr r="0" g="0" b="0"/>
          </a:effectRef>
          <a:fontRef idx="none"/>
        </p:style>
      </p:cxnSp>
      <p:sp>
        <p:nvSpPr>
          <p:cNvPr id="28" name="Shape 130"/>
          <p:cNvSpPr txBox="1">
            <a:spLocks/>
          </p:cNvSpPr>
          <p:nvPr/>
        </p:nvSpPr>
        <p:spPr>
          <a:xfrm>
            <a:off x="235325" y="372418"/>
            <a:ext cx="8673353" cy="745647"/>
          </a:xfrm>
          <a:prstGeom prst="rect">
            <a:avLst/>
          </a:prstGeom>
          <a:ln w="12700">
            <a:miter lim="400000"/>
          </a:ln>
          <a:extLst>
            <a:ext uri="{C572A759-6A51-4108-AA02-DFA0A04FC94B}">
              <ma14:wrappingTextBoxFlag xmlns:ma14="http://schemas.microsoft.com/office/mac/drawingml/2011/main" val="1"/>
            </a:ext>
          </a:extLst>
        </p:spPr>
        <p:txBody>
          <a:bodyPr lIns="31872" tIns="31872" rIns="31872" bIns="31872" anchor="ctr">
            <a:noAutofit/>
          </a:bodyPr>
          <a:lstStyle>
            <a:lvl1pPr marL="0" marR="0" indent="0" algn="l" defTabSz="457200" rtl="0" latinLnBrk="0">
              <a:lnSpc>
                <a:spcPct val="100000"/>
              </a:lnSpc>
              <a:spcBef>
                <a:spcPts val="0"/>
              </a:spcBef>
              <a:spcAft>
                <a:spcPts val="0"/>
              </a:spcAft>
              <a:buClrTx/>
              <a:buSzTx/>
              <a:buFontTx/>
              <a:buNone/>
              <a:tabLst/>
              <a:defRPr sz="5000" b="0" i="0" u="none" strike="noStrike" cap="none" spc="0" baseline="0">
                <a:ln>
                  <a:noFill/>
                </a:ln>
                <a:solidFill>
                  <a:schemeClr val="accent2"/>
                </a:solidFill>
                <a:uFillTx/>
                <a:latin typeface="Calibri"/>
                <a:ea typeface="Calibri"/>
                <a:cs typeface="Calibri"/>
                <a:sym typeface="Calibri"/>
              </a:defRPr>
            </a:lvl1pPr>
            <a:lvl2pPr marL="0" marR="0" indent="143424"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2pPr>
            <a:lvl3pPr marL="0" marR="0" indent="286847"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3pPr>
            <a:lvl4pPr marL="0" marR="0" indent="430271"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4pPr>
            <a:lvl5pPr marL="0" marR="0" indent="573695"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5pPr>
            <a:lvl6pPr marL="0" marR="0" indent="717118"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6pPr>
            <a:lvl7pPr marL="0" marR="0" indent="860542"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7pPr>
            <a:lvl8pPr marL="0" marR="0" indent="1003965"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8pPr>
            <a:lvl9pPr marL="0" marR="0" indent="1147389"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9pPr>
          </a:lstStyle>
          <a:p>
            <a:pPr hangingPunct="1"/>
            <a:r>
              <a:rPr lang="en-US" sz="4000" b="1" dirty="0">
                <a:solidFill>
                  <a:srgbClr val="329600"/>
                </a:solidFill>
                <a:latin typeface="Calibri" panose="020F0502020204030204" pitchFamily="34" charset="0"/>
                <a:cs typeface="Calibri" panose="020F0502020204030204" pitchFamily="34" charset="0"/>
              </a:rPr>
              <a:t>E</a:t>
            </a:r>
            <a:r>
              <a:rPr lang="en-US" sz="4000" b="1" dirty="0" smtClean="0">
                <a:solidFill>
                  <a:srgbClr val="329600"/>
                </a:solidFill>
                <a:latin typeface="Calibri" panose="020F0502020204030204" pitchFamily="34" charset="0"/>
                <a:cs typeface="Calibri" panose="020F0502020204030204" pitchFamily="34" charset="0"/>
              </a:rPr>
              <a:t>xample</a:t>
            </a:r>
            <a:endParaRPr lang="en-US" sz="3600" b="1" dirty="0">
              <a:solidFill>
                <a:srgbClr val="329600"/>
              </a:solidFill>
              <a:latin typeface="Calibri" panose="020F0502020204030204" pitchFamily="34" charset="0"/>
              <a:cs typeface="Calibri" panose="020F0502020204030204" pitchFamily="34" charset="0"/>
            </a:endParaRPr>
          </a:p>
        </p:txBody>
      </p:sp>
      <p:sp>
        <p:nvSpPr>
          <p:cNvPr id="15" name="Rectangle 14"/>
          <p:cNvSpPr/>
          <p:nvPr/>
        </p:nvSpPr>
        <p:spPr>
          <a:xfrm>
            <a:off x="235325" y="2843463"/>
            <a:ext cx="2679220" cy="529041"/>
          </a:xfrm>
          <a:prstGeom prst="rect">
            <a:avLst/>
          </a:prstGeom>
          <a:no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tx1"/>
                </a:solidFill>
                <a:latin typeface="Calibri" charset="0"/>
                <a:ea typeface="Calibri" charset="0"/>
                <a:cs typeface="Calibri" charset="0"/>
              </a:rPr>
              <a:t>E.g.,   (100, 80)</a:t>
            </a:r>
          </a:p>
        </p:txBody>
      </p:sp>
      <p:sp>
        <p:nvSpPr>
          <p:cNvPr id="16" name="Rectangle 15"/>
          <p:cNvSpPr/>
          <p:nvPr/>
        </p:nvSpPr>
        <p:spPr>
          <a:xfrm>
            <a:off x="3886682" y="2851345"/>
            <a:ext cx="3573484" cy="529041"/>
          </a:xfrm>
          <a:prstGeom prst="rect">
            <a:avLst/>
          </a:prstGeom>
          <a:no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chemeClr val="tx1"/>
                </a:solidFill>
                <a:latin typeface="Calibri" charset="0"/>
                <a:ea typeface="Calibri" charset="0"/>
                <a:cs typeface="Calibri" charset="0"/>
              </a:rPr>
              <a:t>72% </a:t>
            </a:r>
            <a:r>
              <a:rPr lang="en-US" sz="3000" dirty="0">
                <a:solidFill>
                  <a:schemeClr val="tx1"/>
                </a:solidFill>
                <a:latin typeface="Calibri" charset="0"/>
                <a:ea typeface="Calibri" charset="0"/>
                <a:cs typeface="Calibri" charset="0"/>
              </a:rPr>
              <a:t>&lt; </a:t>
            </a:r>
            <a:r>
              <a:rPr lang="en-US" sz="3000" dirty="0" err="1">
                <a:solidFill>
                  <a:schemeClr val="tx1"/>
                </a:solidFill>
                <a:latin typeface="Calibri" charset="0"/>
                <a:ea typeface="Calibri" charset="0"/>
                <a:cs typeface="Calibri" charset="0"/>
              </a:rPr>
              <a:t>SuccessRate</a:t>
            </a:r>
            <a:endParaRPr lang="en-US" sz="3000" dirty="0">
              <a:solidFill>
                <a:schemeClr val="tx1"/>
              </a:solidFill>
              <a:latin typeface="Calibri" charset="0"/>
              <a:ea typeface="Calibri" charset="0"/>
              <a:cs typeface="Calibri" charset="0"/>
            </a:endParaRPr>
          </a:p>
        </p:txBody>
      </p:sp>
      <p:sp>
        <p:nvSpPr>
          <p:cNvPr id="17" name="Down Arrow 16"/>
          <p:cNvSpPr/>
          <p:nvPr/>
        </p:nvSpPr>
        <p:spPr>
          <a:xfrm rot="16200000">
            <a:off x="3207759" y="2927552"/>
            <a:ext cx="363474" cy="376628"/>
          </a:xfrm>
          <a:prstGeom prst="down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8" name="Rectangle 17"/>
          <p:cNvSpPr/>
          <p:nvPr/>
        </p:nvSpPr>
        <p:spPr>
          <a:xfrm>
            <a:off x="5235120" y="3284748"/>
            <a:ext cx="3094841" cy="529041"/>
          </a:xfrm>
          <a:prstGeom prst="rect">
            <a:avLst/>
          </a:prstGeom>
          <a:no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solidFill>
                  <a:schemeClr val="tx1"/>
                </a:solidFill>
                <a:latin typeface="Calibri" charset="0"/>
                <a:ea typeface="Calibri" charset="0"/>
                <a:cs typeface="Calibri" charset="0"/>
              </a:rPr>
              <a:t>with 95% </a:t>
            </a:r>
            <a:r>
              <a:rPr lang="en-US" sz="2000" i="1" dirty="0" smtClean="0">
                <a:solidFill>
                  <a:schemeClr val="tx1"/>
                </a:solidFill>
                <a:latin typeface="Calibri" charset="0"/>
                <a:ea typeface="Calibri" charset="0"/>
                <a:cs typeface="Calibri" charset="0"/>
              </a:rPr>
              <a:t>confidence level</a:t>
            </a:r>
            <a:endParaRPr lang="en-US" sz="2000" i="1" dirty="0">
              <a:solidFill>
                <a:schemeClr val="tx1"/>
              </a:solidFill>
              <a:latin typeface="Calibri" charset="0"/>
              <a:ea typeface="Calibri" charset="0"/>
              <a:cs typeface="Calibri" charset="0"/>
            </a:endParaRPr>
          </a:p>
        </p:txBody>
      </p:sp>
      <mc:AlternateContent xmlns:mc="http://schemas.openxmlformats.org/markup-compatibility/2006" xmlns:a14="http://schemas.microsoft.com/office/drawing/2010/main">
        <mc:Choice Requires="a14">
          <p:sp>
            <p:nvSpPr>
              <p:cNvPr id="19" name="TextBox 18"/>
              <p:cNvSpPr txBox="1"/>
              <p:nvPr/>
            </p:nvSpPr>
            <p:spPr>
              <a:xfrm>
                <a:off x="322979" y="1812529"/>
                <a:ext cx="2315656" cy="46166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000" i="1">
                          <a:latin typeface="Cambria Math" charset="0"/>
                          <a:ea typeface="Calibri" charset="0"/>
                          <a:cs typeface="Calibri" charset="0"/>
                        </a:rPr>
                        <m:t>(</m:t>
                      </m:r>
                      <m:sSub>
                        <m:sSubPr>
                          <m:ctrlPr>
                            <a:rPr lang="en-US" sz="3000" i="1">
                              <a:latin typeface="Cambria Math" charset="0"/>
                              <a:ea typeface="Calibri" charset="0"/>
                              <a:cs typeface="Calibri" charset="0"/>
                            </a:rPr>
                          </m:ctrlPr>
                        </m:sSubPr>
                        <m:e>
                          <m:r>
                            <a:rPr lang="en-US" sz="3000" i="1">
                              <a:latin typeface="Cambria Math" charset="0"/>
                              <a:ea typeface="Calibri" charset="0"/>
                              <a:cs typeface="Calibri" charset="0"/>
                            </a:rPr>
                            <m:t>𝑛</m:t>
                          </m:r>
                        </m:e>
                        <m:sub>
                          <m:r>
                            <a:rPr lang="en-US" sz="3000" i="1">
                              <a:latin typeface="Cambria Math" charset="0"/>
                              <a:ea typeface="Calibri" charset="0"/>
                              <a:cs typeface="Calibri" charset="0"/>
                            </a:rPr>
                            <m:t>𝑡𝑟𝑖𝑎𝑙𝑠</m:t>
                          </m:r>
                        </m:sub>
                      </m:sSub>
                      <m:r>
                        <a:rPr lang="en-US" sz="3000" i="1">
                          <a:latin typeface="Cambria Math" charset="0"/>
                          <a:ea typeface="Calibri" charset="0"/>
                          <a:cs typeface="Calibri" charset="0"/>
                        </a:rPr>
                        <m:t>, </m:t>
                      </m:r>
                      <m:sSub>
                        <m:sSubPr>
                          <m:ctrlPr>
                            <a:rPr lang="en-US" sz="3000" i="1">
                              <a:latin typeface="Cambria Math" charset="0"/>
                              <a:ea typeface="Calibri" charset="0"/>
                              <a:cs typeface="Calibri" charset="0"/>
                            </a:rPr>
                          </m:ctrlPr>
                        </m:sSubPr>
                        <m:e>
                          <m:r>
                            <a:rPr lang="en-US" sz="3000" i="1">
                              <a:latin typeface="Cambria Math" charset="0"/>
                              <a:ea typeface="Calibri" charset="0"/>
                              <a:cs typeface="Calibri" charset="0"/>
                            </a:rPr>
                            <m:t>𝑛</m:t>
                          </m:r>
                        </m:e>
                        <m:sub>
                          <m:r>
                            <a:rPr lang="en-US" sz="3000" i="1">
                              <a:latin typeface="Cambria Math" charset="0"/>
                              <a:ea typeface="Calibri" charset="0"/>
                              <a:cs typeface="Calibri" charset="0"/>
                            </a:rPr>
                            <m:t>𝑠𝑢𝑐𝑐𝑒𝑠𝑠</m:t>
                          </m:r>
                        </m:sub>
                      </m:sSub>
                      <m:r>
                        <a:rPr lang="en-US" sz="3000" i="1">
                          <a:latin typeface="Cambria Math" charset="0"/>
                          <a:ea typeface="Calibri" charset="0"/>
                          <a:cs typeface="Calibri" charset="0"/>
                        </a:rPr>
                        <m:t>)</m:t>
                      </m:r>
                    </m:oMath>
                  </m:oMathPara>
                </a14:m>
                <a:endParaRPr lang="en-US" sz="3000" dirty="0">
                  <a:latin typeface="Calibri" charset="0"/>
                  <a:ea typeface="Calibri" charset="0"/>
                  <a:cs typeface="Calibri" charset="0"/>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322979" y="1812529"/>
                <a:ext cx="2315656" cy="461665"/>
              </a:xfrm>
              <a:prstGeom prst="rect">
                <a:avLst/>
              </a:prstGeom>
              <a:blipFill rotWithShape="0">
                <a:blip r:embed="rId5"/>
                <a:stretch>
                  <a:fillRect r="-10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3886682" y="1808359"/>
                <a:ext cx="2915735" cy="4616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000" i="1">
                          <a:latin typeface="Cambria Math" charset="0"/>
                          <a:ea typeface="Calibri" charset="0"/>
                          <a:cs typeface="Calibri" charset="0"/>
                        </a:rPr>
                        <m:t>𝑟</m:t>
                      </m:r>
                      <m:r>
                        <a:rPr lang="en-US" sz="3000" i="1">
                          <a:latin typeface="Cambria Math" charset="0"/>
                          <a:ea typeface="Calibri" charset="0"/>
                          <a:cs typeface="Calibri" charset="0"/>
                        </a:rPr>
                        <m:t>&lt;</m:t>
                      </m:r>
                      <m:r>
                        <a:rPr lang="en-US" sz="3000" i="1">
                          <a:latin typeface="Cambria Math" charset="0"/>
                          <a:ea typeface="Calibri" charset="0"/>
                          <a:cs typeface="Calibri" charset="0"/>
                        </a:rPr>
                        <m:t>𝑆𝑢𝑐𝑐𝑒𝑠𝑠𝑅𝑎𝑡𝑒</m:t>
                      </m:r>
                    </m:oMath>
                  </m:oMathPara>
                </a14:m>
                <a:endParaRPr lang="en-US" sz="3000" dirty="0">
                  <a:latin typeface="Calibri" charset="0"/>
                  <a:ea typeface="Calibri" charset="0"/>
                  <a:cs typeface="Calibri" charset="0"/>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3886682" y="1808359"/>
                <a:ext cx="2915735" cy="461665"/>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5344549" y="2222411"/>
                <a:ext cx="2831934"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a:latin typeface="Cambria Math" charset="0"/>
                          <a:ea typeface="Calibri" charset="0"/>
                          <a:cs typeface="Calibri" charset="0"/>
                        </a:rPr>
                        <m:t>𝑤𝑖𝑡h</m:t>
                      </m:r>
                      <m:r>
                        <a:rPr lang="en-US" sz="2000" i="1">
                          <a:latin typeface="Cambria Math" charset="0"/>
                          <a:ea typeface="Calibri" charset="0"/>
                          <a:cs typeface="Calibri" charset="0"/>
                        </a:rPr>
                        <m:t> </m:t>
                      </m:r>
                      <m:r>
                        <a:rPr lang="en-US" sz="2000" i="1">
                          <a:latin typeface="Cambria Math" charset="0"/>
                          <a:ea typeface="Calibri" charset="0"/>
                          <a:cs typeface="Calibri" charset="0"/>
                        </a:rPr>
                        <m:t>𝑎</m:t>
                      </m:r>
                      <m:r>
                        <a:rPr lang="en-US" sz="2000" i="1">
                          <a:latin typeface="Cambria Math" charset="0"/>
                          <a:ea typeface="Calibri" charset="0"/>
                          <a:cs typeface="Calibri" charset="0"/>
                        </a:rPr>
                        <m:t> </m:t>
                      </m:r>
                      <m:r>
                        <a:rPr lang="en-US" sz="2000" i="1">
                          <a:latin typeface="Cambria Math" charset="0"/>
                          <a:ea typeface="Calibri" charset="0"/>
                          <a:cs typeface="Calibri" charset="0"/>
                        </a:rPr>
                        <m:t>𝑐𝑜𝑛𝑓𝑖𝑑𝑒𝑛𝑐𝑒</m:t>
                      </m:r>
                      <m:r>
                        <a:rPr lang="en-US" sz="2000" i="1">
                          <a:latin typeface="Cambria Math" charset="0"/>
                          <a:ea typeface="Calibri" charset="0"/>
                          <a:cs typeface="Calibri" charset="0"/>
                        </a:rPr>
                        <m:t> </m:t>
                      </m:r>
                      <m:r>
                        <a:rPr lang="en-US" sz="2000" i="1">
                          <a:latin typeface="Cambria Math" charset="0"/>
                          <a:ea typeface="Calibri" charset="0"/>
                          <a:cs typeface="Calibri" charset="0"/>
                        </a:rPr>
                        <m:t>𝑙𝑒𝑣𝑒𝑙</m:t>
                      </m:r>
                    </m:oMath>
                  </m:oMathPara>
                </a14:m>
                <a:endParaRPr lang="en-US" sz="2000" dirty="0">
                  <a:latin typeface="Calibri" charset="0"/>
                  <a:ea typeface="Calibri" charset="0"/>
                  <a:cs typeface="Calibri" charset="0"/>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5344549" y="2222411"/>
                <a:ext cx="2831934" cy="307777"/>
              </a:xfrm>
              <a:prstGeom prst="rect">
                <a:avLst/>
              </a:prstGeom>
              <a:blipFill rotWithShape="0">
                <a:blip r:embed="rId7"/>
                <a:stretch>
                  <a:fillRect l="-647" t="-146000" r="-431" b="-180000"/>
                </a:stretch>
              </a:blipFill>
            </p:spPr>
            <p:txBody>
              <a:bodyPr/>
              <a:lstStyle/>
              <a:p>
                <a:r>
                  <a:rPr lang="en-US">
                    <a:noFill/>
                  </a:rPr>
                  <a:t> </a:t>
                </a:r>
              </a:p>
            </p:txBody>
          </p:sp>
        </mc:Fallback>
      </mc:AlternateContent>
      <p:sp>
        <p:nvSpPr>
          <p:cNvPr id="22" name="Down Arrow 21"/>
          <p:cNvSpPr/>
          <p:nvPr/>
        </p:nvSpPr>
        <p:spPr>
          <a:xfrm rot="16200000">
            <a:off x="3180863" y="1838980"/>
            <a:ext cx="363474" cy="376628"/>
          </a:xfrm>
          <a:prstGeom prst="down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2136192214"/>
      </p:ext>
    </p:extLst>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asted-image.pdf"/>
          <p:cNvPicPr>
            <a:picLocks noChangeAspect="1"/>
          </p:cNvPicPr>
          <p:nvPr/>
        </p:nvPicPr>
        <p:blipFill>
          <a:blip r:embed="rId3">
            <a:alphaModFix amt="20000"/>
            <a:extLst/>
          </a:blip>
          <a:stretch>
            <a:fillRect/>
          </a:stretch>
        </p:blipFill>
        <p:spPr>
          <a:xfrm>
            <a:off x="0" y="6151337"/>
            <a:ext cx="705517" cy="698091"/>
          </a:xfrm>
          <a:prstGeom prst="rect">
            <a:avLst/>
          </a:prstGeom>
          <a:ln w="25400">
            <a:miter lim="400000"/>
          </a:ln>
          <a:effectLst>
            <a:outerShdw blurRad="254000" dist="127000" dir="5400000" rotWithShape="0">
              <a:srgbClr val="000000">
                <a:alpha val="70000"/>
              </a:srgbClr>
            </a:outerShdw>
          </a:effectLst>
        </p:spPr>
      </p:pic>
      <p:pic>
        <p:nvPicPr>
          <p:cNvPr id="29" name="Picture 28"/>
          <p:cNvPicPr>
            <a:picLocks noChangeAspect="1"/>
          </p:cNvPicPr>
          <p:nvPr/>
        </p:nvPicPr>
        <p:blipFill>
          <a:blip r:embed="rId4">
            <a:alphaModFix amt="20000"/>
          </a:blip>
          <a:stretch>
            <a:fillRect/>
          </a:stretch>
        </p:blipFill>
        <p:spPr>
          <a:xfrm>
            <a:off x="8434532" y="6142764"/>
            <a:ext cx="709468" cy="715236"/>
          </a:xfrm>
          <a:prstGeom prst="rect">
            <a:avLst/>
          </a:prstGeom>
          <a:effectLst/>
        </p:spPr>
      </p:pic>
      <p:cxnSp>
        <p:nvCxnSpPr>
          <p:cNvPr id="26" name="Straight Connector 25"/>
          <p:cNvCxnSpPr/>
          <p:nvPr/>
        </p:nvCxnSpPr>
        <p:spPr>
          <a:xfrm flipV="1">
            <a:off x="1102450" y="1176065"/>
            <a:ext cx="7806228" cy="0"/>
          </a:xfrm>
          <a:prstGeom prst="line">
            <a:avLst/>
          </a:prstGeom>
          <a:noFill/>
          <a:ln w="127000" cap="flat">
            <a:solidFill>
              <a:schemeClr val="accent1"/>
            </a:solidFill>
            <a:prstDash val="solid"/>
            <a:miter lim="400000"/>
          </a:ln>
          <a:effectLst/>
          <a:sp3d/>
        </p:spPr>
        <p:style>
          <a:lnRef idx="0">
            <a:scrgbClr r="0" g="0" b="0"/>
          </a:lnRef>
          <a:fillRef idx="0">
            <a:scrgbClr r="0" g="0" b="0"/>
          </a:fillRef>
          <a:effectRef idx="0">
            <a:scrgbClr r="0" g="0" b="0"/>
          </a:effectRef>
          <a:fontRef idx="none"/>
        </p:style>
      </p:cxnSp>
      <p:cxnSp>
        <p:nvCxnSpPr>
          <p:cNvPr id="27" name="Straight Connector 26"/>
          <p:cNvCxnSpPr/>
          <p:nvPr/>
        </p:nvCxnSpPr>
        <p:spPr>
          <a:xfrm>
            <a:off x="235325" y="1176065"/>
            <a:ext cx="857332" cy="0"/>
          </a:xfrm>
          <a:prstGeom prst="line">
            <a:avLst/>
          </a:prstGeom>
          <a:noFill/>
          <a:ln w="127000" cap="flat">
            <a:solidFill>
              <a:srgbClr val="329600"/>
            </a:solidFill>
            <a:prstDash val="solid"/>
            <a:miter lim="400000"/>
          </a:ln>
          <a:effectLst/>
          <a:sp3d/>
        </p:spPr>
        <p:style>
          <a:lnRef idx="0">
            <a:scrgbClr r="0" g="0" b="0"/>
          </a:lnRef>
          <a:fillRef idx="0">
            <a:scrgbClr r="0" g="0" b="0"/>
          </a:fillRef>
          <a:effectRef idx="0">
            <a:scrgbClr r="0" g="0" b="0"/>
          </a:effectRef>
          <a:fontRef idx="none"/>
        </p:style>
      </p:cxnSp>
      <p:sp>
        <p:nvSpPr>
          <p:cNvPr id="28" name="Shape 130"/>
          <p:cNvSpPr txBox="1">
            <a:spLocks/>
          </p:cNvSpPr>
          <p:nvPr/>
        </p:nvSpPr>
        <p:spPr>
          <a:xfrm>
            <a:off x="235325" y="372418"/>
            <a:ext cx="8673353" cy="745647"/>
          </a:xfrm>
          <a:prstGeom prst="rect">
            <a:avLst/>
          </a:prstGeom>
          <a:ln w="12700">
            <a:miter lim="400000"/>
          </a:ln>
          <a:extLst>
            <a:ext uri="{C572A759-6A51-4108-AA02-DFA0A04FC94B}">
              <ma14:wrappingTextBoxFlag xmlns:ma14="http://schemas.microsoft.com/office/mac/drawingml/2011/main" val="1"/>
            </a:ext>
          </a:extLst>
        </p:spPr>
        <p:txBody>
          <a:bodyPr lIns="31872" tIns="31872" rIns="31872" bIns="31872" anchor="ctr">
            <a:noAutofit/>
          </a:bodyPr>
          <a:lstStyle>
            <a:lvl1pPr marL="0" marR="0" indent="0" algn="l" defTabSz="457200" rtl="0" latinLnBrk="0">
              <a:lnSpc>
                <a:spcPct val="100000"/>
              </a:lnSpc>
              <a:spcBef>
                <a:spcPts val="0"/>
              </a:spcBef>
              <a:spcAft>
                <a:spcPts val="0"/>
              </a:spcAft>
              <a:buClrTx/>
              <a:buSzTx/>
              <a:buFontTx/>
              <a:buNone/>
              <a:tabLst/>
              <a:defRPr sz="5000" b="0" i="0" u="none" strike="noStrike" cap="none" spc="0" baseline="0">
                <a:ln>
                  <a:noFill/>
                </a:ln>
                <a:solidFill>
                  <a:schemeClr val="accent2"/>
                </a:solidFill>
                <a:uFillTx/>
                <a:latin typeface="Calibri"/>
                <a:ea typeface="Calibri"/>
                <a:cs typeface="Calibri"/>
                <a:sym typeface="Calibri"/>
              </a:defRPr>
            </a:lvl1pPr>
            <a:lvl2pPr marL="0" marR="0" indent="143424"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2pPr>
            <a:lvl3pPr marL="0" marR="0" indent="286847"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3pPr>
            <a:lvl4pPr marL="0" marR="0" indent="430271"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4pPr>
            <a:lvl5pPr marL="0" marR="0" indent="573695"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5pPr>
            <a:lvl6pPr marL="0" marR="0" indent="717118"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6pPr>
            <a:lvl7pPr marL="0" marR="0" indent="860542"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7pPr>
            <a:lvl8pPr marL="0" marR="0" indent="1003965"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8pPr>
            <a:lvl9pPr marL="0" marR="0" indent="1147389"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9pPr>
          </a:lstStyle>
          <a:p>
            <a:pPr hangingPunct="1"/>
            <a:r>
              <a:rPr lang="en-US" sz="4000" b="1" dirty="0">
                <a:solidFill>
                  <a:srgbClr val="329600"/>
                </a:solidFill>
                <a:latin typeface="Calibri" panose="020F0502020204030204" pitchFamily="34" charset="0"/>
                <a:cs typeface="Calibri" panose="020F0502020204030204" pitchFamily="34" charset="0"/>
              </a:rPr>
              <a:t>E</a:t>
            </a:r>
            <a:r>
              <a:rPr lang="en-US" sz="4000" b="1" dirty="0" smtClean="0">
                <a:solidFill>
                  <a:srgbClr val="329600"/>
                </a:solidFill>
                <a:latin typeface="Calibri" panose="020F0502020204030204" pitchFamily="34" charset="0"/>
                <a:cs typeface="Calibri" panose="020F0502020204030204" pitchFamily="34" charset="0"/>
              </a:rPr>
              <a:t>xample</a:t>
            </a:r>
            <a:endParaRPr lang="en-US" sz="3600" b="1" dirty="0">
              <a:solidFill>
                <a:srgbClr val="329600"/>
              </a:solidFill>
              <a:latin typeface="Calibri" panose="020F0502020204030204" pitchFamily="34" charset="0"/>
              <a:cs typeface="Calibri" panose="020F0502020204030204" pitchFamily="34" charset="0"/>
            </a:endParaRPr>
          </a:p>
        </p:txBody>
      </p:sp>
      <p:sp>
        <p:nvSpPr>
          <p:cNvPr id="68" name="Rectangle 67"/>
          <p:cNvSpPr/>
          <p:nvPr/>
        </p:nvSpPr>
        <p:spPr>
          <a:xfrm>
            <a:off x="235325" y="2843463"/>
            <a:ext cx="2679220" cy="529041"/>
          </a:xfrm>
          <a:prstGeom prst="rect">
            <a:avLst/>
          </a:prstGeom>
          <a:no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tx1"/>
                </a:solidFill>
                <a:latin typeface="Calibri" charset="0"/>
                <a:ea typeface="Calibri" charset="0"/>
                <a:cs typeface="Calibri" charset="0"/>
              </a:rPr>
              <a:t>E.g.,   (100, 80)</a:t>
            </a:r>
          </a:p>
        </p:txBody>
      </p:sp>
      <p:sp>
        <p:nvSpPr>
          <p:cNvPr id="69" name="Rectangle 68"/>
          <p:cNvSpPr/>
          <p:nvPr/>
        </p:nvSpPr>
        <p:spPr>
          <a:xfrm>
            <a:off x="3886682" y="2851345"/>
            <a:ext cx="3573484" cy="529041"/>
          </a:xfrm>
          <a:prstGeom prst="rect">
            <a:avLst/>
          </a:prstGeom>
          <a:no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solidFill>
                  <a:schemeClr val="tx1"/>
                </a:solidFill>
                <a:latin typeface="Calibri" charset="0"/>
                <a:ea typeface="Calibri" charset="0"/>
                <a:cs typeface="Calibri" charset="0"/>
              </a:rPr>
              <a:t>72% </a:t>
            </a:r>
            <a:r>
              <a:rPr lang="en-US" sz="3000" dirty="0">
                <a:solidFill>
                  <a:schemeClr val="tx1"/>
                </a:solidFill>
                <a:latin typeface="Calibri" charset="0"/>
                <a:ea typeface="Calibri" charset="0"/>
                <a:cs typeface="Calibri" charset="0"/>
              </a:rPr>
              <a:t>&lt; </a:t>
            </a:r>
            <a:r>
              <a:rPr lang="en-US" sz="3000" dirty="0" err="1">
                <a:solidFill>
                  <a:schemeClr val="tx1"/>
                </a:solidFill>
                <a:latin typeface="Calibri" charset="0"/>
                <a:ea typeface="Calibri" charset="0"/>
                <a:cs typeface="Calibri" charset="0"/>
              </a:rPr>
              <a:t>SuccessRate</a:t>
            </a:r>
            <a:endParaRPr lang="en-US" sz="3000" dirty="0">
              <a:solidFill>
                <a:schemeClr val="tx1"/>
              </a:solidFill>
              <a:latin typeface="Calibri" charset="0"/>
              <a:ea typeface="Calibri" charset="0"/>
              <a:cs typeface="Calibri" charset="0"/>
            </a:endParaRPr>
          </a:p>
        </p:txBody>
      </p:sp>
      <p:sp>
        <p:nvSpPr>
          <p:cNvPr id="70" name="Down Arrow 69"/>
          <p:cNvSpPr/>
          <p:nvPr/>
        </p:nvSpPr>
        <p:spPr>
          <a:xfrm rot="16200000">
            <a:off x="3207759" y="2927552"/>
            <a:ext cx="363474" cy="376628"/>
          </a:xfrm>
          <a:prstGeom prst="down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0" name="Rectangle 79"/>
          <p:cNvSpPr/>
          <p:nvPr/>
        </p:nvSpPr>
        <p:spPr>
          <a:xfrm>
            <a:off x="5235120" y="3284748"/>
            <a:ext cx="3094841" cy="529041"/>
          </a:xfrm>
          <a:prstGeom prst="rect">
            <a:avLst/>
          </a:prstGeom>
          <a:no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solidFill>
                  <a:schemeClr val="tx1"/>
                </a:solidFill>
                <a:latin typeface="Calibri" charset="0"/>
                <a:ea typeface="Calibri" charset="0"/>
                <a:cs typeface="Calibri" charset="0"/>
              </a:rPr>
              <a:t>with 95% </a:t>
            </a:r>
            <a:r>
              <a:rPr lang="en-US" sz="2000" i="1" dirty="0" smtClean="0">
                <a:solidFill>
                  <a:schemeClr val="tx1"/>
                </a:solidFill>
                <a:latin typeface="Calibri" charset="0"/>
                <a:ea typeface="Calibri" charset="0"/>
                <a:cs typeface="Calibri" charset="0"/>
              </a:rPr>
              <a:t>confidence level</a:t>
            </a:r>
            <a:endParaRPr lang="en-US" sz="2000" i="1" dirty="0">
              <a:solidFill>
                <a:schemeClr val="tx1"/>
              </a:solidFill>
              <a:latin typeface="Calibri" charset="0"/>
              <a:ea typeface="Calibri" charset="0"/>
              <a:cs typeface="Calibri" charset="0"/>
            </a:endParaRPr>
          </a:p>
        </p:txBody>
      </p:sp>
      <mc:AlternateContent xmlns:mc="http://schemas.openxmlformats.org/markup-compatibility/2006" xmlns:a14="http://schemas.microsoft.com/office/drawing/2010/main">
        <mc:Choice Requires="a14">
          <p:sp>
            <p:nvSpPr>
              <p:cNvPr id="85" name="TextBox 84"/>
              <p:cNvSpPr txBox="1"/>
              <p:nvPr/>
            </p:nvSpPr>
            <p:spPr>
              <a:xfrm>
                <a:off x="322979" y="1812529"/>
                <a:ext cx="2315656" cy="46166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000" i="1">
                          <a:latin typeface="Cambria Math" charset="0"/>
                          <a:ea typeface="Calibri" charset="0"/>
                          <a:cs typeface="Calibri" charset="0"/>
                        </a:rPr>
                        <m:t>(</m:t>
                      </m:r>
                      <m:sSub>
                        <m:sSubPr>
                          <m:ctrlPr>
                            <a:rPr lang="en-US" sz="3000" i="1">
                              <a:latin typeface="Cambria Math" charset="0"/>
                              <a:ea typeface="Calibri" charset="0"/>
                              <a:cs typeface="Calibri" charset="0"/>
                            </a:rPr>
                          </m:ctrlPr>
                        </m:sSubPr>
                        <m:e>
                          <m:r>
                            <a:rPr lang="en-US" sz="3000" i="1">
                              <a:latin typeface="Cambria Math" charset="0"/>
                              <a:ea typeface="Calibri" charset="0"/>
                              <a:cs typeface="Calibri" charset="0"/>
                            </a:rPr>
                            <m:t>𝑛</m:t>
                          </m:r>
                        </m:e>
                        <m:sub>
                          <m:r>
                            <a:rPr lang="en-US" sz="3000" i="1">
                              <a:latin typeface="Cambria Math" charset="0"/>
                              <a:ea typeface="Calibri" charset="0"/>
                              <a:cs typeface="Calibri" charset="0"/>
                            </a:rPr>
                            <m:t>𝑡𝑟𝑖𝑎𝑙𝑠</m:t>
                          </m:r>
                        </m:sub>
                      </m:sSub>
                      <m:r>
                        <a:rPr lang="en-US" sz="3000" i="1">
                          <a:latin typeface="Cambria Math" charset="0"/>
                          <a:ea typeface="Calibri" charset="0"/>
                          <a:cs typeface="Calibri" charset="0"/>
                        </a:rPr>
                        <m:t>, </m:t>
                      </m:r>
                      <m:sSub>
                        <m:sSubPr>
                          <m:ctrlPr>
                            <a:rPr lang="en-US" sz="3000" i="1">
                              <a:latin typeface="Cambria Math" charset="0"/>
                              <a:ea typeface="Calibri" charset="0"/>
                              <a:cs typeface="Calibri" charset="0"/>
                            </a:rPr>
                          </m:ctrlPr>
                        </m:sSubPr>
                        <m:e>
                          <m:r>
                            <a:rPr lang="en-US" sz="3000" i="1">
                              <a:latin typeface="Cambria Math" charset="0"/>
                              <a:ea typeface="Calibri" charset="0"/>
                              <a:cs typeface="Calibri" charset="0"/>
                            </a:rPr>
                            <m:t>𝑛</m:t>
                          </m:r>
                        </m:e>
                        <m:sub>
                          <m:r>
                            <a:rPr lang="en-US" sz="3000" i="1">
                              <a:latin typeface="Cambria Math" charset="0"/>
                              <a:ea typeface="Calibri" charset="0"/>
                              <a:cs typeface="Calibri" charset="0"/>
                            </a:rPr>
                            <m:t>𝑠𝑢𝑐𝑐𝑒𝑠𝑠</m:t>
                          </m:r>
                        </m:sub>
                      </m:sSub>
                      <m:r>
                        <a:rPr lang="en-US" sz="3000" i="1">
                          <a:latin typeface="Cambria Math" charset="0"/>
                          <a:ea typeface="Calibri" charset="0"/>
                          <a:cs typeface="Calibri" charset="0"/>
                        </a:rPr>
                        <m:t>)</m:t>
                      </m:r>
                    </m:oMath>
                  </m:oMathPara>
                </a14:m>
                <a:endParaRPr lang="en-US" sz="3000" dirty="0">
                  <a:latin typeface="Calibri" charset="0"/>
                  <a:ea typeface="Calibri" charset="0"/>
                  <a:cs typeface="Calibri" charset="0"/>
                </a:endParaRPr>
              </a:p>
            </p:txBody>
          </p:sp>
        </mc:Choice>
        <mc:Fallback xmlns="">
          <p:sp>
            <p:nvSpPr>
              <p:cNvPr id="85" name="TextBox 84"/>
              <p:cNvSpPr txBox="1">
                <a:spLocks noRot="1" noChangeAspect="1" noMove="1" noResize="1" noEditPoints="1" noAdjustHandles="1" noChangeArrowheads="1" noChangeShapeType="1" noTextEdit="1"/>
              </p:cNvSpPr>
              <p:nvPr/>
            </p:nvSpPr>
            <p:spPr>
              <a:xfrm>
                <a:off x="322979" y="1812529"/>
                <a:ext cx="2315656" cy="461665"/>
              </a:xfrm>
              <a:prstGeom prst="rect">
                <a:avLst/>
              </a:prstGeom>
              <a:blipFill rotWithShape="0">
                <a:blip r:embed="rId5"/>
                <a:stretch>
                  <a:fillRect r="-10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TextBox 85"/>
              <p:cNvSpPr txBox="1"/>
              <p:nvPr/>
            </p:nvSpPr>
            <p:spPr>
              <a:xfrm>
                <a:off x="3886682" y="1808359"/>
                <a:ext cx="2915735" cy="4616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000" i="1">
                          <a:latin typeface="Cambria Math" charset="0"/>
                          <a:ea typeface="Calibri" charset="0"/>
                          <a:cs typeface="Calibri" charset="0"/>
                        </a:rPr>
                        <m:t>𝑟</m:t>
                      </m:r>
                      <m:r>
                        <a:rPr lang="en-US" sz="3000" i="1">
                          <a:latin typeface="Cambria Math" charset="0"/>
                          <a:ea typeface="Calibri" charset="0"/>
                          <a:cs typeface="Calibri" charset="0"/>
                        </a:rPr>
                        <m:t>&lt;</m:t>
                      </m:r>
                      <m:r>
                        <a:rPr lang="en-US" sz="3000" i="1">
                          <a:latin typeface="Cambria Math" charset="0"/>
                          <a:ea typeface="Calibri" charset="0"/>
                          <a:cs typeface="Calibri" charset="0"/>
                        </a:rPr>
                        <m:t>𝑆𝑢𝑐𝑐𝑒𝑠𝑠𝑅𝑎𝑡𝑒</m:t>
                      </m:r>
                    </m:oMath>
                  </m:oMathPara>
                </a14:m>
                <a:endParaRPr lang="en-US" sz="3000" dirty="0">
                  <a:latin typeface="Calibri" charset="0"/>
                  <a:ea typeface="Calibri" charset="0"/>
                  <a:cs typeface="Calibri" charset="0"/>
                </a:endParaRPr>
              </a:p>
            </p:txBody>
          </p:sp>
        </mc:Choice>
        <mc:Fallback xmlns="">
          <p:sp>
            <p:nvSpPr>
              <p:cNvPr id="86" name="TextBox 85"/>
              <p:cNvSpPr txBox="1">
                <a:spLocks noRot="1" noChangeAspect="1" noMove="1" noResize="1" noEditPoints="1" noAdjustHandles="1" noChangeArrowheads="1" noChangeShapeType="1" noTextEdit="1"/>
              </p:cNvSpPr>
              <p:nvPr/>
            </p:nvSpPr>
            <p:spPr>
              <a:xfrm>
                <a:off x="3886682" y="1808359"/>
                <a:ext cx="2915735" cy="461665"/>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TextBox 86"/>
              <p:cNvSpPr txBox="1"/>
              <p:nvPr/>
            </p:nvSpPr>
            <p:spPr>
              <a:xfrm>
                <a:off x="5344549" y="2222411"/>
                <a:ext cx="2831934"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a:latin typeface="Cambria Math" charset="0"/>
                          <a:ea typeface="Calibri" charset="0"/>
                          <a:cs typeface="Calibri" charset="0"/>
                        </a:rPr>
                        <m:t>𝑤𝑖𝑡h</m:t>
                      </m:r>
                      <m:r>
                        <a:rPr lang="en-US" sz="2000" i="1">
                          <a:latin typeface="Cambria Math" charset="0"/>
                          <a:ea typeface="Calibri" charset="0"/>
                          <a:cs typeface="Calibri" charset="0"/>
                        </a:rPr>
                        <m:t> </m:t>
                      </m:r>
                      <m:r>
                        <a:rPr lang="en-US" sz="2000" i="1">
                          <a:latin typeface="Cambria Math" charset="0"/>
                          <a:ea typeface="Calibri" charset="0"/>
                          <a:cs typeface="Calibri" charset="0"/>
                        </a:rPr>
                        <m:t>𝑎</m:t>
                      </m:r>
                      <m:r>
                        <a:rPr lang="en-US" sz="2000" i="1">
                          <a:latin typeface="Cambria Math" charset="0"/>
                          <a:ea typeface="Calibri" charset="0"/>
                          <a:cs typeface="Calibri" charset="0"/>
                        </a:rPr>
                        <m:t> </m:t>
                      </m:r>
                      <m:r>
                        <a:rPr lang="en-US" sz="2000" i="1">
                          <a:latin typeface="Cambria Math" charset="0"/>
                          <a:ea typeface="Calibri" charset="0"/>
                          <a:cs typeface="Calibri" charset="0"/>
                        </a:rPr>
                        <m:t>𝑐𝑜𝑛𝑓𝑖𝑑𝑒𝑛𝑐𝑒</m:t>
                      </m:r>
                      <m:r>
                        <a:rPr lang="en-US" sz="2000" i="1">
                          <a:latin typeface="Cambria Math" charset="0"/>
                          <a:ea typeface="Calibri" charset="0"/>
                          <a:cs typeface="Calibri" charset="0"/>
                        </a:rPr>
                        <m:t> </m:t>
                      </m:r>
                      <m:r>
                        <a:rPr lang="en-US" sz="2000" i="1">
                          <a:latin typeface="Cambria Math" charset="0"/>
                          <a:ea typeface="Calibri" charset="0"/>
                          <a:cs typeface="Calibri" charset="0"/>
                        </a:rPr>
                        <m:t>𝑙𝑒𝑣𝑒𝑙</m:t>
                      </m:r>
                    </m:oMath>
                  </m:oMathPara>
                </a14:m>
                <a:endParaRPr lang="en-US" sz="2000" dirty="0">
                  <a:latin typeface="Calibri" charset="0"/>
                  <a:ea typeface="Calibri" charset="0"/>
                  <a:cs typeface="Calibri" charset="0"/>
                </a:endParaRPr>
              </a:p>
            </p:txBody>
          </p:sp>
        </mc:Choice>
        <mc:Fallback xmlns="">
          <p:sp>
            <p:nvSpPr>
              <p:cNvPr id="87" name="TextBox 86"/>
              <p:cNvSpPr txBox="1">
                <a:spLocks noRot="1" noChangeAspect="1" noMove="1" noResize="1" noEditPoints="1" noAdjustHandles="1" noChangeArrowheads="1" noChangeShapeType="1" noTextEdit="1"/>
              </p:cNvSpPr>
              <p:nvPr/>
            </p:nvSpPr>
            <p:spPr>
              <a:xfrm>
                <a:off x="5344549" y="2222411"/>
                <a:ext cx="2831934" cy="307777"/>
              </a:xfrm>
              <a:prstGeom prst="rect">
                <a:avLst/>
              </a:prstGeom>
              <a:blipFill rotWithShape="0">
                <a:blip r:embed="rId7"/>
                <a:stretch>
                  <a:fillRect l="-647" t="-146000" r="-431" b="-180000"/>
                </a:stretch>
              </a:blipFill>
            </p:spPr>
            <p:txBody>
              <a:bodyPr/>
              <a:lstStyle/>
              <a:p>
                <a:r>
                  <a:rPr lang="en-US">
                    <a:noFill/>
                  </a:rPr>
                  <a:t> </a:t>
                </a:r>
              </a:p>
            </p:txBody>
          </p:sp>
        </mc:Fallback>
      </mc:AlternateContent>
      <p:sp>
        <p:nvSpPr>
          <p:cNvPr id="88" name="Down Arrow 87"/>
          <p:cNvSpPr/>
          <p:nvPr/>
        </p:nvSpPr>
        <p:spPr>
          <a:xfrm rot="16200000">
            <a:off x="3180863" y="1838980"/>
            <a:ext cx="363474" cy="376628"/>
          </a:xfrm>
          <a:prstGeom prst="down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pSp>
        <p:nvGrpSpPr>
          <p:cNvPr id="18" name="Group 17"/>
          <p:cNvGrpSpPr/>
          <p:nvPr/>
        </p:nvGrpSpPr>
        <p:grpSpPr>
          <a:xfrm>
            <a:off x="944780" y="4452415"/>
            <a:ext cx="7254440" cy="1206500"/>
            <a:chOff x="1498599" y="5029607"/>
            <a:chExt cx="7350314" cy="1206500"/>
          </a:xfrm>
        </p:grpSpPr>
        <p:sp>
          <p:nvSpPr>
            <p:cNvPr id="19" name="Rounded Rectangle 18"/>
            <p:cNvSpPr/>
            <p:nvPr/>
          </p:nvSpPr>
          <p:spPr>
            <a:xfrm>
              <a:off x="1540063" y="5029607"/>
              <a:ext cx="7308850" cy="1206500"/>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1498599" y="5170861"/>
              <a:ext cx="7270343" cy="1015663"/>
            </a:xfrm>
            <a:prstGeom prst="rect">
              <a:avLst/>
            </a:prstGeom>
            <a:noFill/>
          </p:spPr>
          <p:txBody>
            <a:bodyPr wrap="square" rtlCol="0">
              <a:spAutoFit/>
            </a:bodyPr>
            <a:lstStyle/>
            <a:p>
              <a:pPr algn="just"/>
              <a:r>
                <a:rPr lang="en-US" sz="3000" b="1" dirty="0" smtClean="0">
                  <a:solidFill>
                    <a:srgbClr val="008000"/>
                  </a:solidFill>
                </a:rPr>
                <a:t>Final Quality Level</a:t>
              </a:r>
              <a:r>
                <a:rPr lang="en-US" sz="3000" b="1" dirty="0"/>
                <a:t>,</a:t>
              </a:r>
              <a:r>
                <a:rPr lang="en-US" sz="3000" b="1" dirty="0">
                  <a:solidFill>
                    <a:srgbClr val="008000"/>
                  </a:solidFill>
                </a:rPr>
                <a:t> </a:t>
              </a:r>
              <a:r>
                <a:rPr lang="en-US" sz="3000" b="1" dirty="0" smtClean="0">
                  <a:solidFill>
                    <a:srgbClr val="008000"/>
                  </a:solidFill>
                </a:rPr>
                <a:t>Success Rate </a:t>
              </a:r>
              <a:r>
                <a:rPr lang="en-US" sz="3000" dirty="0"/>
                <a:t>and</a:t>
              </a:r>
              <a:r>
                <a:rPr lang="en-US" sz="3000" dirty="0" smtClean="0">
                  <a:solidFill>
                    <a:srgbClr val="008000"/>
                  </a:solidFill>
                </a:rPr>
                <a:t> </a:t>
              </a:r>
              <a:r>
                <a:rPr lang="en-US" sz="3000" b="1" dirty="0" smtClean="0">
                  <a:solidFill>
                    <a:srgbClr val="008000"/>
                  </a:solidFill>
                </a:rPr>
                <a:t>Confidence Interval </a:t>
              </a:r>
              <a:r>
                <a:rPr lang="en-US" sz="3000" dirty="0" smtClean="0"/>
                <a:t>programmer specified</a:t>
              </a:r>
              <a:endParaRPr lang="en-US" sz="3000" dirty="0" smtClean="0">
                <a:solidFill>
                  <a:srgbClr val="008000"/>
                </a:solidFill>
              </a:endParaRPr>
            </a:p>
          </p:txBody>
        </p:sp>
      </p:grpSp>
    </p:spTree>
    <p:extLst>
      <p:ext uri="{BB962C8B-B14F-4D97-AF65-F5344CB8AC3E}">
        <p14:creationId xmlns:p14="http://schemas.microsoft.com/office/powerpoint/2010/main" val="958154171"/>
      </p:ext>
    </p:extLst>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asted-image.pdf"/>
          <p:cNvPicPr>
            <a:picLocks noChangeAspect="1"/>
          </p:cNvPicPr>
          <p:nvPr/>
        </p:nvPicPr>
        <p:blipFill>
          <a:blip r:embed="rId3">
            <a:alphaModFix amt="20000"/>
            <a:extLst/>
          </a:blip>
          <a:stretch>
            <a:fillRect/>
          </a:stretch>
        </p:blipFill>
        <p:spPr>
          <a:xfrm>
            <a:off x="0" y="6151337"/>
            <a:ext cx="705517" cy="698091"/>
          </a:xfrm>
          <a:prstGeom prst="rect">
            <a:avLst/>
          </a:prstGeom>
          <a:ln w="25400">
            <a:miter lim="400000"/>
          </a:ln>
          <a:effectLst>
            <a:outerShdw blurRad="254000" dist="127000" dir="5400000" rotWithShape="0">
              <a:srgbClr val="000000">
                <a:alpha val="70000"/>
              </a:srgbClr>
            </a:outerShdw>
          </a:effectLst>
        </p:spPr>
      </p:pic>
      <p:pic>
        <p:nvPicPr>
          <p:cNvPr id="29" name="Picture 28"/>
          <p:cNvPicPr>
            <a:picLocks noChangeAspect="1"/>
          </p:cNvPicPr>
          <p:nvPr/>
        </p:nvPicPr>
        <p:blipFill>
          <a:blip r:embed="rId4">
            <a:alphaModFix amt="20000"/>
          </a:blip>
          <a:stretch>
            <a:fillRect/>
          </a:stretch>
        </p:blipFill>
        <p:spPr>
          <a:xfrm>
            <a:off x="8434532" y="6142764"/>
            <a:ext cx="709468" cy="715236"/>
          </a:xfrm>
          <a:prstGeom prst="rect">
            <a:avLst/>
          </a:prstGeom>
          <a:effectLst/>
        </p:spPr>
      </p:pic>
      <p:cxnSp>
        <p:nvCxnSpPr>
          <p:cNvPr id="26" name="Straight Connector 25"/>
          <p:cNvCxnSpPr/>
          <p:nvPr/>
        </p:nvCxnSpPr>
        <p:spPr>
          <a:xfrm flipV="1">
            <a:off x="1102450" y="1176065"/>
            <a:ext cx="7806228" cy="0"/>
          </a:xfrm>
          <a:prstGeom prst="line">
            <a:avLst/>
          </a:prstGeom>
          <a:noFill/>
          <a:ln w="127000" cap="flat">
            <a:solidFill>
              <a:schemeClr val="accent1"/>
            </a:solidFill>
            <a:prstDash val="solid"/>
            <a:miter lim="400000"/>
          </a:ln>
          <a:effectLst/>
          <a:sp3d/>
        </p:spPr>
        <p:style>
          <a:lnRef idx="0">
            <a:scrgbClr r="0" g="0" b="0"/>
          </a:lnRef>
          <a:fillRef idx="0">
            <a:scrgbClr r="0" g="0" b="0"/>
          </a:fillRef>
          <a:effectRef idx="0">
            <a:scrgbClr r="0" g="0" b="0"/>
          </a:effectRef>
          <a:fontRef idx="none"/>
        </p:style>
      </p:cxnSp>
      <p:cxnSp>
        <p:nvCxnSpPr>
          <p:cNvPr id="27" name="Straight Connector 26"/>
          <p:cNvCxnSpPr/>
          <p:nvPr/>
        </p:nvCxnSpPr>
        <p:spPr>
          <a:xfrm>
            <a:off x="235325" y="1176065"/>
            <a:ext cx="857332" cy="0"/>
          </a:xfrm>
          <a:prstGeom prst="line">
            <a:avLst/>
          </a:prstGeom>
          <a:noFill/>
          <a:ln w="127000" cap="flat">
            <a:solidFill>
              <a:srgbClr val="329600"/>
            </a:solidFill>
            <a:prstDash val="solid"/>
            <a:miter lim="400000"/>
          </a:ln>
          <a:effectLst/>
          <a:sp3d/>
        </p:spPr>
        <p:style>
          <a:lnRef idx="0">
            <a:scrgbClr r="0" g="0" b="0"/>
          </a:lnRef>
          <a:fillRef idx="0">
            <a:scrgbClr r="0" g="0" b="0"/>
          </a:fillRef>
          <a:effectRef idx="0">
            <a:scrgbClr r="0" g="0" b="0"/>
          </a:effectRef>
          <a:fontRef idx="none"/>
        </p:style>
      </p:cxnSp>
      <p:sp>
        <p:nvSpPr>
          <p:cNvPr id="28" name="Shape 130"/>
          <p:cNvSpPr txBox="1">
            <a:spLocks/>
          </p:cNvSpPr>
          <p:nvPr/>
        </p:nvSpPr>
        <p:spPr>
          <a:xfrm>
            <a:off x="235325" y="372418"/>
            <a:ext cx="8673353" cy="745647"/>
          </a:xfrm>
          <a:prstGeom prst="rect">
            <a:avLst/>
          </a:prstGeom>
          <a:ln w="12700">
            <a:miter lim="400000"/>
          </a:ln>
          <a:extLst>
            <a:ext uri="{C572A759-6A51-4108-AA02-DFA0A04FC94B}">
              <ma14:wrappingTextBoxFlag xmlns:ma14="http://schemas.microsoft.com/office/mac/drawingml/2011/main" val="1"/>
            </a:ext>
          </a:extLst>
        </p:spPr>
        <p:txBody>
          <a:bodyPr lIns="31872" tIns="31872" rIns="31872" bIns="31872" anchor="ctr">
            <a:noAutofit/>
          </a:bodyPr>
          <a:lstStyle>
            <a:lvl1pPr marL="0" marR="0" indent="0" algn="l" defTabSz="457200" rtl="0" latinLnBrk="0">
              <a:lnSpc>
                <a:spcPct val="100000"/>
              </a:lnSpc>
              <a:spcBef>
                <a:spcPts val="0"/>
              </a:spcBef>
              <a:spcAft>
                <a:spcPts val="0"/>
              </a:spcAft>
              <a:buClrTx/>
              <a:buSzTx/>
              <a:buFontTx/>
              <a:buNone/>
              <a:tabLst/>
              <a:defRPr sz="5000" b="0" i="0" u="none" strike="noStrike" cap="none" spc="0" baseline="0">
                <a:ln>
                  <a:noFill/>
                </a:ln>
                <a:solidFill>
                  <a:schemeClr val="accent2"/>
                </a:solidFill>
                <a:uFillTx/>
                <a:latin typeface="Calibri"/>
                <a:ea typeface="Calibri"/>
                <a:cs typeface="Calibri"/>
                <a:sym typeface="Calibri"/>
              </a:defRPr>
            </a:lvl1pPr>
            <a:lvl2pPr marL="0" marR="0" indent="143424"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2pPr>
            <a:lvl3pPr marL="0" marR="0" indent="286847"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3pPr>
            <a:lvl4pPr marL="0" marR="0" indent="430271"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4pPr>
            <a:lvl5pPr marL="0" marR="0" indent="573695"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5pPr>
            <a:lvl6pPr marL="0" marR="0" indent="717118"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6pPr>
            <a:lvl7pPr marL="0" marR="0" indent="860542"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7pPr>
            <a:lvl8pPr marL="0" marR="0" indent="1003965"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8pPr>
            <a:lvl9pPr marL="0" marR="0" indent="1147389"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9pPr>
          </a:lstStyle>
          <a:p>
            <a:pPr hangingPunct="1"/>
            <a:r>
              <a:rPr lang="en-US" sz="4000" b="1" dirty="0" smtClean="0">
                <a:solidFill>
                  <a:srgbClr val="329600"/>
                </a:solidFill>
                <a:latin typeface="Calibri" panose="020F0502020204030204" pitchFamily="34" charset="0"/>
                <a:cs typeface="Calibri" panose="020F0502020204030204" pitchFamily="34" charset="0"/>
              </a:rPr>
              <a:t>Statistical Optimization</a:t>
            </a:r>
            <a:endParaRPr lang="en-US" sz="3600" b="1" dirty="0">
              <a:solidFill>
                <a:srgbClr val="329600"/>
              </a:solidFill>
              <a:latin typeface="Calibri" panose="020F0502020204030204" pitchFamily="34" charset="0"/>
              <a:cs typeface="Calibri" panose="020F0502020204030204" pitchFamily="34" charset="0"/>
            </a:endParaRPr>
          </a:p>
        </p:txBody>
      </p:sp>
      <p:sp>
        <p:nvSpPr>
          <p:cNvPr id="8" name="TextBox 7"/>
          <p:cNvSpPr txBox="1"/>
          <p:nvPr/>
        </p:nvSpPr>
        <p:spPr>
          <a:xfrm>
            <a:off x="117663" y="1463974"/>
            <a:ext cx="8908675" cy="2862322"/>
          </a:xfrm>
          <a:prstGeom prst="rect">
            <a:avLst/>
          </a:prstGeom>
          <a:noFill/>
        </p:spPr>
        <p:txBody>
          <a:bodyPr wrap="square" rtlCol="0">
            <a:spAutoFit/>
          </a:bodyPr>
          <a:lstStyle/>
          <a:p>
            <a:r>
              <a:rPr lang="en-US" sz="3000" dirty="0" smtClean="0"/>
              <a:t>	if desired metrics are not met: </a:t>
            </a:r>
          </a:p>
          <a:p>
            <a:r>
              <a:rPr lang="en-US" sz="3000" dirty="0"/>
              <a:t>	</a:t>
            </a:r>
            <a:r>
              <a:rPr lang="en-US" sz="3000" dirty="0" smtClean="0"/>
              <a:t>	</a:t>
            </a:r>
            <a:r>
              <a:rPr lang="en-US" sz="3000" b="1" dirty="0" smtClean="0">
                <a:solidFill>
                  <a:srgbClr val="0070C0"/>
                </a:solidFill>
              </a:rPr>
              <a:t>th</a:t>
            </a:r>
            <a:r>
              <a:rPr lang="en-US" sz="2000" b="1" dirty="0" smtClean="0">
                <a:solidFill>
                  <a:srgbClr val="0070C0"/>
                </a:solidFill>
              </a:rPr>
              <a:t>t+1</a:t>
            </a:r>
            <a:r>
              <a:rPr lang="en-US" sz="3000" b="1" dirty="0" smtClean="0">
                <a:solidFill>
                  <a:srgbClr val="0070C0"/>
                </a:solidFill>
              </a:rPr>
              <a:t> = </a:t>
            </a:r>
            <a:r>
              <a:rPr lang="en-US" sz="3000" b="1" dirty="0" err="1" smtClean="0">
                <a:solidFill>
                  <a:srgbClr val="0070C0"/>
                </a:solidFill>
              </a:rPr>
              <a:t>th</a:t>
            </a:r>
            <a:r>
              <a:rPr lang="en-US" sz="2000" b="1" dirty="0" err="1" smtClean="0">
                <a:solidFill>
                  <a:srgbClr val="0070C0"/>
                </a:solidFill>
              </a:rPr>
              <a:t>t</a:t>
            </a:r>
            <a:r>
              <a:rPr lang="en-US" sz="3000" b="1" dirty="0" smtClean="0">
                <a:solidFill>
                  <a:srgbClr val="0070C0"/>
                </a:solidFill>
              </a:rPr>
              <a:t> - ∆</a:t>
            </a:r>
          </a:p>
          <a:p>
            <a:r>
              <a:rPr lang="en-US" sz="3000" dirty="0" smtClean="0"/>
              <a:t>	else if </a:t>
            </a:r>
            <a:r>
              <a:rPr lang="en-US" sz="3000" dirty="0"/>
              <a:t>desired metrics are </a:t>
            </a:r>
            <a:r>
              <a:rPr lang="en-US" sz="3000" dirty="0" smtClean="0"/>
              <a:t>met:</a:t>
            </a:r>
          </a:p>
          <a:p>
            <a:r>
              <a:rPr lang="en-US" sz="3000" dirty="0"/>
              <a:t>	</a:t>
            </a:r>
            <a:r>
              <a:rPr lang="en-US" sz="3000" dirty="0" smtClean="0"/>
              <a:t> 	</a:t>
            </a:r>
            <a:r>
              <a:rPr lang="en-US" sz="3000" b="1" dirty="0" smtClean="0">
                <a:solidFill>
                  <a:srgbClr val="0070C0"/>
                </a:solidFill>
              </a:rPr>
              <a:t>th</a:t>
            </a:r>
            <a:r>
              <a:rPr lang="en-US" b="1" dirty="0" smtClean="0">
                <a:solidFill>
                  <a:srgbClr val="0070C0"/>
                </a:solidFill>
              </a:rPr>
              <a:t>t+1</a:t>
            </a:r>
            <a:r>
              <a:rPr lang="en-US" sz="3000" b="1" dirty="0" smtClean="0">
                <a:solidFill>
                  <a:srgbClr val="0070C0"/>
                </a:solidFill>
              </a:rPr>
              <a:t>= </a:t>
            </a:r>
            <a:r>
              <a:rPr lang="en-US" sz="3000" b="1" dirty="0" err="1" smtClean="0">
                <a:solidFill>
                  <a:srgbClr val="0070C0"/>
                </a:solidFill>
              </a:rPr>
              <a:t>th</a:t>
            </a:r>
            <a:r>
              <a:rPr lang="en-US" sz="2000" b="1" dirty="0" err="1" smtClean="0">
                <a:solidFill>
                  <a:srgbClr val="0070C0"/>
                </a:solidFill>
              </a:rPr>
              <a:t>t</a:t>
            </a:r>
            <a:r>
              <a:rPr lang="en-US" sz="3000" b="1" dirty="0" smtClean="0">
                <a:solidFill>
                  <a:srgbClr val="0070C0"/>
                </a:solidFill>
              </a:rPr>
              <a:t> + </a:t>
            </a:r>
            <a:r>
              <a:rPr lang="en-US" sz="3000" b="1" dirty="0">
                <a:solidFill>
                  <a:srgbClr val="0070C0"/>
                </a:solidFill>
              </a:rPr>
              <a:t>∆</a:t>
            </a:r>
          </a:p>
          <a:p>
            <a:endParaRPr lang="en-US" sz="3000" dirty="0"/>
          </a:p>
          <a:p>
            <a:r>
              <a:rPr lang="en-US" sz="3000" dirty="0" smtClean="0"/>
              <a:t>Reiterate; till the </a:t>
            </a:r>
            <a:r>
              <a:rPr lang="en-US" sz="3000" b="1" dirty="0" err="1" smtClean="0">
                <a:solidFill>
                  <a:srgbClr val="0070C0"/>
                </a:solidFill>
              </a:rPr>
              <a:t>th</a:t>
            </a:r>
            <a:r>
              <a:rPr lang="en-US" sz="2000" b="1" dirty="0" err="1">
                <a:solidFill>
                  <a:srgbClr val="0070C0"/>
                </a:solidFill>
              </a:rPr>
              <a:t>t</a:t>
            </a:r>
            <a:r>
              <a:rPr lang="en-US" sz="2000" dirty="0" smtClean="0">
                <a:solidFill>
                  <a:srgbClr val="0070C0"/>
                </a:solidFill>
              </a:rPr>
              <a:t> </a:t>
            </a:r>
            <a:r>
              <a:rPr lang="en-US" sz="3000" dirty="0" smtClean="0"/>
              <a:t>meets the metrics but </a:t>
            </a:r>
            <a:r>
              <a:rPr lang="en-US" sz="3000" b="1" dirty="0" smtClean="0">
                <a:solidFill>
                  <a:srgbClr val="0070C0"/>
                </a:solidFill>
              </a:rPr>
              <a:t>th</a:t>
            </a:r>
            <a:r>
              <a:rPr lang="en-US" sz="2400" b="1" dirty="0" smtClean="0">
                <a:solidFill>
                  <a:srgbClr val="0070C0"/>
                </a:solidFill>
              </a:rPr>
              <a:t>t+1</a:t>
            </a:r>
            <a:r>
              <a:rPr lang="en-US" sz="3000" dirty="0" smtClean="0"/>
              <a:t> doesn't</a:t>
            </a:r>
          </a:p>
        </p:txBody>
      </p:sp>
    </p:spTree>
    <p:extLst>
      <p:ext uri="{BB962C8B-B14F-4D97-AF65-F5344CB8AC3E}">
        <p14:creationId xmlns:p14="http://schemas.microsoft.com/office/powerpoint/2010/main" val="491580695"/>
      </p:ext>
    </p:extLst>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asted-image.pdf"/>
          <p:cNvPicPr>
            <a:picLocks noChangeAspect="1"/>
          </p:cNvPicPr>
          <p:nvPr/>
        </p:nvPicPr>
        <p:blipFill>
          <a:blip r:embed="rId3">
            <a:alphaModFix amt="20000"/>
            <a:extLst/>
          </a:blip>
          <a:stretch>
            <a:fillRect/>
          </a:stretch>
        </p:blipFill>
        <p:spPr>
          <a:xfrm>
            <a:off x="0" y="6151337"/>
            <a:ext cx="705517" cy="698091"/>
          </a:xfrm>
          <a:prstGeom prst="rect">
            <a:avLst/>
          </a:prstGeom>
          <a:ln w="25400">
            <a:miter lim="400000"/>
          </a:ln>
          <a:effectLst>
            <a:outerShdw blurRad="254000" dist="127000" dir="5400000" rotWithShape="0">
              <a:srgbClr val="000000">
                <a:alpha val="70000"/>
              </a:srgbClr>
            </a:outerShdw>
          </a:effectLst>
        </p:spPr>
      </p:pic>
      <p:pic>
        <p:nvPicPr>
          <p:cNvPr id="29" name="Picture 28"/>
          <p:cNvPicPr>
            <a:picLocks noChangeAspect="1"/>
          </p:cNvPicPr>
          <p:nvPr/>
        </p:nvPicPr>
        <p:blipFill>
          <a:blip r:embed="rId4">
            <a:alphaModFix amt="20000"/>
          </a:blip>
          <a:stretch>
            <a:fillRect/>
          </a:stretch>
        </p:blipFill>
        <p:spPr>
          <a:xfrm>
            <a:off x="8434532" y="6142764"/>
            <a:ext cx="709468" cy="715236"/>
          </a:xfrm>
          <a:prstGeom prst="rect">
            <a:avLst/>
          </a:prstGeom>
          <a:effectLst/>
        </p:spPr>
      </p:pic>
      <p:cxnSp>
        <p:nvCxnSpPr>
          <p:cNvPr id="26" name="Straight Connector 25"/>
          <p:cNvCxnSpPr/>
          <p:nvPr/>
        </p:nvCxnSpPr>
        <p:spPr>
          <a:xfrm flipV="1">
            <a:off x="1102450" y="1176065"/>
            <a:ext cx="7806228" cy="0"/>
          </a:xfrm>
          <a:prstGeom prst="line">
            <a:avLst/>
          </a:prstGeom>
          <a:noFill/>
          <a:ln w="127000" cap="flat">
            <a:solidFill>
              <a:schemeClr val="accent1"/>
            </a:solidFill>
            <a:prstDash val="solid"/>
            <a:miter lim="400000"/>
          </a:ln>
          <a:effectLst/>
          <a:sp3d/>
        </p:spPr>
        <p:style>
          <a:lnRef idx="0">
            <a:scrgbClr r="0" g="0" b="0"/>
          </a:lnRef>
          <a:fillRef idx="0">
            <a:scrgbClr r="0" g="0" b="0"/>
          </a:fillRef>
          <a:effectRef idx="0">
            <a:scrgbClr r="0" g="0" b="0"/>
          </a:effectRef>
          <a:fontRef idx="none"/>
        </p:style>
      </p:cxnSp>
      <p:cxnSp>
        <p:nvCxnSpPr>
          <p:cNvPr id="27" name="Straight Connector 26"/>
          <p:cNvCxnSpPr/>
          <p:nvPr/>
        </p:nvCxnSpPr>
        <p:spPr>
          <a:xfrm>
            <a:off x="235325" y="1176065"/>
            <a:ext cx="857332" cy="0"/>
          </a:xfrm>
          <a:prstGeom prst="line">
            <a:avLst/>
          </a:prstGeom>
          <a:noFill/>
          <a:ln w="127000" cap="flat">
            <a:solidFill>
              <a:srgbClr val="329600"/>
            </a:solidFill>
            <a:prstDash val="solid"/>
            <a:miter lim="400000"/>
          </a:ln>
          <a:effectLst/>
          <a:sp3d/>
        </p:spPr>
        <p:style>
          <a:lnRef idx="0">
            <a:scrgbClr r="0" g="0" b="0"/>
          </a:lnRef>
          <a:fillRef idx="0">
            <a:scrgbClr r="0" g="0" b="0"/>
          </a:fillRef>
          <a:effectRef idx="0">
            <a:scrgbClr r="0" g="0" b="0"/>
          </a:effectRef>
          <a:fontRef idx="none"/>
        </p:style>
      </p:cxnSp>
      <p:sp>
        <p:nvSpPr>
          <p:cNvPr id="28" name="Shape 130"/>
          <p:cNvSpPr txBox="1">
            <a:spLocks/>
          </p:cNvSpPr>
          <p:nvPr/>
        </p:nvSpPr>
        <p:spPr>
          <a:xfrm>
            <a:off x="235325" y="372418"/>
            <a:ext cx="8673353" cy="745647"/>
          </a:xfrm>
          <a:prstGeom prst="rect">
            <a:avLst/>
          </a:prstGeom>
          <a:ln w="12700">
            <a:miter lim="400000"/>
          </a:ln>
          <a:extLst>
            <a:ext uri="{C572A759-6A51-4108-AA02-DFA0A04FC94B}">
              <ma14:wrappingTextBoxFlag xmlns:ma14="http://schemas.microsoft.com/office/mac/drawingml/2011/main" val="1"/>
            </a:ext>
          </a:extLst>
        </p:spPr>
        <p:txBody>
          <a:bodyPr lIns="31872" tIns="31872" rIns="31872" bIns="31872" anchor="ctr">
            <a:noAutofit/>
          </a:bodyPr>
          <a:lstStyle>
            <a:lvl1pPr marL="0" marR="0" indent="0" algn="l" defTabSz="457200" rtl="0" latinLnBrk="0">
              <a:lnSpc>
                <a:spcPct val="100000"/>
              </a:lnSpc>
              <a:spcBef>
                <a:spcPts val="0"/>
              </a:spcBef>
              <a:spcAft>
                <a:spcPts val="0"/>
              </a:spcAft>
              <a:buClrTx/>
              <a:buSzTx/>
              <a:buFontTx/>
              <a:buNone/>
              <a:tabLst/>
              <a:defRPr sz="5000" b="0" i="0" u="none" strike="noStrike" cap="none" spc="0" baseline="0">
                <a:ln>
                  <a:noFill/>
                </a:ln>
                <a:solidFill>
                  <a:schemeClr val="accent2"/>
                </a:solidFill>
                <a:uFillTx/>
                <a:latin typeface="Calibri"/>
                <a:ea typeface="Calibri"/>
                <a:cs typeface="Calibri"/>
                <a:sym typeface="Calibri"/>
              </a:defRPr>
            </a:lvl1pPr>
            <a:lvl2pPr marL="0" marR="0" indent="143424"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2pPr>
            <a:lvl3pPr marL="0" marR="0" indent="286847"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3pPr>
            <a:lvl4pPr marL="0" marR="0" indent="430271"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4pPr>
            <a:lvl5pPr marL="0" marR="0" indent="573695"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5pPr>
            <a:lvl6pPr marL="0" marR="0" indent="717118"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6pPr>
            <a:lvl7pPr marL="0" marR="0" indent="860542"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7pPr>
            <a:lvl8pPr marL="0" marR="0" indent="1003965"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8pPr>
            <a:lvl9pPr marL="0" marR="0" indent="1147389"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9pPr>
          </a:lstStyle>
          <a:p>
            <a:pPr hangingPunct="1"/>
            <a:r>
              <a:rPr lang="en-US" sz="4000" b="1" dirty="0" smtClean="0">
                <a:solidFill>
                  <a:srgbClr val="329600"/>
                </a:solidFill>
                <a:latin typeface="Calibri" panose="020F0502020204030204" pitchFamily="34" charset="0"/>
                <a:cs typeface="Calibri" panose="020F0502020204030204" pitchFamily="34" charset="0"/>
              </a:rPr>
              <a:t>Statistical Optimization</a:t>
            </a:r>
            <a:endParaRPr lang="en-US" sz="3600" b="1" dirty="0">
              <a:solidFill>
                <a:srgbClr val="329600"/>
              </a:solidFill>
              <a:latin typeface="Calibri" panose="020F0502020204030204" pitchFamily="34" charset="0"/>
              <a:cs typeface="Calibri" panose="020F0502020204030204" pitchFamily="34" charset="0"/>
            </a:endParaRPr>
          </a:p>
        </p:txBody>
      </p:sp>
      <p:sp>
        <p:nvSpPr>
          <p:cNvPr id="31" name="Rounded Rectangle 30"/>
          <p:cNvSpPr/>
          <p:nvPr/>
        </p:nvSpPr>
        <p:spPr>
          <a:xfrm>
            <a:off x="527181" y="4614204"/>
            <a:ext cx="8089637" cy="1462369"/>
          </a:xfrm>
          <a:prstGeom prst="round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just"/>
            <a:r>
              <a:rPr lang="en-US" sz="3000" dirty="0">
                <a:solidFill>
                  <a:schemeClr val="tx1"/>
                </a:solidFill>
              </a:rPr>
              <a:t>Tighter threshold better </a:t>
            </a:r>
            <a:r>
              <a:rPr lang="en-US" sz="3000" b="1" dirty="0">
                <a:solidFill>
                  <a:srgbClr val="008000"/>
                </a:solidFill>
              </a:rPr>
              <a:t>Final Quality Loss Level, </a:t>
            </a:r>
            <a:r>
              <a:rPr lang="en-US" sz="3000" b="1" dirty="0" smtClean="0">
                <a:solidFill>
                  <a:srgbClr val="008000"/>
                </a:solidFill>
              </a:rPr>
              <a:t>Success Rate </a:t>
            </a:r>
            <a:r>
              <a:rPr lang="en-US" sz="3000" dirty="0">
                <a:solidFill>
                  <a:schemeClr val="tx1"/>
                </a:solidFill>
              </a:rPr>
              <a:t>and </a:t>
            </a:r>
            <a:r>
              <a:rPr lang="en-US" sz="3000" b="1" dirty="0">
                <a:solidFill>
                  <a:srgbClr val="008000"/>
                </a:solidFill>
              </a:rPr>
              <a:t>Confidence Interval</a:t>
            </a:r>
            <a:r>
              <a:rPr lang="en-US" sz="3000" dirty="0">
                <a:solidFill>
                  <a:srgbClr val="008000"/>
                </a:solidFill>
              </a:rPr>
              <a:t> </a:t>
            </a:r>
            <a:r>
              <a:rPr lang="en-US" sz="3000" dirty="0">
                <a:solidFill>
                  <a:schemeClr val="tx1"/>
                </a:solidFill>
              </a:rPr>
              <a:t>but lower benefits from approximation</a:t>
            </a:r>
          </a:p>
        </p:txBody>
      </p:sp>
      <p:sp>
        <p:nvSpPr>
          <p:cNvPr id="9" name="TextBox 8"/>
          <p:cNvSpPr txBox="1"/>
          <p:nvPr/>
        </p:nvSpPr>
        <p:spPr>
          <a:xfrm>
            <a:off x="117663" y="1463974"/>
            <a:ext cx="8908675" cy="2862322"/>
          </a:xfrm>
          <a:prstGeom prst="rect">
            <a:avLst/>
          </a:prstGeom>
          <a:noFill/>
        </p:spPr>
        <p:txBody>
          <a:bodyPr wrap="square" rtlCol="0">
            <a:spAutoFit/>
          </a:bodyPr>
          <a:lstStyle/>
          <a:p>
            <a:r>
              <a:rPr lang="en-US" sz="3000" dirty="0" smtClean="0"/>
              <a:t>	if desired metrics are not met: </a:t>
            </a:r>
          </a:p>
          <a:p>
            <a:r>
              <a:rPr lang="en-US" sz="3000" dirty="0"/>
              <a:t>	</a:t>
            </a:r>
            <a:r>
              <a:rPr lang="en-US" sz="3000" dirty="0" smtClean="0"/>
              <a:t>	</a:t>
            </a:r>
            <a:r>
              <a:rPr lang="en-US" sz="3000" b="1" dirty="0" smtClean="0">
                <a:solidFill>
                  <a:srgbClr val="0070C0"/>
                </a:solidFill>
              </a:rPr>
              <a:t>th</a:t>
            </a:r>
            <a:r>
              <a:rPr lang="en-US" sz="2000" b="1" dirty="0" smtClean="0">
                <a:solidFill>
                  <a:srgbClr val="0070C0"/>
                </a:solidFill>
              </a:rPr>
              <a:t>t+1</a:t>
            </a:r>
            <a:r>
              <a:rPr lang="en-US" sz="3000" b="1" dirty="0" smtClean="0">
                <a:solidFill>
                  <a:srgbClr val="0070C0"/>
                </a:solidFill>
              </a:rPr>
              <a:t> = </a:t>
            </a:r>
            <a:r>
              <a:rPr lang="en-US" sz="3000" b="1" dirty="0" err="1" smtClean="0">
                <a:solidFill>
                  <a:srgbClr val="0070C0"/>
                </a:solidFill>
              </a:rPr>
              <a:t>th</a:t>
            </a:r>
            <a:r>
              <a:rPr lang="en-US" sz="2000" b="1" dirty="0" err="1" smtClean="0">
                <a:solidFill>
                  <a:srgbClr val="0070C0"/>
                </a:solidFill>
              </a:rPr>
              <a:t>t</a:t>
            </a:r>
            <a:r>
              <a:rPr lang="en-US" sz="3000" b="1" dirty="0" smtClean="0">
                <a:solidFill>
                  <a:srgbClr val="0070C0"/>
                </a:solidFill>
              </a:rPr>
              <a:t> - ∆</a:t>
            </a:r>
          </a:p>
          <a:p>
            <a:r>
              <a:rPr lang="en-US" sz="3000" dirty="0" smtClean="0"/>
              <a:t>	else if </a:t>
            </a:r>
            <a:r>
              <a:rPr lang="en-US" sz="3000" dirty="0"/>
              <a:t>desired metrics are </a:t>
            </a:r>
            <a:r>
              <a:rPr lang="en-US" sz="3000" dirty="0" smtClean="0"/>
              <a:t>met:</a:t>
            </a:r>
          </a:p>
          <a:p>
            <a:r>
              <a:rPr lang="en-US" sz="3000" dirty="0"/>
              <a:t>	</a:t>
            </a:r>
            <a:r>
              <a:rPr lang="en-US" sz="3000" dirty="0" smtClean="0"/>
              <a:t> 	</a:t>
            </a:r>
            <a:r>
              <a:rPr lang="en-US" sz="3000" b="1" dirty="0" smtClean="0">
                <a:solidFill>
                  <a:srgbClr val="0070C0"/>
                </a:solidFill>
              </a:rPr>
              <a:t>th</a:t>
            </a:r>
            <a:r>
              <a:rPr lang="en-US" b="1" dirty="0" smtClean="0">
                <a:solidFill>
                  <a:srgbClr val="0070C0"/>
                </a:solidFill>
              </a:rPr>
              <a:t>t+1</a:t>
            </a:r>
            <a:r>
              <a:rPr lang="en-US" sz="3000" b="1" dirty="0" smtClean="0">
                <a:solidFill>
                  <a:srgbClr val="0070C0"/>
                </a:solidFill>
              </a:rPr>
              <a:t>= </a:t>
            </a:r>
            <a:r>
              <a:rPr lang="en-US" sz="3000" b="1" dirty="0" err="1" smtClean="0">
                <a:solidFill>
                  <a:srgbClr val="0070C0"/>
                </a:solidFill>
              </a:rPr>
              <a:t>th</a:t>
            </a:r>
            <a:r>
              <a:rPr lang="en-US" sz="2000" b="1" dirty="0" err="1" smtClean="0">
                <a:solidFill>
                  <a:srgbClr val="0070C0"/>
                </a:solidFill>
              </a:rPr>
              <a:t>t</a:t>
            </a:r>
            <a:r>
              <a:rPr lang="en-US" sz="3000" b="1" dirty="0" smtClean="0">
                <a:solidFill>
                  <a:srgbClr val="0070C0"/>
                </a:solidFill>
              </a:rPr>
              <a:t> + </a:t>
            </a:r>
            <a:r>
              <a:rPr lang="en-US" sz="3000" b="1" dirty="0">
                <a:solidFill>
                  <a:srgbClr val="0070C0"/>
                </a:solidFill>
              </a:rPr>
              <a:t>∆</a:t>
            </a:r>
          </a:p>
          <a:p>
            <a:endParaRPr lang="en-US" sz="3000" dirty="0"/>
          </a:p>
          <a:p>
            <a:r>
              <a:rPr lang="en-US" sz="3000" dirty="0" smtClean="0"/>
              <a:t>Reiterate; till the </a:t>
            </a:r>
            <a:r>
              <a:rPr lang="en-US" sz="3000" b="1" dirty="0" err="1" smtClean="0">
                <a:solidFill>
                  <a:srgbClr val="0070C0"/>
                </a:solidFill>
              </a:rPr>
              <a:t>th</a:t>
            </a:r>
            <a:r>
              <a:rPr lang="en-US" sz="2000" b="1" dirty="0" err="1">
                <a:solidFill>
                  <a:srgbClr val="0070C0"/>
                </a:solidFill>
              </a:rPr>
              <a:t>t</a:t>
            </a:r>
            <a:r>
              <a:rPr lang="en-US" sz="2000" dirty="0" smtClean="0">
                <a:solidFill>
                  <a:srgbClr val="0070C0"/>
                </a:solidFill>
              </a:rPr>
              <a:t> </a:t>
            </a:r>
            <a:r>
              <a:rPr lang="en-US" sz="3000" dirty="0" smtClean="0"/>
              <a:t>meets the metrics but </a:t>
            </a:r>
            <a:r>
              <a:rPr lang="en-US" sz="3000" b="1" dirty="0" smtClean="0">
                <a:solidFill>
                  <a:srgbClr val="0070C0"/>
                </a:solidFill>
              </a:rPr>
              <a:t>th</a:t>
            </a:r>
            <a:r>
              <a:rPr lang="en-US" sz="2400" b="1" dirty="0" smtClean="0">
                <a:solidFill>
                  <a:srgbClr val="0070C0"/>
                </a:solidFill>
              </a:rPr>
              <a:t>t+1</a:t>
            </a:r>
            <a:r>
              <a:rPr lang="en-US" sz="3000" dirty="0" smtClean="0"/>
              <a:t> doesn't</a:t>
            </a:r>
          </a:p>
        </p:txBody>
      </p:sp>
    </p:spTree>
    <p:extLst>
      <p:ext uri="{BB962C8B-B14F-4D97-AF65-F5344CB8AC3E}">
        <p14:creationId xmlns:p14="http://schemas.microsoft.com/office/powerpoint/2010/main" val="98790257"/>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asted-image.pdf"/>
          <p:cNvPicPr>
            <a:picLocks noChangeAspect="1"/>
          </p:cNvPicPr>
          <p:nvPr/>
        </p:nvPicPr>
        <p:blipFill>
          <a:blip r:embed="rId3">
            <a:alphaModFix amt="20000"/>
            <a:extLst/>
          </a:blip>
          <a:stretch>
            <a:fillRect/>
          </a:stretch>
        </p:blipFill>
        <p:spPr>
          <a:xfrm>
            <a:off x="0" y="6151337"/>
            <a:ext cx="705517" cy="698091"/>
          </a:xfrm>
          <a:prstGeom prst="rect">
            <a:avLst/>
          </a:prstGeom>
          <a:ln w="25400">
            <a:miter lim="400000"/>
          </a:ln>
          <a:effectLst>
            <a:outerShdw blurRad="254000" dist="127000" dir="5400000" rotWithShape="0">
              <a:srgbClr val="000000">
                <a:alpha val="70000"/>
              </a:srgbClr>
            </a:outerShdw>
          </a:effectLst>
        </p:spPr>
      </p:pic>
      <p:pic>
        <p:nvPicPr>
          <p:cNvPr id="29" name="Picture 28"/>
          <p:cNvPicPr>
            <a:picLocks noChangeAspect="1"/>
          </p:cNvPicPr>
          <p:nvPr/>
        </p:nvPicPr>
        <p:blipFill>
          <a:blip r:embed="rId4">
            <a:alphaModFix amt="20000"/>
          </a:blip>
          <a:stretch>
            <a:fillRect/>
          </a:stretch>
        </p:blipFill>
        <p:spPr>
          <a:xfrm>
            <a:off x="8434532" y="6142764"/>
            <a:ext cx="709468" cy="715236"/>
          </a:xfrm>
          <a:prstGeom prst="rect">
            <a:avLst/>
          </a:prstGeom>
          <a:effectLst/>
        </p:spPr>
      </p:pic>
      <p:cxnSp>
        <p:nvCxnSpPr>
          <p:cNvPr id="26" name="Straight Connector 25"/>
          <p:cNvCxnSpPr/>
          <p:nvPr/>
        </p:nvCxnSpPr>
        <p:spPr>
          <a:xfrm flipV="1">
            <a:off x="1102450" y="1176065"/>
            <a:ext cx="7806228" cy="0"/>
          </a:xfrm>
          <a:prstGeom prst="line">
            <a:avLst/>
          </a:prstGeom>
          <a:noFill/>
          <a:ln w="127000" cap="flat">
            <a:solidFill>
              <a:schemeClr val="accent1"/>
            </a:solidFill>
            <a:prstDash val="solid"/>
            <a:miter lim="400000"/>
          </a:ln>
          <a:effectLst/>
          <a:sp3d/>
        </p:spPr>
        <p:style>
          <a:lnRef idx="0">
            <a:scrgbClr r="0" g="0" b="0"/>
          </a:lnRef>
          <a:fillRef idx="0">
            <a:scrgbClr r="0" g="0" b="0"/>
          </a:fillRef>
          <a:effectRef idx="0">
            <a:scrgbClr r="0" g="0" b="0"/>
          </a:effectRef>
          <a:fontRef idx="none"/>
        </p:style>
      </p:cxnSp>
      <p:cxnSp>
        <p:nvCxnSpPr>
          <p:cNvPr id="27" name="Straight Connector 26"/>
          <p:cNvCxnSpPr/>
          <p:nvPr/>
        </p:nvCxnSpPr>
        <p:spPr>
          <a:xfrm>
            <a:off x="235325" y="1176065"/>
            <a:ext cx="857332" cy="0"/>
          </a:xfrm>
          <a:prstGeom prst="line">
            <a:avLst/>
          </a:prstGeom>
          <a:noFill/>
          <a:ln w="127000" cap="flat">
            <a:solidFill>
              <a:srgbClr val="329600"/>
            </a:solidFill>
            <a:prstDash val="solid"/>
            <a:miter lim="400000"/>
          </a:ln>
          <a:effectLst/>
          <a:sp3d/>
        </p:spPr>
        <p:style>
          <a:lnRef idx="0">
            <a:scrgbClr r="0" g="0" b="0"/>
          </a:lnRef>
          <a:fillRef idx="0">
            <a:scrgbClr r="0" g="0" b="0"/>
          </a:fillRef>
          <a:effectRef idx="0">
            <a:scrgbClr r="0" g="0" b="0"/>
          </a:effectRef>
          <a:fontRef idx="none"/>
        </p:style>
      </p:cxnSp>
      <p:sp>
        <p:nvSpPr>
          <p:cNvPr id="28" name="Shape 130"/>
          <p:cNvSpPr txBox="1">
            <a:spLocks/>
          </p:cNvSpPr>
          <p:nvPr/>
        </p:nvSpPr>
        <p:spPr>
          <a:xfrm>
            <a:off x="235325" y="372418"/>
            <a:ext cx="7717431" cy="745647"/>
          </a:xfrm>
          <a:prstGeom prst="rect">
            <a:avLst/>
          </a:prstGeom>
          <a:ln w="12700">
            <a:miter lim="400000"/>
          </a:ln>
          <a:extLst>
            <a:ext uri="{C572A759-6A51-4108-AA02-DFA0A04FC94B}">
              <ma14:wrappingTextBoxFlag xmlns:ma14="http://schemas.microsoft.com/office/mac/drawingml/2011/main" val="1"/>
            </a:ext>
          </a:extLst>
        </p:spPr>
        <p:txBody>
          <a:bodyPr lIns="31872" tIns="31872" rIns="31872" bIns="31872" anchor="ctr">
            <a:noAutofit/>
          </a:bodyPr>
          <a:lstStyle>
            <a:lvl1pPr marL="0" marR="0" indent="0" algn="l" defTabSz="457200" rtl="0" latinLnBrk="0">
              <a:lnSpc>
                <a:spcPct val="100000"/>
              </a:lnSpc>
              <a:spcBef>
                <a:spcPts val="0"/>
              </a:spcBef>
              <a:spcAft>
                <a:spcPts val="0"/>
              </a:spcAft>
              <a:buClrTx/>
              <a:buSzTx/>
              <a:buFontTx/>
              <a:buNone/>
              <a:tabLst/>
              <a:defRPr sz="5000" b="0" i="0" u="none" strike="noStrike" cap="none" spc="0" baseline="0">
                <a:ln>
                  <a:noFill/>
                </a:ln>
                <a:solidFill>
                  <a:schemeClr val="accent2"/>
                </a:solidFill>
                <a:uFillTx/>
                <a:latin typeface="Calibri"/>
                <a:ea typeface="Calibri"/>
                <a:cs typeface="Calibri"/>
                <a:sym typeface="Calibri"/>
              </a:defRPr>
            </a:lvl1pPr>
            <a:lvl2pPr marL="0" marR="0" indent="143424"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2pPr>
            <a:lvl3pPr marL="0" marR="0" indent="286847"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3pPr>
            <a:lvl4pPr marL="0" marR="0" indent="430271"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4pPr>
            <a:lvl5pPr marL="0" marR="0" indent="573695"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5pPr>
            <a:lvl6pPr marL="0" marR="0" indent="717118"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6pPr>
            <a:lvl7pPr marL="0" marR="0" indent="860542"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7pPr>
            <a:lvl8pPr marL="0" marR="0" indent="1003965"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8pPr>
            <a:lvl9pPr marL="0" marR="0" indent="1147389"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9pPr>
          </a:lstStyle>
          <a:p>
            <a:pPr hangingPunct="1"/>
            <a:r>
              <a:rPr lang="en-US" sz="4000" b="1" dirty="0" smtClean="0">
                <a:solidFill>
                  <a:srgbClr val="329600"/>
                </a:solidFill>
                <a:latin typeface="Calibri" panose="020F0502020204030204" pitchFamily="34" charset="0"/>
                <a:cs typeface="Calibri" panose="020F0502020204030204" pitchFamily="34" charset="0"/>
              </a:rPr>
              <a:t>Approximate Acceleration</a:t>
            </a:r>
            <a:endParaRPr lang="en-US" sz="4000" b="1" dirty="0">
              <a:solidFill>
                <a:srgbClr val="329600"/>
              </a:solidFill>
              <a:latin typeface="Calibri" panose="020F0502020204030204" pitchFamily="34" charset="0"/>
              <a:cs typeface="Calibri" panose="020F0502020204030204" pitchFamily="34" charset="0"/>
            </a:endParaRPr>
          </a:p>
        </p:txBody>
      </p:sp>
      <p:sp>
        <p:nvSpPr>
          <p:cNvPr id="9" name="Rectangle 8"/>
          <p:cNvSpPr/>
          <p:nvPr/>
        </p:nvSpPr>
        <p:spPr>
          <a:xfrm>
            <a:off x="1206500" y="2875576"/>
            <a:ext cx="1536192" cy="1490472"/>
          </a:xfrm>
          <a:prstGeom prst="rect">
            <a:avLst/>
          </a:prstGeom>
          <a:solidFill>
            <a:schemeClr val="accent1"/>
          </a:solidFill>
          <a:ln w="190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0" name="Picture 9"/>
          <p:cNvPicPr>
            <a:picLocks noChangeAspect="1"/>
          </p:cNvPicPr>
          <p:nvPr/>
        </p:nvPicPr>
        <p:blipFill>
          <a:blip r:embed="rId5"/>
          <a:stretch>
            <a:fillRect/>
          </a:stretch>
        </p:blipFill>
        <p:spPr>
          <a:xfrm>
            <a:off x="957580" y="1799958"/>
            <a:ext cx="1714500" cy="3707915"/>
          </a:xfrm>
          <a:prstGeom prst="rect">
            <a:avLst/>
          </a:prstGeom>
        </p:spPr>
      </p:pic>
      <p:sp>
        <p:nvSpPr>
          <p:cNvPr id="11" name="Right Arrow 10"/>
          <p:cNvSpPr/>
          <p:nvPr/>
        </p:nvSpPr>
        <p:spPr>
          <a:xfrm>
            <a:off x="4780280" y="3242435"/>
            <a:ext cx="1555750" cy="822960"/>
          </a:xfrm>
          <a:prstGeom prst="rightArrow">
            <a:avLst/>
          </a:prstGeom>
          <a:gradFill>
            <a:gsLst>
              <a:gs pos="0">
                <a:schemeClr val="accent1"/>
              </a:gs>
              <a:gs pos="100000">
                <a:srgbClr val="191919"/>
              </a:gs>
            </a:gsLst>
            <a:lin ang="0" scaled="0"/>
          </a:gra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12" name="Group 11"/>
          <p:cNvGrpSpPr/>
          <p:nvPr/>
        </p:nvGrpSpPr>
        <p:grpSpPr>
          <a:xfrm>
            <a:off x="6459971" y="1799958"/>
            <a:ext cx="1827220" cy="3707915"/>
            <a:chOff x="6459971" y="1369071"/>
            <a:chExt cx="1827220" cy="3707915"/>
          </a:xfrm>
        </p:grpSpPr>
        <p:pic>
          <p:nvPicPr>
            <p:cNvPr id="13" name="Picture 12"/>
            <p:cNvPicPr>
              <a:picLocks noChangeAspect="1"/>
            </p:cNvPicPr>
            <p:nvPr/>
          </p:nvPicPr>
          <p:blipFill>
            <a:blip r:embed="rId5"/>
            <a:stretch>
              <a:fillRect/>
            </a:stretch>
          </p:blipFill>
          <p:spPr>
            <a:xfrm>
              <a:off x="6459971" y="1369071"/>
              <a:ext cx="1714500" cy="3707915"/>
            </a:xfrm>
            <a:prstGeom prst="rect">
              <a:avLst/>
            </a:prstGeom>
          </p:spPr>
        </p:pic>
        <p:sp>
          <p:nvSpPr>
            <p:cNvPr id="14" name="Rectangle 13"/>
            <p:cNvSpPr/>
            <p:nvPr/>
          </p:nvSpPr>
          <p:spPr>
            <a:xfrm>
              <a:off x="6670447" y="2444689"/>
              <a:ext cx="1616744" cy="1490472"/>
            </a:xfrm>
            <a:prstGeom prst="rect">
              <a:avLst/>
            </a:prstGeom>
            <a:solidFill>
              <a:schemeClr val="tx2">
                <a:lumMod val="75000"/>
              </a:schemeClr>
            </a:solidFill>
            <a:ln w="190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TextBox 14"/>
            <p:cNvSpPr txBox="1"/>
            <p:nvPr/>
          </p:nvSpPr>
          <p:spPr>
            <a:xfrm>
              <a:off x="6717001" y="2838946"/>
              <a:ext cx="1526572" cy="707886"/>
            </a:xfrm>
            <a:prstGeom prst="rect">
              <a:avLst/>
            </a:prstGeom>
            <a:noFill/>
          </p:spPr>
          <p:txBody>
            <a:bodyPr wrap="none" rtlCol="0" anchor="ctr" anchorCtr="0">
              <a:spAutoFit/>
            </a:bodyPr>
            <a:lstStyle/>
            <a:p>
              <a:pPr algn="ctr"/>
              <a:r>
                <a:rPr lang="en-US" sz="2000" dirty="0">
                  <a:solidFill>
                    <a:schemeClr val="bg1"/>
                  </a:solidFill>
                </a:rPr>
                <a:t>Approximate</a:t>
              </a:r>
            </a:p>
            <a:p>
              <a:pPr algn="ctr"/>
              <a:r>
                <a:rPr lang="en-US" sz="2000" dirty="0">
                  <a:solidFill>
                    <a:schemeClr val="bg1"/>
                  </a:solidFill>
                </a:rPr>
                <a:t>Accelerator</a:t>
              </a:r>
            </a:p>
          </p:txBody>
        </p:sp>
      </p:grpSp>
      <p:sp>
        <p:nvSpPr>
          <p:cNvPr id="16" name="Rectangle 15"/>
          <p:cNvSpPr/>
          <p:nvPr/>
        </p:nvSpPr>
        <p:spPr>
          <a:xfrm>
            <a:off x="843280" y="1700538"/>
            <a:ext cx="7543800" cy="3916680"/>
          </a:xfrm>
          <a:prstGeom prst="rect">
            <a:avLst/>
          </a:prstGeom>
          <a:no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17" name="Group 16"/>
          <p:cNvGrpSpPr/>
          <p:nvPr/>
        </p:nvGrpSpPr>
        <p:grpSpPr>
          <a:xfrm>
            <a:off x="1998980" y="2749846"/>
            <a:ext cx="827797" cy="1741932"/>
            <a:chOff x="2247900" y="2311400"/>
            <a:chExt cx="827797" cy="1741932"/>
          </a:xfrm>
        </p:grpSpPr>
        <p:cxnSp>
          <p:nvCxnSpPr>
            <p:cNvPr id="19" name="Straight Connector 18"/>
            <p:cNvCxnSpPr/>
            <p:nvPr/>
          </p:nvCxnSpPr>
          <p:spPr>
            <a:xfrm flipH="1">
              <a:off x="2247900" y="2311400"/>
              <a:ext cx="815097" cy="125730"/>
            </a:xfrm>
            <a:prstGeom prst="line">
              <a:avLst/>
            </a:prstGeom>
            <a:ln w="28575" cmpd="sng">
              <a:solidFill>
                <a:schemeClr val="accent1"/>
              </a:solidFill>
              <a:tailEnd type="stealth" w="lg"/>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flipV="1">
              <a:off x="2260600" y="3927602"/>
              <a:ext cx="815097" cy="125730"/>
            </a:xfrm>
            <a:prstGeom prst="line">
              <a:avLst/>
            </a:prstGeom>
            <a:ln w="28575" cmpd="sng">
              <a:solidFill>
                <a:schemeClr val="accent1"/>
              </a:solidFill>
              <a:tailEnd type="stealth" w="lg"/>
            </a:ln>
            <a:effectLst/>
          </p:spPr>
          <p:style>
            <a:lnRef idx="2">
              <a:schemeClr val="accent1"/>
            </a:lnRef>
            <a:fillRef idx="0">
              <a:schemeClr val="accent1"/>
            </a:fillRef>
            <a:effectRef idx="1">
              <a:schemeClr val="accent1"/>
            </a:effectRef>
            <a:fontRef idx="minor">
              <a:schemeClr val="tx1"/>
            </a:fontRef>
          </p:style>
        </p:cxnSp>
      </p:grpSp>
      <p:grpSp>
        <p:nvGrpSpPr>
          <p:cNvPr id="21" name="Group 20"/>
          <p:cNvGrpSpPr/>
          <p:nvPr/>
        </p:nvGrpSpPr>
        <p:grpSpPr>
          <a:xfrm>
            <a:off x="2868757" y="2875576"/>
            <a:ext cx="1616744" cy="1490472"/>
            <a:chOff x="2868757" y="2444689"/>
            <a:chExt cx="1616744" cy="1490472"/>
          </a:xfrm>
          <a:solidFill>
            <a:schemeClr val="tx2">
              <a:lumMod val="75000"/>
            </a:schemeClr>
          </a:solidFill>
        </p:grpSpPr>
        <p:sp>
          <p:nvSpPr>
            <p:cNvPr id="23" name="Rectangle 22"/>
            <p:cNvSpPr/>
            <p:nvPr/>
          </p:nvSpPr>
          <p:spPr>
            <a:xfrm>
              <a:off x="2868757" y="2444689"/>
              <a:ext cx="1616744" cy="1490472"/>
            </a:xfrm>
            <a:prstGeom prst="rect">
              <a:avLst/>
            </a:prstGeom>
            <a:grpFill/>
            <a:ln w="190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TextBox 24"/>
            <p:cNvSpPr txBox="1"/>
            <p:nvPr/>
          </p:nvSpPr>
          <p:spPr>
            <a:xfrm>
              <a:off x="2915313" y="2838946"/>
              <a:ext cx="1526572" cy="707886"/>
            </a:xfrm>
            <a:prstGeom prst="rect">
              <a:avLst/>
            </a:prstGeom>
            <a:grpFill/>
          </p:spPr>
          <p:txBody>
            <a:bodyPr wrap="none" rtlCol="0" anchor="ctr" anchorCtr="0">
              <a:spAutoFit/>
            </a:bodyPr>
            <a:lstStyle/>
            <a:p>
              <a:pPr algn="ctr"/>
              <a:r>
                <a:rPr lang="en-US" sz="2000" dirty="0" smtClean="0">
                  <a:solidFill>
                    <a:schemeClr val="bg1"/>
                  </a:solidFill>
                </a:rPr>
                <a:t>Approximate</a:t>
              </a:r>
            </a:p>
            <a:p>
              <a:pPr algn="ctr"/>
              <a:r>
                <a:rPr lang="en-US" sz="2000" dirty="0" smtClean="0">
                  <a:solidFill>
                    <a:schemeClr val="bg1"/>
                  </a:solidFill>
                </a:rPr>
                <a:t>Accelerator</a:t>
              </a:r>
              <a:endParaRPr lang="en-US" sz="2000" dirty="0">
                <a:solidFill>
                  <a:schemeClr val="bg1"/>
                </a:solidFill>
              </a:endParaRPr>
            </a:p>
          </p:txBody>
        </p:sp>
      </p:grpSp>
      <p:sp>
        <p:nvSpPr>
          <p:cNvPr id="22" name="TextBox 21"/>
          <p:cNvSpPr txBox="1"/>
          <p:nvPr/>
        </p:nvSpPr>
        <p:spPr>
          <a:xfrm>
            <a:off x="3916459" y="5607292"/>
            <a:ext cx="1397441" cy="369332"/>
          </a:xfrm>
          <a:prstGeom prst="rect">
            <a:avLst/>
          </a:prstGeom>
          <a:noFill/>
        </p:spPr>
        <p:txBody>
          <a:bodyPr wrap="square" rtlCol="0" anchor="ctr" anchorCtr="0">
            <a:spAutoFit/>
          </a:bodyPr>
          <a:lstStyle/>
          <a:p>
            <a:pPr algn="ctr"/>
            <a:r>
              <a:rPr lang="en-US" b="1" dirty="0" smtClean="0"/>
              <a:t>Application</a:t>
            </a:r>
            <a:endParaRPr lang="en-US" b="1" dirty="0"/>
          </a:p>
        </p:txBody>
      </p:sp>
    </p:spTree>
    <p:extLst>
      <p:ext uri="{BB962C8B-B14F-4D97-AF65-F5344CB8AC3E}">
        <p14:creationId xmlns:p14="http://schemas.microsoft.com/office/powerpoint/2010/main" val="330991059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asted-image.pdf"/>
          <p:cNvPicPr>
            <a:picLocks noChangeAspect="1"/>
          </p:cNvPicPr>
          <p:nvPr/>
        </p:nvPicPr>
        <p:blipFill>
          <a:blip r:embed="rId3">
            <a:alphaModFix amt="20000"/>
            <a:extLst/>
          </a:blip>
          <a:stretch>
            <a:fillRect/>
          </a:stretch>
        </p:blipFill>
        <p:spPr>
          <a:xfrm>
            <a:off x="0" y="6151337"/>
            <a:ext cx="705517" cy="698091"/>
          </a:xfrm>
          <a:prstGeom prst="rect">
            <a:avLst/>
          </a:prstGeom>
          <a:ln w="25400">
            <a:miter lim="400000"/>
          </a:ln>
          <a:effectLst>
            <a:outerShdw blurRad="254000" dist="127000" dir="5400000" rotWithShape="0">
              <a:srgbClr val="000000">
                <a:alpha val="70000"/>
              </a:srgbClr>
            </a:outerShdw>
          </a:effectLst>
        </p:spPr>
      </p:pic>
      <p:pic>
        <p:nvPicPr>
          <p:cNvPr id="29" name="Picture 28"/>
          <p:cNvPicPr>
            <a:picLocks noChangeAspect="1"/>
          </p:cNvPicPr>
          <p:nvPr/>
        </p:nvPicPr>
        <p:blipFill>
          <a:blip r:embed="rId4">
            <a:alphaModFix amt="20000"/>
          </a:blip>
          <a:stretch>
            <a:fillRect/>
          </a:stretch>
        </p:blipFill>
        <p:spPr>
          <a:xfrm>
            <a:off x="8434532" y="6142764"/>
            <a:ext cx="709468" cy="715236"/>
          </a:xfrm>
          <a:prstGeom prst="rect">
            <a:avLst/>
          </a:prstGeom>
          <a:effectLst/>
        </p:spPr>
      </p:pic>
      <p:cxnSp>
        <p:nvCxnSpPr>
          <p:cNvPr id="26" name="Straight Connector 25"/>
          <p:cNvCxnSpPr/>
          <p:nvPr/>
        </p:nvCxnSpPr>
        <p:spPr>
          <a:xfrm flipV="1">
            <a:off x="1092657" y="1176065"/>
            <a:ext cx="7806228" cy="0"/>
          </a:xfrm>
          <a:prstGeom prst="line">
            <a:avLst/>
          </a:prstGeom>
          <a:noFill/>
          <a:ln w="127000" cap="flat">
            <a:solidFill>
              <a:schemeClr val="accent1"/>
            </a:solidFill>
            <a:prstDash val="solid"/>
            <a:miter lim="400000"/>
          </a:ln>
          <a:effectLst/>
          <a:sp3d/>
        </p:spPr>
        <p:style>
          <a:lnRef idx="0">
            <a:scrgbClr r="0" g="0" b="0"/>
          </a:lnRef>
          <a:fillRef idx="0">
            <a:scrgbClr r="0" g="0" b="0"/>
          </a:fillRef>
          <a:effectRef idx="0">
            <a:scrgbClr r="0" g="0" b="0"/>
          </a:effectRef>
          <a:fontRef idx="none"/>
        </p:style>
      </p:cxnSp>
      <p:cxnSp>
        <p:nvCxnSpPr>
          <p:cNvPr id="27" name="Straight Connector 26"/>
          <p:cNvCxnSpPr/>
          <p:nvPr/>
        </p:nvCxnSpPr>
        <p:spPr>
          <a:xfrm>
            <a:off x="235325" y="1176065"/>
            <a:ext cx="857332" cy="0"/>
          </a:xfrm>
          <a:prstGeom prst="line">
            <a:avLst/>
          </a:prstGeom>
          <a:noFill/>
          <a:ln w="127000" cap="flat">
            <a:solidFill>
              <a:srgbClr val="329600"/>
            </a:solidFill>
            <a:prstDash val="solid"/>
            <a:miter lim="400000"/>
          </a:ln>
          <a:effectLst/>
          <a:sp3d/>
        </p:spPr>
        <p:style>
          <a:lnRef idx="0">
            <a:scrgbClr r="0" g="0" b="0"/>
          </a:lnRef>
          <a:fillRef idx="0">
            <a:scrgbClr r="0" g="0" b="0"/>
          </a:fillRef>
          <a:effectRef idx="0">
            <a:scrgbClr r="0" g="0" b="0"/>
          </a:effectRef>
          <a:fontRef idx="none"/>
        </p:style>
      </p:cxnSp>
      <p:sp>
        <p:nvSpPr>
          <p:cNvPr id="28" name="Shape 130"/>
          <p:cNvSpPr txBox="1">
            <a:spLocks/>
          </p:cNvSpPr>
          <p:nvPr/>
        </p:nvSpPr>
        <p:spPr>
          <a:xfrm>
            <a:off x="235325" y="372418"/>
            <a:ext cx="8673353" cy="745647"/>
          </a:xfrm>
          <a:prstGeom prst="rect">
            <a:avLst/>
          </a:prstGeom>
          <a:ln w="12700">
            <a:miter lim="400000"/>
          </a:ln>
          <a:extLst>
            <a:ext uri="{C572A759-6A51-4108-AA02-DFA0A04FC94B}">
              <ma14:wrappingTextBoxFlag xmlns:ma14="http://schemas.microsoft.com/office/mac/drawingml/2011/main" val="1"/>
            </a:ext>
          </a:extLst>
        </p:spPr>
        <p:txBody>
          <a:bodyPr lIns="31872" tIns="31872" rIns="31872" bIns="31872" anchor="ctr">
            <a:noAutofit/>
          </a:bodyPr>
          <a:lstStyle>
            <a:lvl1pPr marL="0" marR="0" indent="0" algn="l" defTabSz="457200" rtl="0" latinLnBrk="0">
              <a:lnSpc>
                <a:spcPct val="100000"/>
              </a:lnSpc>
              <a:spcBef>
                <a:spcPts val="0"/>
              </a:spcBef>
              <a:spcAft>
                <a:spcPts val="0"/>
              </a:spcAft>
              <a:buClrTx/>
              <a:buSzTx/>
              <a:buFontTx/>
              <a:buNone/>
              <a:tabLst/>
              <a:defRPr sz="5000" b="0" i="0" u="none" strike="noStrike" cap="none" spc="0" baseline="0">
                <a:ln>
                  <a:noFill/>
                </a:ln>
                <a:solidFill>
                  <a:schemeClr val="accent2"/>
                </a:solidFill>
                <a:uFillTx/>
                <a:latin typeface="Calibri"/>
                <a:ea typeface="Calibri"/>
                <a:cs typeface="Calibri"/>
                <a:sym typeface="Calibri"/>
              </a:defRPr>
            </a:lvl1pPr>
            <a:lvl2pPr marL="0" marR="0" indent="143424"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2pPr>
            <a:lvl3pPr marL="0" marR="0" indent="286847"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3pPr>
            <a:lvl4pPr marL="0" marR="0" indent="430271"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4pPr>
            <a:lvl5pPr marL="0" marR="0" indent="573695"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5pPr>
            <a:lvl6pPr marL="0" marR="0" indent="717118"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6pPr>
            <a:lvl7pPr marL="0" marR="0" indent="860542"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7pPr>
            <a:lvl8pPr marL="0" marR="0" indent="1003965"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8pPr>
            <a:lvl9pPr marL="0" marR="0" indent="1147389"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9pPr>
          </a:lstStyle>
          <a:p>
            <a:pPr hangingPunct="1"/>
            <a:r>
              <a:rPr lang="en-US" sz="4000" b="1" dirty="0" smtClean="0">
                <a:solidFill>
                  <a:srgbClr val="329600"/>
                </a:solidFill>
                <a:latin typeface="Calibri" panose="020F0502020204030204" pitchFamily="34" charset="0"/>
                <a:cs typeface="Calibri" panose="020F0502020204030204" pitchFamily="34" charset="0"/>
              </a:rPr>
              <a:t>Training the Classifiers</a:t>
            </a:r>
            <a:endParaRPr lang="en-US" sz="3600" b="1" dirty="0">
              <a:solidFill>
                <a:srgbClr val="329600"/>
              </a:solidFill>
              <a:latin typeface="Calibri" panose="020F0502020204030204" pitchFamily="34" charset="0"/>
              <a:cs typeface="Calibri" panose="020F0502020204030204" pitchFamily="34" charset="0"/>
            </a:endParaRPr>
          </a:p>
        </p:txBody>
      </p:sp>
      <p:grpSp>
        <p:nvGrpSpPr>
          <p:cNvPr id="9" name="Group 8"/>
          <p:cNvGrpSpPr/>
          <p:nvPr/>
        </p:nvGrpSpPr>
        <p:grpSpPr>
          <a:xfrm>
            <a:off x="2952909" y="1575078"/>
            <a:ext cx="3822328" cy="3707915"/>
            <a:chOff x="6459971" y="1369071"/>
            <a:chExt cx="3822328" cy="3707915"/>
          </a:xfrm>
        </p:grpSpPr>
        <p:pic>
          <p:nvPicPr>
            <p:cNvPr id="10" name="Picture 9"/>
            <p:cNvPicPr>
              <a:picLocks noChangeAspect="1"/>
            </p:cNvPicPr>
            <p:nvPr/>
          </p:nvPicPr>
          <p:blipFill>
            <a:blip r:embed="rId5"/>
            <a:stretch>
              <a:fillRect/>
            </a:stretch>
          </p:blipFill>
          <p:spPr>
            <a:xfrm>
              <a:off x="6459971" y="1369071"/>
              <a:ext cx="1714500" cy="3707915"/>
            </a:xfrm>
            <a:prstGeom prst="rect">
              <a:avLst/>
            </a:prstGeom>
          </p:spPr>
        </p:pic>
        <p:sp>
          <p:nvSpPr>
            <p:cNvPr id="11" name="Rectangle 10"/>
            <p:cNvSpPr/>
            <p:nvPr/>
          </p:nvSpPr>
          <p:spPr>
            <a:xfrm>
              <a:off x="8665555" y="2551184"/>
              <a:ext cx="1616744" cy="1490472"/>
            </a:xfrm>
            <a:prstGeom prst="rect">
              <a:avLst/>
            </a:prstGeom>
            <a:solidFill>
              <a:srgbClr val="333333"/>
            </a:solidFill>
            <a:ln w="190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TextBox 11"/>
            <p:cNvSpPr txBox="1"/>
            <p:nvPr/>
          </p:nvSpPr>
          <p:spPr>
            <a:xfrm>
              <a:off x="8710641" y="2928405"/>
              <a:ext cx="1526572" cy="707886"/>
            </a:xfrm>
            <a:prstGeom prst="rect">
              <a:avLst/>
            </a:prstGeom>
            <a:noFill/>
          </p:spPr>
          <p:txBody>
            <a:bodyPr wrap="none" rtlCol="0" anchor="ctr" anchorCtr="0">
              <a:spAutoFit/>
            </a:bodyPr>
            <a:lstStyle/>
            <a:p>
              <a:pPr algn="ctr"/>
              <a:r>
                <a:rPr lang="en-US" sz="2000" dirty="0">
                  <a:solidFill>
                    <a:schemeClr val="bg1"/>
                  </a:solidFill>
                </a:rPr>
                <a:t>Approximate</a:t>
              </a:r>
            </a:p>
            <a:p>
              <a:pPr algn="ctr"/>
              <a:r>
                <a:rPr lang="en-US" sz="2000" dirty="0">
                  <a:solidFill>
                    <a:schemeClr val="bg1"/>
                  </a:solidFill>
                </a:rPr>
                <a:t>Accelerator</a:t>
              </a:r>
            </a:p>
          </p:txBody>
        </p:sp>
      </p:grpSp>
      <p:sp>
        <p:nvSpPr>
          <p:cNvPr id="13" name="Rectangle 12"/>
          <p:cNvSpPr/>
          <p:nvPr/>
        </p:nvSpPr>
        <p:spPr>
          <a:xfrm>
            <a:off x="2873729" y="1419356"/>
            <a:ext cx="2032000" cy="3984978"/>
          </a:xfrm>
          <a:prstGeom prst="rect">
            <a:avLst/>
          </a:prstGeom>
          <a:noFill/>
          <a:ln w="3810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14" name="Group 13"/>
          <p:cNvGrpSpPr/>
          <p:nvPr/>
        </p:nvGrpSpPr>
        <p:grpSpPr>
          <a:xfrm>
            <a:off x="223758" y="1938154"/>
            <a:ext cx="1753726" cy="1425083"/>
            <a:chOff x="-9101" y="3716770"/>
            <a:chExt cx="1753726" cy="1425083"/>
          </a:xfrm>
        </p:grpSpPr>
        <p:sp>
          <p:nvSpPr>
            <p:cNvPr id="15" name="Oval 14"/>
            <p:cNvSpPr/>
            <p:nvPr/>
          </p:nvSpPr>
          <p:spPr>
            <a:xfrm>
              <a:off x="107279" y="4101141"/>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16" name="Oval 15"/>
            <p:cNvSpPr/>
            <p:nvPr/>
          </p:nvSpPr>
          <p:spPr>
            <a:xfrm>
              <a:off x="184213" y="3947275"/>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17" name="Oval 16"/>
            <p:cNvSpPr/>
            <p:nvPr/>
          </p:nvSpPr>
          <p:spPr>
            <a:xfrm>
              <a:off x="368851" y="3978049"/>
              <a:ext cx="172706" cy="172706"/>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18" name="Oval 17"/>
            <p:cNvSpPr/>
            <p:nvPr/>
          </p:nvSpPr>
          <p:spPr>
            <a:xfrm>
              <a:off x="522716" y="3808797"/>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19" name="Oval 18"/>
            <p:cNvSpPr/>
            <p:nvPr/>
          </p:nvSpPr>
          <p:spPr>
            <a:xfrm>
              <a:off x="722741" y="3747250"/>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20" name="Oval 19"/>
            <p:cNvSpPr/>
            <p:nvPr/>
          </p:nvSpPr>
          <p:spPr>
            <a:xfrm>
              <a:off x="968926" y="3854956"/>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21" name="Oval 20"/>
            <p:cNvSpPr/>
            <p:nvPr/>
          </p:nvSpPr>
          <p:spPr>
            <a:xfrm>
              <a:off x="1122791" y="3931888"/>
              <a:ext cx="172706" cy="172706"/>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22" name="Oval 21"/>
            <p:cNvSpPr/>
            <p:nvPr/>
          </p:nvSpPr>
          <p:spPr>
            <a:xfrm>
              <a:off x="1338203" y="4101141"/>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25" name="Oval 24"/>
            <p:cNvSpPr/>
            <p:nvPr/>
          </p:nvSpPr>
          <p:spPr>
            <a:xfrm>
              <a:off x="1430522" y="4270392"/>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30" name="Oval 29"/>
            <p:cNvSpPr/>
            <p:nvPr/>
          </p:nvSpPr>
          <p:spPr>
            <a:xfrm>
              <a:off x="630422" y="3947275"/>
              <a:ext cx="282609" cy="282609"/>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32" name="Oval 31"/>
            <p:cNvSpPr/>
            <p:nvPr/>
          </p:nvSpPr>
          <p:spPr>
            <a:xfrm>
              <a:off x="30347" y="4531963"/>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33" name="Oval 32"/>
            <p:cNvSpPr/>
            <p:nvPr/>
          </p:nvSpPr>
          <p:spPr>
            <a:xfrm>
              <a:off x="122666" y="4670443"/>
              <a:ext cx="172706" cy="172706"/>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34" name="Oval 33"/>
            <p:cNvSpPr/>
            <p:nvPr/>
          </p:nvSpPr>
          <p:spPr>
            <a:xfrm>
              <a:off x="353465" y="4793535"/>
              <a:ext cx="251208" cy="251208"/>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35" name="Oval 34"/>
            <p:cNvSpPr/>
            <p:nvPr/>
          </p:nvSpPr>
          <p:spPr>
            <a:xfrm>
              <a:off x="676582" y="4993560"/>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36" name="Oval 35"/>
            <p:cNvSpPr/>
            <p:nvPr/>
          </p:nvSpPr>
          <p:spPr>
            <a:xfrm>
              <a:off x="738128" y="4793535"/>
              <a:ext cx="172706" cy="172706"/>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37" name="Oval 36"/>
            <p:cNvSpPr/>
            <p:nvPr/>
          </p:nvSpPr>
          <p:spPr>
            <a:xfrm>
              <a:off x="891994" y="5008947"/>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38" name="Oval 37"/>
            <p:cNvSpPr/>
            <p:nvPr/>
          </p:nvSpPr>
          <p:spPr>
            <a:xfrm>
              <a:off x="1030472" y="4762762"/>
              <a:ext cx="251208" cy="251208"/>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39" name="Oval 38"/>
            <p:cNvSpPr/>
            <p:nvPr/>
          </p:nvSpPr>
          <p:spPr>
            <a:xfrm>
              <a:off x="1368976" y="4701216"/>
              <a:ext cx="172706" cy="172706"/>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40" name="Oval 39"/>
            <p:cNvSpPr/>
            <p:nvPr/>
          </p:nvSpPr>
          <p:spPr>
            <a:xfrm>
              <a:off x="110474" y="4969147"/>
              <a:ext cx="172706" cy="172706"/>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41" name="Oval 40"/>
            <p:cNvSpPr/>
            <p:nvPr/>
          </p:nvSpPr>
          <p:spPr>
            <a:xfrm>
              <a:off x="60539" y="4409525"/>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42" name="Oval 41"/>
            <p:cNvSpPr/>
            <p:nvPr/>
          </p:nvSpPr>
          <p:spPr>
            <a:xfrm>
              <a:off x="245177" y="4440299"/>
              <a:ext cx="172706" cy="172706"/>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43" name="Oval 42"/>
            <p:cNvSpPr/>
            <p:nvPr/>
          </p:nvSpPr>
          <p:spPr>
            <a:xfrm>
              <a:off x="399042" y="4271047"/>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44" name="Oval 43"/>
            <p:cNvSpPr/>
            <p:nvPr/>
          </p:nvSpPr>
          <p:spPr>
            <a:xfrm>
              <a:off x="599067" y="4209500"/>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45" name="Oval 44"/>
            <p:cNvSpPr/>
            <p:nvPr/>
          </p:nvSpPr>
          <p:spPr>
            <a:xfrm>
              <a:off x="845252" y="4317206"/>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46" name="Oval 45"/>
            <p:cNvSpPr/>
            <p:nvPr/>
          </p:nvSpPr>
          <p:spPr>
            <a:xfrm>
              <a:off x="999117" y="4394138"/>
              <a:ext cx="172706" cy="172706"/>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47" name="Oval 46"/>
            <p:cNvSpPr/>
            <p:nvPr/>
          </p:nvSpPr>
          <p:spPr>
            <a:xfrm>
              <a:off x="1214529" y="4563391"/>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48" name="Oval 47"/>
            <p:cNvSpPr/>
            <p:nvPr/>
          </p:nvSpPr>
          <p:spPr>
            <a:xfrm>
              <a:off x="1306848" y="4732642"/>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49" name="Oval 48"/>
            <p:cNvSpPr/>
            <p:nvPr/>
          </p:nvSpPr>
          <p:spPr>
            <a:xfrm>
              <a:off x="506748" y="4409525"/>
              <a:ext cx="282609" cy="282609"/>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50" name="Oval 49"/>
            <p:cNvSpPr/>
            <p:nvPr/>
          </p:nvSpPr>
          <p:spPr>
            <a:xfrm>
              <a:off x="1493417" y="4415583"/>
              <a:ext cx="251208" cy="251208"/>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51" name="Oval 50"/>
            <p:cNvSpPr/>
            <p:nvPr/>
          </p:nvSpPr>
          <p:spPr>
            <a:xfrm>
              <a:off x="-9101" y="3947569"/>
              <a:ext cx="172706" cy="172706"/>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52" name="Oval 51"/>
            <p:cNvSpPr/>
            <p:nvPr/>
          </p:nvSpPr>
          <p:spPr>
            <a:xfrm>
              <a:off x="71612" y="3778317"/>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53" name="Oval 52"/>
            <p:cNvSpPr/>
            <p:nvPr/>
          </p:nvSpPr>
          <p:spPr>
            <a:xfrm>
              <a:off x="271637" y="3716770"/>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54" name="Oval 53"/>
            <p:cNvSpPr/>
            <p:nvPr/>
          </p:nvSpPr>
          <p:spPr>
            <a:xfrm>
              <a:off x="517822" y="3824476"/>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55" name="Oval 54"/>
            <p:cNvSpPr/>
            <p:nvPr/>
          </p:nvSpPr>
          <p:spPr>
            <a:xfrm>
              <a:off x="887099" y="4070661"/>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56" name="Oval 55"/>
            <p:cNvSpPr/>
            <p:nvPr/>
          </p:nvSpPr>
          <p:spPr>
            <a:xfrm>
              <a:off x="979418" y="4239912"/>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57" name="Oval 56"/>
            <p:cNvSpPr/>
            <p:nvPr/>
          </p:nvSpPr>
          <p:spPr>
            <a:xfrm>
              <a:off x="147963" y="4179020"/>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58" name="Oval 57"/>
            <p:cNvSpPr/>
            <p:nvPr/>
          </p:nvSpPr>
          <p:spPr>
            <a:xfrm>
              <a:off x="394148" y="4286726"/>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59" name="Oval 58"/>
            <p:cNvSpPr/>
            <p:nvPr/>
          </p:nvSpPr>
          <p:spPr>
            <a:xfrm>
              <a:off x="763425" y="4532911"/>
              <a:ext cx="109904" cy="109904"/>
            </a:xfrm>
            <a:prstGeom prst="ellipse">
              <a:avLst/>
            </a:prstGeom>
            <a:solidFill>
              <a:schemeClr val="accent1"/>
            </a:solidFill>
            <a:ln>
              <a:noFill/>
            </a:ln>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grpSp>
      <p:sp>
        <p:nvSpPr>
          <p:cNvPr id="60" name="TextBox 59"/>
          <p:cNvSpPr txBox="1"/>
          <p:nvPr/>
        </p:nvSpPr>
        <p:spPr>
          <a:xfrm>
            <a:off x="131676" y="3520017"/>
            <a:ext cx="1892870" cy="3924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1951" tIns="41951" rIns="41951" bIns="41951" numCol="1" spcCol="38100" rtlCol="0" anchor="ctr">
            <a:spAutoFit/>
          </a:bodyPr>
          <a:lstStyle/>
          <a:p>
            <a:pPr defTabSz="482432"/>
            <a:r>
              <a:rPr lang="en-US" sz="2000" dirty="0" smtClean="0">
                <a:latin typeface="Calibri" charset="0"/>
                <a:ea typeface="Calibri" charset="0"/>
                <a:cs typeface="Calibri" charset="0"/>
              </a:rPr>
              <a:t>Input Datasets</a:t>
            </a:r>
            <a:endParaRPr lang="en-US" sz="2000" dirty="0">
              <a:latin typeface="Calibri" charset="0"/>
              <a:ea typeface="Calibri" charset="0"/>
              <a:cs typeface="Calibri" charset="0"/>
            </a:endParaRPr>
          </a:p>
        </p:txBody>
      </p:sp>
      <p:sp>
        <p:nvSpPr>
          <p:cNvPr id="61" name="Right Arrow 60"/>
          <p:cNvSpPr/>
          <p:nvPr/>
        </p:nvSpPr>
        <p:spPr>
          <a:xfrm rot="422880">
            <a:off x="2108256" y="2535460"/>
            <a:ext cx="706731" cy="550028"/>
          </a:xfrm>
          <a:prstGeom prst="rightArrow">
            <a:avLst/>
          </a:prstGeom>
          <a:gradFill flip="none" rotWithShape="1">
            <a:gsLst>
              <a:gs pos="0">
                <a:srgbClr val="008F00"/>
              </a:gs>
              <a:gs pos="48000">
                <a:srgbClr val="009193"/>
              </a:gs>
              <a:gs pos="100000">
                <a:srgbClr val="005493"/>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61"/>
          <p:cNvSpPr/>
          <p:nvPr/>
        </p:nvSpPr>
        <p:spPr>
          <a:xfrm>
            <a:off x="7509389" y="3528381"/>
            <a:ext cx="1389496" cy="1389888"/>
          </a:xfrm>
          <a:custGeom>
            <a:avLst/>
            <a:gdLst>
              <a:gd name="connsiteX0" fmla="*/ 1017004 w 1359182"/>
              <a:gd name="connsiteY0" fmla="*/ 344246 h 1359182"/>
              <a:gd name="connsiteX1" fmla="*/ 1217529 w 1359182"/>
              <a:gd name="connsiteY1" fmla="*/ 283812 h 1359182"/>
              <a:gd name="connsiteX2" fmla="*/ 1291315 w 1359182"/>
              <a:gd name="connsiteY2" fmla="*/ 411613 h 1359182"/>
              <a:gd name="connsiteX3" fmla="*/ 1138714 w 1359182"/>
              <a:gd name="connsiteY3" fmla="*/ 555055 h 1359182"/>
              <a:gd name="connsiteX4" fmla="*/ 1138714 w 1359182"/>
              <a:gd name="connsiteY4" fmla="*/ 804127 h 1359182"/>
              <a:gd name="connsiteX5" fmla="*/ 1291315 w 1359182"/>
              <a:gd name="connsiteY5" fmla="*/ 947569 h 1359182"/>
              <a:gd name="connsiteX6" fmla="*/ 1217529 w 1359182"/>
              <a:gd name="connsiteY6" fmla="*/ 1075370 h 1359182"/>
              <a:gd name="connsiteX7" fmla="*/ 1017004 w 1359182"/>
              <a:gd name="connsiteY7" fmla="*/ 1014936 h 1359182"/>
              <a:gd name="connsiteX8" fmla="*/ 801302 w 1359182"/>
              <a:gd name="connsiteY8" fmla="*/ 1139472 h 1359182"/>
              <a:gd name="connsiteX9" fmla="*/ 753377 w 1359182"/>
              <a:gd name="connsiteY9" fmla="*/ 1343349 h 1359182"/>
              <a:gd name="connsiteX10" fmla="*/ 605805 w 1359182"/>
              <a:gd name="connsiteY10" fmla="*/ 1343349 h 1359182"/>
              <a:gd name="connsiteX11" fmla="*/ 557880 w 1359182"/>
              <a:gd name="connsiteY11" fmla="*/ 1139471 h 1359182"/>
              <a:gd name="connsiteX12" fmla="*/ 342178 w 1359182"/>
              <a:gd name="connsiteY12" fmla="*/ 1014935 h 1359182"/>
              <a:gd name="connsiteX13" fmla="*/ 141653 w 1359182"/>
              <a:gd name="connsiteY13" fmla="*/ 1075370 h 1359182"/>
              <a:gd name="connsiteX14" fmla="*/ 67867 w 1359182"/>
              <a:gd name="connsiteY14" fmla="*/ 947569 h 1359182"/>
              <a:gd name="connsiteX15" fmla="*/ 220468 w 1359182"/>
              <a:gd name="connsiteY15" fmla="*/ 804127 h 1359182"/>
              <a:gd name="connsiteX16" fmla="*/ 220468 w 1359182"/>
              <a:gd name="connsiteY16" fmla="*/ 555055 h 1359182"/>
              <a:gd name="connsiteX17" fmla="*/ 67867 w 1359182"/>
              <a:gd name="connsiteY17" fmla="*/ 411613 h 1359182"/>
              <a:gd name="connsiteX18" fmla="*/ 141653 w 1359182"/>
              <a:gd name="connsiteY18" fmla="*/ 283812 h 1359182"/>
              <a:gd name="connsiteX19" fmla="*/ 342178 w 1359182"/>
              <a:gd name="connsiteY19" fmla="*/ 344246 h 1359182"/>
              <a:gd name="connsiteX20" fmla="*/ 557880 w 1359182"/>
              <a:gd name="connsiteY20" fmla="*/ 219710 h 1359182"/>
              <a:gd name="connsiteX21" fmla="*/ 605805 w 1359182"/>
              <a:gd name="connsiteY21" fmla="*/ 15833 h 1359182"/>
              <a:gd name="connsiteX22" fmla="*/ 753377 w 1359182"/>
              <a:gd name="connsiteY22" fmla="*/ 15833 h 1359182"/>
              <a:gd name="connsiteX23" fmla="*/ 801302 w 1359182"/>
              <a:gd name="connsiteY23" fmla="*/ 219711 h 1359182"/>
              <a:gd name="connsiteX24" fmla="*/ 1017004 w 1359182"/>
              <a:gd name="connsiteY24" fmla="*/ 344247 h 1359182"/>
              <a:gd name="connsiteX25" fmla="*/ 1017004 w 1359182"/>
              <a:gd name="connsiteY25" fmla="*/ 344246 h 1359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59182" h="1359182">
                <a:moveTo>
                  <a:pt x="1017004" y="344246"/>
                </a:moveTo>
                <a:lnTo>
                  <a:pt x="1217529" y="283812"/>
                </a:lnTo>
                <a:lnTo>
                  <a:pt x="1291315" y="411613"/>
                </a:lnTo>
                <a:lnTo>
                  <a:pt x="1138714" y="555055"/>
                </a:lnTo>
                <a:cubicBezTo>
                  <a:pt x="1160834" y="636605"/>
                  <a:pt x="1160834" y="722576"/>
                  <a:pt x="1138714" y="804127"/>
                </a:cubicBezTo>
                <a:lnTo>
                  <a:pt x="1291315" y="947569"/>
                </a:lnTo>
                <a:lnTo>
                  <a:pt x="1217529" y="1075370"/>
                </a:lnTo>
                <a:lnTo>
                  <a:pt x="1017004" y="1014936"/>
                </a:lnTo>
                <a:cubicBezTo>
                  <a:pt x="957439" y="1074868"/>
                  <a:pt x="882987" y="1117853"/>
                  <a:pt x="801302" y="1139472"/>
                </a:cubicBezTo>
                <a:lnTo>
                  <a:pt x="753377" y="1343349"/>
                </a:lnTo>
                <a:lnTo>
                  <a:pt x="605805" y="1343349"/>
                </a:lnTo>
                <a:lnTo>
                  <a:pt x="557880" y="1139471"/>
                </a:lnTo>
                <a:cubicBezTo>
                  <a:pt x="476195" y="1117853"/>
                  <a:pt x="401742" y="1074867"/>
                  <a:pt x="342178" y="1014935"/>
                </a:cubicBezTo>
                <a:lnTo>
                  <a:pt x="141653" y="1075370"/>
                </a:lnTo>
                <a:lnTo>
                  <a:pt x="67867" y="947569"/>
                </a:lnTo>
                <a:lnTo>
                  <a:pt x="220468" y="804127"/>
                </a:lnTo>
                <a:cubicBezTo>
                  <a:pt x="198348" y="722577"/>
                  <a:pt x="198348" y="636606"/>
                  <a:pt x="220468" y="555055"/>
                </a:cubicBezTo>
                <a:lnTo>
                  <a:pt x="67867" y="411613"/>
                </a:lnTo>
                <a:lnTo>
                  <a:pt x="141653" y="283812"/>
                </a:lnTo>
                <a:lnTo>
                  <a:pt x="342178" y="344246"/>
                </a:lnTo>
                <a:cubicBezTo>
                  <a:pt x="401743" y="284314"/>
                  <a:pt x="476195" y="241329"/>
                  <a:pt x="557880" y="219710"/>
                </a:cubicBezTo>
                <a:lnTo>
                  <a:pt x="605805" y="15833"/>
                </a:lnTo>
                <a:lnTo>
                  <a:pt x="753377" y="15833"/>
                </a:lnTo>
                <a:lnTo>
                  <a:pt x="801302" y="219711"/>
                </a:lnTo>
                <a:cubicBezTo>
                  <a:pt x="882987" y="241329"/>
                  <a:pt x="957440" y="284315"/>
                  <a:pt x="1017004" y="344247"/>
                </a:cubicBezTo>
                <a:lnTo>
                  <a:pt x="1017004" y="344246"/>
                </a:lnTo>
                <a:close/>
              </a:path>
            </a:pathLst>
          </a:cu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txBody>
          <a:bodyPr spcFirstLastPara="0" vert="horz" wrap="square" lIns="302500" tIns="304207" rIns="302500" bIns="304207" numCol="1" spcCol="1270" anchor="ctr" anchorCtr="0">
            <a:noAutofit/>
          </a:bodyPr>
          <a:lstStyle/>
          <a:p>
            <a:pPr defTabSz="697429">
              <a:lnSpc>
                <a:spcPct val="90000"/>
              </a:lnSpc>
              <a:spcBef>
                <a:spcPct val="0"/>
              </a:spcBef>
              <a:spcAft>
                <a:spcPct val="35000"/>
              </a:spcAft>
            </a:pPr>
            <a:r>
              <a:rPr lang="en-US" sz="2000" kern="1200" dirty="0" smtClean="0"/>
              <a:t> </a:t>
            </a:r>
            <a:r>
              <a:rPr lang="en-US" sz="2000" kern="1200" dirty="0" err="1" smtClean="0"/>
              <a:t>th</a:t>
            </a:r>
            <a:r>
              <a:rPr lang="en-US" sz="1600" kern="1200" dirty="0" err="1" smtClean="0"/>
              <a:t>final</a:t>
            </a:r>
            <a:endParaRPr lang="en-US" sz="1600" kern="1200" dirty="0"/>
          </a:p>
        </p:txBody>
      </p:sp>
      <p:sp>
        <p:nvSpPr>
          <p:cNvPr id="64" name="Right Arrow 63"/>
          <p:cNvSpPr/>
          <p:nvPr/>
        </p:nvSpPr>
        <p:spPr>
          <a:xfrm>
            <a:off x="6859618" y="3276884"/>
            <a:ext cx="671021" cy="550028"/>
          </a:xfrm>
          <a:prstGeom prst="rightArrow">
            <a:avLst/>
          </a:prstGeom>
          <a:gradFill flip="none" rotWithShape="1">
            <a:gsLst>
              <a:gs pos="0">
                <a:srgbClr val="008F00"/>
              </a:gs>
              <a:gs pos="48000">
                <a:srgbClr val="009193"/>
              </a:gs>
              <a:gs pos="100000">
                <a:srgbClr val="005493"/>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5" name="Group 64"/>
          <p:cNvGrpSpPr/>
          <p:nvPr/>
        </p:nvGrpSpPr>
        <p:grpSpPr>
          <a:xfrm>
            <a:off x="6852652" y="2648494"/>
            <a:ext cx="454075" cy="1741932"/>
            <a:chOff x="2247900" y="2311400"/>
            <a:chExt cx="827797" cy="1741932"/>
          </a:xfrm>
        </p:grpSpPr>
        <p:cxnSp>
          <p:nvCxnSpPr>
            <p:cNvPr id="66" name="Straight Connector 65"/>
            <p:cNvCxnSpPr/>
            <p:nvPr/>
          </p:nvCxnSpPr>
          <p:spPr>
            <a:xfrm flipH="1">
              <a:off x="2247900" y="2311400"/>
              <a:ext cx="815097" cy="125730"/>
            </a:xfrm>
            <a:prstGeom prst="line">
              <a:avLst/>
            </a:prstGeom>
            <a:ln w="28575" cmpd="sng">
              <a:solidFill>
                <a:schemeClr val="accent1"/>
              </a:solidFill>
              <a:tailEnd type="stealth" w="lg"/>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flipH="1" flipV="1">
              <a:off x="2260600" y="3927602"/>
              <a:ext cx="815097" cy="125730"/>
            </a:xfrm>
            <a:prstGeom prst="line">
              <a:avLst/>
            </a:prstGeom>
            <a:ln w="28575" cmpd="sng">
              <a:solidFill>
                <a:schemeClr val="accent1"/>
              </a:solidFill>
              <a:tailEnd type="stealth" w="lg"/>
            </a:ln>
            <a:effectLst/>
          </p:spPr>
          <p:style>
            <a:lnRef idx="2">
              <a:schemeClr val="accent1"/>
            </a:lnRef>
            <a:fillRef idx="0">
              <a:schemeClr val="accent1"/>
            </a:fillRef>
            <a:effectRef idx="1">
              <a:schemeClr val="accent1"/>
            </a:effectRef>
            <a:fontRef idx="minor">
              <a:schemeClr val="tx1"/>
            </a:fontRef>
          </p:style>
        </p:cxnSp>
      </p:grpSp>
      <p:sp>
        <p:nvSpPr>
          <p:cNvPr id="68" name="TextBox 67"/>
          <p:cNvSpPr txBox="1"/>
          <p:nvPr/>
        </p:nvSpPr>
        <p:spPr>
          <a:xfrm>
            <a:off x="6515285" y="2229599"/>
            <a:ext cx="1239220" cy="3924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1951" tIns="41951" rIns="41951" bIns="41951" numCol="1" spcCol="38100" rtlCol="0" anchor="ctr">
            <a:spAutoFit/>
          </a:bodyPr>
          <a:lstStyle/>
          <a:p>
            <a:pPr defTabSz="482432"/>
            <a:r>
              <a:rPr lang="en-US" sz="2000" smtClean="0">
                <a:latin typeface="Calibri" charset="0"/>
                <a:ea typeface="Calibri" charset="0"/>
                <a:cs typeface="Calibri" charset="0"/>
              </a:rPr>
              <a:t>Local error</a:t>
            </a:r>
            <a:endParaRPr lang="en-US" sz="2000" dirty="0">
              <a:latin typeface="Calibri" charset="0"/>
              <a:ea typeface="Calibri" charset="0"/>
              <a:cs typeface="Calibri" charset="0"/>
            </a:endParaRPr>
          </a:p>
        </p:txBody>
      </p:sp>
      <p:sp>
        <p:nvSpPr>
          <p:cNvPr id="69" name="TextBox 68"/>
          <p:cNvSpPr txBox="1"/>
          <p:nvPr/>
        </p:nvSpPr>
        <p:spPr>
          <a:xfrm>
            <a:off x="7856767" y="2834389"/>
            <a:ext cx="720425" cy="8541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1951" tIns="41951" rIns="41951" bIns="41951" numCol="1" spcCol="38100" rtlCol="0" anchor="ctr">
            <a:spAutoFit/>
          </a:bodyPr>
          <a:lstStyle/>
          <a:p>
            <a:pPr defTabSz="482432"/>
            <a:r>
              <a:rPr lang="en-US" sz="5000" dirty="0" smtClean="0">
                <a:latin typeface="Calibri" charset="0"/>
                <a:ea typeface="Calibri" charset="0"/>
                <a:cs typeface="Calibri" charset="0"/>
              </a:rPr>
              <a:t>&gt;&lt;</a:t>
            </a:r>
            <a:endParaRPr lang="en-US" sz="5000" dirty="0">
              <a:latin typeface="Calibri" charset="0"/>
              <a:ea typeface="Calibri" charset="0"/>
              <a:cs typeface="Calibri" charset="0"/>
            </a:endParaRPr>
          </a:p>
        </p:txBody>
      </p:sp>
      <p:cxnSp>
        <p:nvCxnSpPr>
          <p:cNvPr id="70" name="Elbow Connector 69"/>
          <p:cNvCxnSpPr/>
          <p:nvPr/>
        </p:nvCxnSpPr>
        <p:spPr>
          <a:xfrm>
            <a:off x="4586780" y="2601680"/>
            <a:ext cx="1392964" cy="155511"/>
          </a:xfrm>
          <a:prstGeom prst="bentConnector2">
            <a:avLst/>
          </a:prstGeom>
          <a:ln>
            <a:tailEnd type="triangle"/>
          </a:ln>
          <a:effectLst/>
        </p:spPr>
        <p:style>
          <a:lnRef idx="2">
            <a:schemeClr val="dk1"/>
          </a:lnRef>
          <a:fillRef idx="0">
            <a:schemeClr val="dk1"/>
          </a:fillRef>
          <a:effectRef idx="1">
            <a:schemeClr val="dk1"/>
          </a:effectRef>
          <a:fontRef idx="minor">
            <a:schemeClr val="tx1"/>
          </a:fontRef>
        </p:style>
      </p:cxnSp>
      <p:cxnSp>
        <p:nvCxnSpPr>
          <p:cNvPr id="71" name="Elbow Connector 70"/>
          <p:cNvCxnSpPr/>
          <p:nvPr/>
        </p:nvCxnSpPr>
        <p:spPr>
          <a:xfrm rot="5400000">
            <a:off x="5262632" y="3665319"/>
            <a:ext cx="134768" cy="1299456"/>
          </a:xfrm>
          <a:prstGeom prst="bentConnector2">
            <a:avLst/>
          </a:prstGeom>
          <a:ln>
            <a:tailEnd type="triangle"/>
          </a:ln>
          <a:effectLst/>
        </p:spPr>
        <p:style>
          <a:lnRef idx="2">
            <a:schemeClr val="dk1"/>
          </a:lnRef>
          <a:fillRef idx="0">
            <a:schemeClr val="dk1"/>
          </a:fillRef>
          <a:effectRef idx="1">
            <a:schemeClr val="dk1"/>
          </a:effectRef>
          <a:fontRef idx="minor">
            <a:schemeClr val="tx1"/>
          </a:fontRef>
        </p:style>
      </p:cxnSp>
      <p:sp>
        <p:nvSpPr>
          <p:cNvPr id="63" name="Rounded Rectangle 62"/>
          <p:cNvSpPr/>
          <p:nvPr/>
        </p:nvSpPr>
        <p:spPr>
          <a:xfrm>
            <a:off x="339780" y="5681399"/>
            <a:ext cx="8464442" cy="469775"/>
          </a:xfrm>
          <a:prstGeom prst="round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000" dirty="0" smtClean="0">
                <a:solidFill>
                  <a:schemeClr val="tx1"/>
                </a:solidFill>
              </a:rPr>
              <a:t>The training data used to </a:t>
            </a:r>
            <a:r>
              <a:rPr lang="en-US" sz="3000" smtClean="0">
                <a:solidFill>
                  <a:schemeClr val="tx1"/>
                </a:solidFill>
              </a:rPr>
              <a:t>generate classifier topology</a:t>
            </a:r>
            <a:endParaRPr lang="en-US" sz="3000" dirty="0">
              <a:solidFill>
                <a:schemeClr val="tx1"/>
              </a:solidFill>
            </a:endParaRPr>
          </a:p>
        </p:txBody>
      </p:sp>
    </p:spTree>
    <p:extLst>
      <p:ext uri="{BB962C8B-B14F-4D97-AF65-F5344CB8AC3E}">
        <p14:creationId xmlns:p14="http://schemas.microsoft.com/office/powerpoint/2010/main" val="1820321953"/>
      </p:ext>
    </p:extLst>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asted-image.pdf"/>
          <p:cNvPicPr>
            <a:picLocks noChangeAspect="1"/>
          </p:cNvPicPr>
          <p:nvPr/>
        </p:nvPicPr>
        <p:blipFill>
          <a:blip r:embed="rId3">
            <a:alphaModFix amt="20000"/>
            <a:extLst/>
          </a:blip>
          <a:stretch>
            <a:fillRect/>
          </a:stretch>
        </p:blipFill>
        <p:spPr>
          <a:xfrm>
            <a:off x="0" y="6151337"/>
            <a:ext cx="705517" cy="698091"/>
          </a:xfrm>
          <a:prstGeom prst="rect">
            <a:avLst/>
          </a:prstGeom>
          <a:ln w="25400">
            <a:miter lim="400000"/>
          </a:ln>
          <a:effectLst>
            <a:outerShdw blurRad="254000" dist="127000" dir="5400000" rotWithShape="0">
              <a:srgbClr val="000000">
                <a:alpha val="70000"/>
              </a:srgbClr>
            </a:outerShdw>
          </a:effectLst>
        </p:spPr>
      </p:pic>
      <p:pic>
        <p:nvPicPr>
          <p:cNvPr id="29" name="Picture 28"/>
          <p:cNvPicPr>
            <a:picLocks noChangeAspect="1"/>
          </p:cNvPicPr>
          <p:nvPr/>
        </p:nvPicPr>
        <p:blipFill>
          <a:blip r:embed="rId4">
            <a:alphaModFix amt="20000"/>
          </a:blip>
          <a:stretch>
            <a:fillRect/>
          </a:stretch>
        </p:blipFill>
        <p:spPr>
          <a:xfrm>
            <a:off x="8434532" y="6142764"/>
            <a:ext cx="709468" cy="715236"/>
          </a:xfrm>
          <a:prstGeom prst="rect">
            <a:avLst/>
          </a:prstGeom>
          <a:effectLst/>
        </p:spPr>
      </p:pic>
      <p:cxnSp>
        <p:nvCxnSpPr>
          <p:cNvPr id="26" name="Straight Connector 25"/>
          <p:cNvCxnSpPr/>
          <p:nvPr/>
        </p:nvCxnSpPr>
        <p:spPr>
          <a:xfrm flipV="1">
            <a:off x="1092657" y="1176065"/>
            <a:ext cx="7806228" cy="0"/>
          </a:xfrm>
          <a:prstGeom prst="line">
            <a:avLst/>
          </a:prstGeom>
          <a:noFill/>
          <a:ln w="127000" cap="flat">
            <a:solidFill>
              <a:schemeClr val="accent1"/>
            </a:solidFill>
            <a:prstDash val="solid"/>
            <a:miter lim="400000"/>
          </a:ln>
          <a:effectLst/>
          <a:sp3d/>
        </p:spPr>
        <p:style>
          <a:lnRef idx="0">
            <a:scrgbClr r="0" g="0" b="0"/>
          </a:lnRef>
          <a:fillRef idx="0">
            <a:scrgbClr r="0" g="0" b="0"/>
          </a:fillRef>
          <a:effectRef idx="0">
            <a:scrgbClr r="0" g="0" b="0"/>
          </a:effectRef>
          <a:fontRef idx="none"/>
        </p:style>
      </p:cxnSp>
      <p:cxnSp>
        <p:nvCxnSpPr>
          <p:cNvPr id="27" name="Straight Connector 26"/>
          <p:cNvCxnSpPr/>
          <p:nvPr/>
        </p:nvCxnSpPr>
        <p:spPr>
          <a:xfrm>
            <a:off x="235325" y="1176065"/>
            <a:ext cx="857332" cy="0"/>
          </a:xfrm>
          <a:prstGeom prst="line">
            <a:avLst/>
          </a:prstGeom>
          <a:noFill/>
          <a:ln w="127000" cap="flat">
            <a:solidFill>
              <a:srgbClr val="329600"/>
            </a:solidFill>
            <a:prstDash val="solid"/>
            <a:miter lim="400000"/>
          </a:ln>
          <a:effectLst/>
          <a:sp3d/>
        </p:spPr>
        <p:style>
          <a:lnRef idx="0">
            <a:scrgbClr r="0" g="0" b="0"/>
          </a:lnRef>
          <a:fillRef idx="0">
            <a:scrgbClr r="0" g="0" b="0"/>
          </a:fillRef>
          <a:effectRef idx="0">
            <a:scrgbClr r="0" g="0" b="0"/>
          </a:effectRef>
          <a:fontRef idx="none"/>
        </p:style>
      </p:cxnSp>
      <p:sp>
        <p:nvSpPr>
          <p:cNvPr id="28" name="Shape 130"/>
          <p:cNvSpPr txBox="1">
            <a:spLocks/>
          </p:cNvSpPr>
          <p:nvPr/>
        </p:nvSpPr>
        <p:spPr>
          <a:xfrm>
            <a:off x="235325" y="372418"/>
            <a:ext cx="8673353" cy="745647"/>
          </a:xfrm>
          <a:prstGeom prst="rect">
            <a:avLst/>
          </a:prstGeom>
          <a:ln w="12700">
            <a:miter lim="400000"/>
          </a:ln>
          <a:extLst>
            <a:ext uri="{C572A759-6A51-4108-AA02-DFA0A04FC94B}">
              <ma14:wrappingTextBoxFlag xmlns:ma14="http://schemas.microsoft.com/office/mac/drawingml/2011/main" val="1"/>
            </a:ext>
          </a:extLst>
        </p:spPr>
        <p:txBody>
          <a:bodyPr lIns="31872" tIns="31872" rIns="31872" bIns="31872" anchor="ctr">
            <a:noAutofit/>
          </a:bodyPr>
          <a:lstStyle>
            <a:lvl1pPr marL="0" marR="0" indent="0" algn="l" defTabSz="457200" rtl="0" latinLnBrk="0">
              <a:lnSpc>
                <a:spcPct val="100000"/>
              </a:lnSpc>
              <a:spcBef>
                <a:spcPts val="0"/>
              </a:spcBef>
              <a:spcAft>
                <a:spcPts val="0"/>
              </a:spcAft>
              <a:buClrTx/>
              <a:buSzTx/>
              <a:buFontTx/>
              <a:buNone/>
              <a:tabLst/>
              <a:defRPr sz="5000" b="0" i="0" u="none" strike="noStrike" cap="none" spc="0" baseline="0">
                <a:ln>
                  <a:noFill/>
                </a:ln>
                <a:solidFill>
                  <a:schemeClr val="accent2"/>
                </a:solidFill>
                <a:uFillTx/>
                <a:latin typeface="Calibri"/>
                <a:ea typeface="Calibri"/>
                <a:cs typeface="Calibri"/>
                <a:sym typeface="Calibri"/>
              </a:defRPr>
            </a:lvl1pPr>
            <a:lvl2pPr marL="0" marR="0" indent="143424"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2pPr>
            <a:lvl3pPr marL="0" marR="0" indent="286847"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3pPr>
            <a:lvl4pPr marL="0" marR="0" indent="430271"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4pPr>
            <a:lvl5pPr marL="0" marR="0" indent="573695"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5pPr>
            <a:lvl6pPr marL="0" marR="0" indent="717118"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6pPr>
            <a:lvl7pPr marL="0" marR="0" indent="860542"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7pPr>
            <a:lvl8pPr marL="0" marR="0" indent="1003965"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8pPr>
            <a:lvl9pPr marL="0" marR="0" indent="1147389"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9pPr>
          </a:lstStyle>
          <a:p>
            <a:pPr hangingPunct="1"/>
            <a:r>
              <a:rPr lang="en-US" sz="4000" b="1" dirty="0" smtClean="0">
                <a:solidFill>
                  <a:srgbClr val="329600"/>
                </a:solidFill>
                <a:latin typeface="Calibri" panose="020F0502020204030204" pitchFamily="34" charset="0"/>
                <a:cs typeface="Calibri" panose="020F0502020204030204" pitchFamily="34" charset="0"/>
              </a:rPr>
              <a:t>Hardware Classifiers</a:t>
            </a:r>
            <a:endParaRPr lang="en-US" sz="3600" b="1" dirty="0">
              <a:solidFill>
                <a:srgbClr val="329600"/>
              </a:solidFill>
              <a:latin typeface="Calibri" panose="020F0502020204030204" pitchFamily="34" charset="0"/>
              <a:cs typeface="Calibri" panose="020F0502020204030204" pitchFamily="34" charset="0"/>
            </a:endParaRPr>
          </a:p>
        </p:txBody>
      </p:sp>
      <p:sp>
        <p:nvSpPr>
          <p:cNvPr id="63" name="TextBox 62"/>
          <p:cNvSpPr txBox="1"/>
          <p:nvPr/>
        </p:nvSpPr>
        <p:spPr>
          <a:xfrm>
            <a:off x="235325" y="1538005"/>
            <a:ext cx="8010109" cy="1938992"/>
          </a:xfrm>
          <a:prstGeom prst="rect">
            <a:avLst/>
          </a:prstGeom>
          <a:noFill/>
        </p:spPr>
        <p:txBody>
          <a:bodyPr wrap="square" rtlCol="0">
            <a:spAutoFit/>
          </a:bodyPr>
          <a:lstStyle/>
          <a:p>
            <a:r>
              <a:rPr lang="en-US" sz="2400" dirty="0" smtClean="0"/>
              <a:t>Simple algorithm that can be easily implemented in hardware. </a:t>
            </a:r>
          </a:p>
          <a:p>
            <a:endParaRPr lang="en-US" sz="2400" dirty="0"/>
          </a:p>
          <a:p>
            <a:r>
              <a:rPr lang="en-US" sz="2400" dirty="0" smtClean="0"/>
              <a:t>We use two techniques for this work:</a:t>
            </a:r>
          </a:p>
          <a:p>
            <a:pPr marL="457200" indent="-457200">
              <a:buFont typeface="+mj-lt"/>
              <a:buAutoNum type="arabicPeriod"/>
            </a:pPr>
            <a:r>
              <a:rPr lang="en-US" sz="2400" dirty="0" smtClean="0"/>
              <a:t>Table Based</a:t>
            </a:r>
          </a:p>
          <a:p>
            <a:pPr marL="457200" indent="-457200">
              <a:buFont typeface="+mj-lt"/>
              <a:buAutoNum type="arabicPeriod"/>
            </a:pPr>
            <a:r>
              <a:rPr lang="en-US" sz="2400" dirty="0" smtClean="0"/>
              <a:t>Neural Network Based</a:t>
            </a:r>
            <a:endParaRPr lang="en-US" sz="2400" dirty="0"/>
          </a:p>
        </p:txBody>
      </p:sp>
    </p:spTree>
    <p:extLst>
      <p:ext uri="{BB962C8B-B14F-4D97-AF65-F5344CB8AC3E}">
        <p14:creationId xmlns:p14="http://schemas.microsoft.com/office/powerpoint/2010/main" val="672011503"/>
      </p:ext>
    </p:extLst>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asted-image.pdf"/>
          <p:cNvPicPr>
            <a:picLocks noChangeAspect="1"/>
          </p:cNvPicPr>
          <p:nvPr/>
        </p:nvPicPr>
        <p:blipFill>
          <a:blip r:embed="rId3">
            <a:alphaModFix amt="20000"/>
            <a:extLst/>
          </a:blip>
          <a:stretch>
            <a:fillRect/>
          </a:stretch>
        </p:blipFill>
        <p:spPr>
          <a:xfrm>
            <a:off x="0" y="6151337"/>
            <a:ext cx="705517" cy="698091"/>
          </a:xfrm>
          <a:prstGeom prst="rect">
            <a:avLst/>
          </a:prstGeom>
          <a:ln w="25400">
            <a:miter lim="400000"/>
          </a:ln>
          <a:effectLst>
            <a:outerShdw blurRad="254000" dist="127000" dir="5400000" rotWithShape="0">
              <a:srgbClr val="000000">
                <a:alpha val="70000"/>
              </a:srgbClr>
            </a:outerShdw>
          </a:effectLst>
        </p:spPr>
      </p:pic>
      <p:pic>
        <p:nvPicPr>
          <p:cNvPr id="29" name="Picture 28"/>
          <p:cNvPicPr>
            <a:picLocks noChangeAspect="1"/>
          </p:cNvPicPr>
          <p:nvPr/>
        </p:nvPicPr>
        <p:blipFill>
          <a:blip r:embed="rId4">
            <a:alphaModFix amt="20000"/>
          </a:blip>
          <a:stretch>
            <a:fillRect/>
          </a:stretch>
        </p:blipFill>
        <p:spPr>
          <a:xfrm>
            <a:off x="8434532" y="6142764"/>
            <a:ext cx="709468" cy="715236"/>
          </a:xfrm>
          <a:prstGeom prst="rect">
            <a:avLst/>
          </a:prstGeom>
          <a:effectLst/>
        </p:spPr>
      </p:pic>
      <p:cxnSp>
        <p:nvCxnSpPr>
          <p:cNvPr id="26" name="Straight Connector 25"/>
          <p:cNvCxnSpPr/>
          <p:nvPr/>
        </p:nvCxnSpPr>
        <p:spPr>
          <a:xfrm flipV="1">
            <a:off x="1092657" y="1176065"/>
            <a:ext cx="7806228" cy="0"/>
          </a:xfrm>
          <a:prstGeom prst="line">
            <a:avLst/>
          </a:prstGeom>
          <a:noFill/>
          <a:ln w="127000" cap="flat">
            <a:solidFill>
              <a:schemeClr val="accent1"/>
            </a:solidFill>
            <a:prstDash val="solid"/>
            <a:miter lim="400000"/>
          </a:ln>
          <a:effectLst/>
          <a:sp3d/>
        </p:spPr>
        <p:style>
          <a:lnRef idx="0">
            <a:scrgbClr r="0" g="0" b="0"/>
          </a:lnRef>
          <a:fillRef idx="0">
            <a:scrgbClr r="0" g="0" b="0"/>
          </a:fillRef>
          <a:effectRef idx="0">
            <a:scrgbClr r="0" g="0" b="0"/>
          </a:effectRef>
          <a:fontRef idx="none"/>
        </p:style>
      </p:cxnSp>
      <p:cxnSp>
        <p:nvCxnSpPr>
          <p:cNvPr id="27" name="Straight Connector 26"/>
          <p:cNvCxnSpPr/>
          <p:nvPr/>
        </p:nvCxnSpPr>
        <p:spPr>
          <a:xfrm>
            <a:off x="235325" y="1176065"/>
            <a:ext cx="857332" cy="0"/>
          </a:xfrm>
          <a:prstGeom prst="line">
            <a:avLst/>
          </a:prstGeom>
          <a:noFill/>
          <a:ln w="127000" cap="flat">
            <a:solidFill>
              <a:srgbClr val="329600"/>
            </a:solidFill>
            <a:prstDash val="solid"/>
            <a:miter lim="400000"/>
          </a:ln>
          <a:effectLst/>
          <a:sp3d/>
        </p:spPr>
        <p:style>
          <a:lnRef idx="0">
            <a:scrgbClr r="0" g="0" b="0"/>
          </a:lnRef>
          <a:fillRef idx="0">
            <a:scrgbClr r="0" g="0" b="0"/>
          </a:fillRef>
          <a:effectRef idx="0">
            <a:scrgbClr r="0" g="0" b="0"/>
          </a:effectRef>
          <a:fontRef idx="none"/>
        </p:style>
      </p:cxnSp>
      <p:sp>
        <p:nvSpPr>
          <p:cNvPr id="28" name="Shape 130"/>
          <p:cNvSpPr txBox="1">
            <a:spLocks/>
          </p:cNvSpPr>
          <p:nvPr/>
        </p:nvSpPr>
        <p:spPr>
          <a:xfrm>
            <a:off x="235325" y="372418"/>
            <a:ext cx="8673353" cy="745647"/>
          </a:xfrm>
          <a:prstGeom prst="rect">
            <a:avLst/>
          </a:prstGeom>
          <a:ln w="12700">
            <a:miter lim="400000"/>
          </a:ln>
          <a:extLst>
            <a:ext uri="{C572A759-6A51-4108-AA02-DFA0A04FC94B}">
              <ma14:wrappingTextBoxFlag xmlns:ma14="http://schemas.microsoft.com/office/mac/drawingml/2011/main" val="1"/>
            </a:ext>
          </a:extLst>
        </p:spPr>
        <p:txBody>
          <a:bodyPr lIns="31872" tIns="31872" rIns="31872" bIns="31872" anchor="ctr">
            <a:noAutofit/>
          </a:bodyPr>
          <a:lstStyle>
            <a:lvl1pPr marL="0" marR="0" indent="0" algn="l" defTabSz="457200" rtl="0" latinLnBrk="0">
              <a:lnSpc>
                <a:spcPct val="100000"/>
              </a:lnSpc>
              <a:spcBef>
                <a:spcPts val="0"/>
              </a:spcBef>
              <a:spcAft>
                <a:spcPts val="0"/>
              </a:spcAft>
              <a:buClrTx/>
              <a:buSzTx/>
              <a:buFontTx/>
              <a:buNone/>
              <a:tabLst/>
              <a:defRPr sz="5000" b="0" i="0" u="none" strike="noStrike" cap="none" spc="0" baseline="0">
                <a:ln>
                  <a:noFill/>
                </a:ln>
                <a:solidFill>
                  <a:schemeClr val="accent2"/>
                </a:solidFill>
                <a:uFillTx/>
                <a:latin typeface="Calibri"/>
                <a:ea typeface="Calibri"/>
                <a:cs typeface="Calibri"/>
                <a:sym typeface="Calibri"/>
              </a:defRPr>
            </a:lvl1pPr>
            <a:lvl2pPr marL="0" marR="0" indent="143424"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2pPr>
            <a:lvl3pPr marL="0" marR="0" indent="286847"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3pPr>
            <a:lvl4pPr marL="0" marR="0" indent="430271"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4pPr>
            <a:lvl5pPr marL="0" marR="0" indent="573695"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5pPr>
            <a:lvl6pPr marL="0" marR="0" indent="717118"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6pPr>
            <a:lvl7pPr marL="0" marR="0" indent="860542"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7pPr>
            <a:lvl8pPr marL="0" marR="0" indent="1003965"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8pPr>
            <a:lvl9pPr marL="0" marR="0" indent="1147389"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9pPr>
          </a:lstStyle>
          <a:p>
            <a:pPr hangingPunct="1"/>
            <a:r>
              <a:rPr lang="en-US" sz="4000" b="1" dirty="0" smtClean="0">
                <a:solidFill>
                  <a:srgbClr val="329600"/>
                </a:solidFill>
                <a:latin typeface="Calibri" panose="020F0502020204030204" pitchFamily="34" charset="0"/>
                <a:cs typeface="Calibri" panose="020F0502020204030204" pitchFamily="34" charset="0"/>
              </a:rPr>
              <a:t>Table-based Classifiers</a:t>
            </a:r>
            <a:endParaRPr lang="en-US" sz="3600" b="1" dirty="0">
              <a:solidFill>
                <a:srgbClr val="329600"/>
              </a:solidFill>
              <a:latin typeface="Calibri" panose="020F0502020204030204" pitchFamily="34" charset="0"/>
              <a:cs typeface="Calibri" panose="020F0502020204030204" pitchFamily="34" charset="0"/>
            </a:endParaRPr>
          </a:p>
        </p:txBody>
      </p:sp>
      <p:grpSp>
        <p:nvGrpSpPr>
          <p:cNvPr id="2" name="Group 1"/>
          <p:cNvGrpSpPr/>
          <p:nvPr/>
        </p:nvGrpSpPr>
        <p:grpSpPr>
          <a:xfrm>
            <a:off x="779934" y="1935062"/>
            <a:ext cx="7584132" cy="2323879"/>
            <a:chOff x="571239" y="1823552"/>
            <a:chExt cx="7584132" cy="2323879"/>
          </a:xfrm>
        </p:grpSpPr>
        <p:pic>
          <p:nvPicPr>
            <p:cNvPr id="8" name="Picture 7"/>
            <p:cNvPicPr>
              <a:picLocks noChangeAspect="1"/>
            </p:cNvPicPr>
            <p:nvPr/>
          </p:nvPicPr>
          <p:blipFill>
            <a:blip r:embed="rId5"/>
            <a:stretch>
              <a:fillRect/>
            </a:stretch>
          </p:blipFill>
          <p:spPr>
            <a:xfrm>
              <a:off x="571239" y="1823552"/>
              <a:ext cx="7584132" cy="2323879"/>
            </a:xfrm>
            <a:prstGeom prst="rect">
              <a:avLst/>
            </a:prstGeom>
          </p:spPr>
        </p:pic>
        <p:sp>
          <p:nvSpPr>
            <p:cNvPr id="9" name="TextBox 8"/>
            <p:cNvSpPr txBox="1"/>
            <p:nvPr/>
          </p:nvSpPr>
          <p:spPr>
            <a:xfrm>
              <a:off x="2559335" y="1823552"/>
              <a:ext cx="1892870" cy="392498"/>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1951" tIns="41951" rIns="41951" bIns="41951" numCol="1" spcCol="38100" rtlCol="0" anchor="ctr">
              <a:spAutoFit/>
            </a:bodyPr>
            <a:lstStyle/>
            <a:p>
              <a:pPr defTabSz="482432"/>
              <a:r>
                <a:rPr lang="en-US" sz="2000" smtClean="0">
                  <a:latin typeface="Calibri" charset="0"/>
                  <a:ea typeface="Calibri" charset="0"/>
                  <a:cs typeface="Calibri" charset="0"/>
                </a:rPr>
                <a:t>Classifier</a:t>
              </a:r>
              <a:endParaRPr lang="en-US" sz="2000" dirty="0">
                <a:latin typeface="Calibri" charset="0"/>
                <a:ea typeface="Calibri" charset="0"/>
                <a:cs typeface="Calibri" charset="0"/>
              </a:endParaRPr>
            </a:p>
          </p:txBody>
        </p:sp>
      </p:grpSp>
    </p:spTree>
    <p:extLst>
      <p:ext uri="{BB962C8B-B14F-4D97-AF65-F5344CB8AC3E}">
        <p14:creationId xmlns:p14="http://schemas.microsoft.com/office/powerpoint/2010/main" val="758389253"/>
      </p:ext>
    </p:extLst>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asted-image.pdf"/>
          <p:cNvPicPr>
            <a:picLocks noChangeAspect="1"/>
          </p:cNvPicPr>
          <p:nvPr/>
        </p:nvPicPr>
        <p:blipFill>
          <a:blip r:embed="rId3">
            <a:alphaModFix amt="20000"/>
            <a:extLst/>
          </a:blip>
          <a:stretch>
            <a:fillRect/>
          </a:stretch>
        </p:blipFill>
        <p:spPr>
          <a:xfrm>
            <a:off x="0" y="6151337"/>
            <a:ext cx="705517" cy="698091"/>
          </a:xfrm>
          <a:prstGeom prst="rect">
            <a:avLst/>
          </a:prstGeom>
          <a:ln w="25400">
            <a:miter lim="400000"/>
          </a:ln>
          <a:effectLst>
            <a:outerShdw blurRad="254000" dist="127000" dir="5400000" rotWithShape="0">
              <a:srgbClr val="000000">
                <a:alpha val="70000"/>
              </a:srgbClr>
            </a:outerShdw>
          </a:effectLst>
        </p:spPr>
      </p:pic>
      <p:pic>
        <p:nvPicPr>
          <p:cNvPr id="29" name="Picture 28"/>
          <p:cNvPicPr>
            <a:picLocks noChangeAspect="1"/>
          </p:cNvPicPr>
          <p:nvPr/>
        </p:nvPicPr>
        <p:blipFill>
          <a:blip r:embed="rId4">
            <a:alphaModFix amt="20000"/>
          </a:blip>
          <a:stretch>
            <a:fillRect/>
          </a:stretch>
        </p:blipFill>
        <p:spPr>
          <a:xfrm>
            <a:off x="8434532" y="6142764"/>
            <a:ext cx="709468" cy="715236"/>
          </a:xfrm>
          <a:prstGeom prst="rect">
            <a:avLst/>
          </a:prstGeom>
          <a:effectLst/>
        </p:spPr>
      </p:pic>
      <p:cxnSp>
        <p:nvCxnSpPr>
          <p:cNvPr id="26" name="Straight Connector 25"/>
          <p:cNvCxnSpPr/>
          <p:nvPr/>
        </p:nvCxnSpPr>
        <p:spPr>
          <a:xfrm flipV="1">
            <a:off x="1092657" y="1176065"/>
            <a:ext cx="7806228" cy="0"/>
          </a:xfrm>
          <a:prstGeom prst="line">
            <a:avLst/>
          </a:prstGeom>
          <a:noFill/>
          <a:ln w="127000" cap="flat">
            <a:solidFill>
              <a:schemeClr val="accent1"/>
            </a:solidFill>
            <a:prstDash val="solid"/>
            <a:miter lim="400000"/>
          </a:ln>
          <a:effectLst/>
          <a:sp3d/>
        </p:spPr>
        <p:style>
          <a:lnRef idx="0">
            <a:scrgbClr r="0" g="0" b="0"/>
          </a:lnRef>
          <a:fillRef idx="0">
            <a:scrgbClr r="0" g="0" b="0"/>
          </a:fillRef>
          <a:effectRef idx="0">
            <a:scrgbClr r="0" g="0" b="0"/>
          </a:effectRef>
          <a:fontRef idx="none"/>
        </p:style>
      </p:cxnSp>
      <p:cxnSp>
        <p:nvCxnSpPr>
          <p:cNvPr id="27" name="Straight Connector 26"/>
          <p:cNvCxnSpPr/>
          <p:nvPr/>
        </p:nvCxnSpPr>
        <p:spPr>
          <a:xfrm>
            <a:off x="235325" y="1176065"/>
            <a:ext cx="857332" cy="0"/>
          </a:xfrm>
          <a:prstGeom prst="line">
            <a:avLst/>
          </a:prstGeom>
          <a:noFill/>
          <a:ln w="127000" cap="flat">
            <a:solidFill>
              <a:srgbClr val="329600"/>
            </a:solidFill>
            <a:prstDash val="solid"/>
            <a:miter lim="400000"/>
          </a:ln>
          <a:effectLst/>
          <a:sp3d/>
        </p:spPr>
        <p:style>
          <a:lnRef idx="0">
            <a:scrgbClr r="0" g="0" b="0"/>
          </a:lnRef>
          <a:fillRef idx="0">
            <a:scrgbClr r="0" g="0" b="0"/>
          </a:fillRef>
          <a:effectRef idx="0">
            <a:scrgbClr r="0" g="0" b="0"/>
          </a:effectRef>
          <a:fontRef idx="none"/>
        </p:style>
      </p:cxnSp>
      <p:sp>
        <p:nvSpPr>
          <p:cNvPr id="28" name="Shape 130"/>
          <p:cNvSpPr txBox="1">
            <a:spLocks/>
          </p:cNvSpPr>
          <p:nvPr/>
        </p:nvSpPr>
        <p:spPr>
          <a:xfrm>
            <a:off x="235325" y="372418"/>
            <a:ext cx="8673353" cy="745647"/>
          </a:xfrm>
          <a:prstGeom prst="rect">
            <a:avLst/>
          </a:prstGeom>
          <a:ln w="12700">
            <a:miter lim="400000"/>
          </a:ln>
          <a:extLst>
            <a:ext uri="{C572A759-6A51-4108-AA02-DFA0A04FC94B}">
              <ma14:wrappingTextBoxFlag xmlns:ma14="http://schemas.microsoft.com/office/mac/drawingml/2011/main" val="1"/>
            </a:ext>
          </a:extLst>
        </p:spPr>
        <p:txBody>
          <a:bodyPr lIns="31872" tIns="31872" rIns="31872" bIns="31872" anchor="ctr">
            <a:noAutofit/>
          </a:bodyPr>
          <a:lstStyle>
            <a:lvl1pPr marL="0" marR="0" indent="0" algn="l" defTabSz="457200" rtl="0" latinLnBrk="0">
              <a:lnSpc>
                <a:spcPct val="100000"/>
              </a:lnSpc>
              <a:spcBef>
                <a:spcPts val="0"/>
              </a:spcBef>
              <a:spcAft>
                <a:spcPts val="0"/>
              </a:spcAft>
              <a:buClrTx/>
              <a:buSzTx/>
              <a:buFontTx/>
              <a:buNone/>
              <a:tabLst/>
              <a:defRPr sz="5000" b="0" i="0" u="none" strike="noStrike" cap="none" spc="0" baseline="0">
                <a:ln>
                  <a:noFill/>
                </a:ln>
                <a:solidFill>
                  <a:schemeClr val="accent2"/>
                </a:solidFill>
                <a:uFillTx/>
                <a:latin typeface="Calibri"/>
                <a:ea typeface="Calibri"/>
                <a:cs typeface="Calibri"/>
                <a:sym typeface="Calibri"/>
              </a:defRPr>
            </a:lvl1pPr>
            <a:lvl2pPr marL="0" marR="0" indent="143424"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2pPr>
            <a:lvl3pPr marL="0" marR="0" indent="286847"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3pPr>
            <a:lvl4pPr marL="0" marR="0" indent="430271"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4pPr>
            <a:lvl5pPr marL="0" marR="0" indent="573695"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5pPr>
            <a:lvl6pPr marL="0" marR="0" indent="717118"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6pPr>
            <a:lvl7pPr marL="0" marR="0" indent="860542"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7pPr>
            <a:lvl8pPr marL="0" marR="0" indent="1003965"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8pPr>
            <a:lvl9pPr marL="0" marR="0" indent="1147389"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9pPr>
          </a:lstStyle>
          <a:p>
            <a:pPr hangingPunct="1"/>
            <a:r>
              <a:rPr lang="en-US" sz="4000" b="1" dirty="0" smtClean="0">
                <a:solidFill>
                  <a:srgbClr val="329600"/>
                </a:solidFill>
                <a:latin typeface="Calibri" panose="020F0502020204030204" pitchFamily="34" charset="0"/>
                <a:cs typeface="Calibri" panose="020F0502020204030204" pitchFamily="34" charset="0"/>
              </a:rPr>
              <a:t>Table-based Classifiers</a:t>
            </a:r>
            <a:endParaRPr lang="en-US" sz="3600" b="1" dirty="0">
              <a:solidFill>
                <a:srgbClr val="329600"/>
              </a:solidFill>
              <a:latin typeface="Calibri" panose="020F0502020204030204" pitchFamily="34" charset="0"/>
              <a:cs typeface="Calibri" panose="020F0502020204030204" pitchFamily="34" charset="0"/>
            </a:endParaRPr>
          </a:p>
        </p:txBody>
      </p:sp>
      <p:pic>
        <p:nvPicPr>
          <p:cNvPr id="10" name="Picture 9" descr="ensemble.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6576" y="1417638"/>
            <a:ext cx="8670849" cy="3266580"/>
          </a:xfrm>
          <a:prstGeom prst="rect">
            <a:avLst/>
          </a:prstGeom>
        </p:spPr>
      </p:pic>
      <p:sp>
        <p:nvSpPr>
          <p:cNvPr id="12" name="Rounded Rectangle 11"/>
          <p:cNvSpPr/>
          <p:nvPr/>
        </p:nvSpPr>
        <p:spPr>
          <a:xfrm>
            <a:off x="235325" y="4925790"/>
            <a:ext cx="8725804" cy="1206500"/>
          </a:xfrm>
          <a:prstGeom prst="round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just"/>
            <a:r>
              <a:rPr lang="en-US" sz="3000" dirty="0">
                <a:solidFill>
                  <a:schemeClr val="tx1"/>
                </a:solidFill>
              </a:rPr>
              <a:t>A small </a:t>
            </a:r>
            <a:r>
              <a:rPr lang="en-US" sz="3000" b="1" dirty="0">
                <a:solidFill>
                  <a:srgbClr val="329600"/>
                </a:solidFill>
              </a:rPr>
              <a:t>ensemble</a:t>
            </a:r>
            <a:r>
              <a:rPr lang="en-US" sz="3000" dirty="0">
                <a:solidFill>
                  <a:srgbClr val="329600"/>
                </a:solidFill>
              </a:rPr>
              <a:t> </a:t>
            </a:r>
            <a:r>
              <a:rPr lang="en-US" sz="3000" dirty="0">
                <a:solidFill>
                  <a:schemeClr val="tx1"/>
                </a:solidFill>
              </a:rPr>
              <a:t>of t</a:t>
            </a:r>
            <a:r>
              <a:rPr lang="en-US" sz="3000" dirty="0" smtClean="0">
                <a:solidFill>
                  <a:schemeClr val="tx1"/>
                </a:solidFill>
              </a:rPr>
              <a:t>able-based classifiers </a:t>
            </a:r>
            <a:r>
              <a:rPr lang="en-US" sz="3000" dirty="0">
                <a:solidFill>
                  <a:schemeClr val="tx1"/>
                </a:solidFill>
              </a:rPr>
              <a:t>achieve better accuracy and </a:t>
            </a:r>
            <a:r>
              <a:rPr lang="en-US" sz="3000" dirty="0" smtClean="0">
                <a:solidFill>
                  <a:schemeClr val="tx1"/>
                </a:solidFill>
              </a:rPr>
              <a:t>performance</a:t>
            </a:r>
            <a:endParaRPr lang="en-US" sz="3000" dirty="0">
              <a:solidFill>
                <a:schemeClr val="tx1"/>
              </a:solidFill>
            </a:endParaRPr>
          </a:p>
        </p:txBody>
      </p:sp>
    </p:spTree>
    <p:extLst>
      <p:ext uri="{BB962C8B-B14F-4D97-AF65-F5344CB8AC3E}">
        <p14:creationId xmlns:p14="http://schemas.microsoft.com/office/powerpoint/2010/main" val="1367547325"/>
      </p:ext>
    </p:extLst>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asted-image.pdf"/>
          <p:cNvPicPr>
            <a:picLocks noChangeAspect="1"/>
          </p:cNvPicPr>
          <p:nvPr/>
        </p:nvPicPr>
        <p:blipFill>
          <a:blip r:embed="rId3">
            <a:alphaModFix amt="20000"/>
            <a:extLst/>
          </a:blip>
          <a:stretch>
            <a:fillRect/>
          </a:stretch>
        </p:blipFill>
        <p:spPr>
          <a:xfrm>
            <a:off x="0" y="6151337"/>
            <a:ext cx="705517" cy="698091"/>
          </a:xfrm>
          <a:prstGeom prst="rect">
            <a:avLst/>
          </a:prstGeom>
          <a:ln w="25400">
            <a:miter lim="400000"/>
          </a:ln>
          <a:effectLst>
            <a:outerShdw blurRad="254000" dist="127000" dir="5400000" rotWithShape="0">
              <a:srgbClr val="000000">
                <a:alpha val="70000"/>
              </a:srgbClr>
            </a:outerShdw>
          </a:effectLst>
        </p:spPr>
      </p:pic>
      <p:pic>
        <p:nvPicPr>
          <p:cNvPr id="29" name="Picture 28"/>
          <p:cNvPicPr>
            <a:picLocks noChangeAspect="1"/>
          </p:cNvPicPr>
          <p:nvPr/>
        </p:nvPicPr>
        <p:blipFill>
          <a:blip r:embed="rId4">
            <a:alphaModFix amt="20000"/>
          </a:blip>
          <a:stretch>
            <a:fillRect/>
          </a:stretch>
        </p:blipFill>
        <p:spPr>
          <a:xfrm>
            <a:off x="8434532" y="6142764"/>
            <a:ext cx="709468" cy="715236"/>
          </a:xfrm>
          <a:prstGeom prst="rect">
            <a:avLst/>
          </a:prstGeom>
          <a:effectLst/>
        </p:spPr>
      </p:pic>
      <p:cxnSp>
        <p:nvCxnSpPr>
          <p:cNvPr id="26" name="Straight Connector 25"/>
          <p:cNvCxnSpPr/>
          <p:nvPr/>
        </p:nvCxnSpPr>
        <p:spPr>
          <a:xfrm flipV="1">
            <a:off x="1092657" y="1176065"/>
            <a:ext cx="7806228" cy="0"/>
          </a:xfrm>
          <a:prstGeom prst="line">
            <a:avLst/>
          </a:prstGeom>
          <a:noFill/>
          <a:ln w="127000" cap="flat">
            <a:solidFill>
              <a:schemeClr val="accent1"/>
            </a:solidFill>
            <a:prstDash val="solid"/>
            <a:miter lim="400000"/>
          </a:ln>
          <a:effectLst/>
          <a:sp3d/>
        </p:spPr>
        <p:style>
          <a:lnRef idx="0">
            <a:scrgbClr r="0" g="0" b="0"/>
          </a:lnRef>
          <a:fillRef idx="0">
            <a:scrgbClr r="0" g="0" b="0"/>
          </a:fillRef>
          <a:effectRef idx="0">
            <a:scrgbClr r="0" g="0" b="0"/>
          </a:effectRef>
          <a:fontRef idx="none"/>
        </p:style>
      </p:cxnSp>
      <p:cxnSp>
        <p:nvCxnSpPr>
          <p:cNvPr id="27" name="Straight Connector 26"/>
          <p:cNvCxnSpPr/>
          <p:nvPr/>
        </p:nvCxnSpPr>
        <p:spPr>
          <a:xfrm>
            <a:off x="235325" y="1176065"/>
            <a:ext cx="857332" cy="0"/>
          </a:xfrm>
          <a:prstGeom prst="line">
            <a:avLst/>
          </a:prstGeom>
          <a:noFill/>
          <a:ln w="127000" cap="flat">
            <a:solidFill>
              <a:srgbClr val="329600"/>
            </a:solidFill>
            <a:prstDash val="solid"/>
            <a:miter lim="400000"/>
          </a:ln>
          <a:effectLst/>
          <a:sp3d/>
        </p:spPr>
        <p:style>
          <a:lnRef idx="0">
            <a:scrgbClr r="0" g="0" b="0"/>
          </a:lnRef>
          <a:fillRef idx="0">
            <a:scrgbClr r="0" g="0" b="0"/>
          </a:fillRef>
          <a:effectRef idx="0">
            <a:scrgbClr r="0" g="0" b="0"/>
          </a:effectRef>
          <a:fontRef idx="none"/>
        </p:style>
      </p:cxnSp>
      <p:sp>
        <p:nvSpPr>
          <p:cNvPr id="28" name="Shape 130"/>
          <p:cNvSpPr txBox="1">
            <a:spLocks/>
          </p:cNvSpPr>
          <p:nvPr/>
        </p:nvSpPr>
        <p:spPr>
          <a:xfrm>
            <a:off x="235325" y="372418"/>
            <a:ext cx="8673353" cy="745647"/>
          </a:xfrm>
          <a:prstGeom prst="rect">
            <a:avLst/>
          </a:prstGeom>
          <a:ln w="12700">
            <a:miter lim="400000"/>
          </a:ln>
          <a:extLst>
            <a:ext uri="{C572A759-6A51-4108-AA02-DFA0A04FC94B}">
              <ma14:wrappingTextBoxFlag xmlns:ma14="http://schemas.microsoft.com/office/mac/drawingml/2011/main" val="1"/>
            </a:ext>
          </a:extLst>
        </p:spPr>
        <p:txBody>
          <a:bodyPr lIns="31872" tIns="31872" rIns="31872" bIns="31872" anchor="ctr">
            <a:noAutofit/>
          </a:bodyPr>
          <a:lstStyle>
            <a:lvl1pPr marL="0" marR="0" indent="0" algn="l" defTabSz="457200" rtl="0" latinLnBrk="0">
              <a:lnSpc>
                <a:spcPct val="100000"/>
              </a:lnSpc>
              <a:spcBef>
                <a:spcPts val="0"/>
              </a:spcBef>
              <a:spcAft>
                <a:spcPts val="0"/>
              </a:spcAft>
              <a:buClrTx/>
              <a:buSzTx/>
              <a:buFontTx/>
              <a:buNone/>
              <a:tabLst/>
              <a:defRPr sz="5000" b="0" i="0" u="none" strike="noStrike" cap="none" spc="0" baseline="0">
                <a:ln>
                  <a:noFill/>
                </a:ln>
                <a:solidFill>
                  <a:schemeClr val="accent2"/>
                </a:solidFill>
                <a:uFillTx/>
                <a:latin typeface="Calibri"/>
                <a:ea typeface="Calibri"/>
                <a:cs typeface="Calibri"/>
                <a:sym typeface="Calibri"/>
              </a:defRPr>
            </a:lvl1pPr>
            <a:lvl2pPr marL="0" marR="0" indent="143424"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2pPr>
            <a:lvl3pPr marL="0" marR="0" indent="286847"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3pPr>
            <a:lvl4pPr marL="0" marR="0" indent="430271"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4pPr>
            <a:lvl5pPr marL="0" marR="0" indent="573695"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5pPr>
            <a:lvl6pPr marL="0" marR="0" indent="717118"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6pPr>
            <a:lvl7pPr marL="0" marR="0" indent="860542"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7pPr>
            <a:lvl8pPr marL="0" marR="0" indent="1003965"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8pPr>
            <a:lvl9pPr marL="0" marR="0" indent="1147389"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9pPr>
          </a:lstStyle>
          <a:p>
            <a:pPr hangingPunct="1"/>
            <a:r>
              <a:rPr lang="en-US" sz="4000" b="1" dirty="0" smtClean="0">
                <a:solidFill>
                  <a:srgbClr val="329600"/>
                </a:solidFill>
                <a:latin typeface="Calibri" panose="020F0502020204030204" pitchFamily="34" charset="0"/>
                <a:cs typeface="Calibri" panose="020F0502020204030204" pitchFamily="34" charset="0"/>
              </a:rPr>
              <a:t>Neural Network Based Classifiers</a:t>
            </a:r>
            <a:endParaRPr lang="en-US" sz="3600" b="1" dirty="0">
              <a:solidFill>
                <a:srgbClr val="329600"/>
              </a:solidFill>
              <a:latin typeface="Calibri" panose="020F0502020204030204" pitchFamily="34" charset="0"/>
              <a:cs typeface="Calibri" panose="020F0502020204030204" pitchFamily="34" charset="0"/>
            </a:endParaRPr>
          </a:p>
        </p:txBody>
      </p:sp>
      <p:pic>
        <p:nvPicPr>
          <p:cNvPr id="8" name="Picture 7" descr="neural-topology.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0071" y="1613734"/>
            <a:ext cx="7303858" cy="4529030"/>
          </a:xfrm>
          <a:prstGeom prst="rect">
            <a:avLst/>
          </a:prstGeom>
          <a:ln>
            <a:solidFill>
              <a:srgbClr val="0070C0"/>
            </a:solidFill>
          </a:ln>
        </p:spPr>
      </p:pic>
    </p:spTree>
    <p:extLst>
      <p:ext uri="{BB962C8B-B14F-4D97-AF65-F5344CB8AC3E}">
        <p14:creationId xmlns:p14="http://schemas.microsoft.com/office/powerpoint/2010/main" val="544358345"/>
      </p:ext>
    </p:extLst>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asted-image.pdf"/>
          <p:cNvPicPr>
            <a:picLocks noChangeAspect="1"/>
          </p:cNvPicPr>
          <p:nvPr/>
        </p:nvPicPr>
        <p:blipFill>
          <a:blip r:embed="rId3">
            <a:alphaModFix amt="20000"/>
            <a:extLst/>
          </a:blip>
          <a:stretch>
            <a:fillRect/>
          </a:stretch>
        </p:blipFill>
        <p:spPr>
          <a:xfrm>
            <a:off x="0" y="6151337"/>
            <a:ext cx="705517" cy="698091"/>
          </a:xfrm>
          <a:prstGeom prst="rect">
            <a:avLst/>
          </a:prstGeom>
          <a:ln w="25400">
            <a:miter lim="400000"/>
          </a:ln>
          <a:effectLst>
            <a:outerShdw blurRad="254000" dist="127000" dir="5400000" rotWithShape="0">
              <a:srgbClr val="000000">
                <a:alpha val="70000"/>
              </a:srgbClr>
            </a:outerShdw>
          </a:effectLst>
        </p:spPr>
      </p:pic>
      <p:pic>
        <p:nvPicPr>
          <p:cNvPr id="29" name="Picture 28"/>
          <p:cNvPicPr>
            <a:picLocks noChangeAspect="1"/>
          </p:cNvPicPr>
          <p:nvPr/>
        </p:nvPicPr>
        <p:blipFill>
          <a:blip r:embed="rId4">
            <a:alphaModFix amt="20000"/>
          </a:blip>
          <a:stretch>
            <a:fillRect/>
          </a:stretch>
        </p:blipFill>
        <p:spPr>
          <a:xfrm>
            <a:off x="8434532" y="6142764"/>
            <a:ext cx="709468" cy="715236"/>
          </a:xfrm>
          <a:prstGeom prst="rect">
            <a:avLst/>
          </a:prstGeom>
          <a:effectLst/>
        </p:spPr>
      </p:pic>
      <p:cxnSp>
        <p:nvCxnSpPr>
          <p:cNvPr id="26" name="Straight Connector 25"/>
          <p:cNvCxnSpPr/>
          <p:nvPr/>
        </p:nvCxnSpPr>
        <p:spPr>
          <a:xfrm flipV="1">
            <a:off x="1092657" y="1176065"/>
            <a:ext cx="7806228" cy="0"/>
          </a:xfrm>
          <a:prstGeom prst="line">
            <a:avLst/>
          </a:prstGeom>
          <a:noFill/>
          <a:ln w="127000" cap="flat">
            <a:solidFill>
              <a:schemeClr val="accent1"/>
            </a:solidFill>
            <a:prstDash val="solid"/>
            <a:miter lim="400000"/>
          </a:ln>
          <a:effectLst/>
          <a:sp3d/>
        </p:spPr>
        <p:style>
          <a:lnRef idx="0">
            <a:scrgbClr r="0" g="0" b="0"/>
          </a:lnRef>
          <a:fillRef idx="0">
            <a:scrgbClr r="0" g="0" b="0"/>
          </a:fillRef>
          <a:effectRef idx="0">
            <a:scrgbClr r="0" g="0" b="0"/>
          </a:effectRef>
          <a:fontRef idx="none"/>
        </p:style>
      </p:cxnSp>
      <p:cxnSp>
        <p:nvCxnSpPr>
          <p:cNvPr id="27" name="Straight Connector 26"/>
          <p:cNvCxnSpPr/>
          <p:nvPr/>
        </p:nvCxnSpPr>
        <p:spPr>
          <a:xfrm>
            <a:off x="235325" y="1176065"/>
            <a:ext cx="857332" cy="0"/>
          </a:xfrm>
          <a:prstGeom prst="line">
            <a:avLst/>
          </a:prstGeom>
          <a:noFill/>
          <a:ln w="127000" cap="flat">
            <a:solidFill>
              <a:srgbClr val="329600"/>
            </a:solidFill>
            <a:prstDash val="solid"/>
            <a:miter lim="400000"/>
          </a:ln>
          <a:effectLst/>
          <a:sp3d/>
        </p:spPr>
        <p:style>
          <a:lnRef idx="0">
            <a:scrgbClr r="0" g="0" b="0"/>
          </a:lnRef>
          <a:fillRef idx="0">
            <a:scrgbClr r="0" g="0" b="0"/>
          </a:fillRef>
          <a:effectRef idx="0">
            <a:scrgbClr r="0" g="0" b="0"/>
          </a:effectRef>
          <a:fontRef idx="none"/>
        </p:style>
      </p:cxnSp>
      <p:sp>
        <p:nvSpPr>
          <p:cNvPr id="28" name="Shape 130"/>
          <p:cNvSpPr txBox="1">
            <a:spLocks/>
          </p:cNvSpPr>
          <p:nvPr/>
        </p:nvSpPr>
        <p:spPr>
          <a:xfrm>
            <a:off x="235325" y="372418"/>
            <a:ext cx="8673353" cy="745647"/>
          </a:xfrm>
          <a:prstGeom prst="rect">
            <a:avLst/>
          </a:prstGeom>
          <a:ln w="12700">
            <a:miter lim="400000"/>
          </a:ln>
          <a:extLst>
            <a:ext uri="{C572A759-6A51-4108-AA02-DFA0A04FC94B}">
              <ma14:wrappingTextBoxFlag xmlns:ma14="http://schemas.microsoft.com/office/mac/drawingml/2011/main" val="1"/>
            </a:ext>
          </a:extLst>
        </p:spPr>
        <p:txBody>
          <a:bodyPr lIns="31872" tIns="31872" rIns="31872" bIns="31872" anchor="ctr">
            <a:noAutofit/>
          </a:bodyPr>
          <a:lstStyle>
            <a:lvl1pPr marL="0" marR="0" indent="0" algn="l" defTabSz="457200" rtl="0" latinLnBrk="0">
              <a:lnSpc>
                <a:spcPct val="100000"/>
              </a:lnSpc>
              <a:spcBef>
                <a:spcPts val="0"/>
              </a:spcBef>
              <a:spcAft>
                <a:spcPts val="0"/>
              </a:spcAft>
              <a:buClrTx/>
              <a:buSzTx/>
              <a:buFontTx/>
              <a:buNone/>
              <a:tabLst/>
              <a:defRPr sz="5000" b="0" i="0" u="none" strike="noStrike" cap="none" spc="0" baseline="0">
                <a:ln>
                  <a:noFill/>
                </a:ln>
                <a:solidFill>
                  <a:schemeClr val="accent2"/>
                </a:solidFill>
                <a:uFillTx/>
                <a:latin typeface="Calibri"/>
                <a:ea typeface="Calibri"/>
                <a:cs typeface="Calibri"/>
                <a:sym typeface="Calibri"/>
              </a:defRPr>
            </a:lvl1pPr>
            <a:lvl2pPr marL="0" marR="0" indent="143424"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2pPr>
            <a:lvl3pPr marL="0" marR="0" indent="286847"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3pPr>
            <a:lvl4pPr marL="0" marR="0" indent="430271"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4pPr>
            <a:lvl5pPr marL="0" marR="0" indent="573695"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5pPr>
            <a:lvl6pPr marL="0" marR="0" indent="717118"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6pPr>
            <a:lvl7pPr marL="0" marR="0" indent="860542"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7pPr>
            <a:lvl8pPr marL="0" marR="0" indent="1003965"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8pPr>
            <a:lvl9pPr marL="0" marR="0" indent="1147389"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9pPr>
          </a:lstStyle>
          <a:p>
            <a:pPr hangingPunct="1"/>
            <a:r>
              <a:rPr lang="en-US" sz="4000" b="1" dirty="0" smtClean="0">
                <a:solidFill>
                  <a:srgbClr val="329600"/>
                </a:solidFill>
                <a:latin typeface="Calibri" panose="020F0502020204030204" pitchFamily="34" charset="0"/>
                <a:cs typeface="Calibri" panose="020F0502020204030204" pitchFamily="34" charset="0"/>
              </a:rPr>
              <a:t>Benchmarks</a:t>
            </a:r>
            <a:endParaRPr lang="en-US" sz="3600" b="1" dirty="0">
              <a:solidFill>
                <a:srgbClr val="329600"/>
              </a:solidFill>
              <a:latin typeface="Calibri" panose="020F0502020204030204" pitchFamily="34" charset="0"/>
              <a:cs typeface="Calibri" panose="020F0502020204030204" pitchFamily="34" charset="0"/>
            </a:endParaRPr>
          </a:p>
        </p:txBody>
      </p:sp>
      <p:sp>
        <p:nvSpPr>
          <p:cNvPr id="13" name="TextBox 12"/>
          <p:cNvSpPr txBox="1"/>
          <p:nvPr/>
        </p:nvSpPr>
        <p:spPr>
          <a:xfrm>
            <a:off x="3390948" y="5830420"/>
            <a:ext cx="3048032" cy="320917"/>
          </a:xfrm>
          <a:prstGeom prst="rect">
            <a:avLst/>
          </a:prstGeom>
          <a:solidFill>
            <a:schemeClr val="bg1"/>
          </a:solidFill>
          <a:ln w="19050" cmpd="sng">
            <a:solidFill>
              <a:srgbClr val="2E75B6"/>
            </a:solidFill>
          </a:ln>
        </p:spPr>
        <p:txBody>
          <a:bodyPr wrap="square" lIns="75512" tIns="75512" rIns="75512" bIns="75512" rtlCol="0" anchor="ctr" anchorCtr="0">
            <a:noAutofit/>
          </a:bodyPr>
          <a:lstStyle/>
          <a:p>
            <a:pPr algn="ctr"/>
            <a:r>
              <a:rPr lang="en-US" sz="2000" b="1" dirty="0" smtClean="0">
                <a:latin typeface="Calibri" charset="0"/>
                <a:ea typeface="Calibri" charset="0"/>
                <a:cs typeface="Calibri" charset="0"/>
              </a:rPr>
              <a:t>8 tables each of size 0.5 KB</a:t>
            </a:r>
            <a:endParaRPr lang="en-US" sz="2000" b="1" dirty="0">
              <a:latin typeface="Calibri" charset="0"/>
              <a:ea typeface="Calibri" charset="0"/>
              <a:cs typeface="Calibri" charset="0"/>
            </a:endParaRPr>
          </a:p>
        </p:txBody>
      </p:sp>
      <p:sp>
        <p:nvSpPr>
          <p:cNvPr id="37" name="Rectangle 36"/>
          <p:cNvSpPr/>
          <p:nvPr/>
        </p:nvSpPr>
        <p:spPr>
          <a:xfrm>
            <a:off x="2966609" y="1276452"/>
            <a:ext cx="1328249" cy="646331"/>
          </a:xfrm>
          <a:prstGeom prst="rect">
            <a:avLst/>
          </a:prstGeom>
        </p:spPr>
        <p:txBody>
          <a:bodyPr wrap="none">
            <a:spAutoFit/>
          </a:bodyPr>
          <a:lstStyle/>
          <a:p>
            <a:pPr algn="ctr"/>
            <a:r>
              <a:rPr lang="en-US" b="1" dirty="0" smtClean="0">
                <a:latin typeface="Calibri" charset="0"/>
                <a:ea typeface="Calibri" charset="0"/>
                <a:cs typeface="Calibri" charset="0"/>
              </a:rPr>
              <a:t>Accelerator </a:t>
            </a:r>
          </a:p>
          <a:p>
            <a:pPr algn="ctr"/>
            <a:r>
              <a:rPr lang="en-US" b="1" dirty="0" smtClean="0">
                <a:latin typeface="Calibri" charset="0"/>
                <a:ea typeface="Calibri" charset="0"/>
                <a:cs typeface="Calibri" charset="0"/>
              </a:rPr>
              <a:t>Topology</a:t>
            </a:r>
            <a:endParaRPr lang="en-US" dirty="0"/>
          </a:p>
        </p:txBody>
      </p:sp>
      <p:sp>
        <p:nvSpPr>
          <p:cNvPr id="49" name="Rectangle 48"/>
          <p:cNvSpPr/>
          <p:nvPr/>
        </p:nvSpPr>
        <p:spPr>
          <a:xfrm>
            <a:off x="4772317" y="1276452"/>
            <a:ext cx="1037786" cy="646331"/>
          </a:xfrm>
          <a:prstGeom prst="rect">
            <a:avLst/>
          </a:prstGeom>
        </p:spPr>
        <p:txBody>
          <a:bodyPr wrap="square">
            <a:spAutoFit/>
          </a:bodyPr>
          <a:lstStyle/>
          <a:p>
            <a:pPr algn="ctr"/>
            <a:r>
              <a:rPr lang="en-US" b="1" dirty="0" smtClean="0">
                <a:latin typeface="Calibri" charset="0"/>
                <a:ea typeface="Calibri" charset="0"/>
                <a:cs typeface="Calibri" charset="0"/>
              </a:rPr>
              <a:t>Baseline </a:t>
            </a:r>
          </a:p>
          <a:p>
            <a:pPr algn="ctr"/>
            <a:r>
              <a:rPr lang="en-US" b="1" dirty="0" smtClean="0">
                <a:latin typeface="Calibri" charset="0"/>
                <a:ea typeface="Calibri" charset="0"/>
                <a:cs typeface="Calibri" charset="0"/>
              </a:rPr>
              <a:t>Error</a:t>
            </a:r>
            <a:endParaRPr lang="en-US" dirty="0"/>
          </a:p>
        </p:txBody>
      </p:sp>
      <p:sp>
        <p:nvSpPr>
          <p:cNvPr id="50" name="Rectangle 49"/>
          <p:cNvSpPr/>
          <p:nvPr/>
        </p:nvSpPr>
        <p:spPr>
          <a:xfrm>
            <a:off x="609180" y="5806212"/>
            <a:ext cx="2785121" cy="400110"/>
          </a:xfrm>
          <a:prstGeom prst="rect">
            <a:avLst/>
          </a:prstGeom>
        </p:spPr>
        <p:txBody>
          <a:bodyPr wrap="none">
            <a:spAutoFit/>
          </a:bodyPr>
          <a:lstStyle/>
          <a:p>
            <a:r>
              <a:rPr lang="en-US" sz="2000" b="1" dirty="0" smtClean="0">
                <a:latin typeface="Calibri" charset="0"/>
                <a:ea typeface="Calibri" charset="0"/>
                <a:cs typeface="Calibri" charset="0"/>
              </a:rPr>
              <a:t>Table Classifier Topology</a:t>
            </a:r>
            <a:endParaRPr lang="en-US" sz="2000" dirty="0"/>
          </a:p>
        </p:txBody>
      </p:sp>
      <p:grpSp>
        <p:nvGrpSpPr>
          <p:cNvPr id="2" name="Group 1"/>
          <p:cNvGrpSpPr/>
          <p:nvPr/>
        </p:nvGrpSpPr>
        <p:grpSpPr>
          <a:xfrm>
            <a:off x="647296" y="1929160"/>
            <a:ext cx="7491429" cy="381554"/>
            <a:chOff x="647296" y="1614878"/>
            <a:chExt cx="7491429" cy="640080"/>
          </a:xfrm>
        </p:grpSpPr>
        <p:sp>
          <p:nvSpPr>
            <p:cNvPr id="10" name="TextBox 9"/>
            <p:cNvSpPr txBox="1"/>
            <p:nvPr/>
          </p:nvSpPr>
          <p:spPr>
            <a:xfrm>
              <a:off x="2487734" y="1614878"/>
              <a:ext cx="2286000" cy="640080"/>
            </a:xfrm>
            <a:prstGeom prst="rect">
              <a:avLst/>
            </a:prstGeom>
            <a:solidFill>
              <a:schemeClr val="bg1"/>
            </a:solidFill>
            <a:ln w="19050" cmpd="sng">
              <a:solidFill>
                <a:srgbClr val="2E75B6"/>
              </a:solidFill>
            </a:ln>
          </p:spPr>
          <p:txBody>
            <a:bodyPr wrap="square" lIns="75512" tIns="75512" rIns="75512" bIns="75512" rtlCol="0" anchor="ctr" anchorCtr="0">
              <a:noAutofit/>
            </a:bodyPr>
            <a:lstStyle/>
            <a:p>
              <a:pPr algn="ctr"/>
              <a:r>
                <a:rPr lang="en-US" sz="2000" dirty="0">
                  <a:latin typeface="Calibri" charset="0"/>
                  <a:ea typeface="Calibri" charset="0"/>
                  <a:cs typeface="Calibri" charset="0"/>
                </a:rPr>
                <a:t>6 ➔ </a:t>
              </a:r>
              <a:r>
                <a:rPr lang="en-US" sz="2000" dirty="0" smtClean="0">
                  <a:latin typeface="Calibri" charset="0"/>
                  <a:ea typeface="Calibri" charset="0"/>
                  <a:cs typeface="Calibri" charset="0"/>
                </a:rPr>
                <a:t>8 </a:t>
              </a:r>
              <a:r>
                <a:rPr lang="en-US" sz="2000" dirty="0">
                  <a:latin typeface="Calibri" charset="0"/>
                  <a:ea typeface="Calibri" charset="0"/>
                  <a:cs typeface="Calibri" charset="0"/>
                </a:rPr>
                <a:t>➔ 8</a:t>
              </a:r>
              <a:r>
                <a:rPr lang="en-US" sz="2000" dirty="0" smtClean="0">
                  <a:latin typeface="Calibri" charset="0"/>
                  <a:ea typeface="Calibri" charset="0"/>
                  <a:cs typeface="Calibri" charset="0"/>
                </a:rPr>
                <a:t>➔1</a:t>
              </a:r>
              <a:endParaRPr lang="en-US" sz="2000" dirty="0">
                <a:latin typeface="Calibri" charset="0"/>
                <a:ea typeface="Calibri" charset="0"/>
                <a:cs typeface="Calibri" charset="0"/>
              </a:endParaRPr>
            </a:p>
          </p:txBody>
        </p:sp>
        <p:sp>
          <p:nvSpPr>
            <p:cNvPr id="11" name="TextBox 10"/>
            <p:cNvSpPr txBox="1"/>
            <p:nvPr/>
          </p:nvSpPr>
          <p:spPr>
            <a:xfrm>
              <a:off x="647296" y="1614878"/>
              <a:ext cx="1848339" cy="640080"/>
            </a:xfrm>
            <a:prstGeom prst="rect">
              <a:avLst/>
            </a:prstGeom>
            <a:solidFill>
              <a:schemeClr val="accent1"/>
            </a:solidFill>
            <a:ln w="19050" cmpd="sng">
              <a:solidFill>
                <a:srgbClr val="2E75B6"/>
              </a:solidFill>
            </a:ln>
          </p:spPr>
          <p:txBody>
            <a:bodyPr wrap="square" lIns="75512" tIns="75512" rIns="75512" bIns="75512" rtlCol="0" anchor="ctr" anchorCtr="0">
              <a:noAutofit/>
            </a:bodyPr>
            <a:lstStyle/>
            <a:p>
              <a:pPr algn="ctr"/>
              <a:r>
                <a:rPr lang="en-US" sz="2000" b="1" dirty="0" err="1" smtClean="0">
                  <a:solidFill>
                    <a:schemeClr val="bg1"/>
                  </a:solidFill>
                  <a:latin typeface="Calibri" charset="0"/>
                  <a:ea typeface="Calibri" charset="0"/>
                  <a:cs typeface="Calibri" charset="0"/>
                  <a:sym typeface="Calibri Bold" charset="0"/>
                </a:rPr>
                <a:t>Blackscholes</a:t>
              </a:r>
              <a:endParaRPr lang="en-US" sz="2000" b="1" dirty="0">
                <a:solidFill>
                  <a:schemeClr val="bg1"/>
                </a:solidFill>
                <a:latin typeface="Calibri" charset="0"/>
                <a:ea typeface="Calibri" charset="0"/>
                <a:cs typeface="Calibri" charset="0"/>
                <a:sym typeface="Calibri Bold" charset="0"/>
              </a:endParaRPr>
            </a:p>
          </p:txBody>
        </p:sp>
        <p:sp>
          <p:nvSpPr>
            <p:cNvPr id="39" name="TextBox 38"/>
            <p:cNvSpPr txBox="1"/>
            <p:nvPr/>
          </p:nvSpPr>
          <p:spPr>
            <a:xfrm>
              <a:off x="4773734" y="1710876"/>
              <a:ext cx="1078992" cy="448085"/>
            </a:xfrm>
            <a:prstGeom prst="rect">
              <a:avLst/>
            </a:prstGeom>
            <a:solidFill>
              <a:schemeClr val="bg1"/>
            </a:solidFill>
            <a:ln w="19050" cmpd="sng">
              <a:solidFill>
                <a:srgbClr val="2E75B6"/>
              </a:solidFill>
            </a:ln>
          </p:spPr>
          <p:txBody>
            <a:bodyPr wrap="square" lIns="75512" tIns="75512" rIns="75512" bIns="75512" rtlCol="0" anchor="ctr" anchorCtr="0">
              <a:noAutofit/>
            </a:bodyPr>
            <a:lstStyle/>
            <a:p>
              <a:pPr algn="ctr"/>
              <a:r>
                <a:rPr lang="en-US" sz="2000" b="1" dirty="0">
                  <a:latin typeface="Calibri" charset="0"/>
                  <a:ea typeface="Calibri" charset="0"/>
                  <a:cs typeface="Calibri" charset="0"/>
                </a:rPr>
                <a:t>6.02</a:t>
              </a:r>
              <a:r>
                <a:rPr lang="en-US" sz="2000" b="1" dirty="0" smtClean="0">
                  <a:latin typeface="Calibri" charset="0"/>
                  <a:ea typeface="Calibri" charset="0"/>
                  <a:cs typeface="Calibri" charset="0"/>
                </a:rPr>
                <a:t>%</a:t>
              </a:r>
              <a:endParaRPr lang="en-US" sz="2000" b="1" dirty="0">
                <a:latin typeface="Calibri" charset="0"/>
                <a:ea typeface="Calibri" charset="0"/>
                <a:cs typeface="Calibri" charset="0"/>
              </a:endParaRPr>
            </a:p>
          </p:txBody>
        </p:sp>
        <p:sp>
          <p:nvSpPr>
            <p:cNvPr id="51" name="TextBox 50"/>
            <p:cNvSpPr txBox="1"/>
            <p:nvPr/>
          </p:nvSpPr>
          <p:spPr>
            <a:xfrm>
              <a:off x="5852725" y="1614878"/>
              <a:ext cx="2286000" cy="640080"/>
            </a:xfrm>
            <a:prstGeom prst="rect">
              <a:avLst/>
            </a:prstGeom>
            <a:solidFill>
              <a:schemeClr val="bg1"/>
            </a:solidFill>
            <a:ln w="19050" cmpd="sng">
              <a:solidFill>
                <a:srgbClr val="2E75B6"/>
              </a:solidFill>
            </a:ln>
          </p:spPr>
          <p:txBody>
            <a:bodyPr wrap="square" lIns="75512" tIns="75512" rIns="75512" bIns="75512" rtlCol="0" anchor="ctr" anchorCtr="0">
              <a:noAutofit/>
            </a:bodyPr>
            <a:lstStyle/>
            <a:p>
              <a:pPr algn="ctr"/>
              <a:r>
                <a:rPr lang="en-US" sz="2000" dirty="0">
                  <a:latin typeface="Calibri" charset="0"/>
                  <a:ea typeface="Calibri" charset="0"/>
                  <a:cs typeface="Calibri" charset="0"/>
                </a:rPr>
                <a:t>6 ➔ 4</a:t>
              </a:r>
              <a:r>
                <a:rPr lang="en-US" sz="2000" dirty="0" smtClean="0">
                  <a:latin typeface="Calibri" charset="0"/>
                  <a:ea typeface="Calibri" charset="0"/>
                  <a:cs typeface="Calibri" charset="0"/>
                </a:rPr>
                <a:t> </a:t>
              </a:r>
              <a:r>
                <a:rPr lang="en-US" sz="2000" dirty="0">
                  <a:latin typeface="Calibri" charset="0"/>
                  <a:ea typeface="Calibri" charset="0"/>
                  <a:cs typeface="Calibri" charset="0"/>
                </a:rPr>
                <a:t>➔ </a:t>
              </a:r>
              <a:r>
                <a:rPr lang="en-US" sz="2000" dirty="0" smtClean="0">
                  <a:latin typeface="Calibri" charset="0"/>
                  <a:ea typeface="Calibri" charset="0"/>
                  <a:cs typeface="Calibri" charset="0"/>
                </a:rPr>
                <a:t>2</a:t>
              </a:r>
              <a:endParaRPr lang="en-US" sz="2000" dirty="0">
                <a:latin typeface="Calibri" charset="0"/>
                <a:ea typeface="Calibri" charset="0"/>
                <a:cs typeface="Calibri" charset="0"/>
              </a:endParaRPr>
            </a:p>
          </p:txBody>
        </p:sp>
      </p:grpSp>
      <p:grpSp>
        <p:nvGrpSpPr>
          <p:cNvPr id="3" name="Group 2"/>
          <p:cNvGrpSpPr/>
          <p:nvPr/>
        </p:nvGrpSpPr>
        <p:grpSpPr>
          <a:xfrm>
            <a:off x="647292" y="2542733"/>
            <a:ext cx="7491433" cy="381554"/>
            <a:chOff x="647292" y="2379099"/>
            <a:chExt cx="7491433" cy="640080"/>
          </a:xfrm>
        </p:grpSpPr>
        <p:sp>
          <p:nvSpPr>
            <p:cNvPr id="14" name="TextBox 13"/>
            <p:cNvSpPr txBox="1"/>
            <p:nvPr/>
          </p:nvSpPr>
          <p:spPr>
            <a:xfrm>
              <a:off x="2487734" y="2379099"/>
              <a:ext cx="2286000" cy="640080"/>
            </a:xfrm>
            <a:prstGeom prst="rect">
              <a:avLst/>
            </a:prstGeom>
            <a:solidFill>
              <a:schemeClr val="bg1"/>
            </a:solidFill>
            <a:ln w="19050" cmpd="sng">
              <a:solidFill>
                <a:srgbClr val="2E75B6"/>
              </a:solidFill>
            </a:ln>
          </p:spPr>
          <p:txBody>
            <a:bodyPr wrap="square" lIns="75512" tIns="75512" rIns="75512" bIns="75512" rtlCol="0" anchor="ctr" anchorCtr="0">
              <a:noAutofit/>
            </a:bodyPr>
            <a:lstStyle/>
            <a:p>
              <a:pPr algn="ctr"/>
              <a:r>
                <a:rPr lang="en-US" sz="2000" dirty="0" smtClean="0">
                  <a:latin typeface="Calibri" charset="0"/>
                  <a:ea typeface="Calibri" charset="0"/>
                  <a:cs typeface="Calibri" charset="0"/>
                </a:rPr>
                <a:t>1➔ 4 ➔ 4➔2</a:t>
              </a:r>
              <a:endParaRPr lang="en-US" sz="2000" dirty="0">
                <a:latin typeface="Calibri" charset="0"/>
                <a:ea typeface="Calibri" charset="0"/>
                <a:cs typeface="Calibri" charset="0"/>
              </a:endParaRPr>
            </a:p>
          </p:txBody>
        </p:sp>
        <p:sp>
          <p:nvSpPr>
            <p:cNvPr id="15" name="TextBox 14"/>
            <p:cNvSpPr txBox="1"/>
            <p:nvPr/>
          </p:nvSpPr>
          <p:spPr>
            <a:xfrm>
              <a:off x="647292" y="2379099"/>
              <a:ext cx="1848341" cy="640080"/>
            </a:xfrm>
            <a:prstGeom prst="rect">
              <a:avLst/>
            </a:prstGeom>
            <a:solidFill>
              <a:schemeClr val="accent1"/>
            </a:solidFill>
            <a:ln w="19050" cmpd="sng">
              <a:solidFill>
                <a:srgbClr val="2E75B6"/>
              </a:solidFill>
            </a:ln>
          </p:spPr>
          <p:txBody>
            <a:bodyPr wrap="square" lIns="75512" tIns="75512" rIns="75512" bIns="75512" rtlCol="0" anchor="ctr" anchorCtr="0">
              <a:noAutofit/>
            </a:bodyPr>
            <a:lstStyle/>
            <a:p>
              <a:pPr algn="ctr"/>
              <a:r>
                <a:rPr lang="en-US" sz="2000" b="1" dirty="0" smtClean="0">
                  <a:solidFill>
                    <a:schemeClr val="bg1"/>
                  </a:solidFill>
                  <a:latin typeface="Calibri" charset="0"/>
                  <a:ea typeface="Calibri" charset="0"/>
                  <a:cs typeface="Calibri" charset="0"/>
                  <a:sym typeface="Calibri Bold" charset="0"/>
                </a:rPr>
                <a:t>FFT</a:t>
              </a:r>
              <a:endParaRPr lang="en-US" sz="2000" b="1" dirty="0">
                <a:solidFill>
                  <a:schemeClr val="bg1"/>
                </a:solidFill>
                <a:latin typeface="Calibri" charset="0"/>
                <a:ea typeface="Calibri" charset="0"/>
                <a:cs typeface="Calibri" charset="0"/>
                <a:sym typeface="Calibri Bold" charset="0"/>
              </a:endParaRPr>
            </a:p>
          </p:txBody>
        </p:sp>
        <p:sp>
          <p:nvSpPr>
            <p:cNvPr id="38" name="TextBox 37"/>
            <p:cNvSpPr txBox="1"/>
            <p:nvPr/>
          </p:nvSpPr>
          <p:spPr>
            <a:xfrm>
              <a:off x="4773734" y="2475097"/>
              <a:ext cx="1078992" cy="448085"/>
            </a:xfrm>
            <a:prstGeom prst="rect">
              <a:avLst/>
            </a:prstGeom>
            <a:solidFill>
              <a:schemeClr val="bg1"/>
            </a:solidFill>
            <a:ln w="19050" cmpd="sng">
              <a:solidFill>
                <a:srgbClr val="2E75B6"/>
              </a:solidFill>
            </a:ln>
          </p:spPr>
          <p:txBody>
            <a:bodyPr wrap="square" lIns="75512" tIns="75512" rIns="75512" bIns="75512" rtlCol="0" anchor="ctr" anchorCtr="0">
              <a:noAutofit/>
            </a:bodyPr>
            <a:lstStyle/>
            <a:p>
              <a:pPr algn="ctr"/>
              <a:r>
                <a:rPr lang="en-US" sz="2000" b="1" dirty="0" smtClean="0">
                  <a:latin typeface="Calibri" charset="0"/>
                  <a:ea typeface="Calibri" charset="0"/>
                  <a:cs typeface="Calibri" charset="0"/>
                </a:rPr>
                <a:t>7.22%</a:t>
              </a:r>
              <a:endParaRPr lang="en-US" sz="2000" b="1" dirty="0">
                <a:latin typeface="Calibri" charset="0"/>
                <a:ea typeface="Calibri" charset="0"/>
                <a:cs typeface="Calibri" charset="0"/>
              </a:endParaRPr>
            </a:p>
          </p:txBody>
        </p:sp>
        <p:sp>
          <p:nvSpPr>
            <p:cNvPr id="52" name="TextBox 51"/>
            <p:cNvSpPr txBox="1"/>
            <p:nvPr/>
          </p:nvSpPr>
          <p:spPr>
            <a:xfrm>
              <a:off x="5852725" y="2379099"/>
              <a:ext cx="2286000" cy="640080"/>
            </a:xfrm>
            <a:prstGeom prst="rect">
              <a:avLst/>
            </a:prstGeom>
            <a:solidFill>
              <a:schemeClr val="bg1"/>
            </a:solidFill>
            <a:ln w="19050" cmpd="sng">
              <a:solidFill>
                <a:srgbClr val="2E75B6"/>
              </a:solidFill>
            </a:ln>
          </p:spPr>
          <p:txBody>
            <a:bodyPr wrap="square" lIns="75512" tIns="75512" rIns="75512" bIns="75512" rtlCol="0" anchor="ctr" anchorCtr="0">
              <a:noAutofit/>
            </a:bodyPr>
            <a:lstStyle/>
            <a:p>
              <a:pPr algn="ctr"/>
              <a:r>
                <a:rPr lang="en-US" sz="2000" dirty="0" smtClean="0">
                  <a:latin typeface="Calibri" charset="0"/>
                  <a:ea typeface="Calibri" charset="0"/>
                  <a:cs typeface="Calibri" charset="0"/>
                </a:rPr>
                <a:t>1➔ 4 ➔ 2</a:t>
              </a:r>
              <a:endParaRPr lang="en-US" sz="2000" dirty="0">
                <a:latin typeface="Calibri" charset="0"/>
                <a:ea typeface="Calibri" charset="0"/>
                <a:cs typeface="Calibri" charset="0"/>
              </a:endParaRPr>
            </a:p>
          </p:txBody>
        </p:sp>
      </p:grpSp>
      <p:grpSp>
        <p:nvGrpSpPr>
          <p:cNvPr id="4" name="Group 3"/>
          <p:cNvGrpSpPr/>
          <p:nvPr/>
        </p:nvGrpSpPr>
        <p:grpSpPr>
          <a:xfrm>
            <a:off x="642247" y="3156306"/>
            <a:ext cx="7496478" cy="381554"/>
            <a:chOff x="642247" y="3162998"/>
            <a:chExt cx="7496478" cy="640080"/>
          </a:xfrm>
        </p:grpSpPr>
        <p:sp>
          <p:nvSpPr>
            <p:cNvPr id="18" name="TextBox 17"/>
            <p:cNvSpPr txBox="1"/>
            <p:nvPr/>
          </p:nvSpPr>
          <p:spPr>
            <a:xfrm>
              <a:off x="2487734" y="3162998"/>
              <a:ext cx="2286000" cy="640080"/>
            </a:xfrm>
            <a:prstGeom prst="rect">
              <a:avLst/>
            </a:prstGeom>
            <a:solidFill>
              <a:schemeClr val="bg1"/>
            </a:solidFill>
            <a:ln w="19050" cmpd="sng">
              <a:solidFill>
                <a:srgbClr val="2E75B6"/>
              </a:solidFill>
            </a:ln>
          </p:spPr>
          <p:txBody>
            <a:bodyPr wrap="square" lIns="75512" tIns="75512" rIns="75512" bIns="75512" rtlCol="0" anchor="ctr" anchorCtr="0">
              <a:noAutofit/>
            </a:bodyPr>
            <a:lstStyle/>
            <a:p>
              <a:pPr algn="ctr"/>
              <a:r>
                <a:rPr lang="en-US" sz="2000" dirty="0" smtClean="0">
                  <a:latin typeface="Calibri" charset="0"/>
                  <a:ea typeface="Calibri" charset="0"/>
                  <a:cs typeface="Calibri" charset="0"/>
                </a:rPr>
                <a:t>2 </a:t>
              </a:r>
              <a:r>
                <a:rPr lang="en-US" sz="2000" dirty="0">
                  <a:latin typeface="Calibri" charset="0"/>
                  <a:ea typeface="Calibri" charset="0"/>
                  <a:cs typeface="Calibri" charset="0"/>
                </a:rPr>
                <a:t>➔ 8 ➔ </a:t>
              </a:r>
              <a:r>
                <a:rPr lang="en-US" sz="2000" dirty="0" smtClean="0">
                  <a:latin typeface="Calibri" charset="0"/>
                  <a:ea typeface="Calibri" charset="0"/>
                  <a:cs typeface="Calibri" charset="0"/>
                </a:rPr>
                <a:t>2</a:t>
              </a:r>
              <a:endParaRPr lang="en-US" sz="2000" dirty="0">
                <a:latin typeface="Calibri" charset="0"/>
                <a:ea typeface="Calibri" charset="0"/>
                <a:cs typeface="Calibri" charset="0"/>
              </a:endParaRPr>
            </a:p>
          </p:txBody>
        </p:sp>
        <p:sp>
          <p:nvSpPr>
            <p:cNvPr id="19" name="TextBox 18"/>
            <p:cNvSpPr txBox="1"/>
            <p:nvPr/>
          </p:nvSpPr>
          <p:spPr>
            <a:xfrm>
              <a:off x="642247" y="3162998"/>
              <a:ext cx="1848341" cy="640080"/>
            </a:xfrm>
            <a:prstGeom prst="rect">
              <a:avLst/>
            </a:prstGeom>
            <a:solidFill>
              <a:schemeClr val="accent1"/>
            </a:solidFill>
            <a:ln w="19050" cmpd="sng">
              <a:solidFill>
                <a:srgbClr val="2E75B6"/>
              </a:solidFill>
            </a:ln>
          </p:spPr>
          <p:txBody>
            <a:bodyPr wrap="square" lIns="75512" tIns="75512" rIns="75512" bIns="75512" rtlCol="0" anchor="ctr" anchorCtr="0">
              <a:noAutofit/>
            </a:bodyPr>
            <a:lstStyle/>
            <a:p>
              <a:pPr algn="ctr"/>
              <a:r>
                <a:rPr lang="en-US" sz="2000" b="1" dirty="0" smtClean="0">
                  <a:solidFill>
                    <a:schemeClr val="bg1"/>
                  </a:solidFill>
                  <a:latin typeface="Calibri" charset="0"/>
                  <a:ea typeface="Calibri" charset="0"/>
                  <a:cs typeface="Calibri" charset="0"/>
                  <a:sym typeface="Calibri Bold" charset="0"/>
                </a:rPr>
                <a:t>Inversek2j</a:t>
              </a:r>
              <a:endParaRPr lang="en-US" sz="2000" b="1" dirty="0">
                <a:solidFill>
                  <a:schemeClr val="bg1"/>
                </a:solidFill>
                <a:latin typeface="Calibri" charset="0"/>
                <a:ea typeface="Calibri" charset="0"/>
                <a:cs typeface="Calibri" charset="0"/>
                <a:sym typeface="Calibri Bold" charset="0"/>
              </a:endParaRPr>
            </a:p>
          </p:txBody>
        </p:sp>
        <p:sp>
          <p:nvSpPr>
            <p:cNvPr id="41" name="TextBox 40"/>
            <p:cNvSpPr txBox="1"/>
            <p:nvPr/>
          </p:nvSpPr>
          <p:spPr>
            <a:xfrm>
              <a:off x="4773733" y="3258996"/>
              <a:ext cx="1078992" cy="448085"/>
            </a:xfrm>
            <a:prstGeom prst="rect">
              <a:avLst/>
            </a:prstGeom>
            <a:solidFill>
              <a:schemeClr val="bg1"/>
            </a:solidFill>
            <a:ln w="19050" cmpd="sng">
              <a:solidFill>
                <a:srgbClr val="2E75B6"/>
              </a:solidFill>
            </a:ln>
          </p:spPr>
          <p:txBody>
            <a:bodyPr wrap="square" lIns="75512" tIns="75512" rIns="75512" bIns="75512" rtlCol="0" anchor="ctr" anchorCtr="0">
              <a:noAutofit/>
            </a:bodyPr>
            <a:lstStyle/>
            <a:p>
              <a:pPr algn="ctr"/>
              <a:r>
                <a:rPr lang="en-US" sz="2000" b="1" dirty="0" smtClean="0">
                  <a:latin typeface="Calibri" charset="0"/>
                  <a:ea typeface="Calibri" charset="0"/>
                  <a:cs typeface="Calibri" charset="0"/>
                </a:rPr>
                <a:t>7.50%</a:t>
              </a:r>
              <a:endParaRPr lang="en-US" sz="2000" b="1" dirty="0">
                <a:latin typeface="Calibri" charset="0"/>
                <a:ea typeface="Calibri" charset="0"/>
                <a:cs typeface="Calibri" charset="0"/>
              </a:endParaRPr>
            </a:p>
          </p:txBody>
        </p:sp>
        <p:sp>
          <p:nvSpPr>
            <p:cNvPr id="53" name="TextBox 52"/>
            <p:cNvSpPr txBox="1"/>
            <p:nvPr/>
          </p:nvSpPr>
          <p:spPr>
            <a:xfrm>
              <a:off x="5852725" y="3162998"/>
              <a:ext cx="2286000" cy="640080"/>
            </a:xfrm>
            <a:prstGeom prst="rect">
              <a:avLst/>
            </a:prstGeom>
            <a:solidFill>
              <a:schemeClr val="bg1"/>
            </a:solidFill>
            <a:ln w="19050" cmpd="sng">
              <a:solidFill>
                <a:srgbClr val="2E75B6"/>
              </a:solidFill>
            </a:ln>
          </p:spPr>
          <p:txBody>
            <a:bodyPr wrap="square" lIns="75512" tIns="75512" rIns="75512" bIns="75512" rtlCol="0" anchor="ctr" anchorCtr="0">
              <a:noAutofit/>
            </a:bodyPr>
            <a:lstStyle/>
            <a:p>
              <a:pPr algn="ctr"/>
              <a:r>
                <a:rPr lang="en-US" sz="2000" dirty="0" smtClean="0">
                  <a:latin typeface="Calibri" charset="0"/>
                  <a:ea typeface="Calibri" charset="0"/>
                  <a:cs typeface="Calibri" charset="0"/>
                </a:rPr>
                <a:t>2 </a:t>
              </a:r>
              <a:r>
                <a:rPr lang="en-US" sz="2000" dirty="0">
                  <a:latin typeface="Calibri" charset="0"/>
                  <a:ea typeface="Calibri" charset="0"/>
                  <a:cs typeface="Calibri" charset="0"/>
                </a:rPr>
                <a:t>➔ </a:t>
              </a:r>
              <a:r>
                <a:rPr lang="en-US" sz="2000" dirty="0" smtClean="0">
                  <a:latin typeface="Calibri" charset="0"/>
                  <a:ea typeface="Calibri" charset="0"/>
                  <a:cs typeface="Calibri" charset="0"/>
                </a:rPr>
                <a:t>4 </a:t>
              </a:r>
              <a:r>
                <a:rPr lang="en-US" sz="2000" dirty="0">
                  <a:latin typeface="Calibri" charset="0"/>
                  <a:ea typeface="Calibri" charset="0"/>
                  <a:cs typeface="Calibri" charset="0"/>
                </a:rPr>
                <a:t>➔ </a:t>
              </a:r>
              <a:r>
                <a:rPr lang="en-US" sz="2000" dirty="0" smtClean="0">
                  <a:latin typeface="Calibri" charset="0"/>
                  <a:ea typeface="Calibri" charset="0"/>
                  <a:cs typeface="Calibri" charset="0"/>
                </a:rPr>
                <a:t>2</a:t>
              </a:r>
              <a:endParaRPr lang="en-US" sz="2000" dirty="0">
                <a:latin typeface="Calibri" charset="0"/>
                <a:ea typeface="Calibri" charset="0"/>
                <a:cs typeface="Calibri" charset="0"/>
              </a:endParaRPr>
            </a:p>
          </p:txBody>
        </p:sp>
      </p:grpSp>
      <p:grpSp>
        <p:nvGrpSpPr>
          <p:cNvPr id="6" name="Group 5"/>
          <p:cNvGrpSpPr/>
          <p:nvPr/>
        </p:nvGrpSpPr>
        <p:grpSpPr>
          <a:xfrm>
            <a:off x="642247" y="3769879"/>
            <a:ext cx="7496478" cy="381554"/>
            <a:chOff x="642247" y="3950252"/>
            <a:chExt cx="7496478" cy="640080"/>
          </a:xfrm>
        </p:grpSpPr>
        <p:sp>
          <p:nvSpPr>
            <p:cNvPr id="22" name="TextBox 21"/>
            <p:cNvSpPr txBox="1"/>
            <p:nvPr/>
          </p:nvSpPr>
          <p:spPr>
            <a:xfrm>
              <a:off x="2487734" y="3950252"/>
              <a:ext cx="2286000" cy="640080"/>
            </a:xfrm>
            <a:prstGeom prst="rect">
              <a:avLst/>
            </a:prstGeom>
            <a:solidFill>
              <a:schemeClr val="bg1"/>
            </a:solidFill>
            <a:ln w="19050" cmpd="sng">
              <a:solidFill>
                <a:srgbClr val="2E75B6"/>
              </a:solidFill>
            </a:ln>
          </p:spPr>
          <p:txBody>
            <a:bodyPr wrap="square" lIns="75512" tIns="75512" rIns="75512" bIns="75512" rtlCol="0" anchor="ctr" anchorCtr="0">
              <a:noAutofit/>
            </a:bodyPr>
            <a:lstStyle/>
            <a:p>
              <a:pPr algn="ctr"/>
              <a:r>
                <a:rPr lang="en-US" sz="2000" dirty="0" smtClean="0">
                  <a:latin typeface="Calibri" charset="0"/>
                  <a:ea typeface="Calibri" charset="0"/>
                  <a:cs typeface="Calibri" charset="0"/>
                </a:rPr>
                <a:t>18 </a:t>
              </a:r>
              <a:r>
                <a:rPr lang="en-US" sz="2000" dirty="0">
                  <a:latin typeface="Calibri" charset="0"/>
                  <a:ea typeface="Calibri" charset="0"/>
                  <a:cs typeface="Calibri" charset="0"/>
                </a:rPr>
                <a:t>➔ </a:t>
              </a:r>
              <a:r>
                <a:rPr lang="en-US" sz="2000" dirty="0" smtClean="0">
                  <a:latin typeface="Calibri" charset="0"/>
                  <a:ea typeface="Calibri" charset="0"/>
                  <a:cs typeface="Calibri" charset="0"/>
                </a:rPr>
                <a:t>32 </a:t>
              </a:r>
              <a:r>
                <a:rPr lang="en-US" sz="2000" dirty="0">
                  <a:latin typeface="Calibri" charset="0"/>
                  <a:ea typeface="Calibri" charset="0"/>
                  <a:cs typeface="Calibri" charset="0"/>
                </a:rPr>
                <a:t>➔ 8</a:t>
              </a:r>
              <a:r>
                <a:rPr lang="en-US" sz="2000" dirty="0" smtClean="0">
                  <a:latin typeface="Calibri" charset="0"/>
                  <a:ea typeface="Calibri" charset="0"/>
                  <a:cs typeface="Calibri" charset="0"/>
                </a:rPr>
                <a:t>➔2</a:t>
              </a:r>
              <a:endParaRPr lang="en-US" sz="2000" dirty="0">
                <a:latin typeface="Calibri" charset="0"/>
                <a:ea typeface="Calibri" charset="0"/>
                <a:cs typeface="Calibri" charset="0"/>
              </a:endParaRPr>
            </a:p>
          </p:txBody>
        </p:sp>
        <p:sp>
          <p:nvSpPr>
            <p:cNvPr id="23" name="TextBox 22"/>
            <p:cNvSpPr txBox="1"/>
            <p:nvPr/>
          </p:nvSpPr>
          <p:spPr>
            <a:xfrm>
              <a:off x="642247" y="3950252"/>
              <a:ext cx="1848341" cy="640080"/>
            </a:xfrm>
            <a:prstGeom prst="rect">
              <a:avLst/>
            </a:prstGeom>
            <a:solidFill>
              <a:schemeClr val="accent1"/>
            </a:solidFill>
            <a:ln w="19050" cmpd="sng">
              <a:solidFill>
                <a:srgbClr val="2E75B6"/>
              </a:solidFill>
            </a:ln>
          </p:spPr>
          <p:txBody>
            <a:bodyPr wrap="square" lIns="75512" tIns="75512" rIns="75512" bIns="75512" rtlCol="0" anchor="ctr" anchorCtr="0">
              <a:noAutofit/>
            </a:bodyPr>
            <a:lstStyle/>
            <a:p>
              <a:pPr algn="ctr"/>
              <a:r>
                <a:rPr lang="en-US" sz="2000" b="1" dirty="0" smtClean="0">
                  <a:solidFill>
                    <a:schemeClr val="bg1"/>
                  </a:solidFill>
                  <a:latin typeface="Calibri" charset="0"/>
                  <a:ea typeface="Calibri" charset="0"/>
                  <a:cs typeface="Calibri" charset="0"/>
                  <a:sym typeface="Calibri Bold" charset="0"/>
                </a:rPr>
                <a:t>JMEINT</a:t>
              </a:r>
              <a:endParaRPr lang="en-US" sz="2000" b="1" dirty="0">
                <a:solidFill>
                  <a:schemeClr val="bg1"/>
                </a:solidFill>
                <a:latin typeface="Calibri" charset="0"/>
                <a:ea typeface="Calibri" charset="0"/>
                <a:cs typeface="Calibri" charset="0"/>
                <a:sym typeface="Calibri Bold" charset="0"/>
              </a:endParaRPr>
            </a:p>
          </p:txBody>
        </p:sp>
        <p:sp>
          <p:nvSpPr>
            <p:cNvPr id="40" name="TextBox 39"/>
            <p:cNvSpPr txBox="1"/>
            <p:nvPr/>
          </p:nvSpPr>
          <p:spPr>
            <a:xfrm>
              <a:off x="4773733" y="4046250"/>
              <a:ext cx="1078992" cy="448085"/>
            </a:xfrm>
            <a:prstGeom prst="rect">
              <a:avLst/>
            </a:prstGeom>
            <a:solidFill>
              <a:schemeClr val="bg1"/>
            </a:solidFill>
            <a:ln w="19050" cmpd="sng">
              <a:solidFill>
                <a:srgbClr val="2E75B6"/>
              </a:solidFill>
            </a:ln>
          </p:spPr>
          <p:txBody>
            <a:bodyPr wrap="square" lIns="75512" tIns="75512" rIns="75512" bIns="75512" rtlCol="0" anchor="ctr" anchorCtr="0">
              <a:noAutofit/>
            </a:bodyPr>
            <a:lstStyle/>
            <a:p>
              <a:r>
                <a:rPr lang="en-US" sz="2000" b="1" smtClean="0">
                  <a:latin typeface="Calibri" charset="0"/>
                  <a:ea typeface="Calibri" charset="0"/>
                  <a:cs typeface="Calibri" charset="0"/>
                </a:rPr>
                <a:t>17.69%</a:t>
              </a:r>
              <a:endParaRPr lang="en-US" sz="2000" b="1" dirty="0" smtClean="0">
                <a:latin typeface="Calibri" charset="0"/>
                <a:ea typeface="Calibri" charset="0"/>
                <a:cs typeface="Calibri" charset="0"/>
              </a:endParaRPr>
            </a:p>
          </p:txBody>
        </p:sp>
        <p:sp>
          <p:nvSpPr>
            <p:cNvPr id="54" name="TextBox 53"/>
            <p:cNvSpPr txBox="1"/>
            <p:nvPr/>
          </p:nvSpPr>
          <p:spPr>
            <a:xfrm>
              <a:off x="5852725" y="3950252"/>
              <a:ext cx="2286000" cy="640080"/>
            </a:xfrm>
            <a:prstGeom prst="rect">
              <a:avLst/>
            </a:prstGeom>
            <a:solidFill>
              <a:schemeClr val="bg1"/>
            </a:solidFill>
            <a:ln w="19050" cmpd="sng">
              <a:solidFill>
                <a:srgbClr val="2E75B6"/>
              </a:solidFill>
            </a:ln>
          </p:spPr>
          <p:txBody>
            <a:bodyPr wrap="square" lIns="75512" tIns="75512" rIns="75512" bIns="75512" rtlCol="0" anchor="ctr" anchorCtr="0">
              <a:noAutofit/>
            </a:bodyPr>
            <a:lstStyle/>
            <a:p>
              <a:pPr algn="ctr"/>
              <a:r>
                <a:rPr lang="en-US" sz="2000" dirty="0" smtClean="0">
                  <a:latin typeface="Calibri" charset="0"/>
                  <a:ea typeface="Calibri" charset="0"/>
                  <a:cs typeface="Calibri" charset="0"/>
                </a:rPr>
                <a:t>18 </a:t>
              </a:r>
              <a:r>
                <a:rPr lang="en-US" sz="2000" dirty="0">
                  <a:latin typeface="Calibri" charset="0"/>
                  <a:ea typeface="Calibri" charset="0"/>
                  <a:cs typeface="Calibri" charset="0"/>
                </a:rPr>
                <a:t>➔ </a:t>
              </a:r>
              <a:r>
                <a:rPr lang="en-US" sz="2000" dirty="0" smtClean="0">
                  <a:latin typeface="Calibri" charset="0"/>
                  <a:ea typeface="Calibri" charset="0"/>
                  <a:cs typeface="Calibri" charset="0"/>
                </a:rPr>
                <a:t>16 ➔2</a:t>
              </a:r>
              <a:endParaRPr lang="en-US" sz="2000" dirty="0">
                <a:latin typeface="Calibri" charset="0"/>
                <a:ea typeface="Calibri" charset="0"/>
                <a:cs typeface="Calibri" charset="0"/>
              </a:endParaRPr>
            </a:p>
          </p:txBody>
        </p:sp>
      </p:grpSp>
      <p:grpSp>
        <p:nvGrpSpPr>
          <p:cNvPr id="7" name="Group 6"/>
          <p:cNvGrpSpPr/>
          <p:nvPr/>
        </p:nvGrpSpPr>
        <p:grpSpPr>
          <a:xfrm>
            <a:off x="642247" y="4383452"/>
            <a:ext cx="7496478" cy="381554"/>
            <a:chOff x="642247" y="4729317"/>
            <a:chExt cx="7496478" cy="640080"/>
          </a:xfrm>
        </p:grpSpPr>
        <p:sp>
          <p:nvSpPr>
            <p:cNvPr id="31" name="TextBox 30"/>
            <p:cNvSpPr txBox="1"/>
            <p:nvPr/>
          </p:nvSpPr>
          <p:spPr>
            <a:xfrm>
              <a:off x="2487734" y="4729317"/>
              <a:ext cx="2286000" cy="640080"/>
            </a:xfrm>
            <a:prstGeom prst="rect">
              <a:avLst/>
            </a:prstGeom>
            <a:solidFill>
              <a:schemeClr val="bg1"/>
            </a:solidFill>
            <a:ln w="19050" cmpd="sng">
              <a:solidFill>
                <a:srgbClr val="2E75B6"/>
              </a:solidFill>
            </a:ln>
          </p:spPr>
          <p:txBody>
            <a:bodyPr wrap="square" lIns="75512" tIns="75512" rIns="75512" bIns="75512" rtlCol="0" anchor="ctr" anchorCtr="0">
              <a:noAutofit/>
            </a:bodyPr>
            <a:lstStyle/>
            <a:p>
              <a:pPr algn="ctr"/>
              <a:r>
                <a:rPr lang="en-US" sz="2000" dirty="0" smtClean="0">
                  <a:latin typeface="Calibri" charset="0"/>
                  <a:ea typeface="Calibri" charset="0"/>
                  <a:cs typeface="Calibri" charset="0"/>
                </a:rPr>
                <a:t>64 </a:t>
              </a:r>
              <a:r>
                <a:rPr lang="en-US" sz="2000" dirty="0">
                  <a:latin typeface="Calibri" charset="0"/>
                  <a:ea typeface="Calibri" charset="0"/>
                  <a:cs typeface="Calibri" charset="0"/>
                </a:rPr>
                <a:t>➔ </a:t>
              </a:r>
              <a:r>
                <a:rPr lang="en-US" sz="2000" dirty="0" smtClean="0">
                  <a:latin typeface="Calibri" charset="0"/>
                  <a:ea typeface="Calibri" charset="0"/>
                  <a:cs typeface="Calibri" charset="0"/>
                </a:rPr>
                <a:t>16 </a:t>
              </a:r>
              <a:r>
                <a:rPr lang="en-US" sz="2000" dirty="0">
                  <a:latin typeface="Calibri" charset="0"/>
                  <a:ea typeface="Calibri" charset="0"/>
                  <a:cs typeface="Calibri" charset="0"/>
                </a:rPr>
                <a:t>➔ </a:t>
              </a:r>
              <a:r>
                <a:rPr lang="en-US" sz="2000" dirty="0" smtClean="0">
                  <a:latin typeface="Calibri" charset="0"/>
                  <a:ea typeface="Calibri" charset="0"/>
                  <a:cs typeface="Calibri" charset="0"/>
                </a:rPr>
                <a:t>64</a:t>
              </a:r>
              <a:endParaRPr lang="en-US" sz="2000" dirty="0">
                <a:latin typeface="Calibri" charset="0"/>
                <a:ea typeface="Calibri" charset="0"/>
                <a:cs typeface="Calibri" charset="0"/>
              </a:endParaRPr>
            </a:p>
          </p:txBody>
        </p:sp>
        <p:sp>
          <p:nvSpPr>
            <p:cNvPr id="32" name="TextBox 31"/>
            <p:cNvSpPr txBox="1"/>
            <p:nvPr/>
          </p:nvSpPr>
          <p:spPr>
            <a:xfrm>
              <a:off x="642247" y="4729317"/>
              <a:ext cx="1848340" cy="640080"/>
            </a:xfrm>
            <a:prstGeom prst="rect">
              <a:avLst/>
            </a:prstGeom>
            <a:solidFill>
              <a:schemeClr val="accent1"/>
            </a:solidFill>
            <a:ln w="19050" cmpd="sng">
              <a:solidFill>
                <a:srgbClr val="2E75B6"/>
              </a:solidFill>
            </a:ln>
          </p:spPr>
          <p:txBody>
            <a:bodyPr wrap="square" lIns="75512" tIns="75512" rIns="75512" bIns="75512" rtlCol="0" anchor="ctr" anchorCtr="0">
              <a:noAutofit/>
            </a:bodyPr>
            <a:lstStyle/>
            <a:p>
              <a:pPr algn="ctr"/>
              <a:r>
                <a:rPr lang="en-US" sz="2000" b="1" dirty="0" smtClean="0">
                  <a:solidFill>
                    <a:schemeClr val="bg1"/>
                  </a:solidFill>
                  <a:latin typeface="Calibri" charset="0"/>
                  <a:ea typeface="Calibri" charset="0"/>
                  <a:cs typeface="Calibri" charset="0"/>
                  <a:sym typeface="Calibri Bold" charset="0"/>
                </a:rPr>
                <a:t>JPEG Encoding</a:t>
              </a:r>
              <a:endParaRPr lang="en-US" sz="2000" b="1" dirty="0">
                <a:solidFill>
                  <a:schemeClr val="bg1"/>
                </a:solidFill>
                <a:latin typeface="Calibri" charset="0"/>
                <a:ea typeface="Calibri" charset="0"/>
                <a:cs typeface="Calibri" charset="0"/>
                <a:sym typeface="Calibri Bold" charset="0"/>
              </a:endParaRPr>
            </a:p>
          </p:txBody>
        </p:sp>
        <p:sp>
          <p:nvSpPr>
            <p:cNvPr id="42" name="TextBox 41"/>
            <p:cNvSpPr txBox="1"/>
            <p:nvPr/>
          </p:nvSpPr>
          <p:spPr>
            <a:xfrm>
              <a:off x="4773733" y="4825315"/>
              <a:ext cx="1078992" cy="448085"/>
            </a:xfrm>
            <a:prstGeom prst="rect">
              <a:avLst/>
            </a:prstGeom>
            <a:solidFill>
              <a:schemeClr val="bg1"/>
            </a:solidFill>
            <a:ln w="19050" cmpd="sng">
              <a:solidFill>
                <a:srgbClr val="2E75B6"/>
              </a:solidFill>
            </a:ln>
          </p:spPr>
          <p:txBody>
            <a:bodyPr wrap="square" lIns="75512" tIns="75512" rIns="75512" bIns="75512" rtlCol="0" anchor="ctr" anchorCtr="0">
              <a:noAutofit/>
            </a:bodyPr>
            <a:lstStyle/>
            <a:p>
              <a:pPr algn="ctr"/>
              <a:r>
                <a:rPr lang="en-US" sz="2000" b="1" dirty="0" smtClean="0">
                  <a:latin typeface="Calibri" charset="0"/>
                  <a:ea typeface="Calibri" charset="0"/>
                  <a:cs typeface="Calibri" charset="0"/>
                </a:rPr>
                <a:t>7.00%</a:t>
              </a:r>
              <a:endParaRPr lang="en-US" sz="2000" b="1" dirty="0">
                <a:latin typeface="Calibri" charset="0"/>
                <a:ea typeface="Calibri" charset="0"/>
                <a:cs typeface="Calibri" charset="0"/>
              </a:endParaRPr>
            </a:p>
          </p:txBody>
        </p:sp>
        <p:sp>
          <p:nvSpPr>
            <p:cNvPr id="55" name="TextBox 54"/>
            <p:cNvSpPr txBox="1"/>
            <p:nvPr/>
          </p:nvSpPr>
          <p:spPr>
            <a:xfrm>
              <a:off x="5852725" y="4729317"/>
              <a:ext cx="2286000" cy="640080"/>
            </a:xfrm>
            <a:prstGeom prst="rect">
              <a:avLst/>
            </a:prstGeom>
            <a:solidFill>
              <a:schemeClr val="bg1"/>
            </a:solidFill>
            <a:ln w="19050" cmpd="sng">
              <a:solidFill>
                <a:srgbClr val="2E75B6"/>
              </a:solidFill>
            </a:ln>
          </p:spPr>
          <p:txBody>
            <a:bodyPr wrap="square" lIns="75512" tIns="75512" rIns="75512" bIns="75512" rtlCol="0" anchor="ctr" anchorCtr="0">
              <a:noAutofit/>
            </a:bodyPr>
            <a:lstStyle/>
            <a:p>
              <a:pPr algn="ctr"/>
              <a:r>
                <a:rPr lang="en-US" sz="2000" dirty="0" smtClean="0">
                  <a:latin typeface="Calibri" charset="0"/>
                  <a:ea typeface="Calibri" charset="0"/>
                  <a:cs typeface="Calibri" charset="0"/>
                </a:rPr>
                <a:t>64 </a:t>
              </a:r>
              <a:r>
                <a:rPr lang="en-US" sz="2000" dirty="0">
                  <a:latin typeface="Calibri" charset="0"/>
                  <a:ea typeface="Calibri" charset="0"/>
                  <a:cs typeface="Calibri" charset="0"/>
                </a:rPr>
                <a:t>➔ 2</a:t>
              </a:r>
              <a:r>
                <a:rPr lang="en-US" sz="2000" dirty="0" smtClean="0">
                  <a:latin typeface="Calibri" charset="0"/>
                  <a:ea typeface="Calibri" charset="0"/>
                  <a:cs typeface="Calibri" charset="0"/>
                </a:rPr>
                <a:t> </a:t>
              </a:r>
              <a:r>
                <a:rPr lang="en-US" sz="2000" dirty="0">
                  <a:latin typeface="Calibri" charset="0"/>
                  <a:ea typeface="Calibri" charset="0"/>
                  <a:cs typeface="Calibri" charset="0"/>
                </a:rPr>
                <a:t>➔ </a:t>
              </a:r>
              <a:r>
                <a:rPr lang="en-US" sz="2000" dirty="0" smtClean="0">
                  <a:latin typeface="Calibri" charset="0"/>
                  <a:ea typeface="Calibri" charset="0"/>
                  <a:cs typeface="Calibri" charset="0"/>
                </a:rPr>
                <a:t>2</a:t>
              </a:r>
              <a:endParaRPr lang="en-US" sz="2000" dirty="0">
                <a:latin typeface="Calibri" charset="0"/>
                <a:ea typeface="Calibri" charset="0"/>
                <a:cs typeface="Calibri" charset="0"/>
              </a:endParaRPr>
            </a:p>
          </p:txBody>
        </p:sp>
      </p:grpSp>
      <p:grpSp>
        <p:nvGrpSpPr>
          <p:cNvPr id="8" name="Group 7"/>
          <p:cNvGrpSpPr/>
          <p:nvPr/>
        </p:nvGrpSpPr>
        <p:grpSpPr>
          <a:xfrm>
            <a:off x="642247" y="4997026"/>
            <a:ext cx="7496478" cy="381554"/>
            <a:chOff x="642247" y="5506740"/>
            <a:chExt cx="7496478" cy="640080"/>
          </a:xfrm>
        </p:grpSpPr>
        <p:sp>
          <p:nvSpPr>
            <p:cNvPr id="44" name="TextBox 43"/>
            <p:cNvSpPr txBox="1"/>
            <p:nvPr/>
          </p:nvSpPr>
          <p:spPr>
            <a:xfrm>
              <a:off x="2487734" y="5506740"/>
              <a:ext cx="2286000" cy="640080"/>
            </a:xfrm>
            <a:prstGeom prst="rect">
              <a:avLst/>
            </a:prstGeom>
            <a:solidFill>
              <a:schemeClr val="bg1"/>
            </a:solidFill>
            <a:ln w="19050" cmpd="sng">
              <a:solidFill>
                <a:srgbClr val="2E75B6"/>
              </a:solidFill>
            </a:ln>
          </p:spPr>
          <p:txBody>
            <a:bodyPr wrap="square" lIns="75512" tIns="75512" rIns="75512" bIns="75512" rtlCol="0" anchor="ctr" anchorCtr="0">
              <a:noAutofit/>
            </a:bodyPr>
            <a:lstStyle/>
            <a:p>
              <a:pPr algn="ctr"/>
              <a:r>
                <a:rPr lang="en-US" sz="2000" dirty="0" smtClean="0">
                  <a:latin typeface="Calibri" charset="0"/>
                  <a:ea typeface="Calibri" charset="0"/>
                  <a:cs typeface="Calibri" charset="0"/>
                </a:rPr>
                <a:t>9 </a:t>
              </a:r>
              <a:r>
                <a:rPr lang="en-US" sz="2000" dirty="0">
                  <a:latin typeface="Calibri" charset="0"/>
                  <a:ea typeface="Calibri" charset="0"/>
                  <a:cs typeface="Calibri" charset="0"/>
                </a:rPr>
                <a:t>➔ 8 </a:t>
              </a:r>
              <a:r>
                <a:rPr lang="en-US" sz="2000" dirty="0" smtClean="0">
                  <a:latin typeface="Calibri" charset="0"/>
                  <a:ea typeface="Calibri" charset="0"/>
                  <a:cs typeface="Calibri" charset="0"/>
                </a:rPr>
                <a:t>➔1</a:t>
              </a:r>
              <a:endParaRPr lang="en-US" sz="2000" dirty="0">
                <a:latin typeface="Calibri" charset="0"/>
                <a:ea typeface="Calibri" charset="0"/>
                <a:cs typeface="Calibri" charset="0"/>
              </a:endParaRPr>
            </a:p>
          </p:txBody>
        </p:sp>
        <p:sp>
          <p:nvSpPr>
            <p:cNvPr id="45" name="TextBox 44"/>
            <p:cNvSpPr txBox="1"/>
            <p:nvPr/>
          </p:nvSpPr>
          <p:spPr>
            <a:xfrm>
              <a:off x="642247" y="5506740"/>
              <a:ext cx="1848340" cy="640080"/>
            </a:xfrm>
            <a:prstGeom prst="rect">
              <a:avLst/>
            </a:prstGeom>
            <a:solidFill>
              <a:schemeClr val="accent1"/>
            </a:solidFill>
            <a:ln w="19050" cmpd="sng">
              <a:solidFill>
                <a:srgbClr val="2E75B6"/>
              </a:solidFill>
            </a:ln>
          </p:spPr>
          <p:txBody>
            <a:bodyPr wrap="square" lIns="75512" tIns="75512" rIns="75512" bIns="75512" rtlCol="0" anchor="ctr" anchorCtr="0">
              <a:noAutofit/>
            </a:bodyPr>
            <a:lstStyle/>
            <a:p>
              <a:pPr algn="ctr"/>
              <a:r>
                <a:rPr lang="en-US" sz="2000" b="1" dirty="0" smtClean="0">
                  <a:solidFill>
                    <a:schemeClr val="bg1"/>
                  </a:solidFill>
                  <a:latin typeface="Calibri" charset="0"/>
                  <a:ea typeface="Calibri" charset="0"/>
                  <a:cs typeface="Calibri" charset="0"/>
                  <a:sym typeface="Calibri Bold" charset="0"/>
                </a:rPr>
                <a:t>Sobel</a:t>
              </a:r>
              <a:endParaRPr lang="en-US" sz="2000" b="1" dirty="0">
                <a:solidFill>
                  <a:schemeClr val="bg1"/>
                </a:solidFill>
                <a:latin typeface="Calibri" charset="0"/>
                <a:ea typeface="Calibri" charset="0"/>
                <a:cs typeface="Calibri" charset="0"/>
                <a:sym typeface="Calibri Bold" charset="0"/>
              </a:endParaRPr>
            </a:p>
          </p:txBody>
        </p:sp>
        <p:sp>
          <p:nvSpPr>
            <p:cNvPr id="48" name="TextBox 47"/>
            <p:cNvSpPr txBox="1"/>
            <p:nvPr/>
          </p:nvSpPr>
          <p:spPr>
            <a:xfrm>
              <a:off x="4773733" y="5602738"/>
              <a:ext cx="1078992" cy="448085"/>
            </a:xfrm>
            <a:prstGeom prst="rect">
              <a:avLst/>
            </a:prstGeom>
            <a:solidFill>
              <a:schemeClr val="bg1"/>
            </a:solidFill>
            <a:ln w="19050" cmpd="sng">
              <a:solidFill>
                <a:srgbClr val="2E75B6"/>
              </a:solidFill>
            </a:ln>
          </p:spPr>
          <p:txBody>
            <a:bodyPr wrap="square" lIns="75512" tIns="75512" rIns="75512" bIns="75512" rtlCol="0" anchor="ctr" anchorCtr="0">
              <a:noAutofit/>
            </a:bodyPr>
            <a:lstStyle/>
            <a:p>
              <a:pPr algn="ctr"/>
              <a:r>
                <a:rPr lang="en-US" sz="2000" b="1" dirty="0" smtClean="0">
                  <a:latin typeface="Calibri" charset="0"/>
                  <a:ea typeface="Calibri" charset="0"/>
                  <a:cs typeface="Calibri" charset="0"/>
                </a:rPr>
                <a:t>9.96%</a:t>
              </a:r>
              <a:endParaRPr lang="en-US" sz="2000" b="1" dirty="0">
                <a:latin typeface="Calibri" charset="0"/>
                <a:ea typeface="Calibri" charset="0"/>
                <a:cs typeface="Calibri" charset="0"/>
              </a:endParaRPr>
            </a:p>
          </p:txBody>
        </p:sp>
        <p:sp>
          <p:nvSpPr>
            <p:cNvPr id="56" name="TextBox 55"/>
            <p:cNvSpPr txBox="1"/>
            <p:nvPr/>
          </p:nvSpPr>
          <p:spPr>
            <a:xfrm>
              <a:off x="5852725" y="5506740"/>
              <a:ext cx="2286000" cy="640080"/>
            </a:xfrm>
            <a:prstGeom prst="rect">
              <a:avLst/>
            </a:prstGeom>
            <a:solidFill>
              <a:schemeClr val="bg1"/>
            </a:solidFill>
            <a:ln w="19050" cmpd="sng">
              <a:solidFill>
                <a:srgbClr val="2E75B6"/>
              </a:solidFill>
            </a:ln>
          </p:spPr>
          <p:txBody>
            <a:bodyPr wrap="square" lIns="75512" tIns="75512" rIns="75512" bIns="75512" rtlCol="0" anchor="ctr" anchorCtr="0">
              <a:noAutofit/>
            </a:bodyPr>
            <a:lstStyle/>
            <a:p>
              <a:pPr algn="ctr"/>
              <a:r>
                <a:rPr lang="en-US" sz="2000" dirty="0" smtClean="0">
                  <a:latin typeface="Calibri" charset="0"/>
                  <a:ea typeface="Calibri" charset="0"/>
                  <a:cs typeface="Calibri" charset="0"/>
                </a:rPr>
                <a:t>9 </a:t>
              </a:r>
              <a:r>
                <a:rPr lang="en-US" sz="2000" dirty="0">
                  <a:latin typeface="Calibri" charset="0"/>
                  <a:ea typeface="Calibri" charset="0"/>
                  <a:cs typeface="Calibri" charset="0"/>
                </a:rPr>
                <a:t>➔ </a:t>
              </a:r>
              <a:r>
                <a:rPr lang="en-US" sz="2000" dirty="0" smtClean="0">
                  <a:latin typeface="Calibri" charset="0"/>
                  <a:ea typeface="Calibri" charset="0"/>
                  <a:cs typeface="Calibri" charset="0"/>
                </a:rPr>
                <a:t>4 ➔2</a:t>
              </a:r>
              <a:endParaRPr lang="en-US" sz="2000" dirty="0">
                <a:latin typeface="Calibri" charset="0"/>
                <a:ea typeface="Calibri" charset="0"/>
                <a:cs typeface="Calibri" charset="0"/>
              </a:endParaRPr>
            </a:p>
          </p:txBody>
        </p:sp>
      </p:grpSp>
      <p:sp>
        <p:nvSpPr>
          <p:cNvPr id="57" name="Rectangle 56"/>
          <p:cNvSpPr/>
          <p:nvPr/>
        </p:nvSpPr>
        <p:spPr>
          <a:xfrm>
            <a:off x="6102724" y="1276452"/>
            <a:ext cx="1786002" cy="646331"/>
          </a:xfrm>
          <a:prstGeom prst="rect">
            <a:avLst/>
          </a:prstGeom>
        </p:spPr>
        <p:txBody>
          <a:bodyPr wrap="none">
            <a:spAutoFit/>
          </a:bodyPr>
          <a:lstStyle/>
          <a:p>
            <a:pPr algn="ctr"/>
            <a:r>
              <a:rPr lang="en-US" b="1" dirty="0" smtClean="0">
                <a:latin typeface="Calibri" charset="0"/>
                <a:ea typeface="Calibri" charset="0"/>
                <a:cs typeface="Calibri" charset="0"/>
              </a:rPr>
              <a:t>Neural Classifier </a:t>
            </a:r>
          </a:p>
          <a:p>
            <a:pPr algn="ctr"/>
            <a:r>
              <a:rPr lang="en-US" b="1" dirty="0" smtClean="0">
                <a:latin typeface="Calibri" charset="0"/>
                <a:ea typeface="Calibri" charset="0"/>
                <a:cs typeface="Calibri" charset="0"/>
              </a:rPr>
              <a:t>Topology</a:t>
            </a:r>
            <a:endParaRPr lang="en-US" dirty="0"/>
          </a:p>
        </p:txBody>
      </p:sp>
    </p:spTree>
    <p:extLst>
      <p:ext uri="{BB962C8B-B14F-4D97-AF65-F5344CB8AC3E}">
        <p14:creationId xmlns:p14="http://schemas.microsoft.com/office/powerpoint/2010/main" val="1857885104"/>
      </p:ext>
    </p:extLst>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asted-image.pdf"/>
          <p:cNvPicPr>
            <a:picLocks noChangeAspect="1"/>
          </p:cNvPicPr>
          <p:nvPr/>
        </p:nvPicPr>
        <p:blipFill>
          <a:blip r:embed="rId3">
            <a:alphaModFix amt="20000"/>
            <a:extLst/>
          </a:blip>
          <a:stretch>
            <a:fillRect/>
          </a:stretch>
        </p:blipFill>
        <p:spPr>
          <a:xfrm>
            <a:off x="0" y="6151337"/>
            <a:ext cx="705517" cy="698091"/>
          </a:xfrm>
          <a:prstGeom prst="rect">
            <a:avLst/>
          </a:prstGeom>
          <a:ln w="25400">
            <a:miter lim="400000"/>
          </a:ln>
          <a:effectLst>
            <a:outerShdw blurRad="254000" dist="127000" dir="5400000" rotWithShape="0">
              <a:srgbClr val="000000">
                <a:alpha val="70000"/>
              </a:srgbClr>
            </a:outerShdw>
          </a:effectLst>
        </p:spPr>
      </p:pic>
      <p:pic>
        <p:nvPicPr>
          <p:cNvPr id="29" name="Picture 28"/>
          <p:cNvPicPr>
            <a:picLocks noChangeAspect="1"/>
          </p:cNvPicPr>
          <p:nvPr/>
        </p:nvPicPr>
        <p:blipFill>
          <a:blip r:embed="rId4">
            <a:alphaModFix amt="20000"/>
          </a:blip>
          <a:stretch>
            <a:fillRect/>
          </a:stretch>
        </p:blipFill>
        <p:spPr>
          <a:xfrm>
            <a:off x="8434532" y="6142764"/>
            <a:ext cx="709468" cy="715236"/>
          </a:xfrm>
          <a:prstGeom prst="rect">
            <a:avLst/>
          </a:prstGeom>
          <a:effectLst/>
        </p:spPr>
      </p:pic>
      <p:cxnSp>
        <p:nvCxnSpPr>
          <p:cNvPr id="26" name="Straight Connector 25"/>
          <p:cNvCxnSpPr/>
          <p:nvPr/>
        </p:nvCxnSpPr>
        <p:spPr>
          <a:xfrm flipV="1">
            <a:off x="1092657" y="1176065"/>
            <a:ext cx="7806228" cy="0"/>
          </a:xfrm>
          <a:prstGeom prst="line">
            <a:avLst/>
          </a:prstGeom>
          <a:noFill/>
          <a:ln w="127000" cap="flat">
            <a:solidFill>
              <a:schemeClr val="accent1"/>
            </a:solidFill>
            <a:prstDash val="solid"/>
            <a:miter lim="400000"/>
          </a:ln>
          <a:effectLst/>
          <a:sp3d/>
        </p:spPr>
        <p:style>
          <a:lnRef idx="0">
            <a:scrgbClr r="0" g="0" b="0"/>
          </a:lnRef>
          <a:fillRef idx="0">
            <a:scrgbClr r="0" g="0" b="0"/>
          </a:fillRef>
          <a:effectRef idx="0">
            <a:scrgbClr r="0" g="0" b="0"/>
          </a:effectRef>
          <a:fontRef idx="none"/>
        </p:style>
      </p:cxnSp>
      <p:cxnSp>
        <p:nvCxnSpPr>
          <p:cNvPr id="27" name="Straight Connector 26"/>
          <p:cNvCxnSpPr/>
          <p:nvPr/>
        </p:nvCxnSpPr>
        <p:spPr>
          <a:xfrm>
            <a:off x="235325" y="1176065"/>
            <a:ext cx="857332" cy="0"/>
          </a:xfrm>
          <a:prstGeom prst="line">
            <a:avLst/>
          </a:prstGeom>
          <a:noFill/>
          <a:ln w="127000" cap="flat">
            <a:solidFill>
              <a:srgbClr val="329600"/>
            </a:solidFill>
            <a:prstDash val="solid"/>
            <a:miter lim="400000"/>
          </a:ln>
          <a:effectLst/>
          <a:sp3d/>
        </p:spPr>
        <p:style>
          <a:lnRef idx="0">
            <a:scrgbClr r="0" g="0" b="0"/>
          </a:lnRef>
          <a:fillRef idx="0">
            <a:scrgbClr r="0" g="0" b="0"/>
          </a:fillRef>
          <a:effectRef idx="0">
            <a:scrgbClr r="0" g="0" b="0"/>
          </a:effectRef>
          <a:fontRef idx="none"/>
        </p:style>
      </p:cxnSp>
      <p:sp>
        <p:nvSpPr>
          <p:cNvPr id="28" name="Shape 130"/>
          <p:cNvSpPr txBox="1">
            <a:spLocks/>
          </p:cNvSpPr>
          <p:nvPr/>
        </p:nvSpPr>
        <p:spPr>
          <a:xfrm>
            <a:off x="235325" y="372418"/>
            <a:ext cx="8673353" cy="745647"/>
          </a:xfrm>
          <a:prstGeom prst="rect">
            <a:avLst/>
          </a:prstGeom>
          <a:ln w="12700">
            <a:miter lim="400000"/>
          </a:ln>
          <a:extLst>
            <a:ext uri="{C572A759-6A51-4108-AA02-DFA0A04FC94B}">
              <ma14:wrappingTextBoxFlag xmlns:ma14="http://schemas.microsoft.com/office/mac/drawingml/2011/main" val="1"/>
            </a:ext>
          </a:extLst>
        </p:spPr>
        <p:txBody>
          <a:bodyPr lIns="31872" tIns="31872" rIns="31872" bIns="31872" anchor="ctr">
            <a:noAutofit/>
          </a:bodyPr>
          <a:lstStyle>
            <a:lvl1pPr marL="0" marR="0" indent="0" algn="l" defTabSz="457200" rtl="0" latinLnBrk="0">
              <a:lnSpc>
                <a:spcPct val="100000"/>
              </a:lnSpc>
              <a:spcBef>
                <a:spcPts val="0"/>
              </a:spcBef>
              <a:spcAft>
                <a:spcPts val="0"/>
              </a:spcAft>
              <a:buClrTx/>
              <a:buSzTx/>
              <a:buFontTx/>
              <a:buNone/>
              <a:tabLst/>
              <a:defRPr sz="5000" b="0" i="0" u="none" strike="noStrike" cap="none" spc="0" baseline="0">
                <a:ln>
                  <a:noFill/>
                </a:ln>
                <a:solidFill>
                  <a:schemeClr val="accent2"/>
                </a:solidFill>
                <a:uFillTx/>
                <a:latin typeface="Calibri"/>
                <a:ea typeface="Calibri"/>
                <a:cs typeface="Calibri"/>
                <a:sym typeface="Calibri"/>
              </a:defRPr>
            </a:lvl1pPr>
            <a:lvl2pPr marL="0" marR="0" indent="143424"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2pPr>
            <a:lvl3pPr marL="0" marR="0" indent="286847"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3pPr>
            <a:lvl4pPr marL="0" marR="0" indent="430271"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4pPr>
            <a:lvl5pPr marL="0" marR="0" indent="573695"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5pPr>
            <a:lvl6pPr marL="0" marR="0" indent="717118"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6pPr>
            <a:lvl7pPr marL="0" marR="0" indent="860542"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7pPr>
            <a:lvl8pPr marL="0" marR="0" indent="1003965"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8pPr>
            <a:lvl9pPr marL="0" marR="0" indent="1147389"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9pPr>
          </a:lstStyle>
          <a:p>
            <a:pPr hangingPunct="1"/>
            <a:r>
              <a:rPr lang="en-US" sz="4000" b="1" dirty="0" smtClean="0">
                <a:solidFill>
                  <a:srgbClr val="329600"/>
                </a:solidFill>
                <a:latin typeface="Calibri" panose="020F0502020204030204" pitchFamily="34" charset="0"/>
                <a:cs typeface="Calibri" panose="020F0502020204030204" pitchFamily="34" charset="0"/>
              </a:rPr>
              <a:t>Energy and Performance Benefits</a:t>
            </a:r>
            <a:endParaRPr lang="en-US" sz="3600" b="1" dirty="0">
              <a:solidFill>
                <a:srgbClr val="329600"/>
              </a:solidFill>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78591" y="1256432"/>
            <a:ext cx="5586818" cy="2891822"/>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80607" y="3880624"/>
            <a:ext cx="5582787" cy="2889735"/>
          </a:xfrm>
          <a:prstGeom prst="rect">
            <a:avLst/>
          </a:prstGeom>
        </p:spPr>
      </p:pic>
    </p:spTree>
    <p:extLst>
      <p:ext uri="{BB962C8B-B14F-4D97-AF65-F5344CB8AC3E}">
        <p14:creationId xmlns:p14="http://schemas.microsoft.com/office/powerpoint/2010/main" val="105980634"/>
      </p:ext>
    </p:extLst>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asted-image.pdf"/>
          <p:cNvPicPr>
            <a:picLocks noChangeAspect="1"/>
          </p:cNvPicPr>
          <p:nvPr/>
        </p:nvPicPr>
        <p:blipFill>
          <a:blip r:embed="rId3">
            <a:alphaModFix amt="20000"/>
            <a:extLst/>
          </a:blip>
          <a:stretch>
            <a:fillRect/>
          </a:stretch>
        </p:blipFill>
        <p:spPr>
          <a:xfrm>
            <a:off x="0" y="6151337"/>
            <a:ext cx="705517" cy="698091"/>
          </a:xfrm>
          <a:prstGeom prst="rect">
            <a:avLst/>
          </a:prstGeom>
          <a:ln w="25400">
            <a:miter lim="400000"/>
          </a:ln>
          <a:effectLst>
            <a:outerShdw blurRad="254000" dist="127000" dir="5400000" rotWithShape="0">
              <a:srgbClr val="000000">
                <a:alpha val="70000"/>
              </a:srgbClr>
            </a:outerShdw>
          </a:effectLst>
        </p:spPr>
      </p:pic>
      <p:pic>
        <p:nvPicPr>
          <p:cNvPr id="29" name="Picture 28"/>
          <p:cNvPicPr>
            <a:picLocks noChangeAspect="1"/>
          </p:cNvPicPr>
          <p:nvPr/>
        </p:nvPicPr>
        <p:blipFill>
          <a:blip r:embed="rId4">
            <a:alphaModFix amt="20000"/>
          </a:blip>
          <a:stretch>
            <a:fillRect/>
          </a:stretch>
        </p:blipFill>
        <p:spPr>
          <a:xfrm>
            <a:off x="8434532" y="6142764"/>
            <a:ext cx="709468" cy="715236"/>
          </a:xfrm>
          <a:prstGeom prst="rect">
            <a:avLst/>
          </a:prstGeom>
          <a:effectLst/>
        </p:spPr>
      </p:pic>
      <p:cxnSp>
        <p:nvCxnSpPr>
          <p:cNvPr id="26" name="Straight Connector 25"/>
          <p:cNvCxnSpPr/>
          <p:nvPr/>
        </p:nvCxnSpPr>
        <p:spPr>
          <a:xfrm flipV="1">
            <a:off x="1092657" y="1176065"/>
            <a:ext cx="7806228" cy="0"/>
          </a:xfrm>
          <a:prstGeom prst="line">
            <a:avLst/>
          </a:prstGeom>
          <a:noFill/>
          <a:ln w="127000" cap="flat">
            <a:solidFill>
              <a:schemeClr val="accent1"/>
            </a:solidFill>
            <a:prstDash val="solid"/>
            <a:miter lim="400000"/>
          </a:ln>
          <a:effectLst/>
          <a:sp3d/>
        </p:spPr>
        <p:style>
          <a:lnRef idx="0">
            <a:scrgbClr r="0" g="0" b="0"/>
          </a:lnRef>
          <a:fillRef idx="0">
            <a:scrgbClr r="0" g="0" b="0"/>
          </a:fillRef>
          <a:effectRef idx="0">
            <a:scrgbClr r="0" g="0" b="0"/>
          </a:effectRef>
          <a:fontRef idx="none"/>
        </p:style>
      </p:cxnSp>
      <p:cxnSp>
        <p:nvCxnSpPr>
          <p:cNvPr id="27" name="Straight Connector 26"/>
          <p:cNvCxnSpPr/>
          <p:nvPr/>
        </p:nvCxnSpPr>
        <p:spPr>
          <a:xfrm>
            <a:off x="235325" y="1176065"/>
            <a:ext cx="857332" cy="0"/>
          </a:xfrm>
          <a:prstGeom prst="line">
            <a:avLst/>
          </a:prstGeom>
          <a:noFill/>
          <a:ln w="127000" cap="flat">
            <a:solidFill>
              <a:srgbClr val="329600"/>
            </a:solidFill>
            <a:prstDash val="solid"/>
            <a:miter lim="400000"/>
          </a:ln>
          <a:effectLst/>
          <a:sp3d/>
        </p:spPr>
        <p:style>
          <a:lnRef idx="0">
            <a:scrgbClr r="0" g="0" b="0"/>
          </a:lnRef>
          <a:fillRef idx="0">
            <a:scrgbClr r="0" g="0" b="0"/>
          </a:fillRef>
          <a:effectRef idx="0">
            <a:scrgbClr r="0" g="0" b="0"/>
          </a:effectRef>
          <a:fontRef idx="none"/>
        </p:style>
      </p:cxnSp>
      <p:sp>
        <p:nvSpPr>
          <p:cNvPr id="28" name="Shape 130"/>
          <p:cNvSpPr txBox="1">
            <a:spLocks/>
          </p:cNvSpPr>
          <p:nvPr/>
        </p:nvSpPr>
        <p:spPr>
          <a:xfrm>
            <a:off x="235325" y="372418"/>
            <a:ext cx="8673353" cy="745647"/>
          </a:xfrm>
          <a:prstGeom prst="rect">
            <a:avLst/>
          </a:prstGeom>
          <a:ln w="12700">
            <a:miter lim="400000"/>
          </a:ln>
          <a:extLst>
            <a:ext uri="{C572A759-6A51-4108-AA02-DFA0A04FC94B}">
              <ma14:wrappingTextBoxFlag xmlns:ma14="http://schemas.microsoft.com/office/mac/drawingml/2011/main" val="1"/>
            </a:ext>
          </a:extLst>
        </p:spPr>
        <p:txBody>
          <a:bodyPr lIns="31872" tIns="31872" rIns="31872" bIns="31872" anchor="ctr">
            <a:noAutofit/>
          </a:bodyPr>
          <a:lstStyle>
            <a:lvl1pPr marL="0" marR="0" indent="0" algn="l" defTabSz="457200" rtl="0" latinLnBrk="0">
              <a:lnSpc>
                <a:spcPct val="100000"/>
              </a:lnSpc>
              <a:spcBef>
                <a:spcPts val="0"/>
              </a:spcBef>
              <a:spcAft>
                <a:spcPts val="0"/>
              </a:spcAft>
              <a:buClrTx/>
              <a:buSzTx/>
              <a:buFontTx/>
              <a:buNone/>
              <a:tabLst/>
              <a:defRPr sz="5000" b="0" i="0" u="none" strike="noStrike" cap="none" spc="0" baseline="0">
                <a:ln>
                  <a:noFill/>
                </a:ln>
                <a:solidFill>
                  <a:schemeClr val="accent2"/>
                </a:solidFill>
                <a:uFillTx/>
                <a:latin typeface="Calibri"/>
                <a:ea typeface="Calibri"/>
                <a:cs typeface="Calibri"/>
                <a:sym typeface="Calibri"/>
              </a:defRPr>
            </a:lvl1pPr>
            <a:lvl2pPr marL="0" marR="0" indent="143424"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2pPr>
            <a:lvl3pPr marL="0" marR="0" indent="286847"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3pPr>
            <a:lvl4pPr marL="0" marR="0" indent="430271"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4pPr>
            <a:lvl5pPr marL="0" marR="0" indent="573695"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5pPr>
            <a:lvl6pPr marL="0" marR="0" indent="717118"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6pPr>
            <a:lvl7pPr marL="0" marR="0" indent="860542"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7pPr>
            <a:lvl8pPr marL="0" marR="0" indent="1003965"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8pPr>
            <a:lvl9pPr marL="0" marR="0" indent="1147389"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9pPr>
          </a:lstStyle>
          <a:p>
            <a:pPr hangingPunct="1"/>
            <a:r>
              <a:rPr lang="en-US" sz="4000" b="1" dirty="0" smtClean="0">
                <a:solidFill>
                  <a:srgbClr val="329600"/>
                </a:solidFill>
                <a:latin typeface="Calibri" panose="020F0502020204030204" pitchFamily="34" charset="0"/>
                <a:cs typeface="Calibri" panose="020F0502020204030204" pitchFamily="34" charset="0"/>
              </a:rPr>
              <a:t>Invocation Rate</a:t>
            </a:r>
            <a:endParaRPr lang="en-US" sz="3600" b="1" dirty="0">
              <a:solidFill>
                <a:srgbClr val="329600"/>
              </a:solidFill>
              <a:latin typeface="Calibri" panose="020F0502020204030204" pitchFamily="34" charset="0"/>
              <a:cs typeface="Calibri" panose="020F0502020204030204" pitchFamily="34" charset="0"/>
            </a:endParaRPr>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8411" y="1886940"/>
            <a:ext cx="6867179" cy="3544949"/>
          </a:xfrm>
          <a:prstGeom prst="rect">
            <a:avLst/>
          </a:prstGeom>
        </p:spPr>
      </p:pic>
    </p:spTree>
    <p:extLst>
      <p:ext uri="{BB962C8B-B14F-4D97-AF65-F5344CB8AC3E}">
        <p14:creationId xmlns:p14="http://schemas.microsoft.com/office/powerpoint/2010/main" val="1327050101"/>
      </p:ext>
    </p:extLst>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asted-image.pdf"/>
          <p:cNvPicPr>
            <a:picLocks noChangeAspect="1"/>
          </p:cNvPicPr>
          <p:nvPr/>
        </p:nvPicPr>
        <p:blipFill>
          <a:blip r:embed="rId3">
            <a:alphaModFix amt="20000"/>
            <a:extLst/>
          </a:blip>
          <a:stretch>
            <a:fillRect/>
          </a:stretch>
        </p:blipFill>
        <p:spPr>
          <a:xfrm>
            <a:off x="0" y="6151337"/>
            <a:ext cx="705517" cy="698091"/>
          </a:xfrm>
          <a:prstGeom prst="rect">
            <a:avLst/>
          </a:prstGeom>
          <a:ln w="25400">
            <a:miter lim="400000"/>
          </a:ln>
          <a:effectLst>
            <a:outerShdw blurRad="254000" dist="127000" dir="5400000" rotWithShape="0">
              <a:srgbClr val="000000">
                <a:alpha val="70000"/>
              </a:srgbClr>
            </a:outerShdw>
          </a:effectLst>
        </p:spPr>
      </p:pic>
      <p:pic>
        <p:nvPicPr>
          <p:cNvPr id="29" name="Picture 28"/>
          <p:cNvPicPr>
            <a:picLocks noChangeAspect="1"/>
          </p:cNvPicPr>
          <p:nvPr/>
        </p:nvPicPr>
        <p:blipFill>
          <a:blip r:embed="rId4">
            <a:alphaModFix amt="20000"/>
          </a:blip>
          <a:stretch>
            <a:fillRect/>
          </a:stretch>
        </p:blipFill>
        <p:spPr>
          <a:xfrm>
            <a:off x="8434532" y="6142764"/>
            <a:ext cx="709468" cy="715236"/>
          </a:xfrm>
          <a:prstGeom prst="rect">
            <a:avLst/>
          </a:prstGeom>
          <a:effectLst/>
        </p:spPr>
      </p:pic>
      <p:cxnSp>
        <p:nvCxnSpPr>
          <p:cNvPr id="26" name="Straight Connector 25"/>
          <p:cNvCxnSpPr/>
          <p:nvPr/>
        </p:nvCxnSpPr>
        <p:spPr>
          <a:xfrm flipV="1">
            <a:off x="1092657" y="1176065"/>
            <a:ext cx="7806228" cy="0"/>
          </a:xfrm>
          <a:prstGeom prst="line">
            <a:avLst/>
          </a:prstGeom>
          <a:noFill/>
          <a:ln w="127000" cap="flat">
            <a:solidFill>
              <a:schemeClr val="accent1"/>
            </a:solidFill>
            <a:prstDash val="solid"/>
            <a:miter lim="400000"/>
          </a:ln>
          <a:effectLst/>
          <a:sp3d/>
        </p:spPr>
        <p:style>
          <a:lnRef idx="0">
            <a:scrgbClr r="0" g="0" b="0"/>
          </a:lnRef>
          <a:fillRef idx="0">
            <a:scrgbClr r="0" g="0" b="0"/>
          </a:fillRef>
          <a:effectRef idx="0">
            <a:scrgbClr r="0" g="0" b="0"/>
          </a:effectRef>
          <a:fontRef idx="none"/>
        </p:style>
      </p:cxnSp>
      <p:cxnSp>
        <p:nvCxnSpPr>
          <p:cNvPr id="27" name="Straight Connector 26"/>
          <p:cNvCxnSpPr/>
          <p:nvPr/>
        </p:nvCxnSpPr>
        <p:spPr>
          <a:xfrm>
            <a:off x="235325" y="1176065"/>
            <a:ext cx="857332" cy="0"/>
          </a:xfrm>
          <a:prstGeom prst="line">
            <a:avLst/>
          </a:prstGeom>
          <a:noFill/>
          <a:ln w="127000" cap="flat">
            <a:solidFill>
              <a:srgbClr val="329600"/>
            </a:solidFill>
            <a:prstDash val="solid"/>
            <a:miter lim="400000"/>
          </a:ln>
          <a:effectLst/>
          <a:sp3d/>
        </p:spPr>
        <p:style>
          <a:lnRef idx="0">
            <a:scrgbClr r="0" g="0" b="0"/>
          </a:lnRef>
          <a:fillRef idx="0">
            <a:scrgbClr r="0" g="0" b="0"/>
          </a:fillRef>
          <a:effectRef idx="0">
            <a:scrgbClr r="0" g="0" b="0"/>
          </a:effectRef>
          <a:fontRef idx="none"/>
        </p:style>
      </p:cxnSp>
      <p:sp>
        <p:nvSpPr>
          <p:cNvPr id="28" name="Shape 130"/>
          <p:cNvSpPr txBox="1">
            <a:spLocks/>
          </p:cNvSpPr>
          <p:nvPr/>
        </p:nvSpPr>
        <p:spPr>
          <a:xfrm>
            <a:off x="235325" y="372418"/>
            <a:ext cx="8673353" cy="745647"/>
          </a:xfrm>
          <a:prstGeom prst="rect">
            <a:avLst/>
          </a:prstGeom>
          <a:ln w="12700">
            <a:miter lim="400000"/>
          </a:ln>
          <a:extLst>
            <a:ext uri="{C572A759-6A51-4108-AA02-DFA0A04FC94B}">
              <ma14:wrappingTextBoxFlag xmlns:ma14="http://schemas.microsoft.com/office/mac/drawingml/2011/main" val="1"/>
            </a:ext>
          </a:extLst>
        </p:spPr>
        <p:txBody>
          <a:bodyPr lIns="31872" tIns="31872" rIns="31872" bIns="31872" anchor="ctr">
            <a:noAutofit/>
          </a:bodyPr>
          <a:lstStyle>
            <a:lvl1pPr marL="0" marR="0" indent="0" algn="l" defTabSz="457200" rtl="0" latinLnBrk="0">
              <a:lnSpc>
                <a:spcPct val="100000"/>
              </a:lnSpc>
              <a:spcBef>
                <a:spcPts val="0"/>
              </a:spcBef>
              <a:spcAft>
                <a:spcPts val="0"/>
              </a:spcAft>
              <a:buClrTx/>
              <a:buSzTx/>
              <a:buFontTx/>
              <a:buNone/>
              <a:tabLst/>
              <a:defRPr sz="5000" b="0" i="0" u="none" strike="noStrike" cap="none" spc="0" baseline="0">
                <a:ln>
                  <a:noFill/>
                </a:ln>
                <a:solidFill>
                  <a:schemeClr val="accent2"/>
                </a:solidFill>
                <a:uFillTx/>
                <a:latin typeface="Calibri"/>
                <a:ea typeface="Calibri"/>
                <a:cs typeface="Calibri"/>
                <a:sym typeface="Calibri"/>
              </a:defRPr>
            </a:lvl1pPr>
            <a:lvl2pPr marL="0" marR="0" indent="143424"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2pPr>
            <a:lvl3pPr marL="0" marR="0" indent="286847"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3pPr>
            <a:lvl4pPr marL="0" marR="0" indent="430271"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4pPr>
            <a:lvl5pPr marL="0" marR="0" indent="573695"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5pPr>
            <a:lvl6pPr marL="0" marR="0" indent="717118"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6pPr>
            <a:lvl7pPr marL="0" marR="0" indent="860542"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7pPr>
            <a:lvl8pPr marL="0" marR="0" indent="1003965"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8pPr>
            <a:lvl9pPr marL="0" marR="0" indent="1147389"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9pPr>
          </a:lstStyle>
          <a:p>
            <a:pPr hangingPunct="1"/>
            <a:r>
              <a:rPr lang="en-US" sz="4000" b="1" dirty="0" smtClean="0">
                <a:solidFill>
                  <a:srgbClr val="329600"/>
                </a:solidFill>
                <a:latin typeface="Calibri" panose="020F0502020204030204" pitchFamily="34" charset="0"/>
                <a:cs typeface="Calibri" panose="020F0502020204030204" pitchFamily="34" charset="0"/>
              </a:rPr>
              <a:t>Varying Success Rate</a:t>
            </a:r>
            <a:endParaRPr lang="en-US" sz="3600" b="1" dirty="0">
              <a:solidFill>
                <a:srgbClr val="329600"/>
              </a:solidFill>
              <a:latin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5"/>
          <a:stretch>
            <a:fillRect/>
          </a:stretch>
        </p:blipFill>
        <p:spPr>
          <a:xfrm>
            <a:off x="1193556" y="1493489"/>
            <a:ext cx="6756888" cy="4751194"/>
          </a:xfrm>
          <a:prstGeom prst="rect">
            <a:avLst/>
          </a:prstGeom>
        </p:spPr>
      </p:pic>
    </p:spTree>
    <p:extLst>
      <p:ext uri="{BB962C8B-B14F-4D97-AF65-F5344CB8AC3E}">
        <p14:creationId xmlns:p14="http://schemas.microsoft.com/office/powerpoint/2010/main" val="290031380"/>
      </p:ext>
    </p:extLst>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asted-image.pdf"/>
          <p:cNvPicPr>
            <a:picLocks noChangeAspect="1"/>
          </p:cNvPicPr>
          <p:nvPr/>
        </p:nvPicPr>
        <p:blipFill>
          <a:blip r:embed="rId3">
            <a:alphaModFix amt="20000"/>
            <a:extLst/>
          </a:blip>
          <a:stretch>
            <a:fillRect/>
          </a:stretch>
        </p:blipFill>
        <p:spPr>
          <a:xfrm>
            <a:off x="0" y="6151337"/>
            <a:ext cx="705517" cy="698091"/>
          </a:xfrm>
          <a:prstGeom prst="rect">
            <a:avLst/>
          </a:prstGeom>
          <a:ln w="25400">
            <a:miter lim="400000"/>
          </a:ln>
          <a:effectLst>
            <a:outerShdw blurRad="254000" dist="127000" dir="5400000" rotWithShape="0">
              <a:srgbClr val="000000">
                <a:alpha val="70000"/>
              </a:srgbClr>
            </a:outerShdw>
          </a:effectLst>
        </p:spPr>
      </p:pic>
      <p:pic>
        <p:nvPicPr>
          <p:cNvPr id="29" name="Picture 28"/>
          <p:cNvPicPr>
            <a:picLocks noChangeAspect="1"/>
          </p:cNvPicPr>
          <p:nvPr/>
        </p:nvPicPr>
        <p:blipFill>
          <a:blip r:embed="rId4">
            <a:alphaModFix amt="20000"/>
          </a:blip>
          <a:stretch>
            <a:fillRect/>
          </a:stretch>
        </p:blipFill>
        <p:spPr>
          <a:xfrm>
            <a:off x="8434532" y="6142764"/>
            <a:ext cx="709468" cy="715236"/>
          </a:xfrm>
          <a:prstGeom prst="rect">
            <a:avLst/>
          </a:prstGeom>
          <a:effectLst/>
        </p:spPr>
      </p:pic>
      <p:cxnSp>
        <p:nvCxnSpPr>
          <p:cNvPr id="26" name="Straight Connector 25"/>
          <p:cNvCxnSpPr/>
          <p:nvPr/>
        </p:nvCxnSpPr>
        <p:spPr>
          <a:xfrm flipV="1">
            <a:off x="1092657" y="1176065"/>
            <a:ext cx="7806228" cy="0"/>
          </a:xfrm>
          <a:prstGeom prst="line">
            <a:avLst/>
          </a:prstGeom>
          <a:noFill/>
          <a:ln w="127000" cap="flat">
            <a:solidFill>
              <a:schemeClr val="accent1"/>
            </a:solidFill>
            <a:prstDash val="solid"/>
            <a:miter lim="400000"/>
          </a:ln>
          <a:effectLst/>
          <a:sp3d/>
        </p:spPr>
        <p:style>
          <a:lnRef idx="0">
            <a:scrgbClr r="0" g="0" b="0"/>
          </a:lnRef>
          <a:fillRef idx="0">
            <a:scrgbClr r="0" g="0" b="0"/>
          </a:fillRef>
          <a:effectRef idx="0">
            <a:scrgbClr r="0" g="0" b="0"/>
          </a:effectRef>
          <a:fontRef idx="none"/>
        </p:style>
      </p:cxnSp>
      <p:cxnSp>
        <p:nvCxnSpPr>
          <p:cNvPr id="27" name="Straight Connector 26"/>
          <p:cNvCxnSpPr/>
          <p:nvPr/>
        </p:nvCxnSpPr>
        <p:spPr>
          <a:xfrm>
            <a:off x="235325" y="1176065"/>
            <a:ext cx="857332" cy="0"/>
          </a:xfrm>
          <a:prstGeom prst="line">
            <a:avLst/>
          </a:prstGeom>
          <a:noFill/>
          <a:ln w="127000" cap="flat">
            <a:solidFill>
              <a:srgbClr val="329600"/>
            </a:solidFill>
            <a:prstDash val="solid"/>
            <a:miter lim="400000"/>
          </a:ln>
          <a:effectLst/>
          <a:sp3d/>
        </p:spPr>
        <p:style>
          <a:lnRef idx="0">
            <a:scrgbClr r="0" g="0" b="0"/>
          </a:lnRef>
          <a:fillRef idx="0">
            <a:scrgbClr r="0" g="0" b="0"/>
          </a:fillRef>
          <a:effectRef idx="0">
            <a:scrgbClr r="0" g="0" b="0"/>
          </a:effectRef>
          <a:fontRef idx="none"/>
        </p:style>
      </p:cxnSp>
      <p:sp>
        <p:nvSpPr>
          <p:cNvPr id="28" name="Shape 130"/>
          <p:cNvSpPr txBox="1">
            <a:spLocks/>
          </p:cNvSpPr>
          <p:nvPr/>
        </p:nvSpPr>
        <p:spPr>
          <a:xfrm>
            <a:off x="235325" y="372418"/>
            <a:ext cx="8673353" cy="745647"/>
          </a:xfrm>
          <a:prstGeom prst="rect">
            <a:avLst/>
          </a:prstGeom>
          <a:ln w="12700">
            <a:miter lim="400000"/>
          </a:ln>
          <a:extLst>
            <a:ext uri="{C572A759-6A51-4108-AA02-DFA0A04FC94B}">
              <ma14:wrappingTextBoxFlag xmlns:ma14="http://schemas.microsoft.com/office/mac/drawingml/2011/main" val="1"/>
            </a:ext>
          </a:extLst>
        </p:spPr>
        <p:txBody>
          <a:bodyPr lIns="31872" tIns="31872" rIns="31872" bIns="31872" anchor="ctr">
            <a:noAutofit/>
          </a:bodyPr>
          <a:lstStyle>
            <a:lvl1pPr marL="0" marR="0" indent="0" algn="l" defTabSz="457200" rtl="0" latinLnBrk="0">
              <a:lnSpc>
                <a:spcPct val="100000"/>
              </a:lnSpc>
              <a:spcBef>
                <a:spcPts val="0"/>
              </a:spcBef>
              <a:spcAft>
                <a:spcPts val="0"/>
              </a:spcAft>
              <a:buClrTx/>
              <a:buSzTx/>
              <a:buFontTx/>
              <a:buNone/>
              <a:tabLst/>
              <a:defRPr sz="5000" b="0" i="0" u="none" strike="noStrike" cap="none" spc="0" baseline="0">
                <a:ln>
                  <a:noFill/>
                </a:ln>
                <a:solidFill>
                  <a:schemeClr val="accent2"/>
                </a:solidFill>
                <a:uFillTx/>
                <a:latin typeface="Calibri"/>
                <a:ea typeface="Calibri"/>
                <a:cs typeface="Calibri"/>
                <a:sym typeface="Calibri"/>
              </a:defRPr>
            </a:lvl1pPr>
            <a:lvl2pPr marL="0" marR="0" indent="143424"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2pPr>
            <a:lvl3pPr marL="0" marR="0" indent="286847"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3pPr>
            <a:lvl4pPr marL="0" marR="0" indent="430271"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4pPr>
            <a:lvl5pPr marL="0" marR="0" indent="573695"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5pPr>
            <a:lvl6pPr marL="0" marR="0" indent="717118"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6pPr>
            <a:lvl7pPr marL="0" marR="0" indent="860542"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7pPr>
            <a:lvl8pPr marL="0" marR="0" indent="1003965"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8pPr>
            <a:lvl9pPr marL="0" marR="0" indent="1147389"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9pPr>
          </a:lstStyle>
          <a:p>
            <a:pPr hangingPunct="1"/>
            <a:r>
              <a:rPr lang="en-US" sz="4000" b="1" dirty="0" smtClean="0">
                <a:solidFill>
                  <a:srgbClr val="329600"/>
                </a:solidFill>
                <a:latin typeface="Calibri" panose="020F0502020204030204" pitchFamily="34" charset="0"/>
                <a:cs typeface="Calibri" panose="020F0502020204030204" pitchFamily="34" charset="0"/>
              </a:rPr>
              <a:t>Conclusion</a:t>
            </a:r>
            <a:endParaRPr lang="en-US" sz="3600" b="1" dirty="0">
              <a:solidFill>
                <a:srgbClr val="329600"/>
              </a:solidFill>
              <a:latin typeface="Calibri" panose="020F0502020204030204" pitchFamily="34" charset="0"/>
              <a:cs typeface="Calibri" panose="020F0502020204030204" pitchFamily="34" charset="0"/>
            </a:endParaRPr>
          </a:p>
        </p:txBody>
      </p:sp>
      <p:grpSp>
        <p:nvGrpSpPr>
          <p:cNvPr id="12" name="Group 11"/>
          <p:cNvGrpSpPr/>
          <p:nvPr/>
        </p:nvGrpSpPr>
        <p:grpSpPr>
          <a:xfrm>
            <a:off x="1270870" y="3123768"/>
            <a:ext cx="7618770" cy="1143082"/>
            <a:chOff x="1797722" y="3355162"/>
            <a:chExt cx="6215996" cy="822960"/>
          </a:xfrm>
        </p:grpSpPr>
        <p:sp>
          <p:nvSpPr>
            <p:cNvPr id="22" name="Pentagon 21"/>
            <p:cNvSpPr/>
            <p:nvPr/>
          </p:nvSpPr>
          <p:spPr>
            <a:xfrm>
              <a:off x="1797722" y="3355162"/>
              <a:ext cx="6215996" cy="822960"/>
            </a:xfrm>
            <a:prstGeom prst="homePlate">
              <a:avLst/>
            </a:prstGeom>
            <a:gradFill flip="none" rotWithShape="1">
              <a:gsLst>
                <a:gs pos="0">
                  <a:srgbClr val="4F81BD">
                    <a:alpha val="15000"/>
                  </a:srgbClr>
                </a:gs>
                <a:gs pos="100000">
                  <a:srgbClr val="FFFFFF">
                    <a:alpha val="15000"/>
                  </a:srgbClr>
                </a:gs>
              </a:gsLst>
              <a:lin ang="0" scaled="1"/>
              <a:tileRect/>
            </a:gra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r>
                <a:rPr lang="en-US" sz="3000" b="1" dirty="0" smtClean="0">
                  <a:solidFill>
                    <a:srgbClr val="4F81BD"/>
                  </a:solidFill>
                </a:rPr>
                <a:t>Aims to make statistical guarantees a norm</a:t>
              </a:r>
              <a:endParaRPr lang="en-US" sz="3000" b="1" dirty="0">
                <a:solidFill>
                  <a:srgbClr val="4F81BD"/>
                </a:solidFill>
              </a:endParaRPr>
            </a:p>
          </p:txBody>
        </p:sp>
        <p:sp>
          <p:nvSpPr>
            <p:cNvPr id="23" name="TextBox 22"/>
            <p:cNvSpPr txBox="1"/>
            <p:nvPr/>
          </p:nvSpPr>
          <p:spPr>
            <a:xfrm>
              <a:off x="2489386" y="3565394"/>
              <a:ext cx="150719" cy="395850"/>
            </a:xfrm>
            <a:prstGeom prst="rect">
              <a:avLst/>
            </a:prstGeom>
            <a:noFill/>
            <a:ln>
              <a:noFill/>
            </a:ln>
          </p:spPr>
          <p:txBody>
            <a:bodyPr wrap="none" rtlCol="0" anchor="ctr" anchorCtr="0">
              <a:spAutoFit/>
            </a:bodyPr>
            <a:lstStyle/>
            <a:p>
              <a:endParaRPr lang="en-US" sz="2973" b="1" dirty="0">
                <a:solidFill>
                  <a:srgbClr val="0070C0"/>
                </a:solidFill>
                <a:latin typeface="Calibri" charset="0"/>
                <a:ea typeface="Calibri" charset="0"/>
                <a:cs typeface="Calibri" charset="0"/>
              </a:endParaRPr>
            </a:p>
          </p:txBody>
        </p:sp>
      </p:grpSp>
      <p:sp>
        <p:nvSpPr>
          <p:cNvPr id="20" name="Pentagon 19"/>
          <p:cNvSpPr/>
          <p:nvPr/>
        </p:nvSpPr>
        <p:spPr>
          <a:xfrm>
            <a:off x="1280132" y="1864147"/>
            <a:ext cx="7628546" cy="1143081"/>
          </a:xfrm>
          <a:prstGeom prst="homePlate">
            <a:avLst/>
          </a:prstGeom>
          <a:gradFill flip="none" rotWithShape="1">
            <a:gsLst>
              <a:gs pos="0">
                <a:srgbClr val="808080">
                  <a:alpha val="15000"/>
                </a:srgbClr>
              </a:gs>
              <a:gs pos="100000">
                <a:schemeClr val="bg1">
                  <a:alpha val="15000"/>
                </a:schemeClr>
              </a:gs>
            </a:gsLst>
            <a:lin ang="0" scaled="1"/>
            <a:tileRect/>
          </a:gra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r>
              <a:rPr lang="en-US" sz="3000" b="1" dirty="0">
                <a:solidFill>
                  <a:srgbClr val="0070C0"/>
                </a:solidFill>
              </a:rPr>
              <a:t>Hardware software co-design works </a:t>
            </a:r>
            <a:r>
              <a:rPr lang="en-US" sz="3000" b="1" dirty="0" smtClean="0">
                <a:solidFill>
                  <a:srgbClr val="0070C0"/>
                </a:solidFill>
              </a:rPr>
              <a:t>well</a:t>
            </a:r>
            <a:endParaRPr lang="en-US" sz="3000" b="1" dirty="0"/>
          </a:p>
        </p:txBody>
      </p:sp>
      <p:grpSp>
        <p:nvGrpSpPr>
          <p:cNvPr id="15" name="Group 14"/>
          <p:cNvGrpSpPr/>
          <p:nvPr/>
        </p:nvGrpSpPr>
        <p:grpSpPr>
          <a:xfrm>
            <a:off x="235325" y="1864147"/>
            <a:ext cx="1035545" cy="2399464"/>
            <a:chOff x="539573" y="3937349"/>
            <a:chExt cx="748346" cy="1727492"/>
          </a:xfrm>
        </p:grpSpPr>
        <p:sp>
          <p:nvSpPr>
            <p:cNvPr id="16" name="Up-Down Arrow 15"/>
            <p:cNvSpPr/>
            <p:nvPr/>
          </p:nvSpPr>
          <p:spPr>
            <a:xfrm>
              <a:off x="539573" y="3937349"/>
              <a:ext cx="748346" cy="1727492"/>
            </a:xfrm>
            <a:prstGeom prst="upDownArrow">
              <a:avLst>
                <a:gd name="adj1" fmla="val 100000"/>
                <a:gd name="adj2" fmla="val 0"/>
              </a:avLst>
            </a:prstGeom>
            <a:gradFill>
              <a:gsLst>
                <a:gs pos="0">
                  <a:schemeClr val="bg1">
                    <a:alpha val="15000"/>
                  </a:schemeClr>
                </a:gs>
                <a:gs pos="100000">
                  <a:srgbClr val="808080">
                    <a:alpha val="15000"/>
                  </a:srgbClr>
                </a:gs>
              </a:gsLst>
              <a:lin ang="16200000" scaled="0"/>
            </a:gradFill>
            <a:ln w="28575" cmpd="sng">
              <a:solidFill>
                <a:srgbClr val="4F81BD"/>
              </a:solidFill>
            </a:ln>
            <a:effectLst/>
          </p:spPr>
          <p:style>
            <a:lnRef idx="1">
              <a:schemeClr val="accent1"/>
            </a:lnRef>
            <a:fillRef idx="3">
              <a:schemeClr val="accent1"/>
            </a:fillRef>
            <a:effectRef idx="2">
              <a:schemeClr val="accent1"/>
            </a:effectRef>
            <a:fontRef idx="minor">
              <a:schemeClr val="lt1"/>
            </a:fontRef>
          </p:style>
          <p:txBody>
            <a:bodyPr/>
            <a:lstStyle/>
            <a:p>
              <a:endParaRPr lang="en-US" sz="3303"/>
            </a:p>
          </p:txBody>
        </p:sp>
        <p:sp>
          <p:nvSpPr>
            <p:cNvPr id="17" name="TextBox 16"/>
            <p:cNvSpPr txBox="1"/>
            <p:nvPr/>
          </p:nvSpPr>
          <p:spPr>
            <a:xfrm rot="16200000">
              <a:off x="375836" y="4628747"/>
              <a:ext cx="1075834" cy="397340"/>
            </a:xfrm>
            <a:prstGeom prst="rect">
              <a:avLst/>
            </a:prstGeom>
            <a:noFill/>
          </p:spPr>
          <p:txBody>
            <a:bodyPr wrap="none" rtlCol="0">
              <a:spAutoFit/>
            </a:bodyPr>
            <a:lstStyle/>
            <a:p>
              <a:pPr algn="ctr"/>
              <a:r>
                <a:rPr lang="en-US" sz="2973" b="1" dirty="0" smtClean="0">
                  <a:solidFill>
                    <a:srgbClr val="0070C0"/>
                  </a:solidFill>
                </a:rPr>
                <a:t>MITHRA</a:t>
              </a:r>
              <a:endParaRPr lang="en-US" sz="2973" b="1" dirty="0">
                <a:solidFill>
                  <a:srgbClr val="0070C0"/>
                </a:solidFill>
              </a:endParaRPr>
            </a:p>
          </p:txBody>
        </p:sp>
      </p:grpSp>
    </p:spTree>
    <p:extLst>
      <p:ext uri="{BB962C8B-B14F-4D97-AF65-F5344CB8AC3E}">
        <p14:creationId xmlns:p14="http://schemas.microsoft.com/office/powerpoint/2010/main" val="834681659"/>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asted-image.pdf"/>
          <p:cNvPicPr>
            <a:picLocks noChangeAspect="1"/>
          </p:cNvPicPr>
          <p:nvPr/>
        </p:nvPicPr>
        <p:blipFill>
          <a:blip r:embed="rId3">
            <a:alphaModFix amt="20000"/>
            <a:extLst/>
          </a:blip>
          <a:stretch>
            <a:fillRect/>
          </a:stretch>
        </p:blipFill>
        <p:spPr>
          <a:xfrm>
            <a:off x="0" y="6151337"/>
            <a:ext cx="705517" cy="698091"/>
          </a:xfrm>
          <a:prstGeom prst="rect">
            <a:avLst/>
          </a:prstGeom>
          <a:ln w="25400">
            <a:miter lim="400000"/>
          </a:ln>
          <a:effectLst>
            <a:outerShdw blurRad="254000" dist="127000" dir="5400000" rotWithShape="0">
              <a:srgbClr val="000000">
                <a:alpha val="70000"/>
              </a:srgbClr>
            </a:outerShdw>
          </a:effectLst>
        </p:spPr>
      </p:pic>
      <p:pic>
        <p:nvPicPr>
          <p:cNvPr id="29" name="Picture 28"/>
          <p:cNvPicPr>
            <a:picLocks noChangeAspect="1"/>
          </p:cNvPicPr>
          <p:nvPr/>
        </p:nvPicPr>
        <p:blipFill>
          <a:blip r:embed="rId4">
            <a:alphaModFix amt="20000"/>
          </a:blip>
          <a:stretch>
            <a:fillRect/>
          </a:stretch>
        </p:blipFill>
        <p:spPr>
          <a:xfrm>
            <a:off x="8434532" y="6142764"/>
            <a:ext cx="709468" cy="715236"/>
          </a:xfrm>
          <a:prstGeom prst="rect">
            <a:avLst/>
          </a:prstGeom>
          <a:effectLst/>
        </p:spPr>
      </p:pic>
      <p:sp>
        <p:nvSpPr>
          <p:cNvPr id="6" name="Freeform 5"/>
          <p:cNvSpPr/>
          <p:nvPr/>
        </p:nvSpPr>
        <p:spPr>
          <a:xfrm>
            <a:off x="2820269" y="348450"/>
            <a:ext cx="1681222" cy="903882"/>
          </a:xfrm>
          <a:custGeom>
            <a:avLst/>
            <a:gdLst>
              <a:gd name="connsiteX0" fmla="*/ 0 w 1681222"/>
              <a:gd name="connsiteY0" fmla="*/ 0 h 903882"/>
              <a:gd name="connsiteX1" fmla="*/ 1681222 w 1681222"/>
              <a:gd name="connsiteY1" fmla="*/ 0 h 903882"/>
              <a:gd name="connsiteX2" fmla="*/ 1681222 w 1681222"/>
              <a:gd name="connsiteY2" fmla="*/ 903882 h 903882"/>
              <a:gd name="connsiteX3" fmla="*/ 0 w 1681222"/>
              <a:gd name="connsiteY3" fmla="*/ 903882 h 903882"/>
              <a:gd name="connsiteX4" fmla="*/ 0 w 1681222"/>
              <a:gd name="connsiteY4" fmla="*/ 0 h 9038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1222" h="903882">
                <a:moveTo>
                  <a:pt x="0" y="0"/>
                </a:moveTo>
                <a:lnTo>
                  <a:pt x="1681222" y="0"/>
                </a:lnTo>
                <a:lnTo>
                  <a:pt x="1681222" y="903882"/>
                </a:lnTo>
                <a:lnTo>
                  <a:pt x="0" y="90388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endParaRPr lang="en-US" sz="3600" kern="1200"/>
          </a:p>
        </p:txBody>
      </p:sp>
      <p:sp>
        <p:nvSpPr>
          <p:cNvPr id="16" name="Rectangle 15"/>
          <p:cNvSpPr/>
          <p:nvPr/>
        </p:nvSpPr>
        <p:spPr>
          <a:xfrm>
            <a:off x="2820269" y="2905836"/>
            <a:ext cx="1681222" cy="90388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2" name="Group 1"/>
          <p:cNvGrpSpPr/>
          <p:nvPr/>
        </p:nvGrpSpPr>
        <p:grpSpPr>
          <a:xfrm>
            <a:off x="52242" y="88988"/>
            <a:ext cx="3432279" cy="1781644"/>
            <a:chOff x="52242" y="88988"/>
            <a:chExt cx="3432279" cy="1781644"/>
          </a:xfrm>
        </p:grpSpPr>
        <p:sp>
          <p:nvSpPr>
            <p:cNvPr id="25" name="Freeform 24"/>
            <p:cNvSpPr/>
            <p:nvPr/>
          </p:nvSpPr>
          <p:spPr>
            <a:xfrm>
              <a:off x="52242" y="88988"/>
              <a:ext cx="1691640" cy="1781644"/>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0070C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4240" tIns="234759" rIns="204241" bIns="234758" numCol="1" spcCol="1270" anchor="ctr" anchorCtr="0">
              <a:noAutofit/>
            </a:bodyPr>
            <a:lstStyle/>
            <a:p>
              <a:pPr lvl="0" algn="ctr" defTabSz="1600200">
                <a:lnSpc>
                  <a:spcPct val="90000"/>
                </a:lnSpc>
                <a:spcBef>
                  <a:spcPct val="0"/>
                </a:spcBef>
                <a:spcAft>
                  <a:spcPct val="35000"/>
                </a:spcAft>
              </a:pPr>
              <a:r>
                <a:rPr lang="en-US" sz="2200" kern="1200" dirty="0" smtClean="0">
                  <a:latin typeface="+mj-lt"/>
                </a:rPr>
                <a:t>Fixed Error</a:t>
              </a:r>
              <a:endParaRPr lang="en-US" sz="2200" kern="1200" dirty="0">
                <a:latin typeface="+mj-lt"/>
              </a:endParaRPr>
            </a:p>
          </p:txBody>
        </p:sp>
        <p:sp>
          <p:nvSpPr>
            <p:cNvPr id="26" name="Freeform 25"/>
            <p:cNvSpPr/>
            <p:nvPr/>
          </p:nvSpPr>
          <p:spPr>
            <a:xfrm>
              <a:off x="1792881" y="88988"/>
              <a:ext cx="1691640" cy="1781644"/>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0070C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4240" tIns="234759" rIns="204241" bIns="234758" numCol="1" spcCol="1270" anchor="ctr" anchorCtr="0">
              <a:noAutofit/>
            </a:bodyPr>
            <a:lstStyle/>
            <a:p>
              <a:pPr lvl="0" algn="ctr" defTabSz="1600200">
                <a:lnSpc>
                  <a:spcPct val="90000"/>
                </a:lnSpc>
                <a:spcBef>
                  <a:spcPct val="0"/>
                </a:spcBef>
                <a:spcAft>
                  <a:spcPct val="35000"/>
                </a:spcAft>
              </a:pPr>
              <a:r>
                <a:rPr lang="en-US" sz="2200" kern="1200" dirty="0" smtClean="0">
                  <a:latin typeface="+mj-lt"/>
                </a:rPr>
                <a:t>Lack of Error Control</a:t>
              </a:r>
              <a:endParaRPr lang="en-US" sz="2200" kern="1200" dirty="0">
                <a:latin typeface="+mj-lt"/>
              </a:endParaRPr>
            </a:p>
          </p:txBody>
        </p:sp>
      </p:grpSp>
      <p:sp>
        <p:nvSpPr>
          <p:cNvPr id="27" name="Freeform 26"/>
          <p:cNvSpPr/>
          <p:nvPr/>
        </p:nvSpPr>
        <p:spPr>
          <a:xfrm>
            <a:off x="905436" y="1537496"/>
            <a:ext cx="1725891" cy="1781644"/>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0070C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4240" tIns="234759" rIns="204241" bIns="234758" numCol="1" spcCol="1270" anchor="ctr" anchorCtr="0">
            <a:noAutofit/>
          </a:bodyPr>
          <a:lstStyle/>
          <a:p>
            <a:pPr lvl="0" algn="ctr" defTabSz="1600200">
              <a:lnSpc>
                <a:spcPct val="90000"/>
              </a:lnSpc>
              <a:spcBef>
                <a:spcPct val="0"/>
              </a:spcBef>
              <a:spcAft>
                <a:spcPct val="35000"/>
              </a:spcAft>
            </a:pPr>
            <a:r>
              <a:rPr lang="en-US" sz="2200" kern="1200" dirty="0" smtClean="0">
                <a:latin typeface="+mj-lt"/>
              </a:rPr>
              <a:t>Lack </a:t>
            </a:r>
            <a:r>
              <a:rPr lang="en-US" sz="2200" kern="1200" smtClean="0">
                <a:latin typeface="+mj-lt"/>
              </a:rPr>
              <a:t>of Guarantees</a:t>
            </a:r>
            <a:endParaRPr lang="en-US" sz="2200" kern="1200" dirty="0">
              <a:latin typeface="+mj-lt"/>
            </a:endParaRPr>
          </a:p>
        </p:txBody>
      </p:sp>
    </p:spTree>
    <p:extLst>
      <p:ext uri="{BB962C8B-B14F-4D97-AF65-F5344CB8AC3E}">
        <p14:creationId xmlns:p14="http://schemas.microsoft.com/office/powerpoint/2010/main" val="34810530"/>
      </p:ext>
    </p:extLst>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3638"/>
            <a:ext cx="8229600" cy="1143000"/>
          </a:xfrm>
        </p:spPr>
        <p:txBody>
          <a:bodyPr/>
          <a:lstStyle/>
          <a:p>
            <a:r>
              <a:rPr lang="en-US" b="1" dirty="0" smtClean="0">
                <a:solidFill>
                  <a:srgbClr val="329600"/>
                </a:solidFill>
              </a:rPr>
              <a:t>Thank you</a:t>
            </a:r>
            <a:endParaRPr lang="en-US" b="1" dirty="0">
              <a:solidFill>
                <a:srgbClr val="329600"/>
              </a:solidFill>
            </a:endParaRPr>
          </a:p>
        </p:txBody>
      </p:sp>
    </p:spTree>
    <p:extLst>
      <p:ext uri="{BB962C8B-B14F-4D97-AF65-F5344CB8AC3E}">
        <p14:creationId xmlns:p14="http://schemas.microsoft.com/office/powerpoint/2010/main" val="18531923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3638"/>
            <a:ext cx="8229600" cy="1143000"/>
          </a:xfrm>
        </p:spPr>
        <p:txBody>
          <a:bodyPr/>
          <a:lstStyle/>
          <a:p>
            <a:r>
              <a:rPr lang="en-US" b="1" dirty="0" smtClean="0">
                <a:solidFill>
                  <a:srgbClr val="329600"/>
                </a:solidFill>
              </a:rPr>
              <a:t>Thank you</a:t>
            </a:r>
            <a:endParaRPr lang="en-US" b="1" dirty="0">
              <a:solidFill>
                <a:srgbClr val="329600"/>
              </a:solidFill>
            </a:endParaRPr>
          </a:p>
        </p:txBody>
      </p:sp>
    </p:spTree>
    <p:extLst>
      <p:ext uri="{BB962C8B-B14F-4D97-AF65-F5344CB8AC3E}">
        <p14:creationId xmlns:p14="http://schemas.microsoft.com/office/powerpoint/2010/main" val="9286906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0894" y="1329438"/>
            <a:ext cx="5542213" cy="2860980"/>
          </a:xfrm>
          <a:prstGeom prst="rect">
            <a:avLst/>
          </a:prstGeom>
        </p:spPr>
      </p:pic>
      <p:pic>
        <p:nvPicPr>
          <p:cNvPr id="24" name="pasted-image.pdf"/>
          <p:cNvPicPr>
            <a:picLocks noChangeAspect="1"/>
          </p:cNvPicPr>
          <p:nvPr/>
        </p:nvPicPr>
        <p:blipFill>
          <a:blip r:embed="rId4">
            <a:alphaModFix amt="20000"/>
            <a:extLst/>
          </a:blip>
          <a:stretch>
            <a:fillRect/>
          </a:stretch>
        </p:blipFill>
        <p:spPr>
          <a:xfrm>
            <a:off x="0" y="6151337"/>
            <a:ext cx="705517" cy="698091"/>
          </a:xfrm>
          <a:prstGeom prst="rect">
            <a:avLst/>
          </a:prstGeom>
          <a:ln w="25400">
            <a:miter lim="400000"/>
          </a:ln>
          <a:effectLst>
            <a:outerShdw blurRad="254000" dist="127000" dir="5400000" rotWithShape="0">
              <a:srgbClr val="000000">
                <a:alpha val="70000"/>
              </a:srgbClr>
            </a:outerShdw>
          </a:effectLst>
        </p:spPr>
      </p:pic>
      <p:pic>
        <p:nvPicPr>
          <p:cNvPr id="29" name="Picture 28"/>
          <p:cNvPicPr>
            <a:picLocks noChangeAspect="1"/>
          </p:cNvPicPr>
          <p:nvPr/>
        </p:nvPicPr>
        <p:blipFill>
          <a:blip r:embed="rId5">
            <a:alphaModFix amt="20000"/>
          </a:blip>
          <a:stretch>
            <a:fillRect/>
          </a:stretch>
        </p:blipFill>
        <p:spPr>
          <a:xfrm>
            <a:off x="8434532" y="6142764"/>
            <a:ext cx="709468" cy="715236"/>
          </a:xfrm>
          <a:prstGeom prst="rect">
            <a:avLst/>
          </a:prstGeom>
          <a:effectLst/>
        </p:spPr>
      </p:pic>
      <p:cxnSp>
        <p:nvCxnSpPr>
          <p:cNvPr id="26" name="Straight Connector 25"/>
          <p:cNvCxnSpPr/>
          <p:nvPr/>
        </p:nvCxnSpPr>
        <p:spPr>
          <a:xfrm flipV="1">
            <a:off x="1092657" y="1176065"/>
            <a:ext cx="7806228" cy="0"/>
          </a:xfrm>
          <a:prstGeom prst="line">
            <a:avLst/>
          </a:prstGeom>
          <a:noFill/>
          <a:ln w="127000" cap="flat">
            <a:solidFill>
              <a:schemeClr val="accent1"/>
            </a:solidFill>
            <a:prstDash val="solid"/>
            <a:miter lim="400000"/>
          </a:ln>
          <a:effectLst/>
          <a:sp3d/>
        </p:spPr>
        <p:style>
          <a:lnRef idx="0">
            <a:scrgbClr r="0" g="0" b="0"/>
          </a:lnRef>
          <a:fillRef idx="0">
            <a:scrgbClr r="0" g="0" b="0"/>
          </a:fillRef>
          <a:effectRef idx="0">
            <a:scrgbClr r="0" g="0" b="0"/>
          </a:effectRef>
          <a:fontRef idx="none"/>
        </p:style>
      </p:cxnSp>
      <p:cxnSp>
        <p:nvCxnSpPr>
          <p:cNvPr id="27" name="Straight Connector 26"/>
          <p:cNvCxnSpPr/>
          <p:nvPr/>
        </p:nvCxnSpPr>
        <p:spPr>
          <a:xfrm>
            <a:off x="235325" y="1176065"/>
            <a:ext cx="857332" cy="0"/>
          </a:xfrm>
          <a:prstGeom prst="line">
            <a:avLst/>
          </a:prstGeom>
          <a:noFill/>
          <a:ln w="127000" cap="flat">
            <a:solidFill>
              <a:srgbClr val="329600"/>
            </a:solidFill>
            <a:prstDash val="solid"/>
            <a:miter lim="400000"/>
          </a:ln>
          <a:effectLst/>
          <a:sp3d/>
        </p:spPr>
        <p:style>
          <a:lnRef idx="0">
            <a:scrgbClr r="0" g="0" b="0"/>
          </a:lnRef>
          <a:fillRef idx="0">
            <a:scrgbClr r="0" g="0" b="0"/>
          </a:fillRef>
          <a:effectRef idx="0">
            <a:scrgbClr r="0" g="0" b="0"/>
          </a:effectRef>
          <a:fontRef idx="none"/>
        </p:style>
      </p:cxnSp>
      <p:sp>
        <p:nvSpPr>
          <p:cNvPr id="28" name="Shape 130"/>
          <p:cNvSpPr txBox="1">
            <a:spLocks/>
          </p:cNvSpPr>
          <p:nvPr/>
        </p:nvSpPr>
        <p:spPr>
          <a:xfrm>
            <a:off x="235325" y="372418"/>
            <a:ext cx="8673353" cy="745647"/>
          </a:xfrm>
          <a:prstGeom prst="rect">
            <a:avLst/>
          </a:prstGeom>
          <a:ln w="12700">
            <a:miter lim="400000"/>
          </a:ln>
          <a:extLst>
            <a:ext uri="{C572A759-6A51-4108-AA02-DFA0A04FC94B}">
              <ma14:wrappingTextBoxFlag xmlns:ma14="http://schemas.microsoft.com/office/mac/drawingml/2011/main" val="1"/>
            </a:ext>
          </a:extLst>
        </p:spPr>
        <p:txBody>
          <a:bodyPr lIns="31872" tIns="31872" rIns="31872" bIns="31872" anchor="ctr">
            <a:noAutofit/>
          </a:bodyPr>
          <a:lstStyle>
            <a:lvl1pPr marL="0" marR="0" indent="0" algn="l" defTabSz="457200" rtl="0" latinLnBrk="0">
              <a:lnSpc>
                <a:spcPct val="100000"/>
              </a:lnSpc>
              <a:spcBef>
                <a:spcPts val="0"/>
              </a:spcBef>
              <a:spcAft>
                <a:spcPts val="0"/>
              </a:spcAft>
              <a:buClrTx/>
              <a:buSzTx/>
              <a:buFontTx/>
              <a:buNone/>
              <a:tabLst/>
              <a:defRPr sz="5000" b="0" i="0" u="none" strike="noStrike" cap="none" spc="0" baseline="0">
                <a:ln>
                  <a:noFill/>
                </a:ln>
                <a:solidFill>
                  <a:schemeClr val="accent2"/>
                </a:solidFill>
                <a:uFillTx/>
                <a:latin typeface="Calibri"/>
                <a:ea typeface="Calibri"/>
                <a:cs typeface="Calibri"/>
                <a:sym typeface="Calibri"/>
              </a:defRPr>
            </a:lvl1pPr>
            <a:lvl2pPr marL="0" marR="0" indent="143424"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2pPr>
            <a:lvl3pPr marL="0" marR="0" indent="286847"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3pPr>
            <a:lvl4pPr marL="0" marR="0" indent="430271"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4pPr>
            <a:lvl5pPr marL="0" marR="0" indent="573695"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5pPr>
            <a:lvl6pPr marL="0" marR="0" indent="717118"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6pPr>
            <a:lvl7pPr marL="0" marR="0" indent="860542"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7pPr>
            <a:lvl8pPr marL="0" marR="0" indent="1003965"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8pPr>
            <a:lvl9pPr marL="0" marR="0" indent="1147389"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9pPr>
          </a:lstStyle>
          <a:p>
            <a:pPr hangingPunct="1"/>
            <a:r>
              <a:rPr lang="en-US" sz="3600" b="1" dirty="0" smtClean="0">
                <a:solidFill>
                  <a:srgbClr val="329600"/>
                </a:solidFill>
                <a:latin typeface="Calibri" panose="020F0502020204030204" pitchFamily="34" charset="0"/>
                <a:cs typeface="Calibri" panose="020F0502020204030204" pitchFamily="34" charset="0"/>
              </a:rPr>
              <a:t>False Positive and False Negative Results</a:t>
            </a:r>
            <a:endParaRPr lang="en-US" sz="3600" b="1" dirty="0">
              <a:solidFill>
                <a:srgbClr val="329600"/>
              </a:solidFill>
              <a:latin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82410" y="3933332"/>
            <a:ext cx="5579181" cy="2880064"/>
          </a:xfrm>
          <a:prstGeom prst="rect">
            <a:avLst/>
          </a:prstGeom>
        </p:spPr>
      </p:pic>
    </p:spTree>
    <p:extLst>
      <p:ext uri="{BB962C8B-B14F-4D97-AF65-F5344CB8AC3E}">
        <p14:creationId xmlns:p14="http://schemas.microsoft.com/office/powerpoint/2010/main" val="509186773"/>
      </p:ext>
    </p:extLst>
  </p:cSld>
  <p:clrMapOvr>
    <a:masterClrMapping/>
  </p:clrMapOvr>
  <p:transition spd="med"/>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asted-image.pdf"/>
          <p:cNvPicPr>
            <a:picLocks noChangeAspect="1"/>
          </p:cNvPicPr>
          <p:nvPr/>
        </p:nvPicPr>
        <p:blipFill>
          <a:blip r:embed="rId3">
            <a:alphaModFix amt="20000"/>
            <a:extLst/>
          </a:blip>
          <a:stretch>
            <a:fillRect/>
          </a:stretch>
        </p:blipFill>
        <p:spPr>
          <a:xfrm>
            <a:off x="0" y="6151337"/>
            <a:ext cx="705517" cy="698091"/>
          </a:xfrm>
          <a:prstGeom prst="rect">
            <a:avLst/>
          </a:prstGeom>
          <a:ln w="25400">
            <a:miter lim="400000"/>
          </a:ln>
          <a:effectLst>
            <a:outerShdw blurRad="254000" dist="127000" dir="5400000" rotWithShape="0">
              <a:srgbClr val="000000">
                <a:alpha val="70000"/>
              </a:srgbClr>
            </a:outerShdw>
          </a:effectLst>
        </p:spPr>
      </p:pic>
      <p:pic>
        <p:nvPicPr>
          <p:cNvPr id="29" name="Picture 28"/>
          <p:cNvPicPr>
            <a:picLocks noChangeAspect="1"/>
          </p:cNvPicPr>
          <p:nvPr/>
        </p:nvPicPr>
        <p:blipFill>
          <a:blip r:embed="rId4">
            <a:alphaModFix amt="20000"/>
          </a:blip>
          <a:stretch>
            <a:fillRect/>
          </a:stretch>
        </p:blipFill>
        <p:spPr>
          <a:xfrm>
            <a:off x="8434532" y="6142764"/>
            <a:ext cx="709468" cy="715236"/>
          </a:xfrm>
          <a:prstGeom prst="rect">
            <a:avLst/>
          </a:prstGeom>
          <a:effectLst/>
        </p:spPr>
      </p:pic>
      <p:cxnSp>
        <p:nvCxnSpPr>
          <p:cNvPr id="26" name="Straight Connector 25"/>
          <p:cNvCxnSpPr/>
          <p:nvPr/>
        </p:nvCxnSpPr>
        <p:spPr>
          <a:xfrm flipV="1">
            <a:off x="1102450" y="1176065"/>
            <a:ext cx="7806228" cy="0"/>
          </a:xfrm>
          <a:prstGeom prst="line">
            <a:avLst/>
          </a:prstGeom>
          <a:noFill/>
          <a:ln w="127000" cap="flat">
            <a:solidFill>
              <a:schemeClr val="accent1"/>
            </a:solidFill>
            <a:prstDash val="solid"/>
            <a:miter lim="400000"/>
          </a:ln>
          <a:effectLst/>
          <a:sp3d/>
        </p:spPr>
        <p:style>
          <a:lnRef idx="0">
            <a:scrgbClr r="0" g="0" b="0"/>
          </a:lnRef>
          <a:fillRef idx="0">
            <a:scrgbClr r="0" g="0" b="0"/>
          </a:fillRef>
          <a:effectRef idx="0">
            <a:scrgbClr r="0" g="0" b="0"/>
          </a:effectRef>
          <a:fontRef idx="none"/>
        </p:style>
      </p:cxnSp>
      <p:cxnSp>
        <p:nvCxnSpPr>
          <p:cNvPr id="27" name="Straight Connector 26"/>
          <p:cNvCxnSpPr/>
          <p:nvPr/>
        </p:nvCxnSpPr>
        <p:spPr>
          <a:xfrm>
            <a:off x="235325" y="1176065"/>
            <a:ext cx="857332" cy="0"/>
          </a:xfrm>
          <a:prstGeom prst="line">
            <a:avLst/>
          </a:prstGeom>
          <a:noFill/>
          <a:ln w="127000" cap="flat">
            <a:solidFill>
              <a:srgbClr val="329600"/>
            </a:solidFill>
            <a:prstDash val="solid"/>
            <a:miter lim="400000"/>
          </a:ln>
          <a:effectLst/>
          <a:sp3d/>
        </p:spPr>
        <p:style>
          <a:lnRef idx="0">
            <a:scrgbClr r="0" g="0" b="0"/>
          </a:lnRef>
          <a:fillRef idx="0">
            <a:scrgbClr r="0" g="0" b="0"/>
          </a:fillRef>
          <a:effectRef idx="0">
            <a:scrgbClr r="0" g="0" b="0"/>
          </a:effectRef>
          <a:fontRef idx="none"/>
        </p:style>
      </p:cxnSp>
      <p:sp>
        <p:nvSpPr>
          <p:cNvPr id="28" name="Shape 130"/>
          <p:cNvSpPr txBox="1">
            <a:spLocks/>
          </p:cNvSpPr>
          <p:nvPr/>
        </p:nvSpPr>
        <p:spPr>
          <a:xfrm>
            <a:off x="235325" y="372418"/>
            <a:ext cx="8673353" cy="745647"/>
          </a:xfrm>
          <a:prstGeom prst="rect">
            <a:avLst/>
          </a:prstGeom>
          <a:ln w="12700">
            <a:miter lim="400000"/>
          </a:ln>
          <a:extLst>
            <a:ext uri="{C572A759-6A51-4108-AA02-DFA0A04FC94B}">
              <ma14:wrappingTextBoxFlag xmlns:ma14="http://schemas.microsoft.com/office/mac/drawingml/2011/main" val="1"/>
            </a:ext>
          </a:extLst>
        </p:spPr>
        <p:txBody>
          <a:bodyPr lIns="31872" tIns="31872" rIns="31872" bIns="31872" anchor="ctr">
            <a:noAutofit/>
          </a:bodyPr>
          <a:lstStyle>
            <a:lvl1pPr marL="0" marR="0" indent="0" algn="l" defTabSz="457200" rtl="0" latinLnBrk="0">
              <a:lnSpc>
                <a:spcPct val="100000"/>
              </a:lnSpc>
              <a:spcBef>
                <a:spcPts val="0"/>
              </a:spcBef>
              <a:spcAft>
                <a:spcPts val="0"/>
              </a:spcAft>
              <a:buClrTx/>
              <a:buSzTx/>
              <a:buFontTx/>
              <a:buNone/>
              <a:tabLst/>
              <a:defRPr sz="5000" b="0" i="0" u="none" strike="noStrike" cap="none" spc="0" baseline="0">
                <a:ln>
                  <a:noFill/>
                </a:ln>
                <a:solidFill>
                  <a:schemeClr val="accent2"/>
                </a:solidFill>
                <a:uFillTx/>
                <a:latin typeface="Calibri"/>
                <a:ea typeface="Calibri"/>
                <a:cs typeface="Calibri"/>
                <a:sym typeface="Calibri"/>
              </a:defRPr>
            </a:lvl1pPr>
            <a:lvl2pPr marL="0" marR="0" indent="143424"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2pPr>
            <a:lvl3pPr marL="0" marR="0" indent="286847"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3pPr>
            <a:lvl4pPr marL="0" marR="0" indent="430271"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4pPr>
            <a:lvl5pPr marL="0" marR="0" indent="573695"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5pPr>
            <a:lvl6pPr marL="0" marR="0" indent="717118"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6pPr>
            <a:lvl7pPr marL="0" marR="0" indent="860542"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7pPr>
            <a:lvl8pPr marL="0" marR="0" indent="1003965"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8pPr>
            <a:lvl9pPr marL="0" marR="0" indent="1147389"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9pPr>
          </a:lstStyle>
          <a:p>
            <a:r>
              <a:rPr lang="en-US" sz="4000" b="1" dirty="0">
                <a:solidFill>
                  <a:srgbClr val="329600"/>
                </a:solidFill>
                <a:latin typeface="Calibri" panose="020F0502020204030204" pitchFamily="34" charset="0"/>
                <a:cs typeface="Calibri" panose="020F0502020204030204" pitchFamily="34" charset="0"/>
              </a:rPr>
              <a:t>Binomial Proportion Confidence Interval</a:t>
            </a:r>
            <a:endParaRPr lang="en-US" sz="3600" b="1" dirty="0">
              <a:solidFill>
                <a:srgbClr val="329600"/>
              </a:solidFill>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23" name="TextBox 22"/>
              <p:cNvSpPr txBox="1"/>
              <p:nvPr/>
            </p:nvSpPr>
            <p:spPr>
              <a:xfrm>
                <a:off x="322979" y="1812529"/>
                <a:ext cx="2315656" cy="46166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000" i="1">
                          <a:latin typeface="Cambria Math" charset="0"/>
                          <a:ea typeface="Calibri" charset="0"/>
                          <a:cs typeface="Calibri" charset="0"/>
                        </a:rPr>
                        <m:t>(</m:t>
                      </m:r>
                      <m:sSub>
                        <m:sSubPr>
                          <m:ctrlPr>
                            <a:rPr lang="en-US" sz="3000" i="1">
                              <a:latin typeface="Cambria Math" charset="0"/>
                              <a:ea typeface="Calibri" charset="0"/>
                              <a:cs typeface="Calibri" charset="0"/>
                            </a:rPr>
                          </m:ctrlPr>
                        </m:sSubPr>
                        <m:e>
                          <m:r>
                            <a:rPr lang="en-US" sz="3000" i="1">
                              <a:latin typeface="Cambria Math" charset="0"/>
                              <a:ea typeface="Calibri" charset="0"/>
                              <a:cs typeface="Calibri" charset="0"/>
                            </a:rPr>
                            <m:t>𝑛</m:t>
                          </m:r>
                        </m:e>
                        <m:sub>
                          <m:r>
                            <a:rPr lang="en-US" sz="3000" i="1">
                              <a:latin typeface="Cambria Math" charset="0"/>
                              <a:ea typeface="Calibri" charset="0"/>
                              <a:cs typeface="Calibri" charset="0"/>
                            </a:rPr>
                            <m:t>𝑡𝑟𝑖𝑎𝑙𝑠</m:t>
                          </m:r>
                        </m:sub>
                      </m:sSub>
                      <m:r>
                        <a:rPr lang="en-US" sz="3000" i="1">
                          <a:latin typeface="Cambria Math" charset="0"/>
                          <a:ea typeface="Calibri" charset="0"/>
                          <a:cs typeface="Calibri" charset="0"/>
                        </a:rPr>
                        <m:t>, </m:t>
                      </m:r>
                      <m:sSub>
                        <m:sSubPr>
                          <m:ctrlPr>
                            <a:rPr lang="en-US" sz="3000" i="1">
                              <a:latin typeface="Cambria Math" charset="0"/>
                              <a:ea typeface="Calibri" charset="0"/>
                              <a:cs typeface="Calibri" charset="0"/>
                            </a:rPr>
                          </m:ctrlPr>
                        </m:sSubPr>
                        <m:e>
                          <m:r>
                            <a:rPr lang="en-US" sz="3000" i="1">
                              <a:latin typeface="Cambria Math" charset="0"/>
                              <a:ea typeface="Calibri" charset="0"/>
                              <a:cs typeface="Calibri" charset="0"/>
                            </a:rPr>
                            <m:t>𝑛</m:t>
                          </m:r>
                        </m:e>
                        <m:sub>
                          <m:r>
                            <a:rPr lang="en-US" sz="3000" i="1">
                              <a:latin typeface="Cambria Math" charset="0"/>
                              <a:ea typeface="Calibri" charset="0"/>
                              <a:cs typeface="Calibri" charset="0"/>
                            </a:rPr>
                            <m:t>𝑠𝑢𝑐𝑐𝑒𝑠𝑠</m:t>
                          </m:r>
                        </m:sub>
                      </m:sSub>
                      <m:r>
                        <a:rPr lang="en-US" sz="3000" i="1">
                          <a:latin typeface="Cambria Math" charset="0"/>
                          <a:ea typeface="Calibri" charset="0"/>
                          <a:cs typeface="Calibri" charset="0"/>
                        </a:rPr>
                        <m:t>)</m:t>
                      </m:r>
                    </m:oMath>
                  </m:oMathPara>
                </a14:m>
                <a:endParaRPr lang="en-US" sz="3000" dirty="0">
                  <a:latin typeface="Calibri" charset="0"/>
                  <a:ea typeface="Calibri" charset="0"/>
                  <a:cs typeface="Calibri" charset="0"/>
                </a:endParaRPr>
              </a:p>
            </p:txBody>
          </p:sp>
        </mc:Choice>
        <mc:Fallback xmlns="">
          <p:sp>
            <p:nvSpPr>
              <p:cNvPr id="23" name="TextBox 22"/>
              <p:cNvSpPr txBox="1">
                <a:spLocks noRot="1" noChangeAspect="1" noMove="1" noResize="1" noEditPoints="1" noAdjustHandles="1" noChangeArrowheads="1" noChangeShapeType="1" noTextEdit="1"/>
              </p:cNvSpPr>
              <p:nvPr/>
            </p:nvSpPr>
            <p:spPr>
              <a:xfrm>
                <a:off x="322979" y="1812529"/>
                <a:ext cx="2315656" cy="461665"/>
              </a:xfrm>
              <a:prstGeom prst="rect">
                <a:avLst/>
              </a:prstGeom>
              <a:blipFill rotWithShape="0">
                <a:blip r:embed="rId5"/>
                <a:stretch>
                  <a:fillRect r="-10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p:cNvSpPr txBox="1"/>
              <p:nvPr/>
            </p:nvSpPr>
            <p:spPr>
              <a:xfrm>
                <a:off x="3886682" y="1808359"/>
                <a:ext cx="2915735" cy="4616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000" i="1">
                          <a:latin typeface="Cambria Math" charset="0"/>
                          <a:ea typeface="Calibri" charset="0"/>
                          <a:cs typeface="Calibri" charset="0"/>
                        </a:rPr>
                        <m:t>𝑟</m:t>
                      </m:r>
                      <m:r>
                        <a:rPr lang="en-US" sz="3000" i="1">
                          <a:latin typeface="Cambria Math" charset="0"/>
                          <a:ea typeface="Calibri" charset="0"/>
                          <a:cs typeface="Calibri" charset="0"/>
                        </a:rPr>
                        <m:t>&lt;</m:t>
                      </m:r>
                      <m:r>
                        <a:rPr lang="en-US" sz="3000" i="1">
                          <a:latin typeface="Cambria Math" charset="0"/>
                          <a:ea typeface="Calibri" charset="0"/>
                          <a:cs typeface="Calibri" charset="0"/>
                        </a:rPr>
                        <m:t>𝑆𝑢𝑐𝑐𝑒𝑠𝑠𝑅𝑎𝑡𝑒</m:t>
                      </m:r>
                    </m:oMath>
                  </m:oMathPara>
                </a14:m>
                <a:endParaRPr lang="en-US" sz="3000" dirty="0">
                  <a:latin typeface="Calibri" charset="0"/>
                  <a:ea typeface="Calibri" charset="0"/>
                  <a:cs typeface="Calibri" charset="0"/>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3886682" y="1808359"/>
                <a:ext cx="2915735" cy="461665"/>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5344549" y="2222411"/>
                <a:ext cx="2831934"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a:latin typeface="Cambria Math" charset="0"/>
                          <a:ea typeface="Calibri" charset="0"/>
                          <a:cs typeface="Calibri" charset="0"/>
                        </a:rPr>
                        <m:t>𝑤𝑖𝑡h</m:t>
                      </m:r>
                      <m:r>
                        <a:rPr lang="en-US" sz="2000" i="1">
                          <a:latin typeface="Cambria Math" charset="0"/>
                          <a:ea typeface="Calibri" charset="0"/>
                          <a:cs typeface="Calibri" charset="0"/>
                        </a:rPr>
                        <m:t> </m:t>
                      </m:r>
                      <m:r>
                        <a:rPr lang="en-US" sz="2000" i="1">
                          <a:latin typeface="Cambria Math" charset="0"/>
                          <a:ea typeface="Calibri" charset="0"/>
                          <a:cs typeface="Calibri" charset="0"/>
                        </a:rPr>
                        <m:t>𝑎</m:t>
                      </m:r>
                      <m:r>
                        <a:rPr lang="en-US" sz="2000" i="1">
                          <a:latin typeface="Cambria Math" charset="0"/>
                          <a:ea typeface="Calibri" charset="0"/>
                          <a:cs typeface="Calibri" charset="0"/>
                        </a:rPr>
                        <m:t> </m:t>
                      </m:r>
                      <m:r>
                        <a:rPr lang="en-US" sz="2000" i="1">
                          <a:latin typeface="Cambria Math" charset="0"/>
                          <a:ea typeface="Calibri" charset="0"/>
                          <a:cs typeface="Calibri" charset="0"/>
                        </a:rPr>
                        <m:t>𝑐𝑜𝑛𝑓𝑖𝑑𝑒𝑛𝑐𝑒</m:t>
                      </m:r>
                      <m:r>
                        <a:rPr lang="en-US" sz="2000" i="1">
                          <a:latin typeface="Cambria Math" charset="0"/>
                          <a:ea typeface="Calibri" charset="0"/>
                          <a:cs typeface="Calibri" charset="0"/>
                        </a:rPr>
                        <m:t> </m:t>
                      </m:r>
                      <m:r>
                        <a:rPr lang="en-US" sz="2000" i="1">
                          <a:latin typeface="Cambria Math" charset="0"/>
                          <a:ea typeface="Calibri" charset="0"/>
                          <a:cs typeface="Calibri" charset="0"/>
                        </a:rPr>
                        <m:t>𝑙𝑒𝑣𝑒𝑙</m:t>
                      </m:r>
                    </m:oMath>
                  </m:oMathPara>
                </a14:m>
                <a:endParaRPr lang="en-US" sz="2000" dirty="0">
                  <a:latin typeface="Calibri" charset="0"/>
                  <a:ea typeface="Calibri" charset="0"/>
                  <a:cs typeface="Calibri" charset="0"/>
                </a:endParaRPr>
              </a:p>
            </p:txBody>
          </p:sp>
        </mc:Choice>
        <mc:Fallback xmlns="">
          <p:sp>
            <p:nvSpPr>
              <p:cNvPr id="30" name="TextBox 29"/>
              <p:cNvSpPr txBox="1">
                <a:spLocks noRot="1" noChangeAspect="1" noMove="1" noResize="1" noEditPoints="1" noAdjustHandles="1" noChangeArrowheads="1" noChangeShapeType="1" noTextEdit="1"/>
              </p:cNvSpPr>
              <p:nvPr/>
            </p:nvSpPr>
            <p:spPr>
              <a:xfrm>
                <a:off x="5344549" y="2222411"/>
                <a:ext cx="2831934" cy="307777"/>
              </a:xfrm>
              <a:prstGeom prst="rect">
                <a:avLst/>
              </a:prstGeom>
              <a:blipFill rotWithShape="0">
                <a:blip r:embed="rId7"/>
                <a:stretch>
                  <a:fillRect l="-647" t="-146000" r="-431" b="-180000"/>
                </a:stretch>
              </a:blipFill>
            </p:spPr>
            <p:txBody>
              <a:bodyPr/>
              <a:lstStyle/>
              <a:p>
                <a:r>
                  <a:rPr lang="en-US">
                    <a:noFill/>
                  </a:rPr>
                  <a:t> </a:t>
                </a:r>
              </a:p>
            </p:txBody>
          </p:sp>
        </mc:Fallback>
      </mc:AlternateContent>
      <p:sp>
        <p:nvSpPr>
          <p:cNvPr id="31" name="Down Arrow 30"/>
          <p:cNvSpPr/>
          <p:nvPr/>
        </p:nvSpPr>
        <p:spPr>
          <a:xfrm rot="16200000">
            <a:off x="3180863" y="1838980"/>
            <a:ext cx="363474" cy="376628"/>
          </a:xfrm>
          <a:prstGeom prst="downArrow">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251288805"/>
      </p:ext>
    </p:extLst>
  </p:cSld>
  <p:clrMapOvr>
    <a:masterClrMapping/>
  </p:clrMapOvr>
  <p:transition spd="med"/>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vg-invk.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112" y="4117375"/>
            <a:ext cx="4707764" cy="2353388"/>
          </a:xfrm>
          <a:prstGeom prst="rect">
            <a:avLst/>
          </a:prstGeom>
        </p:spPr>
      </p:pic>
      <p:sp>
        <p:nvSpPr>
          <p:cNvPr id="2" name="Title 1"/>
          <p:cNvSpPr>
            <a:spLocks noGrp="1"/>
          </p:cNvSpPr>
          <p:nvPr>
            <p:ph type="title"/>
          </p:nvPr>
        </p:nvSpPr>
        <p:spPr>
          <a:xfrm>
            <a:off x="324992" y="98219"/>
            <a:ext cx="8494017" cy="1143000"/>
          </a:xfrm>
        </p:spPr>
        <p:txBody>
          <a:bodyPr>
            <a:normAutofit/>
          </a:bodyPr>
          <a:lstStyle/>
          <a:p>
            <a:r>
              <a:rPr lang="en-US" sz="3000" dirty="0" smtClean="0">
                <a:solidFill>
                  <a:srgbClr val="008000"/>
                </a:solidFill>
              </a:rPr>
              <a:t>Evaluation of MITHRA</a:t>
            </a:r>
            <a:endParaRPr lang="en-US" sz="3000" dirty="0">
              <a:solidFill>
                <a:srgbClr val="008000"/>
              </a:solidFill>
            </a:endParaRPr>
          </a:p>
        </p:txBody>
      </p:sp>
      <p:pic>
        <p:nvPicPr>
          <p:cNvPr id="3" name="Picture 2" descr="avg-energy.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290" y="1241219"/>
            <a:ext cx="4473224" cy="2315408"/>
          </a:xfrm>
          <a:prstGeom prst="rect">
            <a:avLst/>
          </a:prstGeom>
        </p:spPr>
      </p:pic>
      <p:pic>
        <p:nvPicPr>
          <p:cNvPr id="4" name="Picture 3" descr="avg-speedup.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00222" y="1241219"/>
            <a:ext cx="4473223" cy="2315408"/>
          </a:xfrm>
          <a:prstGeom prst="rect">
            <a:avLst/>
          </a:prstGeom>
        </p:spPr>
      </p:pic>
      <p:grpSp>
        <p:nvGrpSpPr>
          <p:cNvPr id="19" name="Group 18"/>
          <p:cNvGrpSpPr/>
          <p:nvPr/>
        </p:nvGrpSpPr>
        <p:grpSpPr>
          <a:xfrm>
            <a:off x="5249334" y="4117375"/>
            <a:ext cx="3588415" cy="1771153"/>
            <a:chOff x="386368" y="3657601"/>
            <a:chExt cx="9081499" cy="1456201"/>
          </a:xfrm>
        </p:grpSpPr>
        <p:sp>
          <p:nvSpPr>
            <p:cNvPr id="20" name="Rounded Rectangle 19"/>
            <p:cNvSpPr/>
            <p:nvPr/>
          </p:nvSpPr>
          <p:spPr>
            <a:xfrm>
              <a:off x="493506" y="3657601"/>
              <a:ext cx="8819798" cy="1243920"/>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386368" y="3772654"/>
              <a:ext cx="9081499" cy="1341148"/>
            </a:xfrm>
            <a:prstGeom prst="rect">
              <a:avLst/>
            </a:prstGeom>
            <a:noFill/>
          </p:spPr>
          <p:txBody>
            <a:bodyPr wrap="square" rtlCol="0">
              <a:spAutoFit/>
            </a:bodyPr>
            <a:lstStyle/>
            <a:p>
              <a:pPr algn="just"/>
              <a:r>
                <a:rPr lang="en-US" sz="2000" b="1" dirty="0" smtClean="0"/>
                <a:t>Comparing geometric </a:t>
              </a:r>
              <a:r>
                <a:rPr lang="en-US" sz="2000" b="1" dirty="0"/>
                <a:t>mean -</a:t>
              </a:r>
              <a:r>
                <a:rPr lang="en-US" sz="2000" b="1" dirty="0" smtClean="0"/>
                <a:t> </a:t>
              </a:r>
              <a:r>
                <a:rPr lang="en-US" sz="2000" b="1" dirty="0"/>
                <a:t>speedup, </a:t>
              </a:r>
              <a:r>
                <a:rPr lang="en-US" sz="2000" b="1" dirty="0" smtClean="0"/>
                <a:t> </a:t>
              </a:r>
              <a:r>
                <a:rPr lang="en-US" sz="2000" b="1" dirty="0"/>
                <a:t>energy reduction and </a:t>
              </a:r>
              <a:r>
                <a:rPr lang="en-US" sz="2000" b="1" dirty="0" smtClean="0"/>
                <a:t>invocation rate across </a:t>
              </a:r>
              <a:r>
                <a:rPr lang="en-US" sz="2000" dirty="0" smtClean="0">
                  <a:solidFill>
                    <a:srgbClr val="30A0D5"/>
                  </a:solidFill>
                </a:rPr>
                <a:t>varied set of benchmarks. </a:t>
              </a:r>
            </a:p>
            <a:p>
              <a:endParaRPr lang="en-US" sz="2000" dirty="0">
                <a:solidFill>
                  <a:srgbClr val="30A0D5"/>
                </a:solidFill>
              </a:endParaRPr>
            </a:p>
          </p:txBody>
        </p:sp>
      </p:grpSp>
    </p:spTree>
    <p:extLst>
      <p:ext uri="{BB962C8B-B14F-4D97-AF65-F5344CB8AC3E}">
        <p14:creationId xmlns:p14="http://schemas.microsoft.com/office/powerpoint/2010/main" val="1858186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005"/>
            <a:ext cx="8229600" cy="1143000"/>
          </a:xfrm>
        </p:spPr>
        <p:txBody>
          <a:bodyPr>
            <a:normAutofit/>
          </a:bodyPr>
          <a:lstStyle/>
          <a:p>
            <a:r>
              <a:rPr lang="en-US" sz="3800" dirty="0" smtClean="0">
                <a:solidFill>
                  <a:srgbClr val="008000"/>
                </a:solidFill>
              </a:rPr>
              <a:t>False Positive and False Negatives</a:t>
            </a:r>
            <a:endParaRPr lang="en-US" sz="3800" dirty="0">
              <a:solidFill>
                <a:srgbClr val="008000"/>
              </a:solidFill>
            </a:endParaRPr>
          </a:p>
        </p:txBody>
      </p:sp>
      <p:pic>
        <p:nvPicPr>
          <p:cNvPr id="3" name="Picture 2" descr="table-false-predrat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8084" y="1178005"/>
            <a:ext cx="5235157" cy="2702473"/>
          </a:xfrm>
          <a:prstGeom prst="rect">
            <a:avLst/>
          </a:prstGeom>
        </p:spPr>
      </p:pic>
      <p:pic>
        <p:nvPicPr>
          <p:cNvPr id="4" name="Picture 3" descr="neural-false-predrate.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4945" y="4063922"/>
            <a:ext cx="5161434" cy="2664416"/>
          </a:xfrm>
          <a:prstGeom prst="rect">
            <a:avLst/>
          </a:prstGeom>
        </p:spPr>
      </p:pic>
    </p:spTree>
    <p:extLst>
      <p:ext uri="{BB962C8B-B14F-4D97-AF65-F5344CB8AC3E}">
        <p14:creationId xmlns:p14="http://schemas.microsoft.com/office/powerpoint/2010/main" val="4410353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ash.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6976" y="1879599"/>
            <a:ext cx="6050048" cy="4103511"/>
          </a:xfrm>
          <a:prstGeom prst="rect">
            <a:avLst/>
          </a:prstGeom>
        </p:spPr>
      </p:pic>
      <p:sp>
        <p:nvSpPr>
          <p:cNvPr id="2" name="Title 1"/>
          <p:cNvSpPr>
            <a:spLocks noGrp="1"/>
          </p:cNvSpPr>
          <p:nvPr>
            <p:ph type="title"/>
          </p:nvPr>
        </p:nvSpPr>
        <p:spPr/>
        <p:txBody>
          <a:bodyPr>
            <a:normAutofit fontScale="90000"/>
          </a:bodyPr>
          <a:lstStyle/>
          <a:p>
            <a:r>
              <a:rPr lang="en-US" dirty="0" smtClean="0">
                <a:solidFill>
                  <a:srgbClr val="008000"/>
                </a:solidFill>
              </a:rPr>
              <a:t>Multi-Input Hashing and Input Signature Generation</a:t>
            </a:r>
            <a:endParaRPr lang="en-US" dirty="0">
              <a:solidFill>
                <a:srgbClr val="008000"/>
              </a:solidFill>
            </a:endParaRPr>
          </a:p>
        </p:txBody>
      </p:sp>
      <p:sp>
        <p:nvSpPr>
          <p:cNvPr id="3" name="Rectangle 2"/>
          <p:cNvSpPr/>
          <p:nvPr/>
        </p:nvSpPr>
        <p:spPr>
          <a:xfrm>
            <a:off x="2469444" y="5531554"/>
            <a:ext cx="4715128" cy="395112"/>
          </a:xfrm>
          <a:prstGeom prst="rect">
            <a:avLst/>
          </a:prstGeom>
          <a:noFill/>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32276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250" y="274638"/>
            <a:ext cx="8849501" cy="1143000"/>
          </a:xfrm>
        </p:spPr>
        <p:txBody>
          <a:bodyPr>
            <a:normAutofit/>
          </a:bodyPr>
          <a:lstStyle/>
          <a:p>
            <a:r>
              <a:rPr lang="en-US" sz="3800" dirty="0" smtClean="0">
                <a:solidFill>
                  <a:srgbClr val="008000"/>
                </a:solidFill>
              </a:rPr>
              <a:t>Multiple Tables for Improved </a:t>
            </a:r>
            <a:r>
              <a:rPr lang="en-US" sz="3800" dirty="0">
                <a:solidFill>
                  <a:srgbClr val="008000"/>
                </a:solidFill>
              </a:rPr>
              <a:t>P</a:t>
            </a:r>
            <a:r>
              <a:rPr lang="en-US" sz="3800" dirty="0" smtClean="0">
                <a:solidFill>
                  <a:srgbClr val="008000"/>
                </a:solidFill>
              </a:rPr>
              <a:t>erformance</a:t>
            </a:r>
            <a:endParaRPr lang="en-US" sz="3800" dirty="0">
              <a:solidFill>
                <a:srgbClr val="008000"/>
              </a:solidFill>
            </a:endParaRPr>
          </a:p>
        </p:txBody>
      </p:sp>
      <p:pic>
        <p:nvPicPr>
          <p:cNvPr id="6" name="Picture 5" descr="ensemble.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755" y="1417638"/>
            <a:ext cx="8670849" cy="3266580"/>
          </a:xfrm>
          <a:prstGeom prst="rect">
            <a:avLst/>
          </a:prstGeom>
        </p:spPr>
      </p:pic>
      <p:grpSp>
        <p:nvGrpSpPr>
          <p:cNvPr id="11" name="Group 10"/>
          <p:cNvGrpSpPr/>
          <p:nvPr/>
        </p:nvGrpSpPr>
        <p:grpSpPr>
          <a:xfrm>
            <a:off x="259452" y="5231829"/>
            <a:ext cx="8884548" cy="1469271"/>
            <a:chOff x="1498600" y="3657600"/>
            <a:chExt cx="7441816" cy="1469271"/>
          </a:xfrm>
        </p:grpSpPr>
        <p:sp>
          <p:nvSpPr>
            <p:cNvPr id="12" name="Rounded Rectangle 11"/>
            <p:cNvSpPr/>
            <p:nvPr/>
          </p:nvSpPr>
          <p:spPr>
            <a:xfrm>
              <a:off x="1498600" y="3657600"/>
              <a:ext cx="7308850" cy="1206500"/>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1498600" y="3772654"/>
              <a:ext cx="7441816" cy="1354217"/>
            </a:xfrm>
            <a:prstGeom prst="rect">
              <a:avLst/>
            </a:prstGeom>
            <a:noFill/>
          </p:spPr>
          <p:txBody>
            <a:bodyPr wrap="square" rtlCol="0">
              <a:spAutoFit/>
            </a:bodyPr>
            <a:lstStyle/>
            <a:p>
              <a:r>
                <a:rPr lang="en-US" sz="2800" dirty="0" smtClean="0"/>
                <a:t>A small </a:t>
              </a:r>
              <a:r>
                <a:rPr lang="en-US" sz="2800" dirty="0">
                  <a:solidFill>
                    <a:srgbClr val="008000"/>
                  </a:solidFill>
                </a:rPr>
                <a:t>ensemble</a:t>
              </a:r>
              <a:r>
                <a:rPr lang="en-US" sz="2800" dirty="0"/>
                <a:t> of table-based </a:t>
              </a:r>
              <a:r>
                <a:rPr lang="en-US" sz="2800" dirty="0" smtClean="0"/>
                <a:t>Classifiers achieve better accuracy and performance  </a:t>
              </a:r>
              <a:endParaRPr lang="en-US" sz="2800" dirty="0"/>
            </a:p>
            <a:p>
              <a:endParaRPr lang="en-US" sz="2600" dirty="0"/>
            </a:p>
          </p:txBody>
        </p:sp>
      </p:grpSp>
    </p:spTree>
    <p:extLst>
      <p:ext uri="{BB962C8B-B14F-4D97-AF65-F5344CB8AC3E}">
        <p14:creationId xmlns:p14="http://schemas.microsoft.com/office/powerpoint/2010/main" val="6893583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error-control-unit.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5320" y="1211812"/>
            <a:ext cx="6873360" cy="1727869"/>
          </a:xfrm>
          <a:prstGeom prst="rect">
            <a:avLst/>
          </a:prstGeom>
        </p:spPr>
      </p:pic>
      <p:sp>
        <p:nvSpPr>
          <p:cNvPr id="2" name="Title 1"/>
          <p:cNvSpPr>
            <a:spLocks noGrp="1"/>
          </p:cNvSpPr>
          <p:nvPr>
            <p:ph type="title"/>
          </p:nvPr>
        </p:nvSpPr>
        <p:spPr>
          <a:xfrm>
            <a:off x="457200" y="175173"/>
            <a:ext cx="8229600" cy="824971"/>
          </a:xfrm>
        </p:spPr>
        <p:txBody>
          <a:bodyPr/>
          <a:lstStyle/>
          <a:p>
            <a:r>
              <a:rPr lang="en-US" dirty="0" smtClean="0">
                <a:solidFill>
                  <a:srgbClr val="008000"/>
                </a:solidFill>
              </a:rPr>
              <a:t>Neural Network Based Mechanism</a:t>
            </a:r>
            <a:endParaRPr lang="en-US" dirty="0">
              <a:solidFill>
                <a:srgbClr val="008000"/>
              </a:solidFill>
            </a:endParaRPr>
          </a:p>
        </p:txBody>
      </p:sp>
      <p:pic>
        <p:nvPicPr>
          <p:cNvPr id="4" name="Picture 3" descr="neural-topology.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1082" y="3277200"/>
            <a:ext cx="5588069" cy="3465091"/>
          </a:xfrm>
          <a:prstGeom prst="rect">
            <a:avLst/>
          </a:prstGeom>
        </p:spPr>
      </p:pic>
      <p:sp>
        <p:nvSpPr>
          <p:cNvPr id="8" name="Rectangle 7"/>
          <p:cNvSpPr/>
          <p:nvPr/>
        </p:nvSpPr>
        <p:spPr>
          <a:xfrm>
            <a:off x="3577538" y="2144889"/>
            <a:ext cx="1756463" cy="710126"/>
          </a:xfrm>
          <a:prstGeom prst="rect">
            <a:avLst/>
          </a:prstGeom>
          <a:gradFill flip="none" rotWithShape="1">
            <a:gsLst>
              <a:gs pos="0">
                <a:schemeClr val="accent2">
                  <a:tint val="100000"/>
                  <a:shade val="100000"/>
                  <a:satMod val="130000"/>
                  <a:alpha val="20000"/>
                </a:schemeClr>
              </a:gs>
              <a:gs pos="100000">
                <a:schemeClr val="accent2">
                  <a:tint val="50000"/>
                  <a:shade val="100000"/>
                  <a:satMod val="350000"/>
                  <a:alpha val="20000"/>
                </a:schemeClr>
              </a:gs>
            </a:gsLst>
            <a:lin ang="16200000" scaled="0"/>
            <a:tileRec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rgbClr val="FF0000"/>
              </a:solidFill>
            </a:endParaRPr>
          </a:p>
        </p:txBody>
      </p:sp>
      <p:cxnSp>
        <p:nvCxnSpPr>
          <p:cNvPr id="9" name="Straight Connector 8"/>
          <p:cNvCxnSpPr>
            <a:stCxn id="8" idx="2"/>
          </p:cNvCxnSpPr>
          <p:nvPr/>
        </p:nvCxnSpPr>
        <p:spPr>
          <a:xfrm flipH="1">
            <a:off x="4182472" y="2855015"/>
            <a:ext cx="273298" cy="422185"/>
          </a:xfrm>
          <a:prstGeom prst="line">
            <a:avLst/>
          </a:prstGeom>
        </p:spPr>
        <p:style>
          <a:lnRef idx="2">
            <a:schemeClr val="accent2"/>
          </a:lnRef>
          <a:fillRef idx="0">
            <a:schemeClr val="accent2"/>
          </a:fillRef>
          <a:effectRef idx="1">
            <a:schemeClr val="accent2"/>
          </a:effectRef>
          <a:fontRef idx="minor">
            <a:schemeClr val="tx1"/>
          </a:fontRef>
        </p:style>
      </p:cxnSp>
      <p:sp>
        <p:nvSpPr>
          <p:cNvPr id="10" name="Rectangle 9"/>
          <p:cNvSpPr/>
          <p:nvPr/>
        </p:nvSpPr>
        <p:spPr>
          <a:xfrm>
            <a:off x="817271" y="3277200"/>
            <a:ext cx="7869529" cy="3387462"/>
          </a:xfrm>
          <a:prstGeom prst="rect">
            <a:avLst/>
          </a:prstGeom>
          <a:gradFill flip="none" rotWithShape="1">
            <a:gsLst>
              <a:gs pos="0">
                <a:schemeClr val="accent2">
                  <a:tint val="100000"/>
                  <a:shade val="100000"/>
                  <a:satMod val="130000"/>
                  <a:alpha val="0"/>
                </a:schemeClr>
              </a:gs>
              <a:gs pos="100000">
                <a:schemeClr val="accent2">
                  <a:tint val="50000"/>
                  <a:shade val="100000"/>
                  <a:satMod val="350000"/>
                  <a:alpha val="0"/>
                </a:schemeClr>
              </a:gs>
            </a:gsLst>
            <a:lin ang="16200000" scaled="0"/>
            <a:tileRec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11" name="Straight Connector 10"/>
          <p:cNvCxnSpPr>
            <a:stCxn id="8" idx="2"/>
            <a:endCxn id="10" idx="0"/>
          </p:cNvCxnSpPr>
          <p:nvPr/>
        </p:nvCxnSpPr>
        <p:spPr>
          <a:xfrm>
            <a:off x="4455770" y="2855015"/>
            <a:ext cx="296266" cy="422185"/>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1152982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8000"/>
                </a:solidFill>
              </a:rPr>
              <a:t>Compiler Support for MITHRA</a:t>
            </a:r>
            <a:endParaRPr lang="en-US" dirty="0">
              <a:solidFill>
                <a:srgbClr val="008000"/>
              </a:solidFill>
            </a:endParaRPr>
          </a:p>
        </p:txBody>
      </p:sp>
      <p:sp>
        <p:nvSpPr>
          <p:cNvPr id="3" name="Content Placeholder 2"/>
          <p:cNvSpPr>
            <a:spLocks noGrp="1"/>
          </p:cNvSpPr>
          <p:nvPr>
            <p:ph idx="1"/>
          </p:nvPr>
        </p:nvSpPr>
        <p:spPr>
          <a:xfrm>
            <a:off x="457200" y="1600201"/>
            <a:ext cx="8229600" cy="3887398"/>
          </a:xfrm>
        </p:spPr>
        <p:txBody>
          <a:bodyPr>
            <a:normAutofit fontScale="92500" lnSpcReduction="10000"/>
          </a:bodyPr>
          <a:lstStyle/>
          <a:p>
            <a:r>
              <a:rPr lang="en-US" dirty="0" smtClean="0"/>
              <a:t>Programmer provides:</a:t>
            </a:r>
          </a:p>
          <a:p>
            <a:pPr lvl="1"/>
            <a:r>
              <a:rPr lang="en-US" dirty="0" smtClean="0"/>
              <a:t>Application specific quality requirement</a:t>
            </a:r>
          </a:p>
          <a:p>
            <a:pPr lvl="1"/>
            <a:r>
              <a:rPr lang="en-US" dirty="0" smtClean="0"/>
              <a:t>Quality Metric</a:t>
            </a:r>
          </a:p>
          <a:p>
            <a:pPr lvl="1"/>
            <a:r>
              <a:rPr lang="en-US" dirty="0" smtClean="0"/>
              <a:t>Set of representative application inputs </a:t>
            </a:r>
          </a:p>
          <a:p>
            <a:pPr lvl="1"/>
            <a:endParaRPr lang="en-US" dirty="0" smtClean="0"/>
          </a:p>
          <a:p>
            <a:r>
              <a:rPr lang="en-US" dirty="0" smtClean="0"/>
              <a:t>Algorithm maps final output requirement to a threshold (</a:t>
            </a:r>
            <a:r>
              <a:rPr lang="en-US" b="1" dirty="0" err="1" smtClean="0">
                <a:solidFill>
                  <a:srgbClr val="008000"/>
                </a:solidFill>
              </a:rPr>
              <a:t>th</a:t>
            </a:r>
            <a:r>
              <a:rPr lang="en-US" dirty="0" smtClean="0"/>
              <a:t>) on </a:t>
            </a:r>
            <a:r>
              <a:rPr lang="en-US" b="1" dirty="0" smtClean="0">
                <a:solidFill>
                  <a:srgbClr val="008000"/>
                </a:solidFill>
              </a:rPr>
              <a:t>accelerator error</a:t>
            </a:r>
            <a:r>
              <a:rPr lang="en-US" dirty="0" smtClean="0"/>
              <a:t>. </a:t>
            </a:r>
          </a:p>
          <a:p>
            <a:pPr marL="0" indent="0">
              <a:buNone/>
            </a:pPr>
            <a:r>
              <a:rPr lang="en-US" dirty="0" smtClean="0"/>
              <a:t> </a:t>
            </a:r>
            <a:endParaRPr lang="en-US" dirty="0"/>
          </a:p>
        </p:txBody>
      </p:sp>
      <p:grpSp>
        <p:nvGrpSpPr>
          <p:cNvPr id="4" name="Group 3"/>
          <p:cNvGrpSpPr/>
          <p:nvPr/>
        </p:nvGrpSpPr>
        <p:grpSpPr>
          <a:xfrm>
            <a:off x="259452" y="5105291"/>
            <a:ext cx="8884548" cy="1206500"/>
            <a:chOff x="1498600" y="3657600"/>
            <a:chExt cx="7441816" cy="1206500"/>
          </a:xfrm>
        </p:grpSpPr>
        <p:sp>
          <p:nvSpPr>
            <p:cNvPr id="5" name="Rounded Rectangle 4"/>
            <p:cNvSpPr/>
            <p:nvPr/>
          </p:nvSpPr>
          <p:spPr>
            <a:xfrm>
              <a:off x="1498600" y="3657600"/>
              <a:ext cx="7308850" cy="1206500"/>
            </a:xfrm>
            <a:prstGeom prst="round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1498600" y="3772654"/>
              <a:ext cx="7441816" cy="923330"/>
            </a:xfrm>
            <a:prstGeom prst="rect">
              <a:avLst/>
            </a:prstGeom>
            <a:noFill/>
          </p:spPr>
          <p:txBody>
            <a:bodyPr wrap="square" rtlCol="0">
              <a:spAutoFit/>
            </a:bodyPr>
            <a:lstStyle/>
            <a:p>
              <a:r>
                <a:rPr lang="en-US" sz="2600" dirty="0">
                  <a:solidFill>
                    <a:srgbClr val="008000"/>
                  </a:solidFill>
                </a:rPr>
                <a:t>A</a:t>
              </a:r>
              <a:r>
                <a:rPr lang="en-US" sz="2600" dirty="0" smtClean="0">
                  <a:solidFill>
                    <a:srgbClr val="008000"/>
                  </a:solidFill>
                </a:rPr>
                <a:t>ccelerator error  &lt; </a:t>
              </a:r>
              <a:r>
                <a:rPr lang="en-US" sz="2600" dirty="0" err="1" smtClean="0">
                  <a:solidFill>
                    <a:srgbClr val="008000"/>
                  </a:solidFill>
                </a:rPr>
                <a:t>th</a:t>
              </a:r>
              <a:r>
                <a:rPr lang="en-US" sz="2600" dirty="0" smtClean="0"/>
                <a:t> : learn to invoke the accelerator</a:t>
              </a:r>
            </a:p>
            <a:p>
              <a:r>
                <a:rPr lang="en-US" sz="2600" dirty="0">
                  <a:solidFill>
                    <a:srgbClr val="008000"/>
                  </a:solidFill>
                </a:rPr>
                <a:t>A</a:t>
              </a:r>
              <a:r>
                <a:rPr lang="en-US" sz="2600" dirty="0" smtClean="0">
                  <a:solidFill>
                    <a:srgbClr val="008000"/>
                  </a:solidFill>
                </a:rPr>
                <a:t>ccelerator error  &gt; </a:t>
              </a:r>
              <a:r>
                <a:rPr lang="en-US" sz="2600" dirty="0" err="1" smtClean="0">
                  <a:solidFill>
                    <a:srgbClr val="008000"/>
                  </a:solidFill>
                </a:rPr>
                <a:t>th</a:t>
              </a:r>
              <a:r>
                <a:rPr lang="en-US" sz="2600" dirty="0" smtClean="0">
                  <a:solidFill>
                    <a:srgbClr val="008000"/>
                  </a:solidFill>
                </a:rPr>
                <a:t> </a:t>
              </a:r>
              <a:r>
                <a:rPr lang="en-US" sz="2600" dirty="0" smtClean="0"/>
                <a:t>: learn to fall back to the original function</a:t>
              </a:r>
              <a:endParaRPr lang="en-US" sz="2600" dirty="0"/>
            </a:p>
          </p:txBody>
        </p:sp>
      </p:grpSp>
    </p:spTree>
    <p:extLst>
      <p:ext uri="{BB962C8B-B14F-4D97-AF65-F5344CB8AC3E}">
        <p14:creationId xmlns:p14="http://schemas.microsoft.com/office/powerpoint/2010/main" val="20441408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Screen Shot 2015-02-18 at 6.45.2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1749" y="2871472"/>
            <a:ext cx="6489800" cy="3792352"/>
          </a:xfrm>
          <a:prstGeom prst="rect">
            <a:avLst/>
          </a:prstGeom>
        </p:spPr>
      </p:pic>
      <p:pic>
        <p:nvPicPr>
          <p:cNvPr id="24" name="pasted-image.pdf"/>
          <p:cNvPicPr>
            <a:picLocks noChangeAspect="1"/>
          </p:cNvPicPr>
          <p:nvPr/>
        </p:nvPicPr>
        <p:blipFill>
          <a:blip r:embed="rId4">
            <a:alphaModFix amt="20000"/>
            <a:extLst/>
          </a:blip>
          <a:stretch>
            <a:fillRect/>
          </a:stretch>
        </p:blipFill>
        <p:spPr>
          <a:xfrm>
            <a:off x="0" y="6151337"/>
            <a:ext cx="705517" cy="698091"/>
          </a:xfrm>
          <a:prstGeom prst="rect">
            <a:avLst/>
          </a:prstGeom>
          <a:ln w="25400">
            <a:miter lim="400000"/>
          </a:ln>
          <a:effectLst>
            <a:outerShdw blurRad="254000" dist="127000" dir="5400000" rotWithShape="0">
              <a:srgbClr val="000000">
                <a:alpha val="70000"/>
              </a:srgbClr>
            </a:outerShdw>
          </a:effectLst>
        </p:spPr>
      </p:pic>
      <p:pic>
        <p:nvPicPr>
          <p:cNvPr id="29" name="Picture 28"/>
          <p:cNvPicPr>
            <a:picLocks noChangeAspect="1"/>
          </p:cNvPicPr>
          <p:nvPr/>
        </p:nvPicPr>
        <p:blipFill>
          <a:blip r:embed="rId5">
            <a:alphaModFix amt="20000"/>
          </a:blip>
          <a:stretch>
            <a:fillRect/>
          </a:stretch>
        </p:blipFill>
        <p:spPr>
          <a:xfrm>
            <a:off x="8434532" y="6142764"/>
            <a:ext cx="709468" cy="715236"/>
          </a:xfrm>
          <a:prstGeom prst="rect">
            <a:avLst/>
          </a:prstGeom>
          <a:effectLst/>
        </p:spPr>
      </p:pic>
      <p:sp>
        <p:nvSpPr>
          <p:cNvPr id="16" name="Rectangle 15"/>
          <p:cNvSpPr/>
          <p:nvPr/>
        </p:nvSpPr>
        <p:spPr>
          <a:xfrm>
            <a:off x="2820269" y="2905836"/>
            <a:ext cx="1681222" cy="90388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2" name="Right Arrow 21"/>
          <p:cNvSpPr/>
          <p:nvPr/>
        </p:nvSpPr>
        <p:spPr>
          <a:xfrm rot="2548179">
            <a:off x="2769528" y="2013848"/>
            <a:ext cx="1320341" cy="1023867"/>
          </a:xfrm>
          <a:prstGeom prst="rightArrow">
            <a:avLst/>
          </a:prstGeom>
          <a:gradFill flip="none" rotWithShape="1">
            <a:gsLst>
              <a:gs pos="0">
                <a:srgbClr val="008F00"/>
              </a:gs>
              <a:gs pos="48000">
                <a:srgbClr val="009193"/>
              </a:gs>
              <a:gs pos="100000">
                <a:srgbClr val="005493"/>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p:cNvSpPr/>
          <p:nvPr/>
        </p:nvSpPr>
        <p:spPr>
          <a:xfrm>
            <a:off x="6379395" y="4808095"/>
            <a:ext cx="120953" cy="145142"/>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chemeClr val="tx1"/>
              </a:solidFill>
            </a:endParaRPr>
          </a:p>
        </p:txBody>
      </p:sp>
      <p:pic>
        <p:nvPicPr>
          <p:cNvPr id="11" name="Picture 10"/>
          <p:cNvPicPr>
            <a:picLocks noChangeAspect="1"/>
          </p:cNvPicPr>
          <p:nvPr/>
        </p:nvPicPr>
        <p:blipFill>
          <a:blip r:embed="rId6"/>
          <a:stretch>
            <a:fillRect/>
          </a:stretch>
        </p:blipFill>
        <p:spPr>
          <a:xfrm rot="21318708">
            <a:off x="5655496" y="4491523"/>
            <a:ext cx="1447798" cy="923426"/>
          </a:xfrm>
          <a:prstGeom prst="rect">
            <a:avLst/>
          </a:prstGeom>
        </p:spPr>
      </p:pic>
      <p:grpSp>
        <p:nvGrpSpPr>
          <p:cNvPr id="12" name="Group 11"/>
          <p:cNvGrpSpPr/>
          <p:nvPr/>
        </p:nvGrpSpPr>
        <p:grpSpPr>
          <a:xfrm>
            <a:off x="52242" y="88988"/>
            <a:ext cx="3432279" cy="1781644"/>
            <a:chOff x="52242" y="88988"/>
            <a:chExt cx="3432279" cy="1781644"/>
          </a:xfrm>
        </p:grpSpPr>
        <p:sp>
          <p:nvSpPr>
            <p:cNvPr id="14" name="Freeform 13"/>
            <p:cNvSpPr/>
            <p:nvPr/>
          </p:nvSpPr>
          <p:spPr>
            <a:xfrm>
              <a:off x="52242" y="88988"/>
              <a:ext cx="1691640" cy="1781644"/>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0070C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4240" tIns="234759" rIns="204241" bIns="234758" numCol="1" spcCol="1270" anchor="ctr" anchorCtr="0">
              <a:noAutofit/>
            </a:bodyPr>
            <a:lstStyle/>
            <a:p>
              <a:pPr lvl="0" algn="ctr" defTabSz="1600200">
                <a:lnSpc>
                  <a:spcPct val="90000"/>
                </a:lnSpc>
                <a:spcBef>
                  <a:spcPct val="0"/>
                </a:spcBef>
                <a:spcAft>
                  <a:spcPct val="35000"/>
                </a:spcAft>
              </a:pPr>
              <a:r>
                <a:rPr lang="en-US" sz="2200" kern="1200" dirty="0" smtClean="0">
                  <a:latin typeface="+mj-lt"/>
                </a:rPr>
                <a:t>Fixed Error</a:t>
              </a:r>
              <a:endParaRPr lang="en-US" sz="2200" kern="1200" dirty="0">
                <a:latin typeface="+mj-lt"/>
              </a:endParaRPr>
            </a:p>
          </p:txBody>
        </p:sp>
        <p:sp>
          <p:nvSpPr>
            <p:cNvPr id="19" name="Freeform 18"/>
            <p:cNvSpPr/>
            <p:nvPr/>
          </p:nvSpPr>
          <p:spPr>
            <a:xfrm>
              <a:off x="1792881" y="88988"/>
              <a:ext cx="1691640" cy="1781644"/>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0070C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4240" tIns="234759" rIns="204241" bIns="234758" numCol="1" spcCol="1270" anchor="ctr" anchorCtr="0">
              <a:noAutofit/>
            </a:bodyPr>
            <a:lstStyle/>
            <a:p>
              <a:pPr lvl="0" algn="ctr" defTabSz="1600200">
                <a:lnSpc>
                  <a:spcPct val="90000"/>
                </a:lnSpc>
                <a:spcBef>
                  <a:spcPct val="0"/>
                </a:spcBef>
                <a:spcAft>
                  <a:spcPct val="35000"/>
                </a:spcAft>
              </a:pPr>
              <a:r>
                <a:rPr lang="en-US" sz="2200" kern="1200" dirty="0" smtClean="0">
                  <a:latin typeface="+mj-lt"/>
                </a:rPr>
                <a:t>Lack of Error Control</a:t>
              </a:r>
              <a:endParaRPr lang="en-US" sz="2200" kern="1200" dirty="0">
                <a:latin typeface="+mj-lt"/>
              </a:endParaRPr>
            </a:p>
          </p:txBody>
        </p:sp>
      </p:grpSp>
      <p:sp>
        <p:nvSpPr>
          <p:cNvPr id="20" name="Freeform 19"/>
          <p:cNvSpPr/>
          <p:nvPr/>
        </p:nvSpPr>
        <p:spPr>
          <a:xfrm>
            <a:off x="905436" y="1537496"/>
            <a:ext cx="1725891" cy="1781644"/>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0070C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4240" tIns="234759" rIns="204241" bIns="234758" numCol="1" spcCol="1270" anchor="ctr" anchorCtr="0">
            <a:noAutofit/>
          </a:bodyPr>
          <a:lstStyle/>
          <a:p>
            <a:pPr lvl="0" algn="ctr" defTabSz="1600200">
              <a:lnSpc>
                <a:spcPct val="90000"/>
              </a:lnSpc>
              <a:spcBef>
                <a:spcPct val="0"/>
              </a:spcBef>
              <a:spcAft>
                <a:spcPct val="35000"/>
              </a:spcAft>
            </a:pPr>
            <a:r>
              <a:rPr lang="en-US" sz="2200" kern="1200" dirty="0" smtClean="0">
                <a:latin typeface="+mj-lt"/>
              </a:rPr>
              <a:t>Lack </a:t>
            </a:r>
            <a:r>
              <a:rPr lang="en-US" sz="2200" kern="1200" smtClean="0">
                <a:latin typeface="+mj-lt"/>
              </a:rPr>
              <a:t>of Guarantees</a:t>
            </a:r>
            <a:endParaRPr lang="en-US" sz="2200" kern="1200" dirty="0">
              <a:latin typeface="+mj-lt"/>
            </a:endParaRPr>
          </a:p>
        </p:txBody>
      </p:sp>
    </p:spTree>
    <p:extLst>
      <p:ext uri="{BB962C8B-B14F-4D97-AF65-F5344CB8AC3E}">
        <p14:creationId xmlns:p14="http://schemas.microsoft.com/office/powerpoint/2010/main" val="480391575"/>
      </p:ext>
    </p:extLst>
  </p:cSld>
  <p:clrMapOvr>
    <a:masterClrMapping/>
  </p:clrMapOvr>
  <p:transition spd="med"/>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asted-image.pdf"/>
          <p:cNvPicPr>
            <a:picLocks noChangeAspect="1"/>
          </p:cNvPicPr>
          <p:nvPr/>
        </p:nvPicPr>
        <p:blipFill>
          <a:blip r:embed="rId3">
            <a:alphaModFix amt="20000"/>
            <a:extLst/>
          </a:blip>
          <a:stretch>
            <a:fillRect/>
          </a:stretch>
        </p:blipFill>
        <p:spPr>
          <a:xfrm>
            <a:off x="0" y="6151337"/>
            <a:ext cx="705517" cy="698091"/>
          </a:xfrm>
          <a:prstGeom prst="rect">
            <a:avLst/>
          </a:prstGeom>
          <a:ln w="25400">
            <a:miter lim="400000"/>
          </a:ln>
          <a:effectLst>
            <a:outerShdw blurRad="254000" dist="127000" dir="5400000" rotWithShape="0">
              <a:srgbClr val="000000">
                <a:alpha val="70000"/>
              </a:srgbClr>
            </a:outerShdw>
          </a:effectLst>
        </p:spPr>
      </p:pic>
      <p:pic>
        <p:nvPicPr>
          <p:cNvPr id="29" name="Picture 28"/>
          <p:cNvPicPr>
            <a:picLocks noChangeAspect="1"/>
          </p:cNvPicPr>
          <p:nvPr/>
        </p:nvPicPr>
        <p:blipFill>
          <a:blip r:embed="rId4">
            <a:alphaModFix amt="20000"/>
          </a:blip>
          <a:stretch>
            <a:fillRect/>
          </a:stretch>
        </p:blipFill>
        <p:spPr>
          <a:xfrm>
            <a:off x="8434532" y="6142764"/>
            <a:ext cx="709468" cy="715236"/>
          </a:xfrm>
          <a:prstGeom prst="rect">
            <a:avLst/>
          </a:prstGeom>
          <a:effectLst/>
        </p:spPr>
      </p:pic>
      <p:cxnSp>
        <p:nvCxnSpPr>
          <p:cNvPr id="26" name="Straight Connector 25"/>
          <p:cNvCxnSpPr/>
          <p:nvPr/>
        </p:nvCxnSpPr>
        <p:spPr>
          <a:xfrm flipV="1">
            <a:off x="1102450" y="1176065"/>
            <a:ext cx="7806228" cy="0"/>
          </a:xfrm>
          <a:prstGeom prst="line">
            <a:avLst/>
          </a:prstGeom>
          <a:noFill/>
          <a:ln w="127000" cap="flat">
            <a:solidFill>
              <a:schemeClr val="accent1"/>
            </a:solidFill>
            <a:prstDash val="solid"/>
            <a:miter lim="400000"/>
          </a:ln>
          <a:effectLst/>
          <a:sp3d/>
        </p:spPr>
        <p:style>
          <a:lnRef idx="0">
            <a:scrgbClr r="0" g="0" b="0"/>
          </a:lnRef>
          <a:fillRef idx="0">
            <a:scrgbClr r="0" g="0" b="0"/>
          </a:fillRef>
          <a:effectRef idx="0">
            <a:scrgbClr r="0" g="0" b="0"/>
          </a:effectRef>
          <a:fontRef idx="none"/>
        </p:style>
      </p:cxnSp>
      <p:cxnSp>
        <p:nvCxnSpPr>
          <p:cNvPr id="27" name="Straight Connector 26"/>
          <p:cNvCxnSpPr/>
          <p:nvPr/>
        </p:nvCxnSpPr>
        <p:spPr>
          <a:xfrm>
            <a:off x="235325" y="1176065"/>
            <a:ext cx="857332" cy="0"/>
          </a:xfrm>
          <a:prstGeom prst="line">
            <a:avLst/>
          </a:prstGeom>
          <a:noFill/>
          <a:ln w="127000" cap="flat">
            <a:solidFill>
              <a:srgbClr val="329600"/>
            </a:solidFill>
            <a:prstDash val="solid"/>
            <a:miter lim="400000"/>
          </a:ln>
          <a:effectLst/>
          <a:sp3d/>
        </p:spPr>
        <p:style>
          <a:lnRef idx="0">
            <a:scrgbClr r="0" g="0" b="0"/>
          </a:lnRef>
          <a:fillRef idx="0">
            <a:scrgbClr r="0" g="0" b="0"/>
          </a:fillRef>
          <a:effectRef idx="0">
            <a:scrgbClr r="0" g="0" b="0"/>
          </a:effectRef>
          <a:fontRef idx="none"/>
        </p:style>
      </p:cxnSp>
      <p:sp>
        <p:nvSpPr>
          <p:cNvPr id="28" name="Shape 130"/>
          <p:cNvSpPr txBox="1">
            <a:spLocks/>
          </p:cNvSpPr>
          <p:nvPr/>
        </p:nvSpPr>
        <p:spPr>
          <a:xfrm>
            <a:off x="235325" y="372418"/>
            <a:ext cx="7717431" cy="745647"/>
          </a:xfrm>
          <a:prstGeom prst="rect">
            <a:avLst/>
          </a:prstGeom>
          <a:ln w="12700">
            <a:miter lim="400000"/>
          </a:ln>
          <a:extLst>
            <a:ext uri="{C572A759-6A51-4108-AA02-DFA0A04FC94B}">
              <ma14:wrappingTextBoxFlag xmlns:ma14="http://schemas.microsoft.com/office/mac/drawingml/2011/main" val="1"/>
            </a:ext>
          </a:extLst>
        </p:spPr>
        <p:txBody>
          <a:bodyPr lIns="31872" tIns="31872" rIns="31872" bIns="31872" anchor="ctr">
            <a:noAutofit/>
          </a:bodyPr>
          <a:lstStyle>
            <a:lvl1pPr marL="0" marR="0" indent="0" algn="l" defTabSz="457200" rtl="0" latinLnBrk="0">
              <a:lnSpc>
                <a:spcPct val="100000"/>
              </a:lnSpc>
              <a:spcBef>
                <a:spcPts val="0"/>
              </a:spcBef>
              <a:spcAft>
                <a:spcPts val="0"/>
              </a:spcAft>
              <a:buClrTx/>
              <a:buSzTx/>
              <a:buFontTx/>
              <a:buNone/>
              <a:tabLst/>
              <a:defRPr sz="5000" b="0" i="0" u="none" strike="noStrike" cap="none" spc="0" baseline="0">
                <a:ln>
                  <a:noFill/>
                </a:ln>
                <a:solidFill>
                  <a:schemeClr val="accent2"/>
                </a:solidFill>
                <a:uFillTx/>
                <a:latin typeface="Calibri"/>
                <a:ea typeface="Calibri"/>
                <a:cs typeface="Calibri"/>
                <a:sym typeface="Calibri"/>
              </a:defRPr>
            </a:lvl1pPr>
            <a:lvl2pPr marL="0" marR="0" indent="143424"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2pPr>
            <a:lvl3pPr marL="0" marR="0" indent="286847"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3pPr>
            <a:lvl4pPr marL="0" marR="0" indent="430271"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4pPr>
            <a:lvl5pPr marL="0" marR="0" indent="573695"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5pPr>
            <a:lvl6pPr marL="0" marR="0" indent="717118"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6pPr>
            <a:lvl7pPr marL="0" marR="0" indent="860542"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7pPr>
            <a:lvl8pPr marL="0" marR="0" indent="1003965"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8pPr>
            <a:lvl9pPr marL="0" marR="0" indent="1147389"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9pPr>
          </a:lstStyle>
          <a:p>
            <a:pPr hangingPunct="1"/>
            <a:r>
              <a:rPr lang="en-US" sz="4000" b="1" dirty="0" smtClean="0">
                <a:solidFill>
                  <a:srgbClr val="329600"/>
                </a:solidFill>
                <a:latin typeface="Calibri" panose="020F0502020204030204" pitchFamily="34" charset="0"/>
                <a:cs typeface="Calibri" panose="020F0502020204030204" pitchFamily="34" charset="0"/>
              </a:rPr>
              <a:t>Quality vs Benefits Tradeoffs</a:t>
            </a:r>
            <a:endParaRPr lang="en-US" sz="4000" b="1" dirty="0">
              <a:solidFill>
                <a:srgbClr val="329600"/>
              </a:solidFill>
              <a:latin typeface="Calibri" panose="020F0502020204030204" pitchFamily="34" charset="0"/>
              <a:cs typeface="Calibri" panose="020F0502020204030204" pitchFamily="34" charset="0"/>
            </a:endParaRPr>
          </a:p>
        </p:txBody>
      </p:sp>
      <p:sp>
        <p:nvSpPr>
          <p:cNvPr id="18" name="Rectangle 17"/>
          <p:cNvSpPr/>
          <p:nvPr/>
        </p:nvSpPr>
        <p:spPr>
          <a:xfrm>
            <a:off x="3199054" y="4920860"/>
            <a:ext cx="3542160" cy="3418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Output </a:t>
            </a:r>
            <a:r>
              <a:rPr lang="en-US" sz="2400" dirty="0">
                <a:solidFill>
                  <a:schemeClr val="tx1"/>
                </a:solidFill>
              </a:rPr>
              <a:t>Quality</a:t>
            </a:r>
          </a:p>
        </p:txBody>
      </p:sp>
      <p:cxnSp>
        <p:nvCxnSpPr>
          <p:cNvPr id="21" name="Straight Arrow Connector 20"/>
          <p:cNvCxnSpPr/>
          <p:nvPr/>
        </p:nvCxnSpPr>
        <p:spPr>
          <a:xfrm flipV="1">
            <a:off x="1687779" y="2147593"/>
            <a:ext cx="0" cy="2275421"/>
          </a:xfrm>
          <a:prstGeom prst="straightConnector1">
            <a:avLst/>
          </a:prstGeom>
          <a:ln w="1016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rot="16200000">
            <a:off x="-265301" y="3020215"/>
            <a:ext cx="2113785" cy="5301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Approximation </a:t>
            </a:r>
            <a:br>
              <a:rPr lang="en-US" sz="2400" dirty="0">
                <a:solidFill>
                  <a:schemeClr val="tx1"/>
                </a:solidFill>
              </a:rPr>
            </a:br>
            <a:r>
              <a:rPr lang="en-US" sz="2400" dirty="0">
                <a:solidFill>
                  <a:schemeClr val="tx1"/>
                </a:solidFill>
              </a:rPr>
              <a:t>Benefits</a:t>
            </a:r>
          </a:p>
        </p:txBody>
      </p:sp>
      <p:cxnSp>
        <p:nvCxnSpPr>
          <p:cNvPr id="23" name="Straight Arrow Connector 22"/>
          <p:cNvCxnSpPr/>
          <p:nvPr/>
        </p:nvCxnSpPr>
        <p:spPr>
          <a:xfrm>
            <a:off x="1641661" y="4439056"/>
            <a:ext cx="6656946" cy="0"/>
          </a:xfrm>
          <a:prstGeom prst="straightConnector1">
            <a:avLst/>
          </a:prstGeom>
          <a:ln w="1016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Freeform 24"/>
          <p:cNvSpPr/>
          <p:nvPr/>
        </p:nvSpPr>
        <p:spPr>
          <a:xfrm>
            <a:off x="2194900" y="2178125"/>
            <a:ext cx="5621931" cy="1977081"/>
          </a:xfrm>
          <a:custGeom>
            <a:avLst/>
            <a:gdLst>
              <a:gd name="connsiteX0" fmla="*/ 0 w 8498541"/>
              <a:gd name="connsiteY0" fmla="*/ 0 h 2492189"/>
              <a:gd name="connsiteX1" fmla="*/ 1846729 w 8498541"/>
              <a:gd name="connsiteY1" fmla="*/ 1631577 h 2492189"/>
              <a:gd name="connsiteX2" fmla="*/ 8498541 w 8498541"/>
              <a:gd name="connsiteY2" fmla="*/ 2492189 h 2492189"/>
            </a:gdLst>
            <a:ahLst/>
            <a:cxnLst>
              <a:cxn ang="0">
                <a:pos x="connsiteX0" y="connsiteY0"/>
              </a:cxn>
              <a:cxn ang="0">
                <a:pos x="connsiteX1" y="connsiteY1"/>
              </a:cxn>
              <a:cxn ang="0">
                <a:pos x="connsiteX2" y="connsiteY2"/>
              </a:cxn>
            </a:cxnLst>
            <a:rect l="l" t="t" r="r" b="b"/>
            <a:pathLst>
              <a:path w="8498541" h="2492189">
                <a:moveTo>
                  <a:pt x="0" y="0"/>
                </a:moveTo>
                <a:cubicBezTo>
                  <a:pt x="215152" y="608106"/>
                  <a:pt x="430305" y="1216212"/>
                  <a:pt x="1846729" y="1631577"/>
                </a:cubicBezTo>
                <a:cubicBezTo>
                  <a:pt x="3263153" y="2046942"/>
                  <a:pt x="8498541" y="2492189"/>
                  <a:pt x="8498541" y="2492189"/>
                </a:cubicBezTo>
              </a:path>
            </a:pathLst>
          </a:custGeom>
          <a:noFill/>
          <a:ln w="101600">
            <a:solidFill>
              <a:srgbClr val="0054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p:cNvCxnSpPr/>
          <p:nvPr/>
        </p:nvCxnSpPr>
        <p:spPr>
          <a:xfrm>
            <a:off x="2616172" y="4670854"/>
            <a:ext cx="4707924" cy="0"/>
          </a:xfrm>
          <a:prstGeom prst="straightConnector1">
            <a:avLst/>
          </a:prstGeom>
          <a:ln>
            <a:solidFill>
              <a:srgbClr val="3296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flipV="1">
            <a:off x="1359903" y="2499159"/>
            <a:ext cx="1" cy="1572289"/>
          </a:xfrm>
          <a:prstGeom prst="straightConnector1">
            <a:avLst/>
          </a:prstGeom>
          <a:ln>
            <a:solidFill>
              <a:srgbClr val="329600"/>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8935632"/>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Screen Shot 2015-02-18 at 6.45.2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1749" y="2871472"/>
            <a:ext cx="6489800" cy="3792352"/>
          </a:xfrm>
          <a:prstGeom prst="rect">
            <a:avLst/>
          </a:prstGeom>
        </p:spPr>
      </p:pic>
      <p:pic>
        <p:nvPicPr>
          <p:cNvPr id="24" name="pasted-image.pdf"/>
          <p:cNvPicPr>
            <a:picLocks noChangeAspect="1"/>
          </p:cNvPicPr>
          <p:nvPr/>
        </p:nvPicPr>
        <p:blipFill>
          <a:blip r:embed="rId4">
            <a:alphaModFix amt="20000"/>
            <a:extLst/>
          </a:blip>
          <a:stretch>
            <a:fillRect/>
          </a:stretch>
        </p:blipFill>
        <p:spPr>
          <a:xfrm>
            <a:off x="0" y="6151337"/>
            <a:ext cx="705517" cy="698091"/>
          </a:xfrm>
          <a:prstGeom prst="rect">
            <a:avLst/>
          </a:prstGeom>
          <a:ln w="25400">
            <a:miter lim="400000"/>
          </a:ln>
          <a:effectLst>
            <a:outerShdw blurRad="254000" dist="127000" dir="5400000" rotWithShape="0">
              <a:srgbClr val="000000">
                <a:alpha val="70000"/>
              </a:srgbClr>
            </a:outerShdw>
          </a:effectLst>
        </p:spPr>
      </p:pic>
      <p:pic>
        <p:nvPicPr>
          <p:cNvPr id="29" name="Picture 28"/>
          <p:cNvPicPr>
            <a:picLocks noChangeAspect="1"/>
          </p:cNvPicPr>
          <p:nvPr/>
        </p:nvPicPr>
        <p:blipFill>
          <a:blip r:embed="rId5">
            <a:alphaModFix amt="20000"/>
          </a:blip>
          <a:stretch>
            <a:fillRect/>
          </a:stretch>
        </p:blipFill>
        <p:spPr>
          <a:xfrm>
            <a:off x="8434532" y="6142764"/>
            <a:ext cx="709468" cy="715236"/>
          </a:xfrm>
          <a:prstGeom prst="rect">
            <a:avLst/>
          </a:prstGeom>
          <a:effectLst/>
        </p:spPr>
      </p:pic>
      <p:sp>
        <p:nvSpPr>
          <p:cNvPr id="16" name="Rectangle 15"/>
          <p:cNvSpPr/>
          <p:nvPr/>
        </p:nvSpPr>
        <p:spPr>
          <a:xfrm>
            <a:off x="2820269" y="2905836"/>
            <a:ext cx="1681222" cy="90388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3" name="Oval 12"/>
          <p:cNvSpPr/>
          <p:nvPr/>
        </p:nvSpPr>
        <p:spPr>
          <a:xfrm>
            <a:off x="6379395" y="4808095"/>
            <a:ext cx="120953" cy="145142"/>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chemeClr val="tx1"/>
              </a:solidFill>
            </a:endParaRPr>
          </a:p>
        </p:txBody>
      </p:sp>
      <p:grpSp>
        <p:nvGrpSpPr>
          <p:cNvPr id="11" name="Group 10"/>
          <p:cNvGrpSpPr/>
          <p:nvPr/>
        </p:nvGrpSpPr>
        <p:grpSpPr>
          <a:xfrm>
            <a:off x="52242" y="88988"/>
            <a:ext cx="3432279" cy="1781644"/>
            <a:chOff x="52242" y="88988"/>
            <a:chExt cx="3432279" cy="1781644"/>
          </a:xfrm>
        </p:grpSpPr>
        <p:sp>
          <p:nvSpPr>
            <p:cNvPr id="12" name="Freeform 11"/>
            <p:cNvSpPr/>
            <p:nvPr/>
          </p:nvSpPr>
          <p:spPr>
            <a:xfrm>
              <a:off x="52242" y="88988"/>
              <a:ext cx="1691640" cy="1781644"/>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0070C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4240" tIns="234759" rIns="204241" bIns="234758" numCol="1" spcCol="1270" anchor="ctr" anchorCtr="0">
              <a:noAutofit/>
            </a:bodyPr>
            <a:lstStyle/>
            <a:p>
              <a:pPr lvl="0" algn="ctr" defTabSz="1600200">
                <a:lnSpc>
                  <a:spcPct val="90000"/>
                </a:lnSpc>
                <a:spcBef>
                  <a:spcPct val="0"/>
                </a:spcBef>
                <a:spcAft>
                  <a:spcPct val="35000"/>
                </a:spcAft>
              </a:pPr>
              <a:r>
                <a:rPr lang="en-US" sz="2200" kern="1200" dirty="0" smtClean="0">
                  <a:latin typeface="+mj-lt"/>
                </a:rPr>
                <a:t>Fixed Error</a:t>
              </a:r>
              <a:endParaRPr lang="en-US" sz="2200" kern="1200" dirty="0">
                <a:latin typeface="+mj-lt"/>
              </a:endParaRPr>
            </a:p>
          </p:txBody>
        </p:sp>
        <p:sp>
          <p:nvSpPr>
            <p:cNvPr id="14" name="Freeform 13"/>
            <p:cNvSpPr/>
            <p:nvPr/>
          </p:nvSpPr>
          <p:spPr>
            <a:xfrm>
              <a:off x="1792881" y="88988"/>
              <a:ext cx="1691640" cy="1781644"/>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0070C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4240" tIns="234759" rIns="204241" bIns="234758" numCol="1" spcCol="1270" anchor="ctr" anchorCtr="0">
              <a:noAutofit/>
            </a:bodyPr>
            <a:lstStyle/>
            <a:p>
              <a:pPr lvl="0" algn="ctr" defTabSz="1600200">
                <a:lnSpc>
                  <a:spcPct val="90000"/>
                </a:lnSpc>
                <a:spcBef>
                  <a:spcPct val="0"/>
                </a:spcBef>
                <a:spcAft>
                  <a:spcPct val="35000"/>
                </a:spcAft>
              </a:pPr>
              <a:r>
                <a:rPr lang="en-US" sz="2200" kern="1200" dirty="0" smtClean="0">
                  <a:latin typeface="+mj-lt"/>
                </a:rPr>
                <a:t>Lack of Error Control</a:t>
              </a:r>
              <a:endParaRPr lang="en-US" sz="2200" kern="1200" dirty="0">
                <a:latin typeface="+mj-lt"/>
              </a:endParaRPr>
            </a:p>
          </p:txBody>
        </p:sp>
      </p:grpSp>
      <p:sp>
        <p:nvSpPr>
          <p:cNvPr id="19" name="Freeform 18"/>
          <p:cNvSpPr/>
          <p:nvPr/>
        </p:nvSpPr>
        <p:spPr>
          <a:xfrm>
            <a:off x="905436" y="1537496"/>
            <a:ext cx="1725891" cy="1781644"/>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0070C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4240" tIns="234759" rIns="204241" bIns="234758" numCol="1" spcCol="1270" anchor="ctr" anchorCtr="0">
            <a:noAutofit/>
          </a:bodyPr>
          <a:lstStyle/>
          <a:p>
            <a:pPr lvl="0" algn="ctr" defTabSz="1600200">
              <a:lnSpc>
                <a:spcPct val="90000"/>
              </a:lnSpc>
              <a:spcBef>
                <a:spcPct val="0"/>
              </a:spcBef>
              <a:spcAft>
                <a:spcPct val="35000"/>
              </a:spcAft>
            </a:pPr>
            <a:r>
              <a:rPr lang="en-US" sz="2200" kern="1200" dirty="0" smtClean="0">
                <a:latin typeface="+mj-lt"/>
              </a:rPr>
              <a:t>Lack of Guarantees</a:t>
            </a:r>
            <a:endParaRPr lang="en-US" sz="2200" kern="1200" dirty="0">
              <a:latin typeface="+mj-lt"/>
            </a:endParaRPr>
          </a:p>
        </p:txBody>
      </p:sp>
      <p:sp>
        <p:nvSpPr>
          <p:cNvPr id="20" name="Right Arrow 19"/>
          <p:cNvSpPr/>
          <p:nvPr/>
        </p:nvSpPr>
        <p:spPr>
          <a:xfrm rot="2548179">
            <a:off x="2769528" y="2013848"/>
            <a:ext cx="1320341" cy="1023867"/>
          </a:xfrm>
          <a:prstGeom prst="rightArrow">
            <a:avLst/>
          </a:prstGeom>
          <a:gradFill flip="none" rotWithShape="1">
            <a:gsLst>
              <a:gs pos="0">
                <a:srgbClr val="008F00"/>
              </a:gs>
              <a:gs pos="48000">
                <a:srgbClr val="009193"/>
              </a:gs>
              <a:gs pos="100000">
                <a:srgbClr val="005493"/>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0431109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withEffect">
                                  <p:stCondLst>
                                    <p:cond delay="0"/>
                                  </p:stCondLst>
                                  <p:childTnLst>
                                    <p:animMotion origin="layout" path="M -2.77778E-7 -4.07407E-6 C -0.00764 -0.01481 -0.0151 -0.02963 -0.01441 -0.02801 C -0.01371 -0.02638 -0.00434 -0.00555 0.00399 0.00903 C 0.01233 0.02362 0.03559 0.05973 0.03576 0.06019 C 0.03594 0.06065 0.01042 0.02037 0.00538 0.0125 " pathEditMode="relative" rAng="0" ptsTypes="AAAAA">
                                      <p:cBhvr>
                                        <p:cTn id="6" dur="3500" fill="hold"/>
                                        <p:tgtEl>
                                          <p:spTgt spid="13"/>
                                        </p:tgtEl>
                                        <p:attrNameLst>
                                          <p:attrName>ppt_x</p:attrName>
                                          <p:attrName>ppt_y</p:attrName>
                                        </p:attrNameLst>
                                      </p:cBhvr>
                                      <p:rCtr x="1059" y="159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Screen Shot 2015-02-18 at 6.45.26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1749" y="2878350"/>
            <a:ext cx="6489800" cy="3792352"/>
          </a:xfrm>
          <a:prstGeom prst="rect">
            <a:avLst/>
          </a:prstGeom>
        </p:spPr>
      </p:pic>
      <p:pic>
        <p:nvPicPr>
          <p:cNvPr id="24" name="pasted-image.pdf"/>
          <p:cNvPicPr>
            <a:picLocks noChangeAspect="1"/>
          </p:cNvPicPr>
          <p:nvPr/>
        </p:nvPicPr>
        <p:blipFill>
          <a:blip r:embed="rId4">
            <a:alphaModFix amt="20000"/>
            <a:extLst/>
          </a:blip>
          <a:stretch>
            <a:fillRect/>
          </a:stretch>
        </p:blipFill>
        <p:spPr>
          <a:xfrm>
            <a:off x="0" y="6151337"/>
            <a:ext cx="705517" cy="698091"/>
          </a:xfrm>
          <a:prstGeom prst="rect">
            <a:avLst/>
          </a:prstGeom>
          <a:ln w="25400">
            <a:miter lim="400000"/>
          </a:ln>
          <a:effectLst>
            <a:outerShdw blurRad="254000" dist="127000" dir="5400000" rotWithShape="0">
              <a:srgbClr val="000000">
                <a:alpha val="70000"/>
              </a:srgbClr>
            </a:outerShdw>
          </a:effectLst>
        </p:spPr>
      </p:pic>
      <p:pic>
        <p:nvPicPr>
          <p:cNvPr id="29" name="Picture 28"/>
          <p:cNvPicPr>
            <a:picLocks noChangeAspect="1"/>
          </p:cNvPicPr>
          <p:nvPr/>
        </p:nvPicPr>
        <p:blipFill>
          <a:blip r:embed="rId5">
            <a:alphaModFix amt="20000"/>
          </a:blip>
          <a:stretch>
            <a:fillRect/>
          </a:stretch>
        </p:blipFill>
        <p:spPr>
          <a:xfrm>
            <a:off x="8434532" y="6142764"/>
            <a:ext cx="709468" cy="715236"/>
          </a:xfrm>
          <a:prstGeom prst="rect">
            <a:avLst/>
          </a:prstGeom>
          <a:effectLst/>
        </p:spPr>
      </p:pic>
      <p:sp>
        <p:nvSpPr>
          <p:cNvPr id="16" name="Rectangle 15"/>
          <p:cNvSpPr/>
          <p:nvPr/>
        </p:nvSpPr>
        <p:spPr>
          <a:xfrm>
            <a:off x="2820269" y="2905836"/>
            <a:ext cx="1681222" cy="90388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3" name="Oval 12"/>
          <p:cNvSpPr/>
          <p:nvPr/>
        </p:nvSpPr>
        <p:spPr>
          <a:xfrm>
            <a:off x="6379395" y="4808095"/>
            <a:ext cx="120953" cy="145142"/>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chemeClr val="tx1"/>
              </a:solidFill>
            </a:endParaRPr>
          </a:p>
        </p:txBody>
      </p:sp>
      <p:sp>
        <p:nvSpPr>
          <p:cNvPr id="25" name="TextBox 24"/>
          <p:cNvSpPr txBox="1"/>
          <p:nvPr/>
        </p:nvSpPr>
        <p:spPr>
          <a:xfrm>
            <a:off x="5319160" y="677548"/>
            <a:ext cx="2738960" cy="1384995"/>
          </a:xfrm>
          <a:prstGeom prst="rect">
            <a:avLst/>
          </a:prstGeom>
          <a:noFill/>
        </p:spPr>
        <p:txBody>
          <a:bodyPr wrap="square" rtlCol="0" anchor="ctr" anchorCtr="0">
            <a:spAutoFit/>
          </a:bodyPr>
          <a:lstStyle/>
          <a:p>
            <a:pPr algn="ctr"/>
            <a:r>
              <a:rPr lang="en-US" sz="2800" dirty="0" smtClean="0"/>
              <a:t>To tackle these shortcomings we devise </a:t>
            </a:r>
            <a:r>
              <a:rPr lang="en-US" sz="2800" b="1" dirty="0" smtClean="0">
                <a:solidFill>
                  <a:srgbClr val="329600"/>
                </a:solidFill>
              </a:rPr>
              <a:t>M</a:t>
            </a:r>
            <a:r>
              <a:rPr lang="en-US" sz="2400" b="1" dirty="0" smtClean="0">
                <a:solidFill>
                  <a:srgbClr val="329600"/>
                </a:solidFill>
              </a:rPr>
              <a:t>ITHRA</a:t>
            </a:r>
            <a:endParaRPr lang="en-US" sz="2400" b="1" dirty="0">
              <a:solidFill>
                <a:srgbClr val="329600"/>
              </a:solidFill>
            </a:endParaRPr>
          </a:p>
        </p:txBody>
      </p:sp>
      <p:sp>
        <p:nvSpPr>
          <p:cNvPr id="12" name="Right Arrow 11"/>
          <p:cNvSpPr/>
          <p:nvPr/>
        </p:nvSpPr>
        <p:spPr>
          <a:xfrm rot="2548179">
            <a:off x="2769528" y="2013848"/>
            <a:ext cx="1320341" cy="1023867"/>
          </a:xfrm>
          <a:prstGeom prst="rightArrow">
            <a:avLst/>
          </a:prstGeom>
          <a:gradFill flip="none" rotWithShape="1">
            <a:gsLst>
              <a:gs pos="0">
                <a:srgbClr val="008F00"/>
              </a:gs>
              <a:gs pos="48000">
                <a:srgbClr val="009193"/>
              </a:gs>
              <a:gs pos="100000">
                <a:srgbClr val="005493"/>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p:cNvGrpSpPr/>
          <p:nvPr/>
        </p:nvGrpSpPr>
        <p:grpSpPr>
          <a:xfrm>
            <a:off x="52242" y="88988"/>
            <a:ext cx="3432279" cy="1781644"/>
            <a:chOff x="52242" y="88988"/>
            <a:chExt cx="3432279" cy="1781644"/>
          </a:xfrm>
        </p:grpSpPr>
        <p:sp>
          <p:nvSpPr>
            <p:cNvPr id="19" name="Freeform 18"/>
            <p:cNvSpPr/>
            <p:nvPr/>
          </p:nvSpPr>
          <p:spPr>
            <a:xfrm>
              <a:off x="52242" y="88988"/>
              <a:ext cx="1691640" cy="1781644"/>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0070C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4240" tIns="234759" rIns="204241" bIns="234758" numCol="1" spcCol="1270" anchor="ctr" anchorCtr="0">
              <a:noAutofit/>
            </a:bodyPr>
            <a:lstStyle/>
            <a:p>
              <a:pPr lvl="0" algn="ctr" defTabSz="1600200">
                <a:lnSpc>
                  <a:spcPct val="90000"/>
                </a:lnSpc>
                <a:spcBef>
                  <a:spcPct val="0"/>
                </a:spcBef>
                <a:spcAft>
                  <a:spcPct val="35000"/>
                </a:spcAft>
              </a:pPr>
              <a:r>
                <a:rPr lang="en-US" sz="2200" kern="1200" dirty="0" smtClean="0">
                  <a:latin typeface="+mj-lt"/>
                </a:rPr>
                <a:t>Fixed Error</a:t>
              </a:r>
              <a:endParaRPr lang="en-US" sz="2200" kern="1200" dirty="0">
                <a:latin typeface="+mj-lt"/>
              </a:endParaRPr>
            </a:p>
          </p:txBody>
        </p:sp>
        <p:sp>
          <p:nvSpPr>
            <p:cNvPr id="20" name="Freeform 19"/>
            <p:cNvSpPr/>
            <p:nvPr/>
          </p:nvSpPr>
          <p:spPr>
            <a:xfrm>
              <a:off x="1792881" y="88988"/>
              <a:ext cx="1691640" cy="1781644"/>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0070C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4240" tIns="234759" rIns="204241" bIns="234758" numCol="1" spcCol="1270" anchor="ctr" anchorCtr="0">
              <a:noAutofit/>
            </a:bodyPr>
            <a:lstStyle/>
            <a:p>
              <a:pPr lvl="0" algn="ctr" defTabSz="1600200">
                <a:lnSpc>
                  <a:spcPct val="90000"/>
                </a:lnSpc>
                <a:spcBef>
                  <a:spcPct val="0"/>
                </a:spcBef>
                <a:spcAft>
                  <a:spcPct val="35000"/>
                </a:spcAft>
              </a:pPr>
              <a:r>
                <a:rPr lang="en-US" sz="2200" kern="1200" dirty="0" smtClean="0">
                  <a:latin typeface="+mj-lt"/>
                </a:rPr>
                <a:t>Lack of Error Control</a:t>
              </a:r>
              <a:endParaRPr lang="en-US" sz="2200" kern="1200" dirty="0">
                <a:latin typeface="+mj-lt"/>
              </a:endParaRPr>
            </a:p>
          </p:txBody>
        </p:sp>
      </p:grpSp>
      <p:sp>
        <p:nvSpPr>
          <p:cNvPr id="21" name="Freeform 20"/>
          <p:cNvSpPr/>
          <p:nvPr/>
        </p:nvSpPr>
        <p:spPr>
          <a:xfrm>
            <a:off x="905436" y="1537496"/>
            <a:ext cx="1725891" cy="1781644"/>
          </a:xfrm>
          <a:custGeom>
            <a:avLst/>
            <a:gdLst>
              <a:gd name="connsiteX0" fmla="*/ 0 w 1506471"/>
              <a:gd name="connsiteY0" fmla="*/ 655315 h 1310630"/>
              <a:gd name="connsiteX1" fmla="*/ 327658 w 1506471"/>
              <a:gd name="connsiteY1" fmla="*/ 0 h 1310630"/>
              <a:gd name="connsiteX2" fmla="*/ 1178814 w 1506471"/>
              <a:gd name="connsiteY2" fmla="*/ 0 h 1310630"/>
              <a:gd name="connsiteX3" fmla="*/ 1506471 w 1506471"/>
              <a:gd name="connsiteY3" fmla="*/ 655315 h 1310630"/>
              <a:gd name="connsiteX4" fmla="*/ 1178814 w 1506471"/>
              <a:gd name="connsiteY4" fmla="*/ 1310630 h 1310630"/>
              <a:gd name="connsiteX5" fmla="*/ 327658 w 1506471"/>
              <a:gd name="connsiteY5" fmla="*/ 1310630 h 1310630"/>
              <a:gd name="connsiteX6" fmla="*/ 0 w 1506471"/>
              <a:gd name="connsiteY6" fmla="*/ 655315 h 131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6471" h="1310630">
                <a:moveTo>
                  <a:pt x="753236" y="0"/>
                </a:moveTo>
                <a:lnTo>
                  <a:pt x="1506470" y="285063"/>
                </a:lnTo>
                <a:lnTo>
                  <a:pt x="1506470" y="1025568"/>
                </a:lnTo>
                <a:lnTo>
                  <a:pt x="753236" y="1310630"/>
                </a:lnTo>
                <a:lnTo>
                  <a:pt x="1" y="1025568"/>
                </a:lnTo>
                <a:lnTo>
                  <a:pt x="1" y="285063"/>
                </a:lnTo>
                <a:lnTo>
                  <a:pt x="753236" y="0"/>
                </a:lnTo>
                <a:close/>
              </a:path>
            </a:pathLst>
          </a:custGeom>
          <a:solidFill>
            <a:srgbClr val="0070C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4240" tIns="234759" rIns="204241" bIns="234758" numCol="1" spcCol="1270" anchor="ctr" anchorCtr="0">
            <a:noAutofit/>
          </a:bodyPr>
          <a:lstStyle/>
          <a:p>
            <a:pPr lvl="0" algn="ctr" defTabSz="1600200">
              <a:lnSpc>
                <a:spcPct val="90000"/>
              </a:lnSpc>
              <a:spcBef>
                <a:spcPct val="0"/>
              </a:spcBef>
              <a:spcAft>
                <a:spcPct val="35000"/>
              </a:spcAft>
            </a:pPr>
            <a:r>
              <a:rPr lang="en-US" sz="2200" kern="1200" dirty="0" smtClean="0">
                <a:latin typeface="+mj-lt"/>
              </a:rPr>
              <a:t>Lack of Guarantees</a:t>
            </a:r>
            <a:endParaRPr lang="en-US" sz="2200" kern="1200" dirty="0">
              <a:latin typeface="+mj-lt"/>
            </a:endParaRPr>
          </a:p>
        </p:txBody>
      </p:sp>
    </p:spTree>
    <p:extLst>
      <p:ext uri="{BB962C8B-B14F-4D97-AF65-F5344CB8AC3E}">
        <p14:creationId xmlns:p14="http://schemas.microsoft.com/office/powerpoint/2010/main" val="2832696961"/>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asted-image.pdf"/>
          <p:cNvPicPr>
            <a:picLocks noChangeAspect="1"/>
          </p:cNvPicPr>
          <p:nvPr/>
        </p:nvPicPr>
        <p:blipFill>
          <a:blip r:embed="rId3">
            <a:alphaModFix amt="20000"/>
            <a:extLst/>
          </a:blip>
          <a:stretch>
            <a:fillRect/>
          </a:stretch>
        </p:blipFill>
        <p:spPr>
          <a:xfrm>
            <a:off x="0" y="6151337"/>
            <a:ext cx="705517" cy="698091"/>
          </a:xfrm>
          <a:prstGeom prst="rect">
            <a:avLst/>
          </a:prstGeom>
          <a:ln w="25400">
            <a:miter lim="400000"/>
          </a:ln>
          <a:effectLst>
            <a:outerShdw blurRad="254000" dist="127000" dir="5400000" rotWithShape="0">
              <a:srgbClr val="000000">
                <a:alpha val="70000"/>
              </a:srgbClr>
            </a:outerShdw>
          </a:effectLst>
        </p:spPr>
      </p:pic>
      <p:pic>
        <p:nvPicPr>
          <p:cNvPr id="29" name="Picture 28"/>
          <p:cNvPicPr>
            <a:picLocks noChangeAspect="1"/>
          </p:cNvPicPr>
          <p:nvPr/>
        </p:nvPicPr>
        <p:blipFill>
          <a:blip r:embed="rId4">
            <a:alphaModFix amt="20000"/>
          </a:blip>
          <a:stretch>
            <a:fillRect/>
          </a:stretch>
        </p:blipFill>
        <p:spPr>
          <a:xfrm>
            <a:off x="8434532" y="6142764"/>
            <a:ext cx="709468" cy="715236"/>
          </a:xfrm>
          <a:prstGeom prst="rect">
            <a:avLst/>
          </a:prstGeom>
          <a:effectLst/>
        </p:spPr>
      </p:pic>
      <p:cxnSp>
        <p:nvCxnSpPr>
          <p:cNvPr id="26" name="Straight Connector 25"/>
          <p:cNvCxnSpPr/>
          <p:nvPr/>
        </p:nvCxnSpPr>
        <p:spPr>
          <a:xfrm flipV="1">
            <a:off x="1092657" y="1176065"/>
            <a:ext cx="7806228" cy="0"/>
          </a:xfrm>
          <a:prstGeom prst="line">
            <a:avLst/>
          </a:prstGeom>
          <a:noFill/>
          <a:ln w="127000" cap="flat">
            <a:solidFill>
              <a:schemeClr val="accent1"/>
            </a:solidFill>
            <a:prstDash val="solid"/>
            <a:miter lim="400000"/>
          </a:ln>
          <a:effectLst/>
          <a:sp3d/>
        </p:spPr>
        <p:style>
          <a:lnRef idx="0">
            <a:scrgbClr r="0" g="0" b="0"/>
          </a:lnRef>
          <a:fillRef idx="0">
            <a:scrgbClr r="0" g="0" b="0"/>
          </a:fillRef>
          <a:effectRef idx="0">
            <a:scrgbClr r="0" g="0" b="0"/>
          </a:effectRef>
          <a:fontRef idx="none"/>
        </p:style>
      </p:cxnSp>
      <p:cxnSp>
        <p:nvCxnSpPr>
          <p:cNvPr id="27" name="Straight Connector 26"/>
          <p:cNvCxnSpPr/>
          <p:nvPr/>
        </p:nvCxnSpPr>
        <p:spPr>
          <a:xfrm>
            <a:off x="235325" y="1176065"/>
            <a:ext cx="857332" cy="0"/>
          </a:xfrm>
          <a:prstGeom prst="line">
            <a:avLst/>
          </a:prstGeom>
          <a:noFill/>
          <a:ln w="127000" cap="flat">
            <a:solidFill>
              <a:srgbClr val="329600"/>
            </a:solidFill>
            <a:prstDash val="solid"/>
            <a:miter lim="400000"/>
          </a:ln>
          <a:effectLst/>
          <a:sp3d/>
        </p:spPr>
        <p:style>
          <a:lnRef idx="0">
            <a:scrgbClr r="0" g="0" b="0"/>
          </a:lnRef>
          <a:fillRef idx="0">
            <a:scrgbClr r="0" g="0" b="0"/>
          </a:fillRef>
          <a:effectRef idx="0">
            <a:scrgbClr r="0" g="0" b="0"/>
          </a:effectRef>
          <a:fontRef idx="none"/>
        </p:style>
      </p:cxnSp>
      <p:sp>
        <p:nvSpPr>
          <p:cNvPr id="28" name="Shape 130"/>
          <p:cNvSpPr txBox="1">
            <a:spLocks/>
          </p:cNvSpPr>
          <p:nvPr/>
        </p:nvSpPr>
        <p:spPr>
          <a:xfrm>
            <a:off x="235325" y="372418"/>
            <a:ext cx="8673353" cy="745647"/>
          </a:xfrm>
          <a:prstGeom prst="rect">
            <a:avLst/>
          </a:prstGeom>
          <a:ln w="12700">
            <a:miter lim="400000"/>
          </a:ln>
          <a:extLst>
            <a:ext uri="{C572A759-6A51-4108-AA02-DFA0A04FC94B}">
              <ma14:wrappingTextBoxFlag xmlns:ma14="http://schemas.microsoft.com/office/mac/drawingml/2011/main" val="1"/>
            </a:ext>
          </a:extLst>
        </p:spPr>
        <p:txBody>
          <a:bodyPr lIns="31872" tIns="31872" rIns="31872" bIns="31872" anchor="ctr">
            <a:noAutofit/>
          </a:bodyPr>
          <a:lstStyle>
            <a:lvl1pPr marL="0" marR="0" indent="0" algn="l" defTabSz="457200" rtl="0" latinLnBrk="0">
              <a:lnSpc>
                <a:spcPct val="100000"/>
              </a:lnSpc>
              <a:spcBef>
                <a:spcPts val="0"/>
              </a:spcBef>
              <a:spcAft>
                <a:spcPts val="0"/>
              </a:spcAft>
              <a:buClrTx/>
              <a:buSzTx/>
              <a:buFontTx/>
              <a:buNone/>
              <a:tabLst/>
              <a:defRPr sz="5000" b="0" i="0" u="none" strike="noStrike" cap="none" spc="0" baseline="0">
                <a:ln>
                  <a:noFill/>
                </a:ln>
                <a:solidFill>
                  <a:schemeClr val="accent2"/>
                </a:solidFill>
                <a:uFillTx/>
                <a:latin typeface="Calibri"/>
                <a:ea typeface="Calibri"/>
                <a:cs typeface="Calibri"/>
                <a:sym typeface="Calibri"/>
              </a:defRPr>
            </a:lvl1pPr>
            <a:lvl2pPr marL="0" marR="0" indent="143424"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2pPr>
            <a:lvl3pPr marL="0" marR="0" indent="286847"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3pPr>
            <a:lvl4pPr marL="0" marR="0" indent="430271"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4pPr>
            <a:lvl5pPr marL="0" marR="0" indent="573695"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5pPr>
            <a:lvl6pPr marL="0" marR="0" indent="717118"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6pPr>
            <a:lvl7pPr marL="0" marR="0" indent="860542"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7pPr>
            <a:lvl8pPr marL="0" marR="0" indent="1003965"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8pPr>
            <a:lvl9pPr marL="0" marR="0" indent="1147389" algn="ctr" defTabSz="366527" rtl="0" latinLnBrk="0">
              <a:lnSpc>
                <a:spcPct val="100000"/>
              </a:lnSpc>
              <a:spcBef>
                <a:spcPts val="0"/>
              </a:spcBef>
              <a:spcAft>
                <a:spcPts val="0"/>
              </a:spcAft>
              <a:buClrTx/>
              <a:buSzTx/>
              <a:buFontTx/>
              <a:buNone/>
              <a:tabLst/>
              <a:defRPr sz="5000" b="0" i="0" u="none" strike="noStrike" cap="none" spc="0" baseline="0">
                <a:ln>
                  <a:noFill/>
                </a:ln>
                <a:solidFill>
                  <a:srgbClr val="000000"/>
                </a:solidFill>
                <a:uFillTx/>
                <a:latin typeface="+mn-lt"/>
                <a:ea typeface="+mn-ea"/>
                <a:cs typeface="+mn-cs"/>
                <a:sym typeface="Helvetica Light"/>
              </a:defRPr>
            </a:lvl9pPr>
          </a:lstStyle>
          <a:p>
            <a:pPr hangingPunct="1"/>
            <a:r>
              <a:rPr lang="en-US" sz="4000" b="1" dirty="0" smtClean="0">
                <a:solidFill>
                  <a:srgbClr val="329600"/>
                </a:solidFill>
                <a:latin typeface="Calibri" panose="020F0502020204030204" pitchFamily="34" charset="0"/>
                <a:cs typeface="Calibri" panose="020F0502020204030204" pitchFamily="34" charset="0"/>
              </a:rPr>
              <a:t>Overview</a:t>
            </a:r>
            <a:endParaRPr lang="en-US" sz="3600" b="1" dirty="0">
              <a:solidFill>
                <a:srgbClr val="329600"/>
              </a:solidFill>
              <a:latin typeface="Calibri" panose="020F0502020204030204" pitchFamily="34" charset="0"/>
              <a:cs typeface="Calibri" panose="020F0502020204030204" pitchFamily="34" charset="0"/>
            </a:endParaRPr>
          </a:p>
        </p:txBody>
      </p:sp>
      <p:grpSp>
        <p:nvGrpSpPr>
          <p:cNvPr id="12" name="Group 11"/>
          <p:cNvGrpSpPr/>
          <p:nvPr/>
        </p:nvGrpSpPr>
        <p:grpSpPr>
          <a:xfrm>
            <a:off x="230767" y="2509186"/>
            <a:ext cx="7618770" cy="841841"/>
            <a:chOff x="1797722" y="3355162"/>
            <a:chExt cx="6215996" cy="606082"/>
          </a:xfrm>
        </p:grpSpPr>
        <p:sp>
          <p:nvSpPr>
            <p:cNvPr id="22" name="Pentagon 21"/>
            <p:cNvSpPr/>
            <p:nvPr/>
          </p:nvSpPr>
          <p:spPr>
            <a:xfrm>
              <a:off x="1797722" y="3355162"/>
              <a:ext cx="6215996" cy="476016"/>
            </a:xfrm>
            <a:prstGeom prst="homePlate">
              <a:avLst/>
            </a:prstGeom>
            <a:gradFill flip="none" rotWithShape="1">
              <a:gsLst>
                <a:gs pos="0">
                  <a:srgbClr val="4F81BD">
                    <a:alpha val="15000"/>
                  </a:srgbClr>
                </a:gs>
                <a:gs pos="100000">
                  <a:srgbClr val="FFFFFF">
                    <a:alpha val="15000"/>
                  </a:srgbClr>
                </a:gs>
              </a:gsLst>
              <a:lin ang="0" scaled="1"/>
              <a:tileRect/>
            </a:gra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anchor="ctr"/>
            <a:lstStyle/>
            <a:p>
              <a:r>
                <a:rPr lang="en-US" sz="3000" b="1" dirty="0" smtClean="0">
                  <a:solidFill>
                    <a:srgbClr val="0070C0"/>
                  </a:solidFill>
                </a:rPr>
                <a:t>Challenges in devising MITHRA</a:t>
              </a:r>
              <a:endParaRPr lang="en-US" sz="3000" b="1" dirty="0">
                <a:solidFill>
                  <a:srgbClr val="0070C0"/>
                </a:solidFill>
              </a:endParaRPr>
            </a:p>
          </p:txBody>
        </p:sp>
        <p:sp>
          <p:nvSpPr>
            <p:cNvPr id="23" name="TextBox 22"/>
            <p:cNvSpPr txBox="1"/>
            <p:nvPr/>
          </p:nvSpPr>
          <p:spPr>
            <a:xfrm>
              <a:off x="2489386" y="3565394"/>
              <a:ext cx="150719" cy="395850"/>
            </a:xfrm>
            <a:prstGeom prst="rect">
              <a:avLst/>
            </a:prstGeom>
            <a:noFill/>
            <a:ln>
              <a:noFill/>
            </a:ln>
          </p:spPr>
          <p:txBody>
            <a:bodyPr wrap="none" rtlCol="0" anchor="ctr" anchorCtr="0">
              <a:spAutoFit/>
            </a:bodyPr>
            <a:lstStyle/>
            <a:p>
              <a:endParaRPr lang="en-US" sz="2973" b="1" dirty="0">
                <a:solidFill>
                  <a:srgbClr val="0070C0"/>
                </a:solidFill>
                <a:latin typeface="Calibri" charset="0"/>
                <a:ea typeface="Calibri" charset="0"/>
                <a:cs typeface="Calibri" charset="0"/>
              </a:endParaRPr>
            </a:p>
          </p:txBody>
        </p:sp>
      </p:grpSp>
      <p:sp>
        <p:nvSpPr>
          <p:cNvPr id="20" name="Pentagon 19"/>
          <p:cNvSpPr/>
          <p:nvPr/>
        </p:nvSpPr>
        <p:spPr>
          <a:xfrm>
            <a:off x="235325" y="1679446"/>
            <a:ext cx="7628546" cy="617705"/>
          </a:xfrm>
          <a:prstGeom prst="homePlate">
            <a:avLst/>
          </a:prstGeom>
          <a:gradFill flip="none" rotWithShape="1">
            <a:gsLst>
              <a:gs pos="0">
                <a:srgbClr val="808080">
                  <a:alpha val="15000"/>
                </a:srgbClr>
              </a:gs>
              <a:gs pos="100000">
                <a:schemeClr val="bg1">
                  <a:alpha val="15000"/>
                </a:schemeClr>
              </a:gs>
            </a:gsLst>
            <a:lin ang="0" scaled="1"/>
            <a:tileRect/>
          </a:gra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anchor="ctr"/>
          <a:lstStyle/>
          <a:p>
            <a:r>
              <a:rPr lang="en-US" sz="3000" b="1" dirty="0" smtClean="0">
                <a:solidFill>
                  <a:srgbClr val="0070C0"/>
                </a:solidFill>
              </a:rPr>
              <a:t>Motivation</a:t>
            </a:r>
            <a:endParaRPr lang="en-US" sz="3000" b="1" dirty="0"/>
          </a:p>
        </p:txBody>
      </p:sp>
      <p:grpSp>
        <p:nvGrpSpPr>
          <p:cNvPr id="14" name="Group 13"/>
          <p:cNvGrpSpPr/>
          <p:nvPr/>
        </p:nvGrpSpPr>
        <p:grpSpPr>
          <a:xfrm>
            <a:off x="230767" y="3382403"/>
            <a:ext cx="7618770" cy="841841"/>
            <a:chOff x="1797722" y="3355162"/>
            <a:chExt cx="6215996" cy="606082"/>
          </a:xfrm>
        </p:grpSpPr>
        <p:sp>
          <p:nvSpPr>
            <p:cNvPr id="18" name="Pentagon 17"/>
            <p:cNvSpPr/>
            <p:nvPr/>
          </p:nvSpPr>
          <p:spPr>
            <a:xfrm>
              <a:off x="1797722" y="3355162"/>
              <a:ext cx="6215996" cy="476016"/>
            </a:xfrm>
            <a:prstGeom prst="homePlate">
              <a:avLst/>
            </a:prstGeom>
            <a:gradFill flip="none" rotWithShape="1">
              <a:gsLst>
                <a:gs pos="0">
                  <a:srgbClr val="4F81BD">
                    <a:alpha val="15000"/>
                  </a:srgbClr>
                </a:gs>
                <a:gs pos="100000">
                  <a:srgbClr val="FFFFFF">
                    <a:alpha val="15000"/>
                  </a:srgbClr>
                </a:gs>
              </a:gsLst>
              <a:lin ang="0" scaled="1"/>
              <a:tileRect/>
            </a:gra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anchor="ctr"/>
            <a:lstStyle/>
            <a:p>
              <a:r>
                <a:rPr lang="en-US" sz="3000" b="1" dirty="0" smtClean="0">
                  <a:solidFill>
                    <a:srgbClr val="0070C0"/>
                  </a:solidFill>
                </a:rPr>
                <a:t>A hardware software solution</a:t>
              </a:r>
              <a:endParaRPr lang="en-US" sz="3000" b="1" dirty="0">
                <a:solidFill>
                  <a:srgbClr val="0070C0"/>
                </a:solidFill>
              </a:endParaRPr>
            </a:p>
          </p:txBody>
        </p:sp>
        <p:sp>
          <p:nvSpPr>
            <p:cNvPr id="19" name="TextBox 18"/>
            <p:cNvSpPr txBox="1"/>
            <p:nvPr/>
          </p:nvSpPr>
          <p:spPr>
            <a:xfrm>
              <a:off x="2489386" y="3565394"/>
              <a:ext cx="150719" cy="395850"/>
            </a:xfrm>
            <a:prstGeom prst="rect">
              <a:avLst/>
            </a:prstGeom>
            <a:noFill/>
            <a:ln>
              <a:noFill/>
            </a:ln>
          </p:spPr>
          <p:txBody>
            <a:bodyPr wrap="none" rtlCol="0" anchor="ctr" anchorCtr="0">
              <a:spAutoFit/>
            </a:bodyPr>
            <a:lstStyle/>
            <a:p>
              <a:endParaRPr lang="en-US" sz="2973" b="1" dirty="0">
                <a:solidFill>
                  <a:srgbClr val="0070C0"/>
                </a:solidFill>
                <a:latin typeface="Calibri" charset="0"/>
                <a:ea typeface="Calibri" charset="0"/>
                <a:cs typeface="Calibri" charset="0"/>
              </a:endParaRPr>
            </a:p>
          </p:txBody>
        </p:sp>
      </p:grpSp>
      <p:grpSp>
        <p:nvGrpSpPr>
          <p:cNvPr id="21" name="Group 20"/>
          <p:cNvGrpSpPr/>
          <p:nvPr/>
        </p:nvGrpSpPr>
        <p:grpSpPr>
          <a:xfrm>
            <a:off x="230767" y="4283746"/>
            <a:ext cx="7618770" cy="841841"/>
            <a:chOff x="1797722" y="3355162"/>
            <a:chExt cx="6215996" cy="606082"/>
          </a:xfrm>
        </p:grpSpPr>
        <p:sp>
          <p:nvSpPr>
            <p:cNvPr id="25" name="Pentagon 24"/>
            <p:cNvSpPr/>
            <p:nvPr/>
          </p:nvSpPr>
          <p:spPr>
            <a:xfrm>
              <a:off x="1797722" y="3355162"/>
              <a:ext cx="6215996" cy="476016"/>
            </a:xfrm>
            <a:prstGeom prst="homePlate">
              <a:avLst/>
            </a:prstGeom>
            <a:gradFill flip="none" rotWithShape="1">
              <a:gsLst>
                <a:gs pos="0">
                  <a:srgbClr val="4F81BD">
                    <a:alpha val="15000"/>
                  </a:srgbClr>
                </a:gs>
                <a:gs pos="100000">
                  <a:srgbClr val="FFFFFF">
                    <a:alpha val="15000"/>
                  </a:srgbClr>
                </a:gs>
              </a:gsLst>
              <a:lin ang="0" scaled="1"/>
              <a:tileRect/>
            </a:gradFill>
            <a:ln w="28575">
              <a:solidFill>
                <a:schemeClr val="accent1"/>
              </a:solidFill>
            </a:ln>
            <a:effectLst/>
          </p:spPr>
          <p:style>
            <a:lnRef idx="1">
              <a:schemeClr val="accent1"/>
            </a:lnRef>
            <a:fillRef idx="3">
              <a:schemeClr val="accent1"/>
            </a:fillRef>
            <a:effectRef idx="2">
              <a:schemeClr val="accent1"/>
            </a:effectRef>
            <a:fontRef idx="minor">
              <a:schemeClr val="lt1"/>
            </a:fontRef>
          </p:style>
          <p:txBody>
            <a:bodyPr anchor="ctr"/>
            <a:lstStyle/>
            <a:p>
              <a:r>
                <a:rPr lang="en-US" sz="3000" b="1" dirty="0" smtClean="0">
                  <a:solidFill>
                    <a:srgbClr val="0070C0"/>
                  </a:solidFill>
                </a:rPr>
                <a:t>Detailing the components of MITHRA</a:t>
              </a:r>
              <a:endParaRPr lang="en-US" sz="3000" b="1" dirty="0">
                <a:solidFill>
                  <a:srgbClr val="0070C0"/>
                </a:solidFill>
              </a:endParaRPr>
            </a:p>
          </p:txBody>
        </p:sp>
        <p:sp>
          <p:nvSpPr>
            <p:cNvPr id="30" name="TextBox 29"/>
            <p:cNvSpPr txBox="1"/>
            <p:nvPr/>
          </p:nvSpPr>
          <p:spPr>
            <a:xfrm>
              <a:off x="2489386" y="3565394"/>
              <a:ext cx="150719" cy="395850"/>
            </a:xfrm>
            <a:prstGeom prst="rect">
              <a:avLst/>
            </a:prstGeom>
            <a:noFill/>
            <a:ln>
              <a:noFill/>
            </a:ln>
          </p:spPr>
          <p:txBody>
            <a:bodyPr wrap="none" rtlCol="0" anchor="ctr" anchorCtr="0">
              <a:spAutoFit/>
            </a:bodyPr>
            <a:lstStyle/>
            <a:p>
              <a:endParaRPr lang="en-US" sz="2973" b="1" dirty="0">
                <a:solidFill>
                  <a:srgbClr val="0070C0"/>
                </a:solidFill>
                <a:latin typeface="Calibri" charset="0"/>
                <a:ea typeface="Calibri" charset="0"/>
                <a:cs typeface="Calibri" charset="0"/>
              </a:endParaRPr>
            </a:p>
          </p:txBody>
        </p:sp>
      </p:grpSp>
    </p:spTree>
    <p:extLst>
      <p:ext uri="{BB962C8B-B14F-4D97-AF65-F5344CB8AC3E}">
        <p14:creationId xmlns:p14="http://schemas.microsoft.com/office/powerpoint/2010/main" val="1115853730"/>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7270</TotalTime>
  <Words>2847</Words>
  <Application>Microsoft Macintosh PowerPoint</Application>
  <PresentationFormat>On-screen Show (4:3)</PresentationFormat>
  <Paragraphs>432</Paragraphs>
  <Slides>60</Slides>
  <Notes>58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60</vt:i4>
      </vt:variant>
    </vt:vector>
  </HeadingPairs>
  <TitlesOfParts>
    <vt:vector size="69" baseType="lpstr">
      <vt:lpstr>Arial</vt:lpstr>
      <vt:lpstr>Bookman Old Style</vt:lpstr>
      <vt:lpstr>Calibri</vt:lpstr>
      <vt:lpstr>calibri (Body)</vt:lpstr>
      <vt:lpstr>Calibri Bold</vt:lpstr>
      <vt:lpstr>Cambria Math</vt:lpstr>
      <vt:lpstr>Helvetica</vt:lpstr>
      <vt:lpstr>Wingdings</vt:lpstr>
      <vt:lpstr>Office Theme</vt:lpstr>
      <vt:lpstr>Towards Statistical Guarantees in Controlling Quality Tradeoffs for Approximate Acceleration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Thank you</vt:lpstr>
      <vt:lpstr>PowerPoint Presentation</vt:lpstr>
      <vt:lpstr>PowerPoint Presentation</vt:lpstr>
      <vt:lpstr>Evaluation of MITHRA</vt:lpstr>
      <vt:lpstr>False Positive and False Negatives</vt:lpstr>
      <vt:lpstr>Multi-Input Hashing and Input Signature Generation</vt:lpstr>
      <vt:lpstr>Multiple Tables for Improved Performance</vt:lpstr>
      <vt:lpstr>Neural Network Based Mechanism</vt:lpstr>
      <vt:lpstr>Compiler Support for MITHRA</vt:lpstr>
      <vt:lpstr>PowerPoint Presentation</vt:lpstr>
    </vt:vector>
  </TitlesOfParts>
  <Manager/>
  <Company>mahajandivya91@gmail.com</Company>
  <LinksUpToDate>false</LinksUpToDate>
  <SharedDoc>false</SharedDoc>
  <HyperlinkBase/>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Profiling based mechanism for Error control in approximate accelerators</dc:title>
  <dc:subject/>
  <dc:creator>divya mahajan</dc:creator>
  <cp:keywords/>
  <dc:description/>
  <cp:lastModifiedBy>Mahajan, Divya</cp:lastModifiedBy>
  <cp:revision>1185</cp:revision>
  <dcterms:created xsi:type="dcterms:W3CDTF">2014-12-01T04:34:41Z</dcterms:created>
  <dcterms:modified xsi:type="dcterms:W3CDTF">2016-06-19T23:27:42Z</dcterms:modified>
  <cp:category/>
</cp:coreProperties>
</file>