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362" r:id="rId2"/>
    <p:sldId id="367" r:id="rId3"/>
    <p:sldId id="363" r:id="rId4"/>
    <p:sldId id="267" r:id="rId5"/>
    <p:sldId id="262" r:id="rId6"/>
    <p:sldId id="311" r:id="rId7"/>
    <p:sldId id="312" r:id="rId8"/>
    <p:sldId id="313" r:id="rId9"/>
    <p:sldId id="320" r:id="rId10"/>
    <p:sldId id="321" r:id="rId11"/>
    <p:sldId id="353" r:id="rId12"/>
    <p:sldId id="366" r:id="rId13"/>
    <p:sldId id="323" r:id="rId14"/>
    <p:sldId id="324" r:id="rId15"/>
    <p:sldId id="338" r:id="rId16"/>
    <p:sldId id="339" r:id="rId17"/>
    <p:sldId id="341" r:id="rId18"/>
    <p:sldId id="264" r:id="rId19"/>
    <p:sldId id="303" r:id="rId20"/>
    <p:sldId id="288" r:id="rId21"/>
    <p:sldId id="299" r:id="rId22"/>
    <p:sldId id="360" r:id="rId23"/>
    <p:sldId id="364" r:id="rId24"/>
    <p:sldId id="365" r:id="rId25"/>
    <p:sldId id="301" r:id="rId26"/>
    <p:sldId id="355" r:id="rId27"/>
    <p:sldId id="263" r:id="rId28"/>
    <p:sldId id="357" r:id="rId29"/>
    <p:sldId id="314" r:id="rId30"/>
    <p:sldId id="358" r:id="rId31"/>
    <p:sldId id="3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tFusion-Title" id="{1A24F61C-5851-0442-86C7-3AA4BE6849F0}">
          <p14:sldIdLst>
            <p14:sldId id="362"/>
          </p14:sldIdLst>
        </p14:section>
        <p14:section name="Motivation" id="{6E2C40E5-CCAA-0D44-AF80-892D1EF07404}">
          <p14:sldIdLst>
            <p14:sldId id="367"/>
            <p14:sldId id="363"/>
          </p14:sldIdLst>
        </p14:section>
        <p14:section name="Architecture" id="{563F59CA-88BF-C748-BEEF-B09CA2FF2371}">
          <p14:sldIdLst>
            <p14:sldId id="267"/>
            <p14:sldId id="262"/>
            <p14:sldId id="311"/>
            <p14:sldId id="312"/>
            <p14:sldId id="313"/>
          </p14:sldIdLst>
        </p14:section>
        <p14:section name="Fusion Unit Microarchitecture" id="{1EC9C739-B6A4-5640-B2D3-AA3F1CE0A99F}">
          <p14:sldIdLst>
            <p14:sldId id="320"/>
            <p14:sldId id="321"/>
            <p14:sldId id="353"/>
          </p14:sldIdLst>
        </p14:section>
        <p14:section name="ISA" id="{E75B4F78-E744-B14E-A94B-571E1AAE5C67}">
          <p14:sldIdLst>
            <p14:sldId id="366"/>
            <p14:sldId id="323"/>
            <p14:sldId id="324"/>
            <p14:sldId id="338"/>
            <p14:sldId id="339"/>
            <p14:sldId id="341"/>
          </p14:sldIdLst>
        </p14:section>
        <p14:section name="Evaluation" id="{BD337F92-BB51-1A4A-93DC-499B5003AE7C}">
          <p14:sldIdLst>
            <p14:sldId id="264"/>
            <p14:sldId id="303"/>
            <p14:sldId id="288"/>
            <p14:sldId id="299"/>
            <p14:sldId id="360"/>
            <p14:sldId id="364"/>
            <p14:sldId id="365"/>
          </p14:sldIdLst>
        </p14:section>
        <p14:section name="Backup" id="{389491A6-2B54-E141-BD56-6C415FC9E580}">
          <p14:sldIdLst>
            <p14:sldId id="301"/>
          </p14:sldIdLst>
        </p14:section>
        <p14:section name="Motivation" id="{182525BA-22BF-614B-8652-B902A07C5880}">
          <p14:sldIdLst>
            <p14:sldId id="355"/>
            <p14:sldId id="263"/>
            <p14:sldId id="357"/>
          </p14:sldIdLst>
        </p14:section>
        <p14:section name="Fusion Unit" id="{9670CE27-DDC2-9742-B02B-703E79793AFB}">
          <p14:sldIdLst>
            <p14:sldId id="314"/>
          </p14:sldIdLst>
        </p14:section>
        <p14:section name="ISA" id="{54D89247-6138-084F-8EFB-74DA808C73BF}">
          <p14:sldIdLst/>
        </p14:section>
        <p14:section name="Compiler Optimizations" id="{621063B2-26F0-AF4F-B1DB-3F0F91AB3C10}">
          <p14:sldIdLst>
            <p14:sldId id="358"/>
            <p14:sldId id="359"/>
          </p14:sldIdLst>
        </p14:section>
        <p14:section name="Future" id="{584AB5C7-B864-1148-8C7D-B551E2EA9FF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493"/>
    <a:srgbClr val="5B9BD5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2"/>
    <p:restoredTop sz="78091"/>
  </p:normalViewPr>
  <p:slideViewPr>
    <p:cSldViewPr snapToGrid="0" snapToObjects="1">
      <p:cViewPr varScale="1">
        <p:scale>
          <a:sx n="97" d="100"/>
          <a:sy n="97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7A428-54C5-1542-ABB6-96F1540FDA1D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DC960-FDE4-5442-94FC-565FBAEB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I am Hardik Sharma and today I would like to present our work BitFusion, a bit-level dynamically composable architecture for deep neural networks (</a:t>
            </a:r>
            <a:r>
              <a:rPr lang="en-US"/>
              <a:t>DNNs)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92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same throughput, a temporal design requires significantly higher area and power compared to fusion unit</a:t>
            </a:r>
          </a:p>
          <a:p>
            <a:r>
              <a:rPr lang="en-US" dirty="0"/>
              <a:t>As we can see, the area and power for </a:t>
            </a:r>
            <a:r>
              <a:rPr lang="en-US" dirty="0" err="1"/>
              <a:t>bitbricks</a:t>
            </a:r>
            <a:r>
              <a:rPr lang="en-US" dirty="0"/>
              <a:t>, which are the multipliers in the design, are almost the same</a:t>
            </a:r>
          </a:p>
          <a:p>
            <a:endParaRPr lang="en-US" dirty="0"/>
          </a:p>
          <a:p>
            <a:r>
              <a:rPr lang="en-US" dirty="0"/>
              <a:t>Most of the benefits come from sharing the shift-add unit and the register across </a:t>
            </a:r>
            <a:r>
              <a:rPr lang="en-US" dirty="0" err="1"/>
              <a:t>bitbricks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5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Bit-level composability is orthogonal to organization of resources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work, we evaluate BitFusion in the context of a 2D systolic array architecture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+00:20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59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designed this bit-level composable architecture, the next challenge is to make it programmable to support a wide range of DNNs and their bitwidth requirements.</a:t>
            </a:r>
          </a:p>
          <a:p>
            <a:r>
              <a:rPr lang="en-US" dirty="0"/>
              <a:t>To this end, we set aside three requirements for the ISA</a:t>
            </a:r>
          </a:p>
          <a:p>
            <a:endParaRPr lang="en-US" dirty="0"/>
          </a:p>
          <a:p>
            <a:r>
              <a:rPr lang="en-US" dirty="0"/>
              <a:t>The first requirement is to amortize the cost of bit-level fusion across the millions of operations required by DNNs</a:t>
            </a:r>
          </a:p>
          <a:p>
            <a:r>
              <a:rPr lang="en-US" dirty="0"/>
              <a:t>Next, we want to express the computations in a DNN layer with the fewest possible instructions</a:t>
            </a:r>
          </a:p>
          <a:p>
            <a:r>
              <a:rPr lang="en-US" dirty="0"/>
              <a:t>Finally, we need to adapt the data-path according to the bitwidth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6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computations in a DNN are divided into groups, called layers.</a:t>
            </a:r>
          </a:p>
          <a:p>
            <a:r>
              <a:rPr lang="en-US" dirty="0"/>
              <a:t>To avoid the overhead of fine-grained control over the bitwidths at the scale of a Deep Neural Network, we propose a block-structured ISA.</a:t>
            </a:r>
          </a:p>
          <a:p>
            <a:r>
              <a:rPr lang="en-US" dirty="0"/>
              <a:t>This block structured ISA that uses instruction blocks to express bitwidth requirements at a per-layer granularity.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5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DNN layers consists of simple mathematical operations that are repeated over millions of times.</a:t>
            </a:r>
          </a:p>
          <a:p>
            <a:r>
              <a:rPr lang="en-US" dirty="0"/>
              <a:t>To this end, the ISA uses loop instructions to concisely express the computations repeated in a DNN layer and minimize the overhead of instruction fetch and decode.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2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DNNs have highly regular memory access patterns.</a:t>
            </a:r>
          </a:p>
          <a:p>
            <a:r>
              <a:rPr lang="en-US" dirty="0"/>
              <a:t>These memory access can be concisely expressed as a linear function of the loop indices.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3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the ISA changes the semantics of the memory accesses according to the bitwidth requirement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software then views the on-chip buffers as memory units with a flexible aspect ratio</a:t>
            </a:r>
          </a:p>
          <a:p>
            <a:endParaRPr lang="en-US" dirty="0"/>
          </a:p>
          <a:p>
            <a:r>
              <a:rPr lang="en-US" dirty="0"/>
              <a:t>For more details on the </a:t>
            </a:r>
            <a:r>
              <a:rPr lang="en-US" dirty="0" err="1"/>
              <a:t>bitfusion</a:t>
            </a:r>
            <a:r>
              <a:rPr lang="en-US" dirty="0"/>
              <a:t> architecture and its ISA I refer you to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3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compare BitFusion to four execution platforms.</a:t>
            </a:r>
          </a:p>
          <a:p>
            <a:r>
              <a:rPr lang="en-US" dirty="0"/>
              <a:t>The first two are the Nvidia Tegra TX2 GPU and the Titan X GPU based on the pascal architecture</a:t>
            </a:r>
          </a:p>
          <a:p>
            <a:endParaRPr lang="en-US" dirty="0"/>
          </a:p>
          <a:p>
            <a:r>
              <a:rPr lang="en-US" dirty="0"/>
              <a:t>We further compare BitFusion to two state of the art accelerators – Stripes and Eyeriss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8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wide range of DNNs to evaluate the benefits from BitFusion.</a:t>
            </a:r>
          </a:p>
          <a:p>
            <a:endParaRPr lang="en-US" dirty="0"/>
          </a:p>
          <a:p>
            <a:r>
              <a:rPr lang="en-US" dirty="0"/>
              <a:t>These are DNNs proposed by recent literature that use propose low-bitwidth DNNs, including vanilla RNNs and even LSTMs</a:t>
            </a:r>
          </a:p>
          <a:p>
            <a:endParaRPr lang="en-US" dirty="0"/>
          </a:p>
          <a:p>
            <a:r>
              <a:rPr lang="en-US" dirty="0"/>
              <a:t>The model sizes vary between 0.5 to 116 MB, while the computational complexity varies between 13 million to 4 billion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Very recent work in machine learning has shown that you can reduce the bitwidth for DNN operations, without losing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However, to avoid loss in accuracy, the bitwidth varies for different DNNs and within layers of a DNN, and we show that trend 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The x-axis shows 8 different low-bitwidth benchmark DNNs, including RNNs and LSTMs. The different colors in the y-axis show the different bitwidths required by these DNNs to achieve the same accuracy as the original floating-point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We can see here that most of the multiply-adds, more than 99.4%, require less than 8-bit precision. BitFusion aims to leverage this opportunity of low bitwidth for DNN operations to improve performance and efficiency.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+40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00:55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7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the open-source Tetris simulator to estimate the energy consumption and performance for </a:t>
            </a:r>
            <a:r>
              <a:rPr lang="en-US" dirty="0" err="1"/>
              <a:t>eyeriss</a:t>
            </a:r>
            <a:r>
              <a:rPr lang="en-US" dirty="0"/>
              <a:t>.</a:t>
            </a:r>
          </a:p>
          <a:p>
            <a:r>
              <a:rPr lang="en-US" dirty="0"/>
              <a:t>While Eyeriss is an optimized dataflow architecture, it uses fixed 16-bit computational units.</a:t>
            </a:r>
          </a:p>
          <a:p>
            <a:r>
              <a:rPr lang="en-US" dirty="0"/>
              <a:t>BitFusion, on the other hand, matches the bitwidth requirements of the DNN at finest granularity, at the bit-level.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33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compare against Stripes, a bit-serial architecture that uses a fixed 16bit weights and variable bitwidth inputs.</a:t>
            </a:r>
          </a:p>
          <a:p>
            <a:r>
              <a:rPr lang="en-US" dirty="0"/>
              <a:t>BitFusion on the other hand enables variable bitwidths for both inputs and weights.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63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BitFusion is 16 times faster than TX2 but performs18% slower than Titan </a:t>
            </a:r>
            <a:r>
              <a:rPr lang="en-US" dirty="0" err="1"/>
              <a:t>Xp</a:t>
            </a:r>
            <a:endParaRPr lang="en-US" dirty="0"/>
          </a:p>
          <a:p>
            <a:r>
              <a:rPr lang="en-US" dirty="0"/>
              <a:t>While Titan </a:t>
            </a:r>
            <a:r>
              <a:rPr lang="en-US" dirty="0" err="1"/>
              <a:t>Xp</a:t>
            </a:r>
            <a:r>
              <a:rPr lang="en-US" dirty="0"/>
              <a:t> has a 250 Watt TDP, BitFusion uses just 895 milliwatts on average.</a:t>
            </a:r>
          </a:p>
          <a:p>
            <a:r>
              <a:rPr lang="en-US" dirty="0"/>
              <a:t>The benefits come primarily come from bit-level fusion capabilities offered by BitFusion.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6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1200" dirty="0">
                <a:solidFill>
                  <a:schemeClr val="tx1"/>
                </a:solidFill>
              </a:rPr>
              <a:t>Utilizing algorithmic innovations to rethink the hardware allows us to optimize computations, on-chip storage, and off-chip accesses at the finest granularity possible, bit-level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By leveraging this insight, BitFusion defines a new dimension in design of DNN accelerators, which is bit-level composability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We believe, that such an </a:t>
            </a:r>
            <a:r>
              <a:rPr lang="en-US" sz="1200" dirty="0" err="1">
                <a:solidFill>
                  <a:schemeClr val="tx1"/>
                </a:solidFill>
              </a:rPr>
              <a:t>microrarchitectural</a:t>
            </a:r>
            <a:r>
              <a:rPr lang="en-US" sz="1200" dirty="0">
                <a:solidFill>
                  <a:schemeClr val="tx1"/>
                </a:solidFill>
              </a:rPr>
              <a:t> approach can be extended to other domains such as robotics, IoT, and data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7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would love to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95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Eyeriss consumes 37% energy for off-chip </a:t>
            </a:r>
            <a:r>
              <a:rPr lang="en-US" dirty="0" err="1"/>
              <a:t>acesses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5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6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Past work in machine learning has shown that you can reduce the bitwidth for DNN operations, without losing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However, to avoid loss in accuracy, the bitwidth varies for different DNNs and within layers of a DNN.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Here, we look at 8 different low-bitwidth benchmark DNNs, including RNNs and LSTMs, that were proposed by recent machine learning literature.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 years of research to get to the levels of accuracy.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table on the left shows that across eight DNNs the dominant operation is the multiply-add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barchart</a:t>
            </a:r>
            <a:r>
              <a:rPr lang="en-US" dirty="0"/>
              <a:t> on the right shows the 8 different DNN benchmarks on the x-axis and the breakdown of the bitwidths required for the multiply-adds in the y-axis.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see here that most of the multiply-adds, more than 99.4%, require less than 8-bit precision. BitFusion aims to leverage this opportunity of low bitwidth for DNN operations to improve performance and efficiency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00:55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85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4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365C0"/>
                </a:solidFill>
              </a:rPr>
              <a:t>1 Op/cycle/</a:t>
            </a:r>
            <a:r>
              <a:rPr lang="en-US" sz="1200" b="1" dirty="0" err="1">
                <a:solidFill>
                  <a:srgbClr val="0365C0"/>
                </a:solidFill>
              </a:rPr>
              <a:t>FusionUnit</a:t>
            </a:r>
            <a:r>
              <a:rPr lang="en-US" sz="1200" b="1" dirty="0">
                <a:solidFill>
                  <a:srgbClr val="0365C0"/>
                </a:solidFill>
              </a:rPr>
              <a:t> 			512 Ops/cycle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365C0"/>
                </a:solidFill>
              </a:rPr>
              <a:t>16 Op/cycle/</a:t>
            </a:r>
            <a:r>
              <a:rPr lang="en-US" sz="1200" b="1" dirty="0" err="1">
                <a:solidFill>
                  <a:srgbClr val="0365C0"/>
                </a:solidFill>
              </a:rPr>
              <a:t>FusionUnit</a:t>
            </a:r>
            <a:r>
              <a:rPr lang="en-US" sz="1200" b="1" dirty="0">
                <a:solidFill>
                  <a:srgbClr val="0365C0"/>
                </a:solidFill>
              </a:rPr>
              <a:t> 			8192 Ops/cycle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5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we take a look at two example DNNs proposed by recent literature.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first example, is a low-bitwidth </a:t>
            </a:r>
            <a:r>
              <a:rPr lang="en-US" dirty="0" err="1"/>
              <a:t>AlexNet</a:t>
            </a:r>
            <a:r>
              <a:rPr lang="en-US" dirty="0"/>
              <a:t> network trained on the IMAGENET dataset recently proposed by WRPN requires both 8-bit and 4-bit operands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 the other hand, LeNet trained on the MNIST dataset uses 2-bit operands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Therefore, a fixed-bitwidth accelerator would either achieve limited benefits to account for the highest possible bitwidths requirements, which is 8-bit in this case, or compromise accuracy for improving performance or energy efficiency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this end, BitFusion is a bit-flexible architecture that can matches the bitwidths require by DNN layers to achieve performance and energy benefits without sacrificing accuracy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01:35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BitFusion defines a new dimension of bit-level composability in the design of DNN accelerators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enable composability at the bit level, the physical element for computations in our design is a </a:t>
            </a:r>
            <a:r>
              <a:rPr lang="en-US" dirty="0" err="1"/>
              <a:t>bitbrick</a:t>
            </a:r>
            <a:r>
              <a:rPr lang="en-US" dirty="0"/>
              <a:t> that can perform 2-bit by 2-bit multiplications</a:t>
            </a:r>
          </a:p>
          <a:p>
            <a:endParaRPr lang="en-US" dirty="0"/>
          </a:p>
          <a:p>
            <a:r>
              <a:rPr lang="en-US" dirty="0"/>
              <a:t>A Fusion unit consists of 16 of these BitBricks along with glue logic that allows the </a:t>
            </a:r>
            <a:r>
              <a:rPr lang="en-US" dirty="0" err="1"/>
              <a:t>bitbricks</a:t>
            </a:r>
            <a:r>
              <a:rPr lang="en-US" dirty="0"/>
              <a:t> to compose and decompose dynamically at runtime to match the bitwidth required by individual DNN layers</a:t>
            </a:r>
          </a:p>
          <a:p>
            <a:r>
              <a:rPr lang="en-US" dirty="0"/>
              <a:t>Let's see how that works</a:t>
            </a:r>
          </a:p>
          <a:p>
            <a:endParaRPr lang="en-US" dirty="0"/>
          </a:p>
          <a:p>
            <a:r>
              <a:rPr lang="en-US" dirty="0"/>
              <a:t>Empirically 1</a:t>
            </a:r>
            <a:r>
              <a:rPr lang="en-US" baseline="0" dirty="0"/>
              <a:t> bit was not effective! We needed both signed and unsigned!</a:t>
            </a:r>
          </a:p>
          <a:p>
            <a:endParaRPr lang="en-US" dirty="0"/>
          </a:p>
          <a:p>
            <a:r>
              <a:rPr lang="en-US" dirty="0"/>
              <a:t>02:50</a:t>
            </a:r>
          </a:p>
          <a:p>
            <a:endParaRPr lang="en-US" dirty="0"/>
          </a:p>
          <a:p>
            <a:r>
              <a:rPr lang="en-US" dirty="0"/>
              <a:t>repeated composability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2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a shows a physical grouping of 16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bitbricks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call a fusion unit.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a fusion unit,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bitbricks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logically compose to form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Fused Processing Engines (F-PEs)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match the bitwidth of individual DNN layers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DNN layer requires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2-bit precision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shown in figure b,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bitbricks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 individually to yield the highest parallelism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support 8-bit inputs and 2-bit weights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shown in figure c, four of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bitbricks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compose to match this requirement.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means, the bitwidths of inputs and weights are not constrained to be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symmetric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DNN requires even more bitwidth,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bitbricks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compose to perform a single operation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would like to point out here that the design of a fusion unit is completely combinational and can serve as a replacement for the multipliers in conventional multipliers in even existing processors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+1:15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03:25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take a deeper look at how the Fusion unit enables bit-level composability</a:t>
            </a:r>
          </a:p>
          <a:p>
            <a:r>
              <a:rPr lang="en-US" dirty="0"/>
              <a:t>The simplest case is when we need 2-bit precision, each </a:t>
            </a:r>
            <a:r>
              <a:rPr lang="en-US" dirty="0" err="1"/>
              <a:t>bitbrick</a:t>
            </a:r>
            <a:r>
              <a:rPr lang="en-US" dirty="0"/>
              <a:t> works independently to generate a single partial result.</a:t>
            </a:r>
          </a:p>
          <a:p>
            <a:r>
              <a:rPr lang="en-US" dirty="0"/>
              <a:t>All the partial results are then added together to generate a single result</a:t>
            </a:r>
          </a:p>
          <a:p>
            <a:endParaRPr lang="en-US" dirty="0"/>
          </a:p>
          <a:p>
            <a:r>
              <a:rPr lang="en-US" dirty="0"/>
              <a:t>+00:20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second configuration requires 4-bit by 4-bit computations</a:t>
            </a:r>
          </a:p>
          <a:p>
            <a:r>
              <a:rPr lang="en-US" dirty="0"/>
              <a:t>To do this, we first break down the original 4-bit multiplication is broken into 4 partial products.</a:t>
            </a:r>
          </a:p>
          <a:p>
            <a:r>
              <a:rPr lang="en-US" dirty="0"/>
              <a:t>These partial products are then mapped to </a:t>
            </a:r>
            <a:r>
              <a:rPr lang="en-US" dirty="0" err="1"/>
              <a:t>bitbricks</a:t>
            </a:r>
            <a:r>
              <a:rPr lang="en-US" dirty="0"/>
              <a:t> in a fused-PE, and hence, each fusion unit performs 4 operations in parallel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9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support 8-bit by 4-bit mode, 8 </a:t>
            </a:r>
            <a:r>
              <a:rPr lang="en-US" dirty="0" err="1"/>
              <a:t>bitbricks</a:t>
            </a:r>
            <a:r>
              <a:rPr lang="en-US" dirty="0"/>
              <a:t> fuse together to form a Fused Processing Engines (F-PEs) that can perform computations with the required bitwidths.</a:t>
            </a:r>
          </a:p>
          <a:p>
            <a:r>
              <a:rPr lang="en-US" dirty="0"/>
              <a:t>Each Fused-PE performs a single multiply operation, which yields a 2x parallelism</a:t>
            </a:r>
          </a:p>
          <a:p>
            <a:endParaRPr lang="en-US" dirty="0"/>
          </a:p>
          <a:p>
            <a:r>
              <a:rPr lang="en-US" dirty="0"/>
              <a:t>We call this approach of spatially composing </a:t>
            </a:r>
            <a:r>
              <a:rPr lang="en-US" dirty="0" err="1"/>
              <a:t>bitbricks</a:t>
            </a:r>
            <a:r>
              <a:rPr lang="en-US" dirty="0"/>
              <a:t> spatial 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alternative to spatial fusion approach explored in Bit Fusion, prior work has explored a temporal design that uses bit-serial computation</a:t>
            </a:r>
          </a:p>
          <a:p>
            <a:r>
              <a:rPr lang="en-US" dirty="0"/>
              <a:t>The figure on the left shows temporal design.</a:t>
            </a:r>
          </a:p>
          <a:p>
            <a:endParaRPr lang="en-US" dirty="0"/>
          </a:p>
          <a:p>
            <a:r>
              <a:rPr lang="en-US" dirty="0"/>
              <a:t>In contrast, spatial fusion combines the results over space, by adding together partial results generated by </a:t>
            </a:r>
            <a:r>
              <a:rPr lang="en-US" dirty="0" err="1"/>
              <a:t>bitbricks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DC960-FDE4-5442-94FC-565FBAEBD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EC5A-57A0-F448-A8FF-78B70B8B677A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F344-4740-C844-9B31-A8CC9F823E4E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251D-AEDF-C44C-8B0C-C6D59B25CA8B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CEBC-3E77-9944-AF9D-ED8EAAAF2387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EBFDA-858C-8449-B396-E24243BD3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1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6E73-5579-CD49-B504-B1CA1A23AF86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0FD59-B04B-1E40-99D8-235EFBF44158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0565-FAFD-7843-81F2-964E494F40A9}" type="datetime1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6929-23CB-704C-9048-160B1D968F93}" type="datetime1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AB122-A738-B74E-8302-02DF0A2404A7}" type="datetime1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5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35C-8785-B74D-A2A5-A45B58E3A888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6AC0-280C-D643-9F8E-585BB5FF1EB4}" type="datetime1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76005-319B-1D4C-BB94-2FA4E8FD7D59}" type="datetime1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6461" y="4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F0230-6794-1F4A-B0F2-5EEC7FA540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(null)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257" y="17399"/>
            <a:ext cx="9144000" cy="1354830"/>
          </a:xfrm>
        </p:spPr>
        <p:txBody>
          <a:bodyPr anchor="ctr">
            <a:normAutofit fontScale="90000"/>
          </a:bodyPr>
          <a:lstStyle/>
          <a:p>
            <a:r>
              <a:rPr lang="en-US" sz="10000" b="1" dirty="0">
                <a:solidFill>
                  <a:srgbClr val="0365C0"/>
                </a:solidFill>
              </a:rPr>
              <a:t>Bit 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608" y="1335990"/>
            <a:ext cx="10507287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365C0"/>
                </a:solidFill>
              </a:rPr>
              <a:t>Bit-Level Dynamically Composable Architecture for Deep Neural Networks</a:t>
            </a:r>
          </a:p>
        </p:txBody>
      </p:sp>
      <p:sp>
        <p:nvSpPr>
          <p:cNvPr id="9" name="Shape 124"/>
          <p:cNvSpPr txBox="1">
            <a:spLocks/>
          </p:cNvSpPr>
          <p:nvPr/>
        </p:nvSpPr>
        <p:spPr>
          <a:xfrm>
            <a:off x="601249" y="2991751"/>
            <a:ext cx="3298089" cy="3324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b="1" dirty="0">
                <a:solidFill>
                  <a:srgbClr val="008F01"/>
                </a:solidFill>
                <a:latin typeface="Calibri"/>
                <a:cs typeface="Calibri"/>
                <a:sym typeface="Calibri"/>
              </a:rPr>
              <a:t>Hardik</a:t>
            </a:r>
            <a:r>
              <a:rPr lang="en-US" sz="2800" b="1" dirty="0">
                <a:solidFill>
                  <a:srgbClr val="00B050"/>
                </a:solidFill>
                <a:latin typeface="Calibri" charset="0"/>
                <a:cs typeface="Calibri" charset="0"/>
                <a:sym typeface="Calibri"/>
              </a:rPr>
              <a:t> </a:t>
            </a:r>
            <a:r>
              <a:rPr lang="en-US" sz="2800" b="1" dirty="0">
                <a:solidFill>
                  <a:srgbClr val="008F01"/>
                </a:solidFill>
                <a:latin typeface="Calibri"/>
                <a:cs typeface="Calibri"/>
                <a:sym typeface="Calibri"/>
              </a:rPr>
              <a:t>Sharma</a:t>
            </a:r>
            <a:r>
              <a:rPr lang="en-US" sz="2800" b="1" dirty="0">
                <a:solidFill>
                  <a:srgbClr val="00B050"/>
                </a:solidFill>
                <a:latin typeface="Calibri" charset="0"/>
                <a:cs typeface="Calibri" charset="0"/>
                <a:sym typeface="Calibri"/>
              </a:rPr>
              <a:t>	</a:t>
            </a:r>
            <a:endParaRPr lang="en-US" sz="2800" b="1" dirty="0">
              <a:solidFill>
                <a:srgbClr val="008F01"/>
              </a:solidFill>
              <a:latin typeface="Calibri"/>
              <a:cs typeface="Calibri"/>
              <a:sym typeface="Calibri"/>
            </a:endParaRP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Jongse Park</a:t>
            </a:r>
            <a:endParaRPr lang="en-US" sz="2800" baseline="30000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Naveen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Suda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endParaRPr lang="en-US" sz="2800" baseline="30000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Liangzhen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Lai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endParaRPr lang="en-US" sz="2800" baseline="30000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Benson Chau</a:t>
            </a: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Vikas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Chandra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endParaRPr lang="en-US" sz="2800" baseline="30000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Hadi Esmaeilzadeh</a:t>
            </a: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‡</a:t>
            </a:r>
            <a:endParaRPr lang="en-US" sz="2800" baseline="30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27314" y="5476725"/>
            <a:ext cx="701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Alternative Computing Technologies (</a:t>
            </a:r>
            <a:r>
              <a:rPr lang="en-US" sz="2800" b="1" dirty="0">
                <a:solidFill>
                  <a:srgbClr val="008F01"/>
                </a:solidFill>
              </a:rPr>
              <a:t>ACT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) Lab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E7052-69B6-794C-914B-EE381F1A82E6}"/>
              </a:ext>
            </a:extLst>
          </p:cNvPr>
          <p:cNvSpPr/>
          <p:nvPr/>
        </p:nvSpPr>
        <p:spPr>
          <a:xfrm>
            <a:off x="4527315" y="3964428"/>
            <a:ext cx="701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†</a:t>
            </a:r>
            <a:r>
              <a:rPr lang="en-US" sz="2800" b="1" dirty="0">
                <a:solidFill>
                  <a:srgbClr val="0365C0"/>
                </a:solidFill>
                <a:latin typeface="Calibri"/>
                <a:cs typeface="Calibri"/>
              </a:rPr>
              <a:t>Arm, Inc.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92E2B8-53BF-B54F-AE7A-FD4173461D19}"/>
              </a:ext>
            </a:extLst>
          </p:cNvPr>
          <p:cNvCxnSpPr>
            <a:cxnSpLocks/>
          </p:cNvCxnSpPr>
          <p:nvPr/>
        </p:nvCxnSpPr>
        <p:spPr>
          <a:xfrm>
            <a:off x="3899338" y="2990762"/>
            <a:ext cx="0" cy="3373821"/>
          </a:xfrm>
          <a:prstGeom prst="line">
            <a:avLst/>
          </a:prstGeom>
          <a:noFill/>
          <a:ln w="381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2356F-6164-A445-B554-96F6B2E43069}"/>
              </a:ext>
            </a:extLst>
          </p:cNvPr>
          <p:cNvSpPr/>
          <p:nvPr/>
        </p:nvSpPr>
        <p:spPr>
          <a:xfrm>
            <a:off x="4527315" y="3380504"/>
            <a:ext cx="701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800" b="1" dirty="0">
                <a:solidFill>
                  <a:srgbClr val="0365C0"/>
                </a:solidFill>
                <a:latin typeface="Calibri"/>
                <a:cs typeface="Calibri"/>
              </a:rPr>
              <a:t>Georgia Institute of Technology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78D47D-F660-254F-8686-6C5203F423BE}"/>
              </a:ext>
            </a:extLst>
          </p:cNvPr>
          <p:cNvSpPr/>
          <p:nvPr/>
        </p:nvSpPr>
        <p:spPr>
          <a:xfrm>
            <a:off x="4527315" y="4548352"/>
            <a:ext cx="7016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6648">
              <a:defRPr sz="3420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3600" baseline="30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‡</a:t>
            </a:r>
            <a:r>
              <a:rPr lang="en-US" sz="2800" b="1" dirty="0">
                <a:solidFill>
                  <a:srgbClr val="0365C0"/>
                </a:solidFill>
                <a:latin typeface="Calibri"/>
                <a:cs typeface="Calibri"/>
              </a:rPr>
              <a:t>University of California, San Diego</a:t>
            </a:r>
          </a:p>
        </p:txBody>
      </p:sp>
    </p:spTree>
    <p:extLst>
      <p:ext uri="{BB962C8B-B14F-4D97-AF65-F5344CB8AC3E}">
        <p14:creationId xmlns:p14="http://schemas.microsoft.com/office/powerpoint/2010/main" val="413152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Spatial Fusion Surpasses Temporal Design</a:t>
            </a:r>
            <a:endParaRPr lang="en-US" b="1" i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00011"/>
              </p:ext>
            </p:extLst>
          </p:nvPr>
        </p:nvGraphicFramePr>
        <p:xfrm>
          <a:off x="450573" y="1499011"/>
          <a:ext cx="8269361" cy="4948096"/>
        </p:xfrm>
        <a:graphic>
          <a:graphicData uri="http://schemas.openxmlformats.org/drawingml/2006/table">
            <a:tbl>
              <a:tblPr/>
              <a:tblGrid>
                <a:gridCol w="205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3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9276"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Area</a:t>
                      </a:r>
                      <a:r>
                        <a:rPr lang="mr-IN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(um^2)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BitBricks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Shift-Add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Register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Area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Temporal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463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2989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1454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4905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Fusion Unit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369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934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91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1394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16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2774" marR="22774" marT="227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2774" marR="22774" marT="227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2774" marR="22774" marT="227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2774" marR="22774" marT="227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22774" marR="22774" marT="2277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Power (</a:t>
                      </a:r>
                      <a:r>
                        <a:rPr lang="en-US" sz="2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nW</a:t>
                      </a:r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)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BitBricks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Shift-Add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Register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Total Power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Temporal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60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550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1103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1712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9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Fusion Unit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46</a:t>
                      </a:r>
                    </a:p>
                  </a:txBody>
                  <a:tcPr marL="22774" marR="22774" marT="227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424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69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538</a:t>
                      </a:r>
                    </a:p>
                  </a:txBody>
                  <a:tcPr marL="22774" marR="22774" marT="2277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17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2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Synthesized using a commercial 45 nm technology</a:t>
                      </a:r>
                    </a:p>
                  </a:txBody>
                  <a:tcPr marL="86718" marR="86718" marT="43359" marB="43359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1A8F9-A345-1E4E-B3FD-F8FD87A7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9CC4B-7D97-9741-8BA1-EC7D4C779714}"/>
              </a:ext>
            </a:extLst>
          </p:cNvPr>
          <p:cNvSpPr/>
          <p:nvPr/>
        </p:nvSpPr>
        <p:spPr>
          <a:xfrm>
            <a:off x="9233452" y="2074041"/>
            <a:ext cx="2642164" cy="1364824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365C0"/>
                </a:solidFill>
              </a:rPr>
              <a:t>3.5x lower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D9427-896E-9646-9093-74A99A073229}"/>
              </a:ext>
            </a:extLst>
          </p:cNvPr>
          <p:cNvSpPr/>
          <p:nvPr/>
        </p:nvSpPr>
        <p:spPr>
          <a:xfrm>
            <a:off x="9233452" y="4505739"/>
            <a:ext cx="2642164" cy="1364824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365C0"/>
                </a:solidFill>
              </a:rPr>
              <a:t>3.2x lower power</a:t>
            </a:r>
          </a:p>
        </p:txBody>
      </p:sp>
    </p:spTree>
    <p:extLst>
      <p:ext uri="{BB962C8B-B14F-4D97-AF65-F5344CB8AC3E}">
        <p14:creationId xmlns:p14="http://schemas.microsoft.com/office/powerpoint/2010/main" val="59896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06" y="12982"/>
            <a:ext cx="6348461" cy="6832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51800" y="916274"/>
            <a:ext cx="3522133" cy="5025452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0365C0"/>
                </a:solidFill>
              </a:rPr>
              <a:t>Bit Fusion Systolic Array Architecture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F6558-5E02-654C-92D3-CE0688C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8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Programmability: BitFusion ISA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" name="Rectangle 7"/>
          <p:cNvSpPr>
            <a:spLocks/>
          </p:cNvSpPr>
          <p:nvPr/>
        </p:nvSpPr>
        <p:spPr>
          <a:xfrm>
            <a:off x="901369" y="3595159"/>
            <a:ext cx="3657600" cy="856933"/>
          </a:xfrm>
          <a:prstGeom prst="rect">
            <a:avLst/>
          </a:prstGeom>
          <a:noFill/>
          <a:ln w="15875" cmpd="sng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Requirements</a:t>
            </a:r>
          </a:p>
        </p:txBody>
      </p: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 flipV="1">
            <a:off x="4558969" y="2036991"/>
            <a:ext cx="1537031" cy="1986635"/>
          </a:xfrm>
          <a:prstGeom prst="straightConnector1">
            <a:avLst/>
          </a:prstGeom>
          <a:ln w="38100">
            <a:solidFill>
              <a:srgbClr val="00549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4558969" y="4023626"/>
            <a:ext cx="1537031" cy="1986634"/>
          </a:xfrm>
          <a:prstGeom prst="straightConnector1">
            <a:avLst/>
          </a:prstGeom>
          <a:ln w="38100">
            <a:solidFill>
              <a:srgbClr val="00549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279"/>
          <p:cNvSpPr/>
          <p:nvPr/>
        </p:nvSpPr>
        <p:spPr>
          <a:xfrm>
            <a:off x="6096000" y="1488351"/>
            <a:ext cx="3657600" cy="1097280"/>
          </a:xfrm>
          <a:prstGeom prst="rect">
            <a:avLst/>
          </a:prstGeom>
          <a:noFill/>
          <a:ln w="15875" cap="flat" cmpd="sng">
            <a:solidFill>
              <a:schemeClr val="bg2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  <a:sym typeface="Calibri"/>
              </a:rPr>
              <a:t>Amortize cost of bit-level fusion</a:t>
            </a:r>
            <a:endParaRPr sz="3600" dirty="0">
              <a:solidFill>
                <a:srgbClr val="0365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279"/>
          <p:cNvSpPr/>
          <p:nvPr/>
        </p:nvSpPr>
        <p:spPr>
          <a:xfrm>
            <a:off x="6096000" y="5461620"/>
            <a:ext cx="3657600" cy="1097280"/>
          </a:xfrm>
          <a:prstGeom prst="rect">
            <a:avLst/>
          </a:prstGeom>
          <a:noFill/>
          <a:ln w="15875" cap="flat" cmpd="sng">
            <a:solidFill>
              <a:schemeClr val="bg2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  <a:sym typeface="Calibri"/>
              </a:rPr>
              <a:t>Enable flexible Data-Path</a:t>
            </a:r>
            <a:endParaRPr sz="3600" dirty="0">
              <a:solidFill>
                <a:srgbClr val="0365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79"/>
          <p:cNvSpPr/>
          <p:nvPr/>
        </p:nvSpPr>
        <p:spPr>
          <a:xfrm>
            <a:off x="6096000" y="3474986"/>
            <a:ext cx="3657600" cy="1097280"/>
          </a:xfrm>
          <a:prstGeom prst="rect">
            <a:avLst/>
          </a:prstGeom>
          <a:noFill/>
          <a:ln w="15875" cap="flat" cmpd="sng">
            <a:solidFill>
              <a:schemeClr val="bg2">
                <a:lumMod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  <a:sym typeface="Calibri"/>
              </a:rPr>
              <a:t>Concise</a:t>
            </a:r>
            <a:endParaRPr sz="3600" dirty="0">
              <a:solidFill>
                <a:srgbClr val="0365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>
            <a:off x="4558969" y="4023626"/>
            <a:ext cx="1537031" cy="0"/>
          </a:xfrm>
          <a:prstGeom prst="straightConnector1">
            <a:avLst/>
          </a:prstGeom>
          <a:ln w="38100">
            <a:solidFill>
              <a:srgbClr val="00549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3330E-6F1E-A74C-866C-755EA06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2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ISA: Amortize the Cost of Bit-Level Fusion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/>
          <p:cNvSpPr/>
          <p:nvPr/>
        </p:nvSpPr>
        <p:spPr>
          <a:xfrm>
            <a:off x="479209" y="545385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a 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block-structured ISA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groups of operations (layers)</a:t>
            </a:r>
            <a:endParaRPr lang="en-US" sz="3600" dirty="0">
              <a:solidFill>
                <a:srgbClr val="0365C0"/>
              </a:solidFill>
              <a:ea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40" y="1325563"/>
            <a:ext cx="9553717" cy="39851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4F38D-04F4-7C49-AD22-7359119F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5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ISA: Concise Expression for DNNs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/>
          <p:cNvSpPr/>
          <p:nvPr/>
        </p:nvSpPr>
        <p:spPr>
          <a:xfrm>
            <a:off x="479209" y="4970410"/>
            <a:ext cx="11233581" cy="1628297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loop instructions </a:t>
            </a:r>
            <a:r>
              <a:rPr lang="en-US" sz="3600" dirty="0">
                <a:solidFill>
                  <a:schemeClr val="tx1"/>
                </a:solidFill>
                <a:ea typeface="Calibri"/>
                <a:cs typeface="Calibri"/>
              </a:rPr>
              <a:t>as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DNNs consist of large number of repeated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9" y="1783221"/>
            <a:ext cx="4370408" cy="20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3273" y="3906550"/>
            <a:ext cx="294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Fully-Connected Layer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933" y="1927758"/>
            <a:ext cx="2489200" cy="1549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302" y="2052720"/>
            <a:ext cx="5519698" cy="142443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88183-2C30-CF4D-818A-9B1BB79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1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ISA: Concise Expression for DNNs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/>
          <p:cNvSpPr/>
          <p:nvPr/>
        </p:nvSpPr>
        <p:spPr>
          <a:xfrm>
            <a:off x="479209" y="5162309"/>
            <a:ext cx="11233581" cy="1436398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DNNs have regular memory access pattern</a:t>
            </a:r>
          </a:p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loop indices to generate memory accesses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9" y="1783221"/>
            <a:ext cx="4370408" cy="2062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3273" y="3906550"/>
            <a:ext cx="294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Fully-Connected Layer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384" y="1690218"/>
            <a:ext cx="6670042" cy="26779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60C4F3-6974-A048-A941-03B37D66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6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ISA: Flexible Storage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/>
          <p:cNvSpPr/>
          <p:nvPr/>
        </p:nvSpPr>
        <p:spPr>
          <a:xfrm>
            <a:off x="479209" y="5162309"/>
            <a:ext cx="11233581" cy="1436398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ISA changes the semantics of off-chip and on-chip memory accesses according to bitwidth of operands</a:t>
            </a:r>
            <a:endParaRPr lang="en-US" sz="3600" dirty="0">
              <a:solidFill>
                <a:srgbClr val="0365C0"/>
              </a:solidFill>
              <a:ea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174" y="2034191"/>
            <a:ext cx="8282847" cy="24104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BE311-9C84-6148-AE6B-A640F3CA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ISA: Flexible Storage </a:t>
            </a:r>
            <a:r>
              <a:rPr lang="en-US" b="1" i="1" dirty="0">
                <a:solidFill>
                  <a:srgbClr val="0365C0"/>
                </a:solidFill>
              </a:rPr>
              <a:t>(Software View)</a:t>
            </a:r>
            <a:endParaRPr lang="en-US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647" y="1489405"/>
            <a:ext cx="7614707" cy="38791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9209" y="545385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views the buffers as having a flexible aspect ratio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36E3-AC0F-E141-B139-E6700935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Benchmarked Platforms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E1726-43A3-6A44-ADE5-9A4CD5F0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7F6BF-F2C5-D94B-93A3-DB5DD80B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58" y="1767855"/>
            <a:ext cx="11105884" cy="43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89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Benchmarked DNN Models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390EE-64D5-BD46-AA7B-43760DE2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1" y="1943931"/>
            <a:ext cx="11158078" cy="423367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81D91-D6C9-A142-870D-5E952195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9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E03BDA-C3AC-1C4A-81CE-85E50078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83" y="375959"/>
            <a:ext cx="8216557" cy="5271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4" y="0"/>
            <a:ext cx="1152885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DNNs Tolerate Low-Bitwidth Operations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Rectangle 18"/>
          <p:cNvSpPr/>
          <p:nvPr/>
        </p:nvSpPr>
        <p:spPr>
          <a:xfrm>
            <a:off x="415390" y="546552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&gt;99.4%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Multiply-Adds require</a:t>
            </a:r>
            <a:r>
              <a:rPr lang="en-US" sz="3600" dirty="0">
                <a:solidFill>
                  <a:srgbClr val="0365C0"/>
                </a:solidFill>
              </a:rPr>
              <a:t> </a:t>
            </a:r>
            <a:r>
              <a:rPr lang="en-US" sz="3600" b="1" dirty="0">
                <a:solidFill>
                  <a:srgbClr val="0365C0"/>
                </a:solidFill>
              </a:rPr>
              <a:t>less than 8-bits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79DE2-BA8D-3B48-BEF9-99DE6EDF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8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Comparison with Eyeriss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8" name="Rectangle 7"/>
          <p:cNvSpPr/>
          <p:nvPr/>
        </p:nvSpPr>
        <p:spPr>
          <a:xfrm>
            <a:off x="415390" y="5338105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3.9</a:t>
            </a:r>
            <a:r>
              <a:rPr lang="en-US" sz="3600" b="1" dirty="0">
                <a:solidFill>
                  <a:srgbClr val="0365C0"/>
                </a:solidFill>
                <a:ea typeface="Calibri" charset="0"/>
                <a:cs typeface="Calibri" charset="0"/>
              </a:rPr>
              <a:t>× speedup</a:t>
            </a:r>
            <a:r>
              <a:rPr lang="en-US" sz="3600" dirty="0">
                <a:solidFill>
                  <a:srgbClr val="0365C0"/>
                </a:solidFill>
                <a:ea typeface="Calibri" charset="0"/>
                <a:cs typeface="Calibri" charset="0"/>
              </a:rPr>
              <a:t> </a:t>
            </a: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ea typeface="Calibri" charset="0"/>
                <a:cs typeface="Calibri" charset="0"/>
              </a:rPr>
              <a:t>and</a:t>
            </a:r>
            <a:r>
              <a:rPr lang="en-US" sz="3600">
                <a:solidFill>
                  <a:schemeClr val="tx1"/>
                </a:solidFill>
                <a:ea typeface="Calibri" charset="0"/>
                <a:cs typeface="Calibri" charset="0"/>
              </a:rPr>
              <a:t> </a:t>
            </a:r>
            <a:r>
              <a:rPr lang="en-US" sz="3600" b="1">
                <a:solidFill>
                  <a:srgbClr val="0365C0"/>
                </a:solidFill>
                <a:ea typeface="Calibri" charset="0"/>
                <a:cs typeface="Calibri" charset="0"/>
              </a:rPr>
              <a:t>5.1× </a:t>
            </a:r>
            <a:r>
              <a:rPr lang="en-US" sz="3600" b="1" dirty="0">
                <a:solidFill>
                  <a:srgbClr val="0365C0"/>
                </a:solidFill>
                <a:ea typeface="Calibri" charset="0"/>
                <a:cs typeface="Calibri" charset="0"/>
              </a:rPr>
              <a:t>energy reduction</a:t>
            </a:r>
            <a:r>
              <a:rPr lang="en-US" sz="3600" b="1" dirty="0">
                <a:solidFill>
                  <a:schemeClr val="tx1"/>
                </a:solidFill>
                <a:ea typeface="Calibri" charset="0"/>
                <a:cs typeface="Calibri" charset="0"/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charset="0"/>
                <a:cs typeface="Calibri" charset="0"/>
              </a:rPr>
              <a:t>over Eyeriss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06E62-D6DE-5A41-9A2C-03E74429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35" y="1553827"/>
            <a:ext cx="11445036" cy="348514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10507467" y="2293197"/>
            <a:ext cx="0" cy="2286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0695C-CAA9-DB4B-8C14-C0D93B56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3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Comparison with Stripes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5390" y="5338105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2.6</a:t>
            </a:r>
            <a:r>
              <a:rPr lang="en-US" sz="3600" b="1" dirty="0">
                <a:solidFill>
                  <a:srgbClr val="0365C0"/>
                </a:solidFill>
                <a:ea typeface="Calibri" charset="0"/>
                <a:cs typeface="Calibri" charset="0"/>
              </a:rPr>
              <a:t>× speedup</a:t>
            </a:r>
            <a:r>
              <a:rPr lang="en-US" sz="3600" dirty="0">
                <a:solidFill>
                  <a:srgbClr val="0365C0"/>
                </a:solidFill>
                <a:ea typeface="Calibri" charset="0"/>
                <a:cs typeface="Calibri" charset="0"/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charset="0"/>
                <a:cs typeface="Calibri" charset="0"/>
              </a:rPr>
              <a:t>and</a:t>
            </a:r>
            <a:r>
              <a:rPr lang="en-US" sz="3600" dirty="0">
                <a:solidFill>
                  <a:schemeClr val="tx1"/>
                </a:solidFill>
                <a:ea typeface="Calibri" charset="0"/>
                <a:cs typeface="Calibri" charset="0"/>
              </a:rPr>
              <a:t> </a:t>
            </a:r>
            <a:r>
              <a:rPr lang="en-US" sz="3600" b="1" dirty="0">
                <a:solidFill>
                  <a:srgbClr val="0365C0"/>
                </a:solidFill>
                <a:ea typeface="Calibri" charset="0"/>
                <a:cs typeface="Calibri" charset="0"/>
              </a:rPr>
              <a:t>3.9× energy reduction</a:t>
            </a:r>
            <a:r>
              <a:rPr lang="en-US" sz="3600" b="1" dirty="0">
                <a:solidFill>
                  <a:schemeClr val="tx1"/>
                </a:solidFill>
                <a:ea typeface="Calibri" charset="0"/>
                <a:cs typeface="Calibri" charset="0"/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charset="0"/>
                <a:cs typeface="Calibri" charset="0"/>
              </a:rPr>
              <a:t>over Stripes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4BD5DF-1DC8-0344-8B8D-F6B66934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2" y="1728651"/>
            <a:ext cx="11267582" cy="306324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10492917" y="2118517"/>
            <a:ext cx="0" cy="226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13404-4BF8-7342-B480-2A38358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D4A063-64A9-AE48-97CD-813AB65B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5" y="1673267"/>
            <a:ext cx="11810310" cy="3146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4" y="0"/>
            <a:ext cx="1152885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Comparison with GPUs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Rectangle 9"/>
          <p:cNvSpPr>
            <a:spLocks noChangeAspect="1"/>
          </p:cNvSpPr>
          <p:nvPr/>
        </p:nvSpPr>
        <p:spPr>
          <a:xfrm>
            <a:off x="398583" y="5167433"/>
            <a:ext cx="11394835" cy="1161289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Bit Fusion </a:t>
            </a:r>
            <a:r>
              <a:rPr lang="en-US" sz="3600" dirty="0">
                <a:solidFill>
                  <a:schemeClr val="tx1"/>
                </a:solidFill>
              </a:rPr>
              <a:t>provides almost the same performance as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rgbClr val="0365C0"/>
                </a:solidFill>
              </a:rPr>
              <a:t>Titan </a:t>
            </a:r>
            <a:r>
              <a:rPr lang="en-US" sz="3600" b="1" dirty="0" err="1">
                <a:solidFill>
                  <a:srgbClr val="0365C0"/>
                </a:solidFill>
              </a:rPr>
              <a:t>Xp</a:t>
            </a:r>
            <a:r>
              <a:rPr lang="en-US" sz="3600" b="1" dirty="0">
                <a:solidFill>
                  <a:srgbClr val="0365C0"/>
                </a:solidFill>
              </a:rPr>
              <a:t> (250 W) </a:t>
            </a:r>
            <a:r>
              <a:rPr lang="en-US" sz="3600" dirty="0">
                <a:solidFill>
                  <a:schemeClr val="tx1"/>
                </a:solidFill>
              </a:rPr>
              <a:t>with only </a:t>
            </a:r>
            <a:r>
              <a:rPr lang="en-US" sz="3600" b="1" dirty="0">
                <a:solidFill>
                  <a:srgbClr val="0365C0"/>
                </a:solidFill>
              </a:rPr>
              <a:t>895 </a:t>
            </a:r>
            <a:r>
              <a:rPr lang="en-US" sz="3600" b="1" dirty="0" err="1">
                <a:solidFill>
                  <a:srgbClr val="0365C0"/>
                </a:solidFill>
              </a:rPr>
              <a:t>mW</a:t>
            </a:r>
            <a:endParaRPr lang="en-US" sz="3600" dirty="0">
              <a:solidFill>
                <a:srgbClr val="0365C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0814147" y="2087494"/>
            <a:ext cx="0" cy="2265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2AF671-A2D5-3E44-8D4A-383367AE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7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Conclusion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9210" y="1497496"/>
            <a:ext cx="11233581" cy="5088834"/>
          </a:xfrm>
          <a:prstGeom prst="rect">
            <a:avLst/>
          </a:prstGeom>
          <a:noFill/>
          <a:ln w="22225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Emerging research shows we can </a:t>
            </a:r>
            <a:r>
              <a:rPr lang="en-US" sz="3600" b="1" dirty="0">
                <a:solidFill>
                  <a:srgbClr val="0365C0"/>
                </a:solidFill>
              </a:rPr>
              <a:t>reduce bitwidths </a:t>
            </a:r>
            <a:r>
              <a:rPr lang="en-US" sz="3600" dirty="0">
                <a:solidFill>
                  <a:schemeClr val="tx1"/>
                </a:solidFill>
              </a:rPr>
              <a:t>for DNNs </a:t>
            </a:r>
            <a:r>
              <a:rPr lang="en-US" sz="3600" b="1" dirty="0">
                <a:solidFill>
                  <a:srgbClr val="0365C0"/>
                </a:solidFill>
              </a:rPr>
              <a:t>without losing accuracy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Bit Fusion </a:t>
            </a:r>
            <a:r>
              <a:rPr lang="en-US" sz="3600" dirty="0">
                <a:solidFill>
                  <a:schemeClr val="tx1"/>
                </a:solidFill>
              </a:rPr>
              <a:t>defines a new dimension of</a:t>
            </a:r>
            <a:r>
              <a:rPr lang="en-US" sz="3600" b="1" dirty="0">
                <a:solidFill>
                  <a:srgbClr val="0365C0"/>
                </a:solidFill>
              </a:rPr>
              <a:t> bit-level dynamic composability </a:t>
            </a:r>
            <a:r>
              <a:rPr lang="en-US" sz="3600" dirty="0">
                <a:solidFill>
                  <a:schemeClr val="tx1"/>
                </a:solidFill>
              </a:rPr>
              <a:t>to leverage this opportunity</a:t>
            </a: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BitFusion ISA </a:t>
            </a:r>
            <a:r>
              <a:rPr lang="en-US" sz="3600" dirty="0">
                <a:solidFill>
                  <a:schemeClr val="tx1"/>
                </a:solidFill>
              </a:rPr>
              <a:t>exposes this capability to </a:t>
            </a:r>
            <a:r>
              <a:rPr lang="en-US" sz="3600" b="1" dirty="0">
                <a:solidFill>
                  <a:srgbClr val="0365C0"/>
                </a:solidFill>
              </a:rPr>
              <a:t>software stack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DAE11-9DDC-6847-8A67-0516329D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3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6CF2B-E5A3-6A40-921F-D9708FE9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29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365C0"/>
                </a:solidFill>
              </a:rPr>
              <a:t>DRAM Accesses Bottleneck Energy Benefits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0" name="TextBox 9"/>
          <p:cNvSpPr txBox="1"/>
          <p:nvPr/>
        </p:nvSpPr>
        <p:spPr>
          <a:xfrm>
            <a:off x="2669059" y="61042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31574" y="5531810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DRAM accesses </a:t>
            </a:r>
            <a:r>
              <a:rPr lang="en-US" sz="3600" dirty="0">
                <a:solidFill>
                  <a:schemeClr val="tx1"/>
                </a:solidFill>
              </a:rPr>
              <a:t>consume </a:t>
            </a:r>
            <a:r>
              <a:rPr lang="en-US" sz="3600" b="1" dirty="0">
                <a:solidFill>
                  <a:srgbClr val="0365C0"/>
                </a:solidFill>
              </a:rPr>
              <a:t>~70%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total Energy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F071D-7792-214B-AC1E-4A420C7E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599429A-58AF-B94C-9E70-972A2566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17" y="1325563"/>
            <a:ext cx="9500616" cy="4113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72B662-C13D-994E-81B4-D8DDBA17F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8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B7D2DB-92D2-C943-BDE8-0C528C9A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58" y="157682"/>
            <a:ext cx="8200058" cy="526109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Rectangle 18"/>
          <p:cNvSpPr/>
          <p:nvPr/>
        </p:nvSpPr>
        <p:spPr>
          <a:xfrm>
            <a:off x="415390" y="5338105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&gt; 95%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DNN weights require</a:t>
            </a:r>
            <a:r>
              <a:rPr lang="en-US" sz="3600" dirty="0">
                <a:solidFill>
                  <a:srgbClr val="0365C0"/>
                </a:solidFill>
              </a:rPr>
              <a:t> </a:t>
            </a:r>
            <a:r>
              <a:rPr lang="en-US" sz="3600" b="1" dirty="0">
                <a:solidFill>
                  <a:srgbClr val="0365C0"/>
                </a:solidFill>
              </a:rPr>
              <a:t>less than 8-bits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365C0"/>
                </a:solidFill>
              </a:rPr>
              <a:t>Tolerance to low bitwidth in DNN weights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325C92-466C-D843-A437-63FF12AF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6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E03BDA-C3AC-1C4A-81CE-85E500784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69" y="377755"/>
            <a:ext cx="8216557" cy="5271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4" y="0"/>
            <a:ext cx="11528852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365C0"/>
                </a:solidFill>
              </a:rPr>
              <a:t>DNNs Tolerate Low-Bitwidth Operations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Rectangle 18"/>
          <p:cNvSpPr/>
          <p:nvPr/>
        </p:nvSpPr>
        <p:spPr>
          <a:xfrm>
            <a:off x="415390" y="546552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&gt;99.4%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Multiply-Adds require</a:t>
            </a:r>
            <a:r>
              <a:rPr lang="en-US" sz="3600" dirty="0">
                <a:solidFill>
                  <a:srgbClr val="0365C0"/>
                </a:solidFill>
              </a:rPr>
              <a:t> </a:t>
            </a:r>
            <a:r>
              <a:rPr lang="en-US" sz="3600" b="1" dirty="0">
                <a:solidFill>
                  <a:srgbClr val="0365C0"/>
                </a:solidFill>
              </a:rPr>
              <a:t>less than 8-bits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65F14-A407-1942-94B5-F8CD69C27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90" y="1560192"/>
            <a:ext cx="3374015" cy="36348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679DE2-BA8D-3B48-BEF9-99DE6EDF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37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365C0"/>
                </a:solidFill>
              </a:rPr>
              <a:t>Opportunity for performance/energy benefits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5390" y="5338105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365C0"/>
                </a:solidFill>
              </a:rPr>
              <a:t>Quadratic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0365C0"/>
                </a:solidFill>
              </a:rPr>
              <a:t>improvement in Speedup, Linear in Energy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0" y="2233518"/>
            <a:ext cx="4885815" cy="128872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690" y="2283278"/>
            <a:ext cx="4518966" cy="1189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0" y="3707031"/>
                <a:ext cx="5815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MACC</m:t>
                      </m:r>
                      <m: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Area</m:t>
                      </m:r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𝑏𝑖𝑡𝑤𝑖𝑑𝑡h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07031"/>
                <a:ext cx="581506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16320" y="3570873"/>
                <a:ext cx="3946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𝐸𝑛𝑒𝑟𝑔𝑦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~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𝑏𝑖𝑡𝑤𝑖𝑑𝑡h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20" y="3570873"/>
                <a:ext cx="394633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6883F-6E0D-EB4B-8A71-182B7A25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838200" y="0"/>
            <a:ext cx="11022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BitFusion Systolic Array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574" y="5531810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BitFusion offers </a:t>
            </a:r>
            <a:r>
              <a:rPr lang="en-US" sz="3600" b="1" dirty="0">
                <a:solidFill>
                  <a:srgbClr val="0365C0"/>
                </a:solidFill>
              </a:rPr>
              <a:t>512 Fusion Units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</a:t>
            </a:r>
            <a:r>
              <a:rPr lang="en-US" sz="3600" b="1" dirty="0">
                <a:solidFill>
                  <a:srgbClr val="0365C0"/>
                </a:solidFill>
              </a:rPr>
              <a:t>8192 </a:t>
            </a:r>
            <a:r>
              <a:rPr lang="en-US" sz="3600" b="1" dirty="0" err="1">
                <a:solidFill>
                  <a:srgbClr val="0365C0"/>
                </a:solidFill>
              </a:rPr>
              <a:t>BitBricks</a:t>
            </a:r>
            <a:endParaRPr lang="en-US" sz="3600" b="1" dirty="0">
              <a:solidFill>
                <a:srgbClr val="0365C0"/>
              </a:solidFill>
            </a:endParaRP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same area budget (5.87 mm</a:t>
            </a:r>
            <a:r>
              <a:rPr lang="en-US" sz="3600" b="1" baseline="30000" dirty="0">
                <a:solidFill>
                  <a:srgbClr val="0365C0"/>
                </a:solidFill>
              </a:rPr>
              <a:t>2</a:t>
            </a:r>
            <a:r>
              <a:rPr lang="en-US" sz="3600" b="1" dirty="0">
                <a:solidFill>
                  <a:srgbClr val="0365C0"/>
                </a:solidFill>
              </a:rPr>
              <a:t>) as Eyeriss (168 PEs)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1835"/>
            <a:ext cx="9205965" cy="44331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5B24C-0987-6440-9EAF-94376EEE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itle 1"/>
          <p:cNvSpPr txBox="1">
            <a:spLocks/>
          </p:cNvSpPr>
          <p:nvPr/>
        </p:nvSpPr>
        <p:spPr>
          <a:xfrm>
            <a:off x="-96981" y="0"/>
            <a:ext cx="123859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Bitwidth Flexibility is Necessary for Accuracy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9207" y="548466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sz="3600" b="1" dirty="0">
                <a:solidFill>
                  <a:srgbClr val="0365C0"/>
                </a:solidFill>
              </a:rPr>
              <a:t>fixed-bitwidth accelerator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would either achieve </a:t>
            </a:r>
            <a:r>
              <a:rPr lang="en-US" sz="3600" b="1" dirty="0">
                <a:solidFill>
                  <a:srgbClr val="0365C0"/>
                </a:solidFill>
              </a:rPr>
              <a:t>limited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b="1" dirty="0">
                <a:solidFill>
                  <a:srgbClr val="0365C0"/>
                </a:solidFill>
              </a:rPr>
              <a:t>benefits (8-bit), or compromise on accuracy (&lt;8-bit)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81E3C1-4AF2-7B49-B4C0-5CC2ECB3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00143-F522-9F4D-8B30-F61066B04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13" y="1325563"/>
            <a:ext cx="10066353" cy="401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8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9209" y="545385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 blocking to 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maximize on-chip data reuse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365C0"/>
                </a:solidFill>
              </a:rPr>
              <a:t>Loop Blocking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67" y="2008475"/>
            <a:ext cx="11906585" cy="27371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D5486-74F8-1749-9A77-C8863FFD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b="1" dirty="0">
                <a:solidFill>
                  <a:srgbClr val="0365C0"/>
                </a:solidFill>
              </a:rPr>
              <a:t>Loop Reordering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/>
          <p:cNvSpPr/>
          <p:nvPr/>
        </p:nvSpPr>
        <p:spPr>
          <a:xfrm>
            <a:off x="479209" y="5453852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Loop reordering allows </a:t>
            </a:r>
            <a:r>
              <a:rPr lang="en-US" sz="3600" dirty="0">
                <a:solidFill>
                  <a:srgbClr val="0365C0"/>
                </a:solidFill>
                <a:ea typeface="Calibri"/>
                <a:cs typeface="Calibri"/>
              </a:rPr>
              <a:t>switching between Input stationary and output stationary, depending on DNN layer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4" y="2052979"/>
            <a:ext cx="11917496" cy="28431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AB00B-254F-644E-B839-A3224C3B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2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838200" y="0"/>
            <a:ext cx="11022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Our Approach: Bit-level Composability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5390" y="5430703"/>
            <a:ext cx="11445036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BitBricks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(BBs) are </a:t>
            </a:r>
            <a:r>
              <a:rPr lang="en-US" sz="3600" b="1" dirty="0">
                <a:solidFill>
                  <a:srgbClr val="0365C0"/>
                </a:solidFill>
              </a:rPr>
              <a:t>bit-level </a:t>
            </a:r>
            <a:r>
              <a:rPr lang="en-US" sz="3600" b="1" dirty="0" err="1">
                <a:solidFill>
                  <a:srgbClr val="0365C0"/>
                </a:solidFill>
              </a:rPr>
              <a:t>composable</a:t>
            </a:r>
            <a:r>
              <a:rPr lang="en-US" sz="3600" b="1" dirty="0">
                <a:solidFill>
                  <a:srgbClr val="0365C0"/>
                </a:solidFill>
              </a:rPr>
              <a:t> compute units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37" y="1325563"/>
            <a:ext cx="8996183" cy="46554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147D5-2CA1-924C-9655-8E0D18A6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9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8706544" y="916274"/>
            <a:ext cx="3278091" cy="5025452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 units (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BitBricks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en-US" sz="3200" b="1" dirty="0">
                <a:solidFill>
                  <a:srgbClr val="0365C0"/>
                </a:solidFill>
              </a:rPr>
              <a:t>logically fuse at runtime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form Fused-PEs (F-PEs) that </a:t>
            </a:r>
            <a:r>
              <a:rPr lang="en-US" sz="3200" b="1" dirty="0">
                <a:solidFill>
                  <a:srgbClr val="0365C0"/>
                </a:solidFill>
              </a:rPr>
              <a:t>dynamically match bit-width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the DNN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450C1-7E25-3F44-B3F5-DF44F722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F0230-6794-1F4A-B0F2-5EEC7FA54052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BD94-76D4-684A-9040-9ECD37D6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7" y="79512"/>
            <a:ext cx="8150087" cy="66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584887" y="0"/>
            <a:ext cx="11022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Config #1 : Binary/Ternary Mode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574" y="5531810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BitBrick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performs a binary/ternary multiplication</a:t>
            </a: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16x parallelism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699" y="1600200"/>
            <a:ext cx="7052603" cy="365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F74ECD-613E-9F4A-8A82-C37657F4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7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1270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1270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584887" y="0"/>
            <a:ext cx="11022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rgbClr val="0365C0"/>
                </a:solidFill>
              </a:rPr>
              <a:t>Config</a:t>
            </a:r>
            <a:r>
              <a:rPr lang="en-US" b="1" dirty="0">
                <a:solidFill>
                  <a:srgbClr val="0365C0"/>
                </a:solidFill>
              </a:rPr>
              <a:t> #2: 4-bit Mode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574" y="5531810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Four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BitBricks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fuse to form a Fused-PE (F-PE)</a:t>
            </a: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4x Parallelism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0" y="1600200"/>
            <a:ext cx="10356980" cy="365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D4DF8-C745-ED47-AD4D-26A8F0EF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9" name="Title 1"/>
          <p:cNvSpPr txBox="1">
            <a:spLocks/>
          </p:cNvSpPr>
          <p:nvPr/>
        </p:nvSpPr>
        <p:spPr>
          <a:xfrm>
            <a:off x="838200" y="0"/>
            <a:ext cx="110222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Config #3 : 8-bit, 4-bit (Mixed-Mode)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1574" y="5531810"/>
            <a:ext cx="11233581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Eight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BitBricks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fuse to form a Fused-PE (F-PE)</a:t>
            </a:r>
          </a:p>
          <a:p>
            <a:pPr algn="ctr"/>
            <a:r>
              <a:rPr lang="en-US" sz="3600" b="1" dirty="0">
                <a:solidFill>
                  <a:srgbClr val="0365C0"/>
                </a:solidFill>
              </a:rPr>
              <a:t>2x Parallelism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74" y="1372777"/>
            <a:ext cx="11397665" cy="42558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F1C59C-A932-8445-A605-ADEFB84C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3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1574" y="1182436"/>
            <a:ext cx="11528852" cy="50063"/>
            <a:chOff x="6268440" y="551724"/>
            <a:chExt cx="5799512" cy="0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6848250" y="551724"/>
              <a:ext cx="5219702" cy="0"/>
            </a:xfrm>
            <a:prstGeom prst="line">
              <a:avLst/>
            </a:prstGeom>
            <a:noFill/>
            <a:ln w="76200" cap="flat">
              <a:solidFill>
                <a:srgbClr val="0365C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268440" y="551724"/>
              <a:ext cx="573263" cy="0"/>
            </a:xfrm>
            <a:prstGeom prst="line">
              <a:avLst/>
            </a:prstGeom>
            <a:noFill/>
            <a:ln w="76200" cap="flat">
              <a:solidFill>
                <a:srgbClr val="00882B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itle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365C0"/>
                </a:solidFill>
              </a:rPr>
              <a:t>Spatial Fusion vs. Temporal Design</a:t>
            </a:r>
            <a:endParaRPr lang="en-US" b="1" i="1" dirty="0"/>
          </a:p>
        </p:txBody>
      </p:sp>
      <p:sp>
        <p:nvSpPr>
          <p:cNvPr id="8" name="Rectangle 7"/>
          <p:cNvSpPr/>
          <p:nvPr/>
        </p:nvSpPr>
        <p:spPr>
          <a:xfrm>
            <a:off x="415390" y="5430702"/>
            <a:ext cx="5528210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Temporal Design (Bit Serial): Combine results over time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71" y="1537126"/>
            <a:ext cx="3996856" cy="34201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33532" y="5430703"/>
            <a:ext cx="5532929" cy="1144855"/>
          </a:xfrm>
          <a:prstGeom prst="rect">
            <a:avLst/>
          </a:prstGeom>
          <a:noFill/>
          <a:ln w="38100">
            <a:solidFill>
              <a:srgbClr val="03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Fusion (Bit Parallel): Combine results over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3920" y="1395982"/>
            <a:ext cx="3626625" cy="372857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13451" y="1325563"/>
            <a:ext cx="2999678" cy="1275133"/>
          </a:xfrm>
          <a:prstGeom prst="rect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68187" y="1520536"/>
            <a:ext cx="2504535" cy="3479470"/>
          </a:xfrm>
          <a:prstGeom prst="rect">
            <a:avLst/>
          </a:prstGeom>
          <a:solidFill>
            <a:srgbClr val="5B9BD5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1D557-2416-9840-A174-3A8087E7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BFDA-858C-8449-B396-E24243BD3B4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5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</TotalTime>
  <Words>2188</Words>
  <Application>Microsoft Macintosh PowerPoint</Application>
  <PresentationFormat>Widescreen</PresentationFormat>
  <Paragraphs>300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Bit Fusion</vt:lpstr>
      <vt:lpstr>DNNs Tolerate Low-Bitwidth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Programmability: BitFusion ISA</vt:lpstr>
      <vt:lpstr>ISA: Amortize the Cost of Bit-Level Fusion</vt:lpstr>
      <vt:lpstr>ISA: Concise Expression for DNNs</vt:lpstr>
      <vt:lpstr>ISA: Concise Expression for DNNs</vt:lpstr>
      <vt:lpstr>ISA: Flexible Storage</vt:lpstr>
      <vt:lpstr>ISA: Flexible Storage (Software View)</vt:lpstr>
      <vt:lpstr>Benchmarked Platforms</vt:lpstr>
      <vt:lpstr>Benchmarked DNN Models</vt:lpstr>
      <vt:lpstr>Comparison with Eyeriss</vt:lpstr>
      <vt:lpstr>Comparison with Stripes</vt:lpstr>
      <vt:lpstr>Comparison with GPUs</vt:lpstr>
      <vt:lpstr>Conclusion</vt:lpstr>
      <vt:lpstr>PowerPoint Presentation</vt:lpstr>
      <vt:lpstr>DRAM Accesses Bottleneck Energy Benefits</vt:lpstr>
      <vt:lpstr>PowerPoint Presentation</vt:lpstr>
      <vt:lpstr>DNNs Tolerate Low-Bitwidth Operations</vt:lpstr>
      <vt:lpstr>PowerPoint Presentation</vt:lpstr>
      <vt:lpstr>PowerPoint Presentation</vt:lpstr>
      <vt:lpstr>Loop Blocking</vt:lpstr>
      <vt:lpstr>Loop Reordering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BitFusion</dc:title>
  <dc:creator>Hardik Sharma</dc:creator>
  <cp:lastModifiedBy>Hardik Sharma</cp:lastModifiedBy>
  <cp:revision>1541</cp:revision>
  <dcterms:created xsi:type="dcterms:W3CDTF">2018-01-06T16:52:55Z</dcterms:created>
  <dcterms:modified xsi:type="dcterms:W3CDTF">2018-06-18T06:18:40Z</dcterms:modified>
</cp:coreProperties>
</file>