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7" r:id="rId2"/>
    <p:sldId id="498" r:id="rId3"/>
    <p:sldId id="429" r:id="rId4"/>
    <p:sldId id="477" r:id="rId5"/>
    <p:sldId id="480" r:id="rId6"/>
    <p:sldId id="479" r:id="rId7"/>
    <p:sldId id="492" r:id="rId8"/>
    <p:sldId id="439" r:id="rId9"/>
    <p:sldId id="495" r:id="rId10"/>
    <p:sldId id="432" r:id="rId11"/>
    <p:sldId id="470" r:id="rId12"/>
    <p:sldId id="461" r:id="rId13"/>
    <p:sldId id="451" r:id="rId14"/>
    <p:sldId id="476" r:id="rId15"/>
    <p:sldId id="474" r:id="rId16"/>
    <p:sldId id="496" r:id="rId17"/>
    <p:sldId id="443" r:id="rId18"/>
    <p:sldId id="484" r:id="rId19"/>
    <p:sldId id="487" r:id="rId20"/>
    <p:sldId id="493" r:id="rId21"/>
    <p:sldId id="494" r:id="rId22"/>
    <p:sldId id="497" r:id="rId23"/>
    <p:sldId id="433" r:id="rId24"/>
    <p:sldId id="481" r:id="rId25"/>
    <p:sldId id="482" r:id="rId26"/>
    <p:sldId id="471" r:id="rId27"/>
    <p:sldId id="413" r:id="rId28"/>
    <p:sldId id="469" r:id="rId29"/>
    <p:sldId id="462" r:id="rId30"/>
    <p:sldId id="446" r:id="rId31"/>
    <p:sldId id="440" r:id="rId32"/>
    <p:sldId id="442" r:id="rId33"/>
    <p:sldId id="475" r:id="rId34"/>
    <p:sldId id="452" r:id="rId35"/>
    <p:sldId id="431" r:id="rId36"/>
    <p:sldId id="45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Jin Na" initials="SN" lastIdx="1" clrIdx="0">
    <p:extLst>
      <p:ext uri="{19B8F6BF-5375-455C-9EA6-DF929625EA0E}">
        <p15:presenceInfo xmlns:p15="http://schemas.microsoft.com/office/powerpoint/2012/main" userId="SeonJin Na" providerId="None"/>
      </p:ext>
    </p:extLst>
  </p:cmAuthor>
  <p:cmAuthor id="2" name="seonjin na" initials="sn" lastIdx="3" clrIdx="1">
    <p:extLst>
      <p:ext uri="{19B8F6BF-5375-455C-9EA6-DF929625EA0E}">
        <p15:presenceInfo xmlns:p15="http://schemas.microsoft.com/office/powerpoint/2012/main" userId="6999fc02c20dd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678"/>
    <a:srgbClr val="1687A7"/>
    <a:srgbClr val="D3E0EA"/>
    <a:srgbClr val="F6F5F5"/>
    <a:srgbClr val="22A784"/>
    <a:srgbClr val="4472C4"/>
    <a:srgbClr val="D6E22B"/>
    <a:srgbClr val="CBE02D"/>
    <a:srgbClr val="F8CBAD"/>
    <a:srgbClr val="FDE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58040" autoAdjust="0"/>
  </p:normalViewPr>
  <p:slideViewPr>
    <p:cSldViewPr snapToGrid="0">
      <p:cViewPr varScale="1">
        <p:scale>
          <a:sx n="83" d="100"/>
          <a:sy n="83" d="100"/>
        </p:scale>
        <p:origin x="120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45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79284748927542"/>
          <c:y val="0.40862438829702802"/>
          <c:w val="0.82456891795942711"/>
          <c:h val="0.54134929343521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Sheet1!$C$37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rgbClr val="F6F5F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Sheet1!$B$38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Sheet1!$C$38</c:f>
              <c:numCache>
                <c:formatCode>General</c:formatCode>
                <c:ptCount val="1"/>
                <c:pt idx="0">
                  <c:v>0.76828378752855053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B-4D0C-B481-B3A86CAA93FE}"/>
            </c:ext>
          </c:extLst>
        </c:ser>
        <c:ser>
          <c:idx val="1"/>
          <c:order val="1"/>
          <c:tx>
            <c:strRef>
              <c:f>Sheet1!$D$37</c:f>
              <c:strCache>
                <c:ptCount val="1"/>
                <c:pt idx="0">
                  <c:v>SC_128+Ideal_MAC</c:v>
                </c:pt>
              </c:strCache>
            </c:strRef>
          </c:tx>
          <c:spPr>
            <a:solidFill>
              <a:srgbClr val="D3E0EA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Sheet1!$B$38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Sheet1!$D$38</c:f>
              <c:numCache>
                <c:formatCode>General</c:formatCode>
                <c:ptCount val="1"/>
                <c:pt idx="0">
                  <c:v>0.79287833189402612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2-4860-8DDE-5026C517617F}"/>
            </c:ext>
          </c:extLst>
        </c:ser>
        <c:ser>
          <c:idx val="2"/>
          <c:order val="2"/>
          <c:tx>
            <c:strRef>
              <c:f>Sheet1!$E$37</c:f>
              <c:strCache>
                <c:ptCount val="1"/>
                <c:pt idx="0">
                  <c:v>SC_128+Ideal_Ctr</c:v>
                </c:pt>
              </c:strCache>
            </c:strRef>
          </c:tx>
          <c:spPr>
            <a:solidFill>
              <a:srgbClr val="1687A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Sheet1!$B$38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Sheet1!$E$38</c:f>
              <c:numCache>
                <c:formatCode>General</c:formatCode>
                <c:ptCount val="1"/>
                <c:pt idx="0">
                  <c:v>0.88652989639371949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2-4860-8DDE-5026C517617F}"/>
            </c:ext>
          </c:extLst>
        </c:ser>
        <c:ser>
          <c:idx val="3"/>
          <c:order val="3"/>
          <c:tx>
            <c:strRef>
              <c:f>Sheet1!$F$37</c:f>
              <c:strCache>
                <c:ptCount val="1"/>
                <c:pt idx="0">
                  <c:v>SC_128+Ideal_Ctr+Ideal_MAC</c:v>
                </c:pt>
              </c:strCache>
            </c:strRef>
          </c:tx>
          <c:spPr>
            <a:solidFill>
              <a:srgbClr val="27667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Sheet1!$B$38</c:f>
              <c:strCache>
                <c:ptCount val="1"/>
                <c:pt idx="0">
                  <c:v>geomean</c:v>
                </c:pt>
              </c:strCache>
            </c:strRef>
          </c:cat>
          <c:val>
            <c:numRef>
              <c:f>Sheet1!$F$38</c:f>
              <c:numCache>
                <c:formatCode>General</c:formatCode>
                <c:ptCount val="1"/>
                <c:pt idx="0">
                  <c:v>0.99269723003548493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C2-4860-8DDE-5026C5176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69"/>
        <c:axId val="1178446207"/>
        <c:axId val="312822079"/>
      </c:barChart>
      <c:catAx>
        <c:axId val="1178446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2822079"/>
        <c:crosses val="autoZero"/>
        <c:auto val="1"/>
        <c:lblAlgn val="ctr"/>
        <c:lblOffset val="100"/>
        <c:noMultiLvlLbl val="0"/>
      </c:catAx>
      <c:valAx>
        <c:axId val="3128220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IPC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84462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986841813679772"/>
          <c:y val="2.0492232976295953E-2"/>
          <c:w val="0.72116172264354939"/>
          <c:h val="0.33826910902325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normalized_evaluation_tree_ipc!$C$33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rgbClr val="A9D18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normalized_evaluation_tree_ipc!$C$34:$C$62</c:f>
              <c:numCache>
                <c:formatCode>General</c:formatCode>
                <c:ptCount val="29"/>
                <c:pt idx="0">
                  <c:v>0.22028390125811501</c:v>
                </c:pt>
                <c:pt idx="1">
                  <c:v>0.38812354499686302</c:v>
                </c:pt>
                <c:pt idx="2">
                  <c:v>0.42880748654352702</c:v>
                </c:pt>
                <c:pt idx="3">
                  <c:v>0.42539720856741498</c:v>
                </c:pt>
                <c:pt idx="4">
                  <c:v>1.0001624748029001</c:v>
                </c:pt>
                <c:pt idx="5">
                  <c:v>0.994550378222405</c:v>
                </c:pt>
                <c:pt idx="6">
                  <c:v>0.99876364104417004</c:v>
                </c:pt>
                <c:pt idx="7">
                  <c:v>0.93093569994374004</c:v>
                </c:pt>
                <c:pt idx="8">
                  <c:v>0.93637443115410401</c:v>
                </c:pt>
                <c:pt idx="9">
                  <c:v>0.99119533352676903</c:v>
                </c:pt>
                <c:pt idx="10">
                  <c:v>0.84584187311691805</c:v>
                </c:pt>
                <c:pt idx="11">
                  <c:v>1.0006429893681501</c:v>
                </c:pt>
                <c:pt idx="12">
                  <c:v>0.99979587323728003</c:v>
                </c:pt>
                <c:pt idx="13">
                  <c:v>0.99707996307848401</c:v>
                </c:pt>
                <c:pt idx="14">
                  <c:v>1.0005879730140801</c:v>
                </c:pt>
                <c:pt idx="15">
                  <c:v>0.95660953835482798</c:v>
                </c:pt>
                <c:pt idx="16">
                  <c:v>0.94137222332333204</c:v>
                </c:pt>
                <c:pt idx="17">
                  <c:v>0.99591826800730099</c:v>
                </c:pt>
                <c:pt idx="18">
                  <c:v>0.99531331028521997</c:v>
                </c:pt>
                <c:pt idx="19">
                  <c:v>0.99600529981867703</c:v>
                </c:pt>
                <c:pt idx="20">
                  <c:v>0.99732078227495402</c:v>
                </c:pt>
                <c:pt idx="21">
                  <c:v>0.99251179177837101</c:v>
                </c:pt>
                <c:pt idx="22">
                  <c:v>0.46059114085980601</c:v>
                </c:pt>
                <c:pt idx="23">
                  <c:v>0.53059540190204901</c:v>
                </c:pt>
                <c:pt idx="24">
                  <c:v>1.0007205802407799</c:v>
                </c:pt>
                <c:pt idx="25">
                  <c:v>0.99252982047471705</c:v>
                </c:pt>
                <c:pt idx="26">
                  <c:v>0.99969797644216196</c:v>
                </c:pt>
                <c:pt idx="27">
                  <c:v>0.62379943655068204</c:v>
                </c:pt>
                <c:pt idx="28">
                  <c:v>0.79287447786255183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6-44EA-8A55-649B4AA4A33E}"/>
            </c:ext>
          </c:extLst>
        </c:ser>
        <c:ser>
          <c:idx val="2"/>
          <c:order val="2"/>
          <c:tx>
            <c:strRef>
              <c:f>normalized_evaluation_tree_ipc!$D$33</c:f>
              <c:strCache>
                <c:ptCount val="1"/>
                <c:pt idx="0">
                  <c:v>Morphable</c:v>
                </c:pt>
              </c:strCache>
            </c:strRef>
          </c:tx>
          <c:spPr>
            <a:solidFill>
              <a:srgbClr val="BDC3D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normalized_evaluation_tree_ipc!$D$34:$D$62</c:f>
              <c:numCache>
                <c:formatCode>General</c:formatCode>
                <c:ptCount val="29"/>
                <c:pt idx="0">
                  <c:v>0.36620327916957002</c:v>
                </c:pt>
                <c:pt idx="1">
                  <c:v>0.60479392748445804</c:v>
                </c:pt>
                <c:pt idx="2">
                  <c:v>0.63451837551603596</c:v>
                </c:pt>
                <c:pt idx="3">
                  <c:v>0.64368635884831404</c:v>
                </c:pt>
                <c:pt idx="4">
                  <c:v>0.996259339704063</c:v>
                </c:pt>
                <c:pt idx="5">
                  <c:v>0.99617949091027902</c:v>
                </c:pt>
                <c:pt idx="6">
                  <c:v>0.99573109173325902</c:v>
                </c:pt>
                <c:pt idx="7">
                  <c:v>0.97883604722879802</c:v>
                </c:pt>
                <c:pt idx="8">
                  <c:v>0.97942953771168495</c:v>
                </c:pt>
                <c:pt idx="9">
                  <c:v>0.996378080382602</c:v>
                </c:pt>
                <c:pt idx="10">
                  <c:v>0.95188681205549797</c:v>
                </c:pt>
                <c:pt idx="11">
                  <c:v>1.00062660747342</c:v>
                </c:pt>
                <c:pt idx="12">
                  <c:v>0.99991494718219998</c:v>
                </c:pt>
                <c:pt idx="13">
                  <c:v>0.99965659490885495</c:v>
                </c:pt>
                <c:pt idx="14">
                  <c:v>1.0054924708062301</c:v>
                </c:pt>
                <c:pt idx="15">
                  <c:v>0.98428700056824303</c:v>
                </c:pt>
                <c:pt idx="16">
                  <c:v>0.94091824595165197</c:v>
                </c:pt>
                <c:pt idx="17">
                  <c:v>0.99030924639403295</c:v>
                </c:pt>
                <c:pt idx="18">
                  <c:v>0.99551642178046595</c:v>
                </c:pt>
                <c:pt idx="19">
                  <c:v>1.0033413780037099</c:v>
                </c:pt>
                <c:pt idx="20">
                  <c:v>0.99906832198226003</c:v>
                </c:pt>
                <c:pt idx="21">
                  <c:v>0.99611271864566098</c:v>
                </c:pt>
                <c:pt idx="22">
                  <c:v>0.80162298723793401</c:v>
                </c:pt>
                <c:pt idx="23">
                  <c:v>0.84725115532469597</c:v>
                </c:pt>
                <c:pt idx="24">
                  <c:v>1.0006627833913599</c:v>
                </c:pt>
                <c:pt idx="25">
                  <c:v>0.99305192979637702</c:v>
                </c:pt>
                <c:pt idx="26">
                  <c:v>0.99960714228942904</c:v>
                </c:pt>
                <c:pt idx="27">
                  <c:v>0.64130426149676001</c:v>
                </c:pt>
                <c:pt idx="28">
                  <c:v>0.88456539265945278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F6-44EA-8A55-649B4AA4A33E}"/>
            </c:ext>
          </c:extLst>
        </c:ser>
        <c:ser>
          <c:idx val="3"/>
          <c:order val="3"/>
          <c:tx>
            <c:strRef>
              <c:f>normalized_evaluation_tree_ipc!$E$33</c:f>
              <c:strCache>
                <c:ptCount val="1"/>
                <c:pt idx="0">
                  <c:v>Common_Ctr</c:v>
                </c:pt>
              </c:strCache>
            </c:strRef>
          </c:tx>
          <c:spPr>
            <a:solidFill>
              <a:srgbClr val="17234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normalized_evaluation_tree_ipc!$E$34:$E$62</c:f>
              <c:numCache>
                <c:formatCode>General</c:formatCode>
                <c:ptCount val="29"/>
                <c:pt idx="0">
                  <c:v>0.93892821773099</c:v>
                </c:pt>
                <c:pt idx="1">
                  <c:v>0.99203086032488297</c:v>
                </c:pt>
                <c:pt idx="2">
                  <c:v>1.0125702817815401</c:v>
                </c:pt>
                <c:pt idx="3">
                  <c:v>1.0458435744382</c:v>
                </c:pt>
                <c:pt idx="4">
                  <c:v>0.99789239846467503</c:v>
                </c:pt>
                <c:pt idx="5">
                  <c:v>0.99932348297541695</c:v>
                </c:pt>
                <c:pt idx="6">
                  <c:v>0.99905596297979105</c:v>
                </c:pt>
                <c:pt idx="7">
                  <c:v>0.99221532412246205</c:v>
                </c:pt>
                <c:pt idx="8">
                  <c:v>0.96207818367194597</c:v>
                </c:pt>
                <c:pt idx="9">
                  <c:v>0.99997248541727102</c:v>
                </c:pt>
                <c:pt idx="10">
                  <c:v>0.89564532429139398</c:v>
                </c:pt>
                <c:pt idx="11">
                  <c:v>1.0013535540520599</c:v>
                </c:pt>
                <c:pt idx="12">
                  <c:v>0.99993195774576005</c:v>
                </c:pt>
                <c:pt idx="13">
                  <c:v>0.99494953913724304</c:v>
                </c:pt>
                <c:pt idx="14">
                  <c:v>0.99602531353699097</c:v>
                </c:pt>
                <c:pt idx="15">
                  <c:v>0.94921911253018298</c:v>
                </c:pt>
                <c:pt idx="16">
                  <c:v>0.98224553026059702</c:v>
                </c:pt>
                <c:pt idx="17">
                  <c:v>0.99356013604257698</c:v>
                </c:pt>
                <c:pt idx="18">
                  <c:v>0.99932368193604104</c:v>
                </c:pt>
                <c:pt idx="19">
                  <c:v>1.00229285821459</c:v>
                </c:pt>
                <c:pt idx="20">
                  <c:v>0.99963646541434903</c:v>
                </c:pt>
                <c:pt idx="21">
                  <c:v>0.99606581178464604</c:v>
                </c:pt>
                <c:pt idx="22">
                  <c:v>0.98854588311932101</c:v>
                </c:pt>
                <c:pt idx="23">
                  <c:v>0.61944062228551899</c:v>
                </c:pt>
                <c:pt idx="24">
                  <c:v>1.0027674200347401</c:v>
                </c:pt>
                <c:pt idx="25">
                  <c:v>1</c:v>
                </c:pt>
                <c:pt idx="26">
                  <c:v>0.99979789401016805</c:v>
                </c:pt>
                <c:pt idx="27">
                  <c:v>0.91326613392756795</c:v>
                </c:pt>
                <c:pt idx="28">
                  <c:v>0.97045544045385856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F6-44EA-8A55-649B4AA4A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9505103"/>
        <c:axId val="15174928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normalized_evaluation_tree_ipc!$B$33</c15:sqref>
                        </c15:formulaRef>
                      </c:ext>
                    </c:extLst>
                    <c:strCache>
                      <c:ptCount val="1"/>
                      <c:pt idx="0">
                        <c:v>BMT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normalized_evaluation_tree_ipc!$A$34:$A$62</c15:sqref>
                        </c15:formulaRef>
                      </c:ext>
                    </c:extLst>
                    <c:strCache>
                      <c:ptCount val="29"/>
                      <c:pt idx="0">
                        <c:v>ges</c:v>
                      </c:pt>
                      <c:pt idx="1">
                        <c:v>atax</c:v>
                      </c:pt>
                      <c:pt idx="2">
                        <c:v>mvt</c:v>
                      </c:pt>
                      <c:pt idx="3">
                        <c:v>bicg</c:v>
                      </c:pt>
                      <c:pt idx="4">
                        <c:v>gemm</c:v>
                      </c:pt>
                      <c:pt idx="5">
                        <c:v>fdtd-2d</c:v>
                      </c:pt>
                      <c:pt idx="6">
                        <c:v>3dconv</c:v>
                      </c:pt>
                      <c:pt idx="7">
                        <c:v>sssp</c:v>
                      </c:pt>
                      <c:pt idx="8">
                        <c:v>color</c:v>
                      </c:pt>
                      <c:pt idx="9">
                        <c:v>pr</c:v>
                      </c:pt>
                      <c:pt idx="10">
                        <c:v>mis</c:v>
                      </c:pt>
                      <c:pt idx="11">
                        <c:v>fw</c:v>
                      </c:pt>
                      <c:pt idx="12">
                        <c:v>bc</c:v>
                      </c:pt>
                      <c:pt idx="13">
                        <c:v>nn</c:v>
                      </c:pt>
                      <c:pt idx="14">
                        <c:v>sto</c:v>
                      </c:pt>
                      <c:pt idx="15">
                        <c:v>lib</c:v>
                      </c:pt>
                      <c:pt idx="16">
                        <c:v>ray</c:v>
                      </c:pt>
                      <c:pt idx="17">
                        <c:v>lps</c:v>
                      </c:pt>
                      <c:pt idx="18">
                        <c:v>nqu</c:v>
                      </c:pt>
                      <c:pt idx="19">
                        <c:v>mum</c:v>
                      </c:pt>
                      <c:pt idx="20">
                        <c:v>bp</c:v>
                      </c:pt>
                      <c:pt idx="21">
                        <c:v>hotspot</c:v>
                      </c:pt>
                      <c:pt idx="22">
                        <c:v>sc</c:v>
                      </c:pt>
                      <c:pt idx="23">
                        <c:v>bfs</c:v>
                      </c:pt>
                      <c:pt idx="24">
                        <c:v>heartwall</c:v>
                      </c:pt>
                      <c:pt idx="25">
                        <c:v>gaus</c:v>
                      </c:pt>
                      <c:pt idx="26">
                        <c:v>lud</c:v>
                      </c:pt>
                      <c:pt idx="27">
                        <c:v>srad_v2</c:v>
                      </c:pt>
                      <c:pt idx="28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normalized_evaluation_tree_ipc!$B$34:$B$62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0.22329897663499901</c:v>
                      </c:pt>
                      <c:pt idx="1">
                        <c:v>0.39016638236315798</c:v>
                      </c:pt>
                      <c:pt idx="2">
                        <c:v>0.40352513238333598</c:v>
                      </c:pt>
                      <c:pt idx="3">
                        <c:v>0.43584862183988698</c:v>
                      </c:pt>
                      <c:pt idx="4">
                        <c:v>0.99508004688914697</c:v>
                      </c:pt>
                      <c:pt idx="5">
                        <c:v>0.99413750386181399</c:v>
                      </c:pt>
                      <c:pt idx="6">
                        <c:v>0.99894818380458905</c:v>
                      </c:pt>
                      <c:pt idx="7">
                        <c:v>0.93286848101873499</c:v>
                      </c:pt>
                      <c:pt idx="8">
                        <c:v>0.93748849874418705</c:v>
                      </c:pt>
                      <c:pt idx="9">
                        <c:v>0.99102774470469301</c:v>
                      </c:pt>
                      <c:pt idx="10">
                        <c:v>0.846770120044957</c:v>
                      </c:pt>
                      <c:pt idx="11">
                        <c:v>1.0005344593155601</c:v>
                      </c:pt>
                      <c:pt idx="12">
                        <c:v>0.99979587323728003</c:v>
                      </c:pt>
                      <c:pt idx="13">
                        <c:v>0.99979658169760199</c:v>
                      </c:pt>
                      <c:pt idx="14">
                        <c:v>1.0051247966818999</c:v>
                      </c:pt>
                      <c:pt idx="15">
                        <c:v>0.960730934117911</c:v>
                      </c:pt>
                      <c:pt idx="16">
                        <c:v>0.941145234637492</c:v>
                      </c:pt>
                      <c:pt idx="17">
                        <c:v>0.98156059552661001</c:v>
                      </c:pt>
                      <c:pt idx="18">
                        <c:v>0.99548833189282604</c:v>
                      </c:pt>
                      <c:pt idx="19">
                        <c:v>1.00039112865284</c:v>
                      </c:pt>
                      <c:pt idx="20">
                        <c:v>0.99952193593426697</c:v>
                      </c:pt>
                      <c:pt idx="21">
                        <c:v>0.99489390796566701</c:v>
                      </c:pt>
                      <c:pt idx="22">
                        <c:v>0.473235635474404</c:v>
                      </c:pt>
                      <c:pt idx="23">
                        <c:v>0.52998253648016702</c:v>
                      </c:pt>
                      <c:pt idx="24">
                        <c:v>1.0010189663726199</c:v>
                      </c:pt>
                      <c:pt idx="25">
                        <c:v>0.99285111851881602</c:v>
                      </c:pt>
                      <c:pt idx="26">
                        <c:v>0.99986601962471799</c:v>
                      </c:pt>
                      <c:pt idx="27">
                        <c:v>0.629604916055582</c:v>
                      </c:pt>
                      <c:pt idx="28">
                        <c:v>0.79352707700571756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EF6-44EA-8A55-649B4AA4A33E}"/>
                  </c:ext>
                </c:extLst>
              </c15:ser>
            </c15:filteredBarSeries>
          </c:ext>
        </c:extLst>
      </c:barChart>
      <c:catAx>
        <c:axId val="11795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7492831"/>
        <c:crosses val="autoZero"/>
        <c:auto val="1"/>
        <c:lblAlgn val="ctr"/>
        <c:lblOffset val="100"/>
        <c:noMultiLvlLbl val="0"/>
      </c:catAx>
      <c:valAx>
        <c:axId val="151749283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IPC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1.5277774436182319E-2"/>
              <c:y val="0.2037292523634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50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+mn-lt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cnt_miss_rate!$B$1</c:f>
              <c:strCache>
                <c:ptCount val="1"/>
                <c:pt idx="0">
                  <c:v>BMT</c:v>
                </c:pt>
              </c:strCache>
              <c:extLst xmlns:c15="http://schemas.microsoft.com/office/drawing/2012/chart"/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cnt_miss_rate!$A$2:$A$29</c:f>
              <c:strCache>
                <c:ptCount val="28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nqu</c:v>
                </c:pt>
                <c:pt idx="18">
                  <c:v>lps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</c:strCache>
              <c:extLst xmlns:c15="http://schemas.microsoft.com/office/drawing/2012/chart"/>
            </c:strRef>
          </c:cat>
          <c:val>
            <c:numRef>
              <c:f>cnt_miss_rate!$B$2:$B$29</c:f>
              <c:numCache>
                <c:formatCode>General</c:formatCode>
                <c:ptCount val="28"/>
                <c:pt idx="0">
                  <c:v>0.998</c:v>
                </c:pt>
                <c:pt idx="1">
                  <c:v>0.89580000000000004</c:v>
                </c:pt>
                <c:pt idx="2">
                  <c:v>0.90820000000000001</c:v>
                </c:pt>
                <c:pt idx="3">
                  <c:v>0.90369999999999995</c:v>
                </c:pt>
                <c:pt idx="4">
                  <c:v>7.9000000000000008E-3</c:v>
                </c:pt>
                <c:pt idx="5">
                  <c:v>7.7999999999999996E-3</c:v>
                </c:pt>
                <c:pt idx="6">
                  <c:v>7.7999999999999996E-3</c:v>
                </c:pt>
                <c:pt idx="7">
                  <c:v>3.7900000000000003E-2</c:v>
                </c:pt>
                <c:pt idx="8">
                  <c:v>1.14E-2</c:v>
                </c:pt>
                <c:pt idx="9">
                  <c:v>7.6700000000000004E-2</c:v>
                </c:pt>
                <c:pt idx="10">
                  <c:v>1.0800000000000001E-2</c:v>
                </c:pt>
                <c:pt idx="11">
                  <c:v>8.3000000000000001E-3</c:v>
                </c:pt>
                <c:pt idx="12">
                  <c:v>8.0999999999999996E-3</c:v>
                </c:pt>
                <c:pt idx="13">
                  <c:v>8.0999999999999996E-3</c:v>
                </c:pt>
                <c:pt idx="14">
                  <c:v>8.6999999999999994E-3</c:v>
                </c:pt>
                <c:pt idx="15">
                  <c:v>0.50039999999999996</c:v>
                </c:pt>
                <c:pt idx="16">
                  <c:v>1.3599999999999999E-2</c:v>
                </c:pt>
                <c:pt idx="17">
                  <c:v>0.26090000000000002</c:v>
                </c:pt>
                <c:pt idx="18">
                  <c:v>9.4000000000000004E-3</c:v>
                </c:pt>
                <c:pt idx="19">
                  <c:v>8.0999999999999996E-3</c:v>
                </c:pt>
                <c:pt idx="20">
                  <c:v>7.9000000000000008E-3</c:v>
                </c:pt>
                <c:pt idx="21">
                  <c:v>7.9000000000000008E-3</c:v>
                </c:pt>
                <c:pt idx="22">
                  <c:v>2.6100000000000002E-2</c:v>
                </c:pt>
                <c:pt idx="23">
                  <c:v>0.4662</c:v>
                </c:pt>
                <c:pt idx="24">
                  <c:v>1.6400000000000001E-2</c:v>
                </c:pt>
                <c:pt idx="25">
                  <c:v>0.2727</c:v>
                </c:pt>
                <c:pt idx="26">
                  <c:v>8.6E-3</c:v>
                </c:pt>
                <c:pt idx="27">
                  <c:v>0.1739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7AAD-4ED9-B3B9-FF943BA38919}"/>
            </c:ext>
          </c:extLst>
        </c:ser>
        <c:ser>
          <c:idx val="1"/>
          <c:order val="1"/>
          <c:tx>
            <c:strRef>
              <c:f>cnt_miss_rate!$C$1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rgbClr val="A9D18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cnt_miss_rate!$A$2:$A$29</c:f>
              <c:strCache>
                <c:ptCount val="28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nqu</c:v>
                </c:pt>
                <c:pt idx="18">
                  <c:v>lps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</c:strCache>
            </c:strRef>
          </c:cat>
          <c:val>
            <c:numRef>
              <c:f>cnt_miss_rate!$C$2:$C$29</c:f>
              <c:numCache>
                <c:formatCode>General</c:formatCode>
                <c:ptCount val="28"/>
                <c:pt idx="0">
                  <c:v>0.99850000000000005</c:v>
                </c:pt>
                <c:pt idx="1">
                  <c:v>0.90180000000000005</c:v>
                </c:pt>
                <c:pt idx="2">
                  <c:v>0.90529999999999999</c:v>
                </c:pt>
                <c:pt idx="3">
                  <c:v>0.90029999999999999</c:v>
                </c:pt>
                <c:pt idx="4">
                  <c:v>7.9000000000000008E-3</c:v>
                </c:pt>
                <c:pt idx="5">
                  <c:v>7.7999999999999996E-3</c:v>
                </c:pt>
                <c:pt idx="6">
                  <c:v>7.7999999999999996E-3</c:v>
                </c:pt>
                <c:pt idx="7">
                  <c:v>3.7900000000000003E-2</c:v>
                </c:pt>
                <c:pt idx="8">
                  <c:v>1.14E-2</c:v>
                </c:pt>
                <c:pt idx="9">
                  <c:v>7.7299999999999994E-2</c:v>
                </c:pt>
                <c:pt idx="10">
                  <c:v>1.0800000000000001E-2</c:v>
                </c:pt>
                <c:pt idx="11">
                  <c:v>8.3000000000000001E-3</c:v>
                </c:pt>
                <c:pt idx="12">
                  <c:v>8.0999999999999996E-3</c:v>
                </c:pt>
                <c:pt idx="13">
                  <c:v>8.0999999999999996E-3</c:v>
                </c:pt>
                <c:pt idx="14">
                  <c:v>8.6999999999999994E-3</c:v>
                </c:pt>
                <c:pt idx="15">
                  <c:v>0.499</c:v>
                </c:pt>
                <c:pt idx="16">
                  <c:v>1.3599999999999999E-2</c:v>
                </c:pt>
                <c:pt idx="17">
                  <c:v>0.26090000000000002</c:v>
                </c:pt>
                <c:pt idx="18">
                  <c:v>9.4000000000000004E-3</c:v>
                </c:pt>
                <c:pt idx="19">
                  <c:v>8.0999999999999996E-3</c:v>
                </c:pt>
                <c:pt idx="20">
                  <c:v>7.9000000000000008E-3</c:v>
                </c:pt>
                <c:pt idx="21">
                  <c:v>7.9000000000000008E-3</c:v>
                </c:pt>
                <c:pt idx="22">
                  <c:v>2.5000000000000001E-2</c:v>
                </c:pt>
                <c:pt idx="23">
                  <c:v>0.46529999999999999</c:v>
                </c:pt>
                <c:pt idx="24">
                  <c:v>1.54E-2</c:v>
                </c:pt>
                <c:pt idx="25">
                  <c:v>0.2727</c:v>
                </c:pt>
                <c:pt idx="26">
                  <c:v>8.6E-3</c:v>
                </c:pt>
                <c:pt idx="27">
                  <c:v>0.17330000000000001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D-4ED9-B3B9-FF943BA38919}"/>
            </c:ext>
          </c:extLst>
        </c:ser>
        <c:ser>
          <c:idx val="2"/>
          <c:order val="2"/>
          <c:tx>
            <c:strRef>
              <c:f>cnt_miss_rate!$D$1</c:f>
              <c:strCache>
                <c:ptCount val="1"/>
                <c:pt idx="0">
                  <c:v>MORPHABLE</c:v>
                </c:pt>
              </c:strCache>
              <c:extLst xmlns:c15="http://schemas.microsoft.com/office/drawing/2012/chart"/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cnt_miss_rate!$A$2:$A$29</c:f>
              <c:strCache>
                <c:ptCount val="28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nqu</c:v>
                </c:pt>
                <c:pt idx="18">
                  <c:v>lps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</c:strCache>
              <c:extLst xmlns:c15="http://schemas.microsoft.com/office/drawing/2012/chart"/>
            </c:strRef>
          </c:cat>
          <c:val>
            <c:numRef>
              <c:f>cnt_miss_rate!$D$2:$D$29</c:f>
              <c:numCache>
                <c:formatCode>General</c:formatCode>
                <c:ptCount val="28"/>
                <c:pt idx="0">
                  <c:v>0.52759999999999996</c:v>
                </c:pt>
                <c:pt idx="1">
                  <c:v>0.50270000000000004</c:v>
                </c:pt>
                <c:pt idx="2">
                  <c:v>0.4854</c:v>
                </c:pt>
                <c:pt idx="3">
                  <c:v>0.49349999999999999</c:v>
                </c:pt>
                <c:pt idx="4">
                  <c:v>4.0000000000000001E-3</c:v>
                </c:pt>
                <c:pt idx="5">
                  <c:v>3.5000000000000001E-3</c:v>
                </c:pt>
                <c:pt idx="6">
                  <c:v>3.8999999999999998E-3</c:v>
                </c:pt>
                <c:pt idx="7">
                  <c:v>1.6299999999999999E-2</c:v>
                </c:pt>
                <c:pt idx="8">
                  <c:v>5.4999999999999997E-3</c:v>
                </c:pt>
                <c:pt idx="9">
                  <c:v>1.2200000000000001E-2</c:v>
                </c:pt>
                <c:pt idx="10">
                  <c:v>5.4000000000000003E-3</c:v>
                </c:pt>
                <c:pt idx="11">
                  <c:v>4.4000000000000003E-3</c:v>
                </c:pt>
                <c:pt idx="12">
                  <c:v>4.1999999999999997E-3</c:v>
                </c:pt>
                <c:pt idx="13">
                  <c:v>4.3E-3</c:v>
                </c:pt>
                <c:pt idx="14">
                  <c:v>4.7000000000000002E-3</c:v>
                </c:pt>
                <c:pt idx="15">
                  <c:v>0.20810000000000001</c:v>
                </c:pt>
                <c:pt idx="16">
                  <c:v>7.1999999999999998E-3</c:v>
                </c:pt>
                <c:pt idx="17">
                  <c:v>0.26090000000000002</c:v>
                </c:pt>
                <c:pt idx="18">
                  <c:v>4.1000000000000003E-3</c:v>
                </c:pt>
                <c:pt idx="19">
                  <c:v>4.1999999999999997E-3</c:v>
                </c:pt>
                <c:pt idx="20">
                  <c:v>3.7000000000000002E-3</c:v>
                </c:pt>
                <c:pt idx="21">
                  <c:v>4.0000000000000001E-3</c:v>
                </c:pt>
                <c:pt idx="22">
                  <c:v>1.8499999999999999E-2</c:v>
                </c:pt>
                <c:pt idx="23">
                  <c:v>0.2349</c:v>
                </c:pt>
                <c:pt idx="24">
                  <c:v>7.1999999999999998E-3</c:v>
                </c:pt>
                <c:pt idx="25">
                  <c:v>0.2727</c:v>
                </c:pt>
                <c:pt idx="26">
                  <c:v>4.7999999999999996E-3</c:v>
                </c:pt>
                <c:pt idx="27">
                  <c:v>0.12180000000000001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7AAD-4ED9-B3B9-FF943BA38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121071"/>
        <c:axId val="435715743"/>
        <c:extLst/>
      </c:barChart>
      <c:catAx>
        <c:axId val="4281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15743"/>
        <c:crosses val="autoZero"/>
        <c:auto val="1"/>
        <c:lblAlgn val="ctr"/>
        <c:lblOffset val="100"/>
        <c:noMultiLvlLbl val="0"/>
      </c:catAx>
      <c:valAx>
        <c:axId val="43571574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 Ratio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12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normalized_evaluation_tree_ipc!$C$2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rgbClr val="F6F5F5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normalized_evaluation_tree_ipc!$C$3:$C$31</c:f>
              <c:numCache>
                <c:formatCode>General</c:formatCode>
                <c:ptCount val="29"/>
                <c:pt idx="0">
                  <c:v>0.22361442200000001</c:v>
                </c:pt>
                <c:pt idx="1">
                  <c:v>0.39493645900000002</c:v>
                </c:pt>
                <c:pt idx="2">
                  <c:v>0.40195998199999999</c:v>
                </c:pt>
                <c:pt idx="3">
                  <c:v>0.42262113800000001</c:v>
                </c:pt>
                <c:pt idx="4">
                  <c:v>1.0001836669999999</c:v>
                </c:pt>
                <c:pt idx="5">
                  <c:v>0.78637606999999998</c:v>
                </c:pt>
                <c:pt idx="6">
                  <c:v>0.99959175700000003</c:v>
                </c:pt>
                <c:pt idx="7">
                  <c:v>0.90556271600000005</c:v>
                </c:pt>
                <c:pt idx="8">
                  <c:v>0.89036567799999999</c:v>
                </c:pt>
                <c:pt idx="9">
                  <c:v>0.98538975699999998</c:v>
                </c:pt>
                <c:pt idx="10">
                  <c:v>0.75452043400000002</c:v>
                </c:pt>
                <c:pt idx="11">
                  <c:v>1.0003194470000001</c:v>
                </c:pt>
                <c:pt idx="12">
                  <c:v>0.99998298900000004</c:v>
                </c:pt>
                <c:pt idx="13">
                  <c:v>0.99322157700000002</c:v>
                </c:pt>
                <c:pt idx="14">
                  <c:v>1.0029863969999999</c:v>
                </c:pt>
                <c:pt idx="15">
                  <c:v>0.94924394300000003</c:v>
                </c:pt>
                <c:pt idx="16">
                  <c:v>0.90301603900000005</c:v>
                </c:pt>
                <c:pt idx="17">
                  <c:v>0.92934389900000003</c:v>
                </c:pt>
                <c:pt idx="18">
                  <c:v>0.99484658599999998</c:v>
                </c:pt>
                <c:pt idx="19">
                  <c:v>0.96953774100000001</c:v>
                </c:pt>
                <c:pt idx="20">
                  <c:v>0.991324392</c:v>
                </c:pt>
                <c:pt idx="21">
                  <c:v>0.99418032499999998</c:v>
                </c:pt>
                <c:pt idx="22">
                  <c:v>0.41232928600000002</c:v>
                </c:pt>
                <c:pt idx="23">
                  <c:v>0.52379797699999997</c:v>
                </c:pt>
                <c:pt idx="24">
                  <c:v>0.995823287</c:v>
                </c:pt>
                <c:pt idx="25">
                  <c:v>0.99096349299999997</c:v>
                </c:pt>
                <c:pt idx="26">
                  <c:v>0.99958216300000002</c:v>
                </c:pt>
                <c:pt idx="27">
                  <c:v>0.54822200300000001</c:v>
                </c:pt>
                <c:pt idx="28">
                  <c:v>0.76828378799999997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A-4C93-995E-40C38BCA690F}"/>
            </c:ext>
          </c:extLst>
        </c:ser>
        <c:ser>
          <c:idx val="2"/>
          <c:order val="2"/>
          <c:tx>
            <c:strRef>
              <c:f>normalized_evaluation_tree_ipc!$D$2</c:f>
              <c:strCache>
                <c:ptCount val="1"/>
                <c:pt idx="0">
                  <c:v>Morphable</c:v>
                </c:pt>
              </c:strCache>
            </c:strRef>
          </c:tx>
          <c:spPr>
            <a:solidFill>
              <a:srgbClr val="D3E0EA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normalized_evaluation_tree_ipc!$D$3:$D$31</c:f>
              <c:numCache>
                <c:formatCode>General</c:formatCode>
                <c:ptCount val="29"/>
                <c:pt idx="0">
                  <c:v>0.36182371699999999</c:v>
                </c:pt>
                <c:pt idx="1">
                  <c:v>0.52217826599999995</c:v>
                </c:pt>
                <c:pt idx="2">
                  <c:v>0.60616025600000001</c:v>
                </c:pt>
                <c:pt idx="3">
                  <c:v>0.56782171699999995</c:v>
                </c:pt>
                <c:pt idx="4">
                  <c:v>1.0005775960000001</c:v>
                </c:pt>
                <c:pt idx="5">
                  <c:v>0.82279446700000003</c:v>
                </c:pt>
                <c:pt idx="6">
                  <c:v>1.0011254780000001</c:v>
                </c:pt>
                <c:pt idx="7">
                  <c:v>0.93001362799999998</c:v>
                </c:pt>
                <c:pt idx="8">
                  <c:v>0.91718349799999999</c:v>
                </c:pt>
                <c:pt idx="9">
                  <c:v>0.99001470800000002</c:v>
                </c:pt>
                <c:pt idx="10">
                  <c:v>0.808449427</c:v>
                </c:pt>
                <c:pt idx="11">
                  <c:v>1.001443654</c:v>
                </c:pt>
                <c:pt idx="12">
                  <c:v>1.0000680420000001</c:v>
                </c:pt>
                <c:pt idx="13">
                  <c:v>0.99739274600000005</c:v>
                </c:pt>
                <c:pt idx="14">
                  <c:v>0.99848541000000002</c:v>
                </c:pt>
                <c:pt idx="15">
                  <c:v>0.97129595400000002</c:v>
                </c:pt>
                <c:pt idx="16">
                  <c:v>0.91064776199999997</c:v>
                </c:pt>
                <c:pt idx="17">
                  <c:v>0.93720647899999998</c:v>
                </c:pt>
                <c:pt idx="18">
                  <c:v>0.99528306</c:v>
                </c:pt>
                <c:pt idx="19">
                  <c:v>0.96865401399999995</c:v>
                </c:pt>
                <c:pt idx="20">
                  <c:v>0.99291815299999997</c:v>
                </c:pt>
                <c:pt idx="21">
                  <c:v>0.996370898</c:v>
                </c:pt>
                <c:pt idx="22">
                  <c:v>0.60109674599999996</c:v>
                </c:pt>
                <c:pt idx="23">
                  <c:v>0.78032024099999997</c:v>
                </c:pt>
                <c:pt idx="24">
                  <c:v>1.0009877920000001</c:v>
                </c:pt>
                <c:pt idx="25">
                  <c:v>0.99156592600000004</c:v>
                </c:pt>
                <c:pt idx="26">
                  <c:v>0.99953220399999998</c:v>
                </c:pt>
                <c:pt idx="27">
                  <c:v>0.56126906600000004</c:v>
                </c:pt>
                <c:pt idx="28">
                  <c:v>0.83981714100000004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A-4C93-995E-40C38BCA690F}"/>
            </c:ext>
          </c:extLst>
        </c:ser>
        <c:ser>
          <c:idx val="3"/>
          <c:order val="3"/>
          <c:tx>
            <c:strRef>
              <c:f>normalized_evaluation_tree_ipc!$E$2</c:f>
              <c:strCache>
                <c:ptCount val="1"/>
                <c:pt idx="0">
                  <c:v>Common_Ctr</c:v>
                </c:pt>
              </c:strCache>
            </c:strRef>
          </c:tx>
          <c:spPr>
            <a:solidFill>
              <a:srgbClr val="1687A7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normalized_evaluation_tree_ipc!$E$3:$E$31</c:f>
              <c:numCache>
                <c:formatCode>General</c:formatCode>
                <c:ptCount val="29"/>
                <c:pt idx="0">
                  <c:v>0.48257345099999999</c:v>
                </c:pt>
                <c:pt idx="1">
                  <c:v>0.56735400700000005</c:v>
                </c:pt>
                <c:pt idx="2">
                  <c:v>0.627488834</c:v>
                </c:pt>
                <c:pt idx="3">
                  <c:v>0.59350860299999997</c:v>
                </c:pt>
                <c:pt idx="4">
                  <c:v>0.99998753399999996</c:v>
                </c:pt>
                <c:pt idx="5">
                  <c:v>0.90010430200000002</c:v>
                </c:pt>
                <c:pt idx="6">
                  <c:v>1.001951268</c:v>
                </c:pt>
                <c:pt idx="7">
                  <c:v>0.92862744200000003</c:v>
                </c:pt>
                <c:pt idx="8">
                  <c:v>0.91594757900000001</c:v>
                </c:pt>
                <c:pt idx="9">
                  <c:v>0.99455211300000002</c:v>
                </c:pt>
                <c:pt idx="10">
                  <c:v>0.80776448099999998</c:v>
                </c:pt>
                <c:pt idx="11">
                  <c:v>1.0010279639999999</c:v>
                </c:pt>
                <c:pt idx="12">
                  <c:v>0.99993195800000001</c:v>
                </c:pt>
                <c:pt idx="13">
                  <c:v>0.99545480399999997</c:v>
                </c:pt>
                <c:pt idx="14">
                  <c:v>1.0004535160000001</c:v>
                </c:pt>
                <c:pt idx="15">
                  <c:v>0.94527641200000001</c:v>
                </c:pt>
                <c:pt idx="16">
                  <c:v>0.965424799</c:v>
                </c:pt>
                <c:pt idx="17">
                  <c:v>0.94098010499999996</c:v>
                </c:pt>
                <c:pt idx="18">
                  <c:v>0.99923509099999996</c:v>
                </c:pt>
                <c:pt idx="19">
                  <c:v>1.00262753</c:v>
                </c:pt>
                <c:pt idx="20">
                  <c:v>0.99976965399999995</c:v>
                </c:pt>
                <c:pt idx="21">
                  <c:v>0.99787590999999998</c:v>
                </c:pt>
                <c:pt idx="22">
                  <c:v>0.62993263200000005</c:v>
                </c:pt>
                <c:pt idx="23">
                  <c:v>0.60486672399999997</c:v>
                </c:pt>
                <c:pt idx="24">
                  <c:v>1.0022606089999999</c:v>
                </c:pt>
                <c:pt idx="25">
                  <c:v>0.99839350999999998</c:v>
                </c:pt>
                <c:pt idx="26">
                  <c:v>0.99970251799999998</c:v>
                </c:pt>
                <c:pt idx="27">
                  <c:v>0.73030712900000005</c:v>
                </c:pt>
                <c:pt idx="28">
                  <c:v>0.86064675400000001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A-4C93-995E-40C38BCA6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590639"/>
        <c:axId val="10095194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normalized_evaluation_tree_ipc!$B$2</c15:sqref>
                        </c15:formulaRef>
                      </c:ext>
                    </c:extLst>
                    <c:strCache>
                      <c:ptCount val="1"/>
                      <c:pt idx="0">
                        <c:v>BMT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normalized_evaluation_tree_ipc!$A$3:$A$31</c15:sqref>
                        </c15:formulaRef>
                      </c:ext>
                    </c:extLst>
                    <c:strCache>
                      <c:ptCount val="29"/>
                      <c:pt idx="0">
                        <c:v>ges</c:v>
                      </c:pt>
                      <c:pt idx="1">
                        <c:v>atax</c:v>
                      </c:pt>
                      <c:pt idx="2">
                        <c:v>mvt</c:v>
                      </c:pt>
                      <c:pt idx="3">
                        <c:v>bicg</c:v>
                      </c:pt>
                      <c:pt idx="4">
                        <c:v>gemm</c:v>
                      </c:pt>
                      <c:pt idx="5">
                        <c:v>fdtd-2d</c:v>
                      </c:pt>
                      <c:pt idx="6">
                        <c:v>3dconv</c:v>
                      </c:pt>
                      <c:pt idx="7">
                        <c:v>sssp</c:v>
                      </c:pt>
                      <c:pt idx="8">
                        <c:v>color</c:v>
                      </c:pt>
                      <c:pt idx="9">
                        <c:v>pr</c:v>
                      </c:pt>
                      <c:pt idx="10">
                        <c:v>mis</c:v>
                      </c:pt>
                      <c:pt idx="11">
                        <c:v>fw</c:v>
                      </c:pt>
                      <c:pt idx="12">
                        <c:v>bc</c:v>
                      </c:pt>
                      <c:pt idx="13">
                        <c:v>nn</c:v>
                      </c:pt>
                      <c:pt idx="14">
                        <c:v>sto</c:v>
                      </c:pt>
                      <c:pt idx="15">
                        <c:v>lib</c:v>
                      </c:pt>
                      <c:pt idx="16">
                        <c:v>ray</c:v>
                      </c:pt>
                      <c:pt idx="17">
                        <c:v>lps</c:v>
                      </c:pt>
                      <c:pt idx="18">
                        <c:v>nqu</c:v>
                      </c:pt>
                      <c:pt idx="19">
                        <c:v>mum</c:v>
                      </c:pt>
                      <c:pt idx="20">
                        <c:v>bp</c:v>
                      </c:pt>
                      <c:pt idx="21">
                        <c:v>hotspot</c:v>
                      </c:pt>
                      <c:pt idx="22">
                        <c:v>sc</c:v>
                      </c:pt>
                      <c:pt idx="23">
                        <c:v>bfs</c:v>
                      </c:pt>
                      <c:pt idx="24">
                        <c:v>heartwall</c:v>
                      </c:pt>
                      <c:pt idx="25">
                        <c:v>gaus</c:v>
                      </c:pt>
                      <c:pt idx="26">
                        <c:v>lud</c:v>
                      </c:pt>
                      <c:pt idx="27">
                        <c:v>srad_v2</c:v>
                      </c:pt>
                      <c:pt idx="28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normalized_evaluation_tree_ipc!$B$3:$B$31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0.21154678499999999</c:v>
                      </c:pt>
                      <c:pt idx="1">
                        <c:v>0.41807133299999999</c:v>
                      </c:pt>
                      <c:pt idx="2">
                        <c:v>0.38604126100000002</c:v>
                      </c:pt>
                      <c:pt idx="3">
                        <c:v>0.41093530499999997</c:v>
                      </c:pt>
                      <c:pt idx="4">
                        <c:v>0.99728197500000004</c:v>
                      </c:pt>
                      <c:pt idx="5">
                        <c:v>0.78682252100000005</c:v>
                      </c:pt>
                      <c:pt idx="6">
                        <c:v>1.0006858320000001</c:v>
                      </c:pt>
                      <c:pt idx="7">
                        <c:v>0.90652541399999997</c:v>
                      </c:pt>
                      <c:pt idx="8">
                        <c:v>0.89186954500000004</c:v>
                      </c:pt>
                      <c:pt idx="9">
                        <c:v>0.985322221</c:v>
                      </c:pt>
                      <c:pt idx="10">
                        <c:v>0.74842014800000001</c:v>
                      </c:pt>
                      <c:pt idx="11">
                        <c:v>1.001701669</c:v>
                      </c:pt>
                      <c:pt idx="12">
                        <c:v>1</c:v>
                      </c:pt>
                      <c:pt idx="13">
                        <c:v>0.99030810199999997</c:v>
                      </c:pt>
                      <c:pt idx="14">
                        <c:v>1.0008513320000001</c:v>
                      </c:pt>
                      <c:pt idx="15">
                        <c:v>0.94909414800000003</c:v>
                      </c:pt>
                      <c:pt idx="16">
                        <c:v>0.90861625300000004</c:v>
                      </c:pt>
                      <c:pt idx="17">
                        <c:v>0.93149288299999999</c:v>
                      </c:pt>
                      <c:pt idx="18">
                        <c:v>0.99548833199999998</c:v>
                      </c:pt>
                      <c:pt idx="19">
                        <c:v>0.98748947799999998</c:v>
                      </c:pt>
                      <c:pt idx="20">
                        <c:v>0.99569066699999997</c:v>
                      </c:pt>
                      <c:pt idx="21">
                        <c:v>1.000485037</c:v>
                      </c:pt>
                      <c:pt idx="22">
                        <c:v>0.39561382299999998</c:v>
                      </c:pt>
                      <c:pt idx="23">
                        <c:v>0.523750457</c:v>
                      </c:pt>
                      <c:pt idx="24">
                        <c:v>0.99703652600000003</c:v>
                      </c:pt>
                      <c:pt idx="25">
                        <c:v>0.99124462800000002</c:v>
                      </c:pt>
                      <c:pt idx="26">
                        <c:v>0.99957534999999997</c:v>
                      </c:pt>
                      <c:pt idx="27">
                        <c:v>0.54828111700000004</c:v>
                      </c:pt>
                      <c:pt idx="28">
                        <c:v>0.76611427399999998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1BA-4C93-995E-40C38BCA690F}"/>
                  </c:ext>
                </c:extLst>
              </c15:ser>
            </c15:filteredBarSeries>
          </c:ext>
        </c:extLst>
      </c:barChart>
      <c:catAx>
        <c:axId val="208659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9519487"/>
        <c:crosses val="autoZero"/>
        <c:auto val="1"/>
        <c:lblAlgn val="ctr"/>
        <c:lblOffset val="100"/>
        <c:noMultiLvlLbl val="0"/>
      </c:catAx>
      <c:valAx>
        <c:axId val="10095194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Normalized IPC</a:t>
                </a:r>
                <a:endParaRPr lang="ko-KR" sz="1800"/>
              </a:p>
            </c:rich>
          </c:tx>
          <c:layout>
            <c:manualLayout>
              <c:xMode val="edge"/>
              <c:yMode val="edge"/>
              <c:x val="1.3888890407796414E-2"/>
              <c:y val="0.17506450569262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6590639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+mn-lt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Figure6_summary!$O$3</c:f>
              <c:strCache>
                <c:ptCount val="1"/>
                <c:pt idx="0">
                  <c:v>32KB</c:v>
                </c:pt>
              </c:strCache>
            </c:strRef>
          </c:tx>
          <c:spPr>
            <a:solidFill>
              <a:srgbClr val="F6F5F5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numFmt formatCode="#,##0.00_);[Red]\(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1B0-4F37-A41B-BAA3BF9C1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Figure6_summary!$O$4:$O$32</c:f>
              <c:numCache>
                <c:formatCode>General</c:formatCode>
                <c:ptCount val="1"/>
                <c:pt idx="0">
                  <c:v>61.609113101071422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B0-4F37-A41B-BAA3BF9C1011}"/>
            </c:ext>
          </c:extLst>
        </c:ser>
        <c:ser>
          <c:idx val="1"/>
          <c:order val="1"/>
          <c:tx>
            <c:strRef>
              <c:f>Figure6_summary!$P$3</c:f>
              <c:strCache>
                <c:ptCount val="1"/>
                <c:pt idx="0">
                  <c:v>128KB</c:v>
                </c:pt>
              </c:strCache>
            </c:strRef>
          </c:tx>
          <c:spPr>
            <a:solidFill>
              <a:srgbClr val="D3E0EA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Figure6_summary!$P$4:$P$32</c:f>
              <c:numCache>
                <c:formatCode>General</c:formatCode>
                <c:ptCount val="1"/>
                <c:pt idx="0">
                  <c:v>56.086211289999994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1B0-4F37-A41B-BAA3BF9C1011}"/>
            </c:ext>
          </c:extLst>
        </c:ser>
        <c:ser>
          <c:idx val="2"/>
          <c:order val="2"/>
          <c:tx>
            <c:strRef>
              <c:f>Figure6_summary!$Q$3</c:f>
              <c:strCache>
                <c:ptCount val="1"/>
                <c:pt idx="0">
                  <c:v>512KB</c:v>
                </c:pt>
              </c:strCache>
            </c:strRef>
          </c:tx>
          <c:spPr>
            <a:solidFill>
              <a:srgbClr val="1687A7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Figure6_summary!$Q$4:$Q$32</c:f>
              <c:numCache>
                <c:formatCode>General</c:formatCode>
                <c:ptCount val="1"/>
                <c:pt idx="0">
                  <c:v>43.442849744392859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1B0-4F37-A41B-BAA3BF9C1011}"/>
            </c:ext>
          </c:extLst>
        </c:ser>
        <c:ser>
          <c:idx val="3"/>
          <c:order val="3"/>
          <c:tx>
            <c:strRef>
              <c:f>Figure6_summary!$R$3</c:f>
              <c:strCache>
                <c:ptCount val="1"/>
                <c:pt idx="0">
                  <c:v>2MB</c:v>
                </c:pt>
              </c:strCache>
            </c:strRef>
          </c:tx>
          <c:spPr>
            <a:solidFill>
              <a:srgbClr val="276678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B0-4F37-A41B-BAA3BF9C1011}"/>
                </c:ext>
              </c:extLst>
            </c:dLbl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Figure6_summary!$R$4:$R$32</c:f>
              <c:numCache>
                <c:formatCode>General</c:formatCode>
                <c:ptCount val="1"/>
                <c:pt idx="0">
                  <c:v>27.459742055142858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1B0-4F37-A41B-BAA3BF9C1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-27"/>
        <c:axId val="498912607"/>
        <c:axId val="1173399727"/>
      </c:barChart>
      <c:catAx>
        <c:axId val="498912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3399727"/>
        <c:crosses val="autoZero"/>
        <c:auto val="1"/>
        <c:lblAlgn val="ctr"/>
        <c:lblOffset val="100"/>
        <c:noMultiLvlLbl val="0"/>
      </c:catAx>
      <c:valAx>
        <c:axId val="117339972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Average</a:t>
                </a:r>
                <a:r>
                  <a:rPr lang="en-US" sz="1600" baseline="0" dirty="0"/>
                  <a:t> Uniformly Updated Segment </a:t>
                </a:r>
                <a:r>
                  <a:rPr lang="en-US" sz="1600" dirty="0"/>
                  <a:t>Ratio</a:t>
                </a:r>
                <a:endParaRPr lang="ko-KR" sz="1600" dirty="0"/>
              </a:p>
            </c:rich>
          </c:tx>
          <c:layout>
            <c:manualLayout>
              <c:xMode val="edge"/>
              <c:yMode val="edge"/>
              <c:x val="1.6409482484331044E-2"/>
              <c:y val="0.1350771059038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912607"/>
        <c:crosses val="autoZero"/>
        <c:crossBetween val="between"/>
        <c:majorUnit val="20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465151976680451"/>
          <c:y val="5.5559836541263216E-2"/>
          <c:w val="0.60795982368307844"/>
          <c:h val="9.8952150211992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normalized_evaluation_tree_ipc!$C$2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normalized_evaluation_tree_ipc!$C$3:$C$31</c:f>
              <c:numCache>
                <c:formatCode>General</c:formatCode>
                <c:ptCount val="29"/>
                <c:pt idx="0">
                  <c:v>0.22361442200000001</c:v>
                </c:pt>
                <c:pt idx="1">
                  <c:v>0.39493645900000002</c:v>
                </c:pt>
                <c:pt idx="2">
                  <c:v>0.40195998199999999</c:v>
                </c:pt>
                <c:pt idx="3">
                  <c:v>0.42262113800000001</c:v>
                </c:pt>
                <c:pt idx="4">
                  <c:v>1.0001836669999999</c:v>
                </c:pt>
                <c:pt idx="5">
                  <c:v>0.78637606999999998</c:v>
                </c:pt>
                <c:pt idx="6">
                  <c:v>0.99959175700000003</c:v>
                </c:pt>
                <c:pt idx="7">
                  <c:v>0.90556271600000005</c:v>
                </c:pt>
                <c:pt idx="8">
                  <c:v>0.89036567799999999</c:v>
                </c:pt>
                <c:pt idx="9">
                  <c:v>0.98538975699999998</c:v>
                </c:pt>
                <c:pt idx="10">
                  <c:v>0.75452043400000002</c:v>
                </c:pt>
                <c:pt idx="11">
                  <c:v>1.0003194470000001</c:v>
                </c:pt>
                <c:pt idx="12">
                  <c:v>0.99998298900000004</c:v>
                </c:pt>
                <c:pt idx="13">
                  <c:v>0.99322157700000002</c:v>
                </c:pt>
                <c:pt idx="14">
                  <c:v>1.0029863969999999</c:v>
                </c:pt>
                <c:pt idx="15">
                  <c:v>0.94924394300000003</c:v>
                </c:pt>
                <c:pt idx="16">
                  <c:v>0.90301603900000005</c:v>
                </c:pt>
                <c:pt idx="17">
                  <c:v>0.92934389900000003</c:v>
                </c:pt>
                <c:pt idx="18">
                  <c:v>0.99484658599999998</c:v>
                </c:pt>
                <c:pt idx="19">
                  <c:v>0.96953774100000001</c:v>
                </c:pt>
                <c:pt idx="20">
                  <c:v>0.991324392</c:v>
                </c:pt>
                <c:pt idx="21">
                  <c:v>0.99418032499999998</c:v>
                </c:pt>
                <c:pt idx="22">
                  <c:v>0.41232928600000002</c:v>
                </c:pt>
                <c:pt idx="23">
                  <c:v>0.52379797699999997</c:v>
                </c:pt>
                <c:pt idx="24">
                  <c:v>0.995823287</c:v>
                </c:pt>
                <c:pt idx="25">
                  <c:v>0.99096349299999997</c:v>
                </c:pt>
                <c:pt idx="26">
                  <c:v>0.99958216300000002</c:v>
                </c:pt>
                <c:pt idx="27">
                  <c:v>0.54822200300000001</c:v>
                </c:pt>
                <c:pt idx="28">
                  <c:v>0.76828378799999997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D-4F76-A896-DAADCA156CDA}"/>
            </c:ext>
          </c:extLst>
        </c:ser>
        <c:ser>
          <c:idx val="2"/>
          <c:order val="2"/>
          <c:tx>
            <c:strRef>
              <c:f>normalized_evaluation_tree_ipc!$D$2</c:f>
              <c:strCache>
                <c:ptCount val="1"/>
                <c:pt idx="0">
                  <c:v>Morphable</c:v>
                </c:pt>
              </c:strCache>
            </c:strRef>
          </c:tx>
          <c:spPr>
            <a:solidFill>
              <a:srgbClr val="22A784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normalized_evaluation_tree_ipc!$D$3:$D$31</c:f>
              <c:numCache>
                <c:formatCode>General</c:formatCode>
                <c:ptCount val="29"/>
                <c:pt idx="0">
                  <c:v>0.36182371699999999</c:v>
                </c:pt>
                <c:pt idx="1">
                  <c:v>0.52217826599999995</c:v>
                </c:pt>
                <c:pt idx="2">
                  <c:v>0.60616025600000001</c:v>
                </c:pt>
                <c:pt idx="3">
                  <c:v>0.56782171699999995</c:v>
                </c:pt>
                <c:pt idx="4">
                  <c:v>1.0005775960000001</c:v>
                </c:pt>
                <c:pt idx="5">
                  <c:v>0.82279446700000003</c:v>
                </c:pt>
                <c:pt idx="6">
                  <c:v>1.0011254780000001</c:v>
                </c:pt>
                <c:pt idx="7">
                  <c:v>0.93001362799999998</c:v>
                </c:pt>
                <c:pt idx="8">
                  <c:v>0.91718349799999999</c:v>
                </c:pt>
                <c:pt idx="9">
                  <c:v>0.99001470800000002</c:v>
                </c:pt>
                <c:pt idx="10">
                  <c:v>0.808449427</c:v>
                </c:pt>
                <c:pt idx="11">
                  <c:v>1.001443654</c:v>
                </c:pt>
                <c:pt idx="12">
                  <c:v>1.0000680420000001</c:v>
                </c:pt>
                <c:pt idx="13">
                  <c:v>0.99739274600000005</c:v>
                </c:pt>
                <c:pt idx="14">
                  <c:v>0.99848541000000002</c:v>
                </c:pt>
                <c:pt idx="15">
                  <c:v>0.97129595400000002</c:v>
                </c:pt>
                <c:pt idx="16">
                  <c:v>0.91064776199999997</c:v>
                </c:pt>
                <c:pt idx="17">
                  <c:v>0.93720647899999998</c:v>
                </c:pt>
                <c:pt idx="18">
                  <c:v>0.99528306</c:v>
                </c:pt>
                <c:pt idx="19">
                  <c:v>0.96865401399999995</c:v>
                </c:pt>
                <c:pt idx="20">
                  <c:v>0.99291815299999997</c:v>
                </c:pt>
                <c:pt idx="21">
                  <c:v>0.996370898</c:v>
                </c:pt>
                <c:pt idx="22">
                  <c:v>0.60109674599999996</c:v>
                </c:pt>
                <c:pt idx="23">
                  <c:v>0.78032024099999997</c:v>
                </c:pt>
                <c:pt idx="24">
                  <c:v>1.0009877920000001</c:v>
                </c:pt>
                <c:pt idx="25">
                  <c:v>0.99156592600000004</c:v>
                </c:pt>
                <c:pt idx="26">
                  <c:v>0.99953220399999998</c:v>
                </c:pt>
                <c:pt idx="27">
                  <c:v>0.56126906600000004</c:v>
                </c:pt>
                <c:pt idx="28">
                  <c:v>0.83981714100000004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8D-4F76-A896-DAADCA156CDA}"/>
            </c:ext>
          </c:extLst>
        </c:ser>
        <c:ser>
          <c:idx val="3"/>
          <c:order val="3"/>
          <c:tx>
            <c:strRef>
              <c:f>normalized_evaluation_tree_ipc!$E$2</c:f>
              <c:strCache>
                <c:ptCount val="1"/>
                <c:pt idx="0">
                  <c:v>Common_Ctr</c:v>
                </c:pt>
              </c:strCache>
            </c:strRef>
          </c:tx>
          <c:spPr>
            <a:solidFill>
              <a:srgbClr val="FDE724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normalized_evaluation_tree_ipc!$A$3:$A$31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normalized_evaluation_tree_ipc!$E$3:$E$31</c:f>
              <c:numCache>
                <c:formatCode>General</c:formatCode>
                <c:ptCount val="29"/>
                <c:pt idx="0">
                  <c:v>0.48257345099999999</c:v>
                </c:pt>
                <c:pt idx="1">
                  <c:v>0.56735400700000005</c:v>
                </c:pt>
                <c:pt idx="2">
                  <c:v>0.627488834</c:v>
                </c:pt>
                <c:pt idx="3">
                  <c:v>0.59350860299999997</c:v>
                </c:pt>
                <c:pt idx="4">
                  <c:v>0.99998753399999996</c:v>
                </c:pt>
                <c:pt idx="5">
                  <c:v>0.90010430200000002</c:v>
                </c:pt>
                <c:pt idx="6">
                  <c:v>1.001951268</c:v>
                </c:pt>
                <c:pt idx="7">
                  <c:v>0.92862744200000003</c:v>
                </c:pt>
                <c:pt idx="8">
                  <c:v>0.91594757900000001</c:v>
                </c:pt>
                <c:pt idx="9">
                  <c:v>0.99455211300000002</c:v>
                </c:pt>
                <c:pt idx="10">
                  <c:v>0.80776448099999998</c:v>
                </c:pt>
                <c:pt idx="11">
                  <c:v>1.0010279639999999</c:v>
                </c:pt>
                <c:pt idx="12">
                  <c:v>0.99993195800000001</c:v>
                </c:pt>
                <c:pt idx="13">
                  <c:v>0.99545480399999997</c:v>
                </c:pt>
                <c:pt idx="14">
                  <c:v>1.0004535160000001</c:v>
                </c:pt>
                <c:pt idx="15">
                  <c:v>0.94527641200000001</c:v>
                </c:pt>
                <c:pt idx="16">
                  <c:v>0.965424799</c:v>
                </c:pt>
                <c:pt idx="17">
                  <c:v>0.94098010499999996</c:v>
                </c:pt>
                <c:pt idx="18">
                  <c:v>0.99923509099999996</c:v>
                </c:pt>
                <c:pt idx="19">
                  <c:v>1.00262753</c:v>
                </c:pt>
                <c:pt idx="20">
                  <c:v>0.99976965399999995</c:v>
                </c:pt>
                <c:pt idx="21">
                  <c:v>0.99787590999999998</c:v>
                </c:pt>
                <c:pt idx="22">
                  <c:v>0.62993263200000005</c:v>
                </c:pt>
                <c:pt idx="23">
                  <c:v>0.60486672399999997</c:v>
                </c:pt>
                <c:pt idx="24">
                  <c:v>1.0022606089999999</c:v>
                </c:pt>
                <c:pt idx="25">
                  <c:v>0.99839350999999998</c:v>
                </c:pt>
                <c:pt idx="26">
                  <c:v>0.99970251799999998</c:v>
                </c:pt>
                <c:pt idx="27">
                  <c:v>0.73030712900000005</c:v>
                </c:pt>
                <c:pt idx="28">
                  <c:v>0.86064675400000001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8D-4F76-A896-DAADCA156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590639"/>
        <c:axId val="10095194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normalized_evaluation_tree_ipc!$B$2</c15:sqref>
                        </c15:formulaRef>
                      </c:ext>
                    </c:extLst>
                    <c:strCache>
                      <c:ptCount val="1"/>
                      <c:pt idx="0">
                        <c:v>BMT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normalized_evaluation_tree_ipc!$A$3:$A$31</c15:sqref>
                        </c15:formulaRef>
                      </c:ext>
                    </c:extLst>
                    <c:strCache>
                      <c:ptCount val="29"/>
                      <c:pt idx="0">
                        <c:v>ges</c:v>
                      </c:pt>
                      <c:pt idx="1">
                        <c:v>atax</c:v>
                      </c:pt>
                      <c:pt idx="2">
                        <c:v>mvt</c:v>
                      </c:pt>
                      <c:pt idx="3">
                        <c:v>bicg</c:v>
                      </c:pt>
                      <c:pt idx="4">
                        <c:v>gemm</c:v>
                      </c:pt>
                      <c:pt idx="5">
                        <c:v>fdtd-2d</c:v>
                      </c:pt>
                      <c:pt idx="6">
                        <c:v>3dconv</c:v>
                      </c:pt>
                      <c:pt idx="7">
                        <c:v>sssp</c:v>
                      </c:pt>
                      <c:pt idx="8">
                        <c:v>color</c:v>
                      </c:pt>
                      <c:pt idx="9">
                        <c:v>pr</c:v>
                      </c:pt>
                      <c:pt idx="10">
                        <c:v>mis</c:v>
                      </c:pt>
                      <c:pt idx="11">
                        <c:v>fw</c:v>
                      </c:pt>
                      <c:pt idx="12">
                        <c:v>bc</c:v>
                      </c:pt>
                      <c:pt idx="13">
                        <c:v>nn</c:v>
                      </c:pt>
                      <c:pt idx="14">
                        <c:v>sto</c:v>
                      </c:pt>
                      <c:pt idx="15">
                        <c:v>lib</c:v>
                      </c:pt>
                      <c:pt idx="16">
                        <c:v>ray</c:v>
                      </c:pt>
                      <c:pt idx="17">
                        <c:v>lps</c:v>
                      </c:pt>
                      <c:pt idx="18">
                        <c:v>nqu</c:v>
                      </c:pt>
                      <c:pt idx="19">
                        <c:v>mum</c:v>
                      </c:pt>
                      <c:pt idx="20">
                        <c:v>bp</c:v>
                      </c:pt>
                      <c:pt idx="21">
                        <c:v>hotspot</c:v>
                      </c:pt>
                      <c:pt idx="22">
                        <c:v>sc</c:v>
                      </c:pt>
                      <c:pt idx="23">
                        <c:v>bfs</c:v>
                      </c:pt>
                      <c:pt idx="24">
                        <c:v>heartwall</c:v>
                      </c:pt>
                      <c:pt idx="25">
                        <c:v>gaus</c:v>
                      </c:pt>
                      <c:pt idx="26">
                        <c:v>lud</c:v>
                      </c:pt>
                      <c:pt idx="27">
                        <c:v>srad_v2</c:v>
                      </c:pt>
                      <c:pt idx="28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normalized_evaluation_tree_ipc!$B$3:$B$31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0.21154678499999999</c:v>
                      </c:pt>
                      <c:pt idx="1">
                        <c:v>0.41807133299999999</c:v>
                      </c:pt>
                      <c:pt idx="2">
                        <c:v>0.38604126100000002</c:v>
                      </c:pt>
                      <c:pt idx="3">
                        <c:v>0.41093530499999997</c:v>
                      </c:pt>
                      <c:pt idx="4">
                        <c:v>0.99728197500000004</c:v>
                      </c:pt>
                      <c:pt idx="5">
                        <c:v>0.78682252100000005</c:v>
                      </c:pt>
                      <c:pt idx="6">
                        <c:v>1.0006858320000001</c:v>
                      </c:pt>
                      <c:pt idx="7">
                        <c:v>0.90652541399999997</c:v>
                      </c:pt>
                      <c:pt idx="8">
                        <c:v>0.89186954500000004</c:v>
                      </c:pt>
                      <c:pt idx="9">
                        <c:v>0.985322221</c:v>
                      </c:pt>
                      <c:pt idx="10">
                        <c:v>0.74842014800000001</c:v>
                      </c:pt>
                      <c:pt idx="11">
                        <c:v>1.001701669</c:v>
                      </c:pt>
                      <c:pt idx="12">
                        <c:v>1</c:v>
                      </c:pt>
                      <c:pt idx="13">
                        <c:v>0.99030810199999997</c:v>
                      </c:pt>
                      <c:pt idx="14">
                        <c:v>1.0008513320000001</c:v>
                      </c:pt>
                      <c:pt idx="15">
                        <c:v>0.94909414800000003</c:v>
                      </c:pt>
                      <c:pt idx="16">
                        <c:v>0.90861625300000004</c:v>
                      </c:pt>
                      <c:pt idx="17">
                        <c:v>0.93149288299999999</c:v>
                      </c:pt>
                      <c:pt idx="18">
                        <c:v>0.99548833199999998</c:v>
                      </c:pt>
                      <c:pt idx="19">
                        <c:v>0.98748947799999998</c:v>
                      </c:pt>
                      <c:pt idx="20">
                        <c:v>0.99569066699999997</c:v>
                      </c:pt>
                      <c:pt idx="21">
                        <c:v>1.000485037</c:v>
                      </c:pt>
                      <c:pt idx="22">
                        <c:v>0.39561382299999998</c:v>
                      </c:pt>
                      <c:pt idx="23">
                        <c:v>0.523750457</c:v>
                      </c:pt>
                      <c:pt idx="24">
                        <c:v>0.99703652600000003</c:v>
                      </c:pt>
                      <c:pt idx="25">
                        <c:v>0.99124462800000002</c:v>
                      </c:pt>
                      <c:pt idx="26">
                        <c:v>0.99957534999999997</c:v>
                      </c:pt>
                      <c:pt idx="27">
                        <c:v>0.54828111700000004</c:v>
                      </c:pt>
                      <c:pt idx="28">
                        <c:v>0.76611427399999998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C8D-4F76-A896-DAADCA156CDA}"/>
                  </c:ext>
                </c:extLst>
              </c15:ser>
            </c15:filteredBarSeries>
          </c:ext>
        </c:extLst>
      </c:barChart>
      <c:catAx>
        <c:axId val="208659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9519487"/>
        <c:crosses val="autoZero"/>
        <c:auto val="1"/>
        <c:lblAlgn val="ctr"/>
        <c:lblOffset val="100"/>
        <c:noMultiLvlLbl val="0"/>
      </c:catAx>
      <c:valAx>
        <c:axId val="10095194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Normalized IPC</a:t>
                </a:r>
                <a:endParaRPr lang="ko-KR" sz="1800"/>
              </a:p>
            </c:rich>
          </c:tx>
          <c:layout>
            <c:manualLayout>
              <c:xMode val="edge"/>
              <c:yMode val="edge"/>
              <c:x val="1.3888890407796414E-2"/>
              <c:y val="0.17506450569262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6590639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+mn-lt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normalized_evaluation_tree_ipc!$C$33</c:f>
              <c:strCache>
                <c:ptCount val="1"/>
                <c:pt idx="0">
                  <c:v>SC_128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normalized_evaluation_tree_ipc!$C$34:$C$62</c:f>
              <c:numCache>
                <c:formatCode>General</c:formatCode>
                <c:ptCount val="29"/>
                <c:pt idx="0">
                  <c:v>0.22028390125811501</c:v>
                </c:pt>
                <c:pt idx="1">
                  <c:v>0.38812354499686302</c:v>
                </c:pt>
                <c:pt idx="2">
                  <c:v>0.42880748654352702</c:v>
                </c:pt>
                <c:pt idx="3">
                  <c:v>0.42539720856741498</c:v>
                </c:pt>
                <c:pt idx="4">
                  <c:v>1.0001624748029001</c:v>
                </c:pt>
                <c:pt idx="5">
                  <c:v>0.994550378222405</c:v>
                </c:pt>
                <c:pt idx="6">
                  <c:v>0.99876364104417004</c:v>
                </c:pt>
                <c:pt idx="7">
                  <c:v>0.93093569994374004</c:v>
                </c:pt>
                <c:pt idx="8">
                  <c:v>0.93637443115410401</c:v>
                </c:pt>
                <c:pt idx="9">
                  <c:v>0.99119533352676903</c:v>
                </c:pt>
                <c:pt idx="10">
                  <c:v>0.84584187311691805</c:v>
                </c:pt>
                <c:pt idx="11">
                  <c:v>1.0006429893681501</c:v>
                </c:pt>
                <c:pt idx="12">
                  <c:v>0.99979587323728003</c:v>
                </c:pt>
                <c:pt idx="13">
                  <c:v>0.99707996307848401</c:v>
                </c:pt>
                <c:pt idx="14">
                  <c:v>1.0005879730140801</c:v>
                </c:pt>
                <c:pt idx="15">
                  <c:v>0.95660953835482798</c:v>
                </c:pt>
                <c:pt idx="16">
                  <c:v>0.94137222332333204</c:v>
                </c:pt>
                <c:pt idx="17">
                  <c:v>0.99591826800730099</c:v>
                </c:pt>
                <c:pt idx="18">
                  <c:v>0.99531331028521997</c:v>
                </c:pt>
                <c:pt idx="19">
                  <c:v>0.99600529981867703</c:v>
                </c:pt>
                <c:pt idx="20">
                  <c:v>0.99732078227495402</c:v>
                </c:pt>
                <c:pt idx="21">
                  <c:v>0.99251179177837101</c:v>
                </c:pt>
                <c:pt idx="22">
                  <c:v>0.46059114085980601</c:v>
                </c:pt>
                <c:pt idx="23">
                  <c:v>0.53059540190204901</c:v>
                </c:pt>
                <c:pt idx="24">
                  <c:v>1.0007205802407799</c:v>
                </c:pt>
                <c:pt idx="25">
                  <c:v>0.99252982047471705</c:v>
                </c:pt>
                <c:pt idx="26">
                  <c:v>0.99969797644216196</c:v>
                </c:pt>
                <c:pt idx="27">
                  <c:v>0.62379943655068204</c:v>
                </c:pt>
                <c:pt idx="28">
                  <c:v>0.79287447786255183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7-4E77-A557-F12EFD1A87FE}"/>
            </c:ext>
          </c:extLst>
        </c:ser>
        <c:ser>
          <c:idx val="2"/>
          <c:order val="2"/>
          <c:tx>
            <c:strRef>
              <c:f>normalized_evaluation_tree_ipc!$D$33</c:f>
              <c:strCache>
                <c:ptCount val="1"/>
                <c:pt idx="0">
                  <c:v>Morphable</c:v>
                </c:pt>
              </c:strCache>
            </c:strRef>
          </c:tx>
          <c:spPr>
            <a:solidFill>
              <a:srgbClr val="22A78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normalized_evaluation_tree_ipc!$D$34:$D$62</c:f>
              <c:numCache>
                <c:formatCode>General</c:formatCode>
                <c:ptCount val="29"/>
                <c:pt idx="0">
                  <c:v>0.36620327916957002</c:v>
                </c:pt>
                <c:pt idx="1">
                  <c:v>0.60479392748445804</c:v>
                </c:pt>
                <c:pt idx="2">
                  <c:v>0.63451837551603596</c:v>
                </c:pt>
                <c:pt idx="3">
                  <c:v>0.64368635884831404</c:v>
                </c:pt>
                <c:pt idx="4">
                  <c:v>0.996259339704063</c:v>
                </c:pt>
                <c:pt idx="5">
                  <c:v>0.99617949091027902</c:v>
                </c:pt>
                <c:pt idx="6">
                  <c:v>0.99573109173325902</c:v>
                </c:pt>
                <c:pt idx="7">
                  <c:v>0.97883604722879802</c:v>
                </c:pt>
                <c:pt idx="8">
                  <c:v>0.97942953771168495</c:v>
                </c:pt>
                <c:pt idx="9">
                  <c:v>0.996378080382602</c:v>
                </c:pt>
                <c:pt idx="10">
                  <c:v>0.95188681205549797</c:v>
                </c:pt>
                <c:pt idx="11">
                  <c:v>1.00062660747342</c:v>
                </c:pt>
                <c:pt idx="12">
                  <c:v>0.99991494718219998</c:v>
                </c:pt>
                <c:pt idx="13">
                  <c:v>0.99965659490885495</c:v>
                </c:pt>
                <c:pt idx="14">
                  <c:v>1.0054924708062301</c:v>
                </c:pt>
                <c:pt idx="15">
                  <c:v>0.98428700056824303</c:v>
                </c:pt>
                <c:pt idx="16">
                  <c:v>0.94091824595165197</c:v>
                </c:pt>
                <c:pt idx="17">
                  <c:v>0.99030924639403295</c:v>
                </c:pt>
                <c:pt idx="18">
                  <c:v>0.99551642178046595</c:v>
                </c:pt>
                <c:pt idx="19">
                  <c:v>1.0033413780037099</c:v>
                </c:pt>
                <c:pt idx="20">
                  <c:v>0.99906832198226003</c:v>
                </c:pt>
                <c:pt idx="21">
                  <c:v>0.99611271864566098</c:v>
                </c:pt>
                <c:pt idx="22">
                  <c:v>0.80162298723793401</c:v>
                </c:pt>
                <c:pt idx="23">
                  <c:v>0.84725115532469597</c:v>
                </c:pt>
                <c:pt idx="24">
                  <c:v>1.0006627833913599</c:v>
                </c:pt>
                <c:pt idx="25">
                  <c:v>0.99305192979637702</c:v>
                </c:pt>
                <c:pt idx="26">
                  <c:v>0.99960714228942904</c:v>
                </c:pt>
                <c:pt idx="27">
                  <c:v>0.64130426149676001</c:v>
                </c:pt>
                <c:pt idx="28">
                  <c:v>0.88456539265945278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E7-4E77-A557-F12EFD1A87FE}"/>
            </c:ext>
          </c:extLst>
        </c:ser>
        <c:ser>
          <c:idx val="3"/>
          <c:order val="3"/>
          <c:tx>
            <c:strRef>
              <c:f>normalized_evaluation_tree_ipc!$E$33</c:f>
              <c:strCache>
                <c:ptCount val="1"/>
                <c:pt idx="0">
                  <c:v>Common_Ctr</c:v>
                </c:pt>
              </c:strCache>
            </c:strRef>
          </c:tx>
          <c:spPr>
            <a:solidFill>
              <a:srgbClr val="FDE72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normalized_evaluation_tree_ipc!$A$34:$A$62</c:f>
              <c:strCache>
                <c:ptCount val="29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pr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bp</c:v>
                </c:pt>
                <c:pt idx="21">
                  <c:v>hotspot</c:v>
                </c:pt>
                <c:pt idx="22">
                  <c:v>sc</c:v>
                </c:pt>
                <c:pt idx="23">
                  <c:v>bfs</c:v>
                </c:pt>
                <c:pt idx="24">
                  <c:v>heartwall</c:v>
                </c:pt>
                <c:pt idx="25">
                  <c:v>gaus</c:v>
                </c:pt>
                <c:pt idx="26">
                  <c:v>lud</c:v>
                </c:pt>
                <c:pt idx="27">
                  <c:v>srad_v2</c:v>
                </c:pt>
                <c:pt idx="28">
                  <c:v>geomean</c:v>
                </c:pt>
              </c:strCache>
            </c:strRef>
          </c:cat>
          <c:val>
            <c:numRef>
              <c:f>normalized_evaluation_tree_ipc!$E$34:$E$62</c:f>
              <c:numCache>
                <c:formatCode>General</c:formatCode>
                <c:ptCount val="29"/>
                <c:pt idx="0">
                  <c:v>0.93892821773099</c:v>
                </c:pt>
                <c:pt idx="1">
                  <c:v>0.99203086032488297</c:v>
                </c:pt>
                <c:pt idx="2">
                  <c:v>1.0125702817815401</c:v>
                </c:pt>
                <c:pt idx="3">
                  <c:v>1.0458435744382</c:v>
                </c:pt>
                <c:pt idx="4">
                  <c:v>0.99789239846467503</c:v>
                </c:pt>
                <c:pt idx="5">
                  <c:v>0.99932348297541695</c:v>
                </c:pt>
                <c:pt idx="6">
                  <c:v>0.99905596297979105</c:v>
                </c:pt>
                <c:pt idx="7">
                  <c:v>0.99221532412246205</c:v>
                </c:pt>
                <c:pt idx="8">
                  <c:v>0.96207818367194597</c:v>
                </c:pt>
                <c:pt idx="9">
                  <c:v>0.99997248541727102</c:v>
                </c:pt>
                <c:pt idx="10">
                  <c:v>0.89564532429139398</c:v>
                </c:pt>
                <c:pt idx="11">
                  <c:v>1.0013535540520599</c:v>
                </c:pt>
                <c:pt idx="12">
                  <c:v>0.99993195774576005</c:v>
                </c:pt>
                <c:pt idx="13">
                  <c:v>0.99494953913724304</c:v>
                </c:pt>
                <c:pt idx="14">
                  <c:v>0.99602531353699097</c:v>
                </c:pt>
                <c:pt idx="15">
                  <c:v>0.94921911253018298</c:v>
                </c:pt>
                <c:pt idx="16">
                  <c:v>0.98224553026059702</c:v>
                </c:pt>
                <c:pt idx="17">
                  <c:v>0.99356013604257698</c:v>
                </c:pt>
                <c:pt idx="18">
                  <c:v>0.99932368193604104</c:v>
                </c:pt>
                <c:pt idx="19">
                  <c:v>1.00229285821459</c:v>
                </c:pt>
                <c:pt idx="20">
                  <c:v>0.99963646541434903</c:v>
                </c:pt>
                <c:pt idx="21">
                  <c:v>0.99606581178464604</c:v>
                </c:pt>
                <c:pt idx="22">
                  <c:v>0.98854588311932101</c:v>
                </c:pt>
                <c:pt idx="23">
                  <c:v>0.61944062228551899</c:v>
                </c:pt>
                <c:pt idx="24">
                  <c:v>1.0027674200347401</c:v>
                </c:pt>
                <c:pt idx="25">
                  <c:v>1</c:v>
                </c:pt>
                <c:pt idx="26">
                  <c:v>0.99979789401016805</c:v>
                </c:pt>
                <c:pt idx="27">
                  <c:v>0.91326613392756795</c:v>
                </c:pt>
                <c:pt idx="28">
                  <c:v>0.97045544045385856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E7-4E77-A557-F12EFD1A8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9505103"/>
        <c:axId val="15174928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normalized_evaluation_tree_ipc!$B$33</c15:sqref>
                        </c15:formulaRef>
                      </c:ext>
                    </c:extLst>
                    <c:strCache>
                      <c:ptCount val="1"/>
                      <c:pt idx="0">
                        <c:v>BMT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normalized_evaluation_tree_ipc!$A$34:$A$62</c15:sqref>
                        </c15:formulaRef>
                      </c:ext>
                    </c:extLst>
                    <c:strCache>
                      <c:ptCount val="29"/>
                      <c:pt idx="0">
                        <c:v>ges</c:v>
                      </c:pt>
                      <c:pt idx="1">
                        <c:v>atax</c:v>
                      </c:pt>
                      <c:pt idx="2">
                        <c:v>mvt</c:v>
                      </c:pt>
                      <c:pt idx="3">
                        <c:v>bicg</c:v>
                      </c:pt>
                      <c:pt idx="4">
                        <c:v>gemm</c:v>
                      </c:pt>
                      <c:pt idx="5">
                        <c:v>fdtd-2d</c:v>
                      </c:pt>
                      <c:pt idx="6">
                        <c:v>3dconv</c:v>
                      </c:pt>
                      <c:pt idx="7">
                        <c:v>sssp</c:v>
                      </c:pt>
                      <c:pt idx="8">
                        <c:v>color</c:v>
                      </c:pt>
                      <c:pt idx="9">
                        <c:v>pr</c:v>
                      </c:pt>
                      <c:pt idx="10">
                        <c:v>mis</c:v>
                      </c:pt>
                      <c:pt idx="11">
                        <c:v>fw</c:v>
                      </c:pt>
                      <c:pt idx="12">
                        <c:v>bc</c:v>
                      </c:pt>
                      <c:pt idx="13">
                        <c:v>nn</c:v>
                      </c:pt>
                      <c:pt idx="14">
                        <c:v>sto</c:v>
                      </c:pt>
                      <c:pt idx="15">
                        <c:v>lib</c:v>
                      </c:pt>
                      <c:pt idx="16">
                        <c:v>ray</c:v>
                      </c:pt>
                      <c:pt idx="17">
                        <c:v>lps</c:v>
                      </c:pt>
                      <c:pt idx="18">
                        <c:v>nqu</c:v>
                      </c:pt>
                      <c:pt idx="19">
                        <c:v>mum</c:v>
                      </c:pt>
                      <c:pt idx="20">
                        <c:v>bp</c:v>
                      </c:pt>
                      <c:pt idx="21">
                        <c:v>hotspot</c:v>
                      </c:pt>
                      <c:pt idx="22">
                        <c:v>sc</c:v>
                      </c:pt>
                      <c:pt idx="23">
                        <c:v>bfs</c:v>
                      </c:pt>
                      <c:pt idx="24">
                        <c:v>heartwall</c:v>
                      </c:pt>
                      <c:pt idx="25">
                        <c:v>gaus</c:v>
                      </c:pt>
                      <c:pt idx="26">
                        <c:v>lud</c:v>
                      </c:pt>
                      <c:pt idx="27">
                        <c:v>srad_v2</c:v>
                      </c:pt>
                      <c:pt idx="28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normalized_evaluation_tree_ipc!$B$34:$B$62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0.22329897663499901</c:v>
                      </c:pt>
                      <c:pt idx="1">
                        <c:v>0.39016638236315798</c:v>
                      </c:pt>
                      <c:pt idx="2">
                        <c:v>0.40352513238333598</c:v>
                      </c:pt>
                      <c:pt idx="3">
                        <c:v>0.43584862183988698</c:v>
                      </c:pt>
                      <c:pt idx="4">
                        <c:v>0.99508004688914697</c:v>
                      </c:pt>
                      <c:pt idx="5">
                        <c:v>0.99413750386181399</c:v>
                      </c:pt>
                      <c:pt idx="6">
                        <c:v>0.99894818380458905</c:v>
                      </c:pt>
                      <c:pt idx="7">
                        <c:v>0.93286848101873499</c:v>
                      </c:pt>
                      <c:pt idx="8">
                        <c:v>0.93748849874418705</c:v>
                      </c:pt>
                      <c:pt idx="9">
                        <c:v>0.99102774470469301</c:v>
                      </c:pt>
                      <c:pt idx="10">
                        <c:v>0.846770120044957</c:v>
                      </c:pt>
                      <c:pt idx="11">
                        <c:v>1.0005344593155601</c:v>
                      </c:pt>
                      <c:pt idx="12">
                        <c:v>0.99979587323728003</c:v>
                      </c:pt>
                      <c:pt idx="13">
                        <c:v>0.99979658169760199</c:v>
                      </c:pt>
                      <c:pt idx="14">
                        <c:v>1.0051247966818999</c:v>
                      </c:pt>
                      <c:pt idx="15">
                        <c:v>0.960730934117911</c:v>
                      </c:pt>
                      <c:pt idx="16">
                        <c:v>0.941145234637492</c:v>
                      </c:pt>
                      <c:pt idx="17">
                        <c:v>0.98156059552661001</c:v>
                      </c:pt>
                      <c:pt idx="18">
                        <c:v>0.99548833189282604</c:v>
                      </c:pt>
                      <c:pt idx="19">
                        <c:v>1.00039112865284</c:v>
                      </c:pt>
                      <c:pt idx="20">
                        <c:v>0.99952193593426697</c:v>
                      </c:pt>
                      <c:pt idx="21">
                        <c:v>0.99489390796566701</c:v>
                      </c:pt>
                      <c:pt idx="22">
                        <c:v>0.473235635474404</c:v>
                      </c:pt>
                      <c:pt idx="23">
                        <c:v>0.52998253648016702</c:v>
                      </c:pt>
                      <c:pt idx="24">
                        <c:v>1.0010189663726199</c:v>
                      </c:pt>
                      <c:pt idx="25">
                        <c:v>0.99285111851881602</c:v>
                      </c:pt>
                      <c:pt idx="26">
                        <c:v>0.99986601962471799</c:v>
                      </c:pt>
                      <c:pt idx="27">
                        <c:v>0.629604916055582</c:v>
                      </c:pt>
                      <c:pt idx="28">
                        <c:v>0.79352707700571756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6E7-4E77-A557-F12EFD1A87FE}"/>
                  </c:ext>
                </c:extLst>
              </c15:ser>
            </c15:filteredBarSeries>
          </c:ext>
        </c:extLst>
      </c:barChart>
      <c:catAx>
        <c:axId val="11795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7492831"/>
        <c:crosses val="autoZero"/>
        <c:auto val="1"/>
        <c:lblAlgn val="ctr"/>
        <c:lblOffset val="100"/>
        <c:noMultiLvlLbl val="0"/>
      </c:catAx>
      <c:valAx>
        <c:axId val="151749283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Normalized IPC</a:t>
                </a:r>
                <a:endParaRPr lang="ko-KR" sz="1800" dirty="0"/>
              </a:p>
            </c:rich>
          </c:tx>
          <c:layout>
            <c:manualLayout>
              <c:xMode val="edge"/>
              <c:yMode val="edge"/>
              <c:x val="1.2500000000000001E-2"/>
              <c:y val="0.160388301214417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50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+mn-lt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real_uniform_segment_readonly!$I$23</c:f>
              <c:strCache>
                <c:ptCount val="1"/>
                <c:pt idx="0">
                  <c:v>32KB</c:v>
                </c:pt>
              </c:strCache>
            </c:strRef>
          </c:tx>
          <c:spPr>
            <a:solidFill>
              <a:srgbClr val="F6F5F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real_uniform_segment_readonly!$E$24:$E$30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SobelFilter</c:v>
                </c:pt>
                <c:pt idx="4">
                  <c:v>FS_FatCloud</c:v>
                </c:pt>
              </c:strCache>
              <c:extLst/>
            </c:strRef>
          </c:cat>
          <c:val>
            <c:numRef>
              <c:f>real_uniform_segment_readonly!$I$24:$I$30</c:f>
              <c:numCache>
                <c:formatCode>General</c:formatCode>
                <c:ptCount val="5"/>
                <c:pt idx="0">
                  <c:v>77.224090490999998</c:v>
                </c:pt>
                <c:pt idx="1">
                  <c:v>99.993897790000005</c:v>
                </c:pt>
                <c:pt idx="2">
                  <c:v>50.158420670999995</c:v>
                </c:pt>
                <c:pt idx="3">
                  <c:v>49.499284690000003</c:v>
                </c:pt>
                <c:pt idx="4">
                  <c:v>55.804143529999997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26A-40B5-8E97-F944B245F707}"/>
            </c:ext>
          </c:extLst>
        </c:ser>
        <c:ser>
          <c:idx val="5"/>
          <c:order val="5"/>
          <c:tx>
            <c:strRef>
              <c:f>real_uniform_segment_readonly!$K$23</c:f>
              <c:strCache>
                <c:ptCount val="1"/>
                <c:pt idx="0">
                  <c:v>128KB</c:v>
                </c:pt>
              </c:strCache>
            </c:strRef>
          </c:tx>
          <c:spPr>
            <a:solidFill>
              <a:srgbClr val="D3E0EA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real_uniform_segment_readonly!$E$24:$E$30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SobelFilter</c:v>
                </c:pt>
                <c:pt idx="4">
                  <c:v>FS_FatCloud</c:v>
                </c:pt>
              </c:strCache>
              <c:extLst/>
            </c:strRef>
          </c:cat>
          <c:val>
            <c:numRef>
              <c:f>real_uniform_segment_readonly!$K$24:$K$30</c:f>
              <c:numCache>
                <c:formatCode>General</c:formatCode>
                <c:ptCount val="5"/>
                <c:pt idx="0">
                  <c:v>68.727272729000006</c:v>
                </c:pt>
                <c:pt idx="1">
                  <c:v>99.987795950000006</c:v>
                </c:pt>
                <c:pt idx="2">
                  <c:v>30.582524276000001</c:v>
                </c:pt>
                <c:pt idx="3">
                  <c:v>48.285714290000001</c:v>
                </c:pt>
                <c:pt idx="4">
                  <c:v>45.141065830000002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26A-40B5-8E97-F944B245F707}"/>
            </c:ext>
          </c:extLst>
        </c:ser>
        <c:ser>
          <c:idx val="7"/>
          <c:order val="7"/>
          <c:tx>
            <c:strRef>
              <c:f>real_uniform_segment_readonly!$M$23</c:f>
              <c:strCache>
                <c:ptCount val="1"/>
                <c:pt idx="0">
                  <c:v>512KB</c:v>
                </c:pt>
              </c:strCache>
            </c:strRef>
          </c:tx>
          <c:spPr>
            <a:solidFill>
              <a:srgbClr val="1687A7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real_uniform_segment_readonly!$E$24:$E$30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SobelFilter</c:v>
                </c:pt>
                <c:pt idx="4">
                  <c:v>FS_FatCloud</c:v>
                </c:pt>
              </c:strCache>
              <c:extLst/>
            </c:strRef>
          </c:cat>
          <c:val>
            <c:numRef>
              <c:f>real_uniform_segment_readonly!$M$24:$M$30</c:f>
              <c:numCache>
                <c:formatCode>General</c:formatCode>
                <c:ptCount val="5"/>
                <c:pt idx="0">
                  <c:v>52.857142852999999</c:v>
                </c:pt>
                <c:pt idx="1">
                  <c:v>99.951195709999993</c:v>
                </c:pt>
                <c:pt idx="2">
                  <c:v>11.494252876999999</c:v>
                </c:pt>
                <c:pt idx="3">
                  <c:v>44.31818182</c:v>
                </c:pt>
                <c:pt idx="4">
                  <c:v>24.124203820000002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26A-40B5-8E97-F944B245F707}"/>
            </c:ext>
          </c:extLst>
        </c:ser>
        <c:ser>
          <c:idx val="9"/>
          <c:order val="9"/>
          <c:tx>
            <c:strRef>
              <c:f>real_uniform_segment_readonly!$O$23</c:f>
              <c:strCache>
                <c:ptCount val="1"/>
                <c:pt idx="0">
                  <c:v>2MB</c:v>
                </c:pt>
              </c:strCache>
            </c:strRef>
          </c:tx>
          <c:spPr>
            <a:solidFill>
              <a:srgbClr val="27667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real_uniform_segment_readonly!$E$24:$E$30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SobelFilter</c:v>
                </c:pt>
                <c:pt idx="4">
                  <c:v>FS_FatCloud</c:v>
                </c:pt>
              </c:strCache>
              <c:extLst/>
            </c:strRef>
          </c:cat>
          <c:val>
            <c:numRef>
              <c:f>real_uniform_segment_readonly!$O$24:$O$30</c:f>
              <c:numCache>
                <c:formatCode>General</c:formatCode>
                <c:ptCount val="5"/>
                <c:pt idx="0">
                  <c:v>34.545454548000002</c:v>
                </c:pt>
                <c:pt idx="1">
                  <c:v>99.805068230000003</c:v>
                </c:pt>
                <c:pt idx="2">
                  <c:v>4.4117647059999996</c:v>
                </c:pt>
                <c:pt idx="3">
                  <c:v>31.81818182</c:v>
                </c:pt>
                <c:pt idx="4">
                  <c:v>1.5625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26A-40B5-8E97-F944B245F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488255"/>
        <c:axId val="43991550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real_uniform_segment_readonly!$F$23</c15:sqref>
                        </c15:formulaRef>
                      </c:ext>
                    </c:extLst>
                    <c:strCache>
                      <c:ptCount val="1"/>
                      <c:pt idx="0">
                        <c:v>4KB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real_uniform_segment_readonly!$F$24:$F$30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84.422825501000005</c:v>
                      </c:pt>
                      <c:pt idx="1">
                        <c:v>99.993790099999998</c:v>
                      </c:pt>
                      <c:pt idx="2">
                        <c:v>78.955237546999996</c:v>
                      </c:pt>
                      <c:pt idx="3">
                        <c:v>49.93290992</c:v>
                      </c:pt>
                      <c:pt idx="4">
                        <c:v>61.710439610000002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C26A-40B5-8E97-F944B245F70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real_uniform_segment_readonly!$G$23</c15:sqref>
                        </c15:formulaRef>
                      </c:ext>
                    </c:extLst>
                    <c:strCache>
                      <c:ptCount val="1"/>
                      <c:pt idx="0">
                        <c:v>8KB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real_uniform_segment_readonly!$G$24:$G$30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82.176849860999994</c:v>
                      </c:pt>
                      <c:pt idx="1">
                        <c:v>99.99388295</c:v>
                      </c:pt>
                      <c:pt idx="2">
                        <c:v>70.197059357000001</c:v>
                      </c:pt>
                      <c:pt idx="3">
                        <c:v>49.856887299999997</c:v>
                      </c:pt>
                      <c:pt idx="4">
                        <c:v>59.547081769999998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6A-40B5-8E97-F944B245F70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real_uniform_segment_readonly!$H$23</c15:sqref>
                        </c15:formulaRef>
                      </c:ext>
                    </c:extLst>
                    <c:strCache>
                      <c:ptCount val="1"/>
                      <c:pt idx="0">
                        <c:v>16KB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real_uniform_segment_readonly!$H$24:$H$30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79.822276701999996</c:v>
                      </c:pt>
                      <c:pt idx="1">
                        <c:v>99.993896579999998</c:v>
                      </c:pt>
                      <c:pt idx="2">
                        <c:v>60.219512195999997</c:v>
                      </c:pt>
                      <c:pt idx="3">
                        <c:v>49.713876970000001</c:v>
                      </c:pt>
                      <c:pt idx="4">
                        <c:v>58.73726542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6A-40B5-8E97-F944B245F707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real_uniform_segment_readonly!$J$23</c15:sqref>
                        </c15:formulaRef>
                      </c:ext>
                    </c:extLst>
                    <c:strCache>
                      <c:ptCount val="1"/>
                      <c:pt idx="0">
                        <c:v>64KB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real_uniform_segment_readonly!$J$24:$J$30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73.75152253200001</c:v>
                      </c:pt>
                      <c:pt idx="1">
                        <c:v>99.993897970000006</c:v>
                      </c:pt>
                      <c:pt idx="2">
                        <c:v>41.041869525000003</c:v>
                      </c:pt>
                      <c:pt idx="3">
                        <c:v>49.142857139999997</c:v>
                      </c:pt>
                      <c:pt idx="4">
                        <c:v>51.685750640000002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6A-40B5-8E97-F944B245F707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real_uniform_segment_readonly!$L$23</c15:sqref>
                        </c15:formulaRef>
                      </c:ext>
                    </c:extLst>
                    <c:strCache>
                      <c:ptCount val="1"/>
                      <c:pt idx="0">
                        <c:v>256KB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real_uniform_segment_readonly!$L$24:$L$30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61.686746984000003</c:v>
                      </c:pt>
                      <c:pt idx="1">
                        <c:v>99.975591899999998</c:v>
                      </c:pt>
                      <c:pt idx="2">
                        <c:v>22.050290133000001</c:v>
                      </c:pt>
                      <c:pt idx="3">
                        <c:v>46.590909089999997</c:v>
                      </c:pt>
                      <c:pt idx="4">
                        <c:v>35.368335369999997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26A-40B5-8E97-F944B245F707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real_uniform_segment_readonly!$N$23</c15:sqref>
                        </c15:formulaRef>
                      </c:ext>
                    </c:extLst>
                    <c:strCache>
                      <c:ptCount val="1"/>
                      <c:pt idx="0">
                        <c:v>1MB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real_uniform_segment_readonly!$E$24:$E$30</c15:sqref>
                        </c15:formulaRef>
                      </c:ext>
                    </c:extLst>
                    <c:strCache>
                      <c:ptCount val="5"/>
                      <c:pt idx="0">
                        <c:v>GoogLeNet</c:v>
                      </c:pt>
                      <c:pt idx="1">
                        <c:v>Dijkstra</c:v>
                      </c:pt>
                      <c:pt idx="2">
                        <c:v>CDP_Qtree</c:v>
                      </c:pt>
                      <c:pt idx="3">
                        <c:v>SobelFilter</c:v>
                      </c:pt>
                      <c:pt idx="4">
                        <c:v>FS_FatCloud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real_uniform_segment_readonly!$N$24:$N$30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42.990654208999999</c:v>
                      </c:pt>
                      <c:pt idx="1">
                        <c:v>99.902439020000003</c:v>
                      </c:pt>
                      <c:pt idx="2">
                        <c:v>7.575757576</c:v>
                      </c:pt>
                      <c:pt idx="3">
                        <c:v>38.636363639999999</c:v>
                      </c:pt>
                      <c:pt idx="4">
                        <c:v>7.2784810130000004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26A-40B5-8E97-F944B245F707}"/>
                  </c:ext>
                </c:extLst>
              </c15:ser>
            </c15:filteredBarSeries>
          </c:ext>
        </c:extLst>
      </c:barChart>
      <c:catAx>
        <c:axId val="6614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9915503"/>
        <c:crosses val="autoZero"/>
        <c:auto val="1"/>
        <c:lblAlgn val="ctr"/>
        <c:lblOffset val="100"/>
        <c:noMultiLvlLbl val="0"/>
      </c:catAx>
      <c:valAx>
        <c:axId val="4399155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488255"/>
        <c:crosses val="autoZero"/>
        <c:crossBetween val="between"/>
        <c:majorUnit val="20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60735640541649"/>
          <c:y val="4.9211832872554054E-2"/>
          <c:w val="0.58369673496462426"/>
          <c:h val="0.117060035454064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real_world_discrete_number_of_c!$B$1</c:f>
              <c:strCache>
                <c:ptCount val="1"/>
                <c:pt idx="0">
                  <c:v>32KB</c:v>
                </c:pt>
              </c:strCache>
            </c:strRef>
          </c:tx>
          <c:spPr>
            <a:solidFill>
              <a:srgbClr val="F6F5F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real_world_discrete_number_of_c!$A$2:$A$8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SobleFilter</c:v>
                </c:pt>
                <c:pt idx="4">
                  <c:v>FS_FatCloud</c:v>
                </c:pt>
              </c:strCache>
            </c:strRef>
          </c:cat>
          <c:val>
            <c:numRef>
              <c:f>real_world_discrete_number_of_c!$B$2:$B$8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2-4C17-9289-F080CCE6A254}"/>
            </c:ext>
          </c:extLst>
        </c:ser>
        <c:ser>
          <c:idx val="1"/>
          <c:order val="1"/>
          <c:tx>
            <c:strRef>
              <c:f>real_world_discrete_number_of_c!$C$1</c:f>
              <c:strCache>
                <c:ptCount val="1"/>
                <c:pt idx="0">
                  <c:v>128KB</c:v>
                </c:pt>
              </c:strCache>
            </c:strRef>
          </c:tx>
          <c:spPr>
            <a:solidFill>
              <a:srgbClr val="D3E0EA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real_world_discrete_number_of_c!$A$2:$A$8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SobleFilter</c:v>
                </c:pt>
                <c:pt idx="4">
                  <c:v>FS_FatCloud</c:v>
                </c:pt>
              </c:strCache>
            </c:strRef>
          </c:cat>
          <c:val>
            <c:numRef>
              <c:f>real_world_discrete_number_of_c!$C$2:$C$8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2-4C17-9289-F080CCE6A254}"/>
            </c:ext>
          </c:extLst>
        </c:ser>
        <c:ser>
          <c:idx val="2"/>
          <c:order val="2"/>
          <c:tx>
            <c:strRef>
              <c:f>real_world_discrete_number_of_c!$D$1</c:f>
              <c:strCache>
                <c:ptCount val="1"/>
                <c:pt idx="0">
                  <c:v>512KB</c:v>
                </c:pt>
              </c:strCache>
            </c:strRef>
          </c:tx>
          <c:spPr>
            <a:solidFill>
              <a:srgbClr val="1687A7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real_world_discrete_number_of_c!$A$2:$A$8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SobleFilter</c:v>
                </c:pt>
                <c:pt idx="4">
                  <c:v>FS_FatCloud</c:v>
                </c:pt>
              </c:strCache>
            </c:strRef>
          </c:cat>
          <c:val>
            <c:numRef>
              <c:f>real_world_discrete_number_of_c!$D$2:$D$8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2-4C17-9289-F080CCE6A254}"/>
            </c:ext>
          </c:extLst>
        </c:ser>
        <c:ser>
          <c:idx val="3"/>
          <c:order val="3"/>
          <c:tx>
            <c:strRef>
              <c:f>real_world_discrete_number_of_c!$E$1</c:f>
              <c:strCache>
                <c:ptCount val="1"/>
                <c:pt idx="0">
                  <c:v>2MB</c:v>
                </c:pt>
              </c:strCache>
            </c:strRef>
          </c:tx>
          <c:spPr>
            <a:solidFill>
              <a:srgbClr val="276678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real_world_discrete_number_of_c!$A$2:$A$8</c:f>
              <c:strCache>
                <c:ptCount val="5"/>
                <c:pt idx="0">
                  <c:v>GoogLeNet</c:v>
                </c:pt>
                <c:pt idx="1">
                  <c:v>Dijkstra</c:v>
                </c:pt>
                <c:pt idx="2">
                  <c:v>CDP_QTree</c:v>
                </c:pt>
                <c:pt idx="3">
                  <c:v>SobleFilter</c:v>
                </c:pt>
                <c:pt idx="4">
                  <c:v>FS_FatCloud</c:v>
                </c:pt>
              </c:strCache>
            </c:strRef>
          </c:cat>
          <c:val>
            <c:numRef>
              <c:f>real_world_discrete_number_of_c!$E$2:$E$8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82-4C17-9289-F080CCE6A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633183"/>
        <c:axId val="862218111"/>
      </c:barChart>
      <c:catAx>
        <c:axId val="30663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218111"/>
        <c:crosses val="autoZero"/>
        <c:auto val="1"/>
        <c:lblAlgn val="ctr"/>
        <c:lblOffset val="100"/>
        <c:noMultiLvlLbl val="0"/>
      </c:catAx>
      <c:valAx>
        <c:axId val="86221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Distinct  Counters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1.492460639498399E-2"/>
              <c:y val="0.19516634398150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663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240619816870181"/>
          <c:y val="5.8841857873747148E-2"/>
          <c:w val="0.58114135053316496"/>
          <c:h val="0.15080832264797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+mn-lt"/>
        </a:defRPr>
      </a:pPr>
      <a:endParaRPr lang="ko-K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Figure6_summary!$O$3</c:f>
              <c:strCache>
                <c:ptCount val="1"/>
                <c:pt idx="0">
                  <c:v>32KB</c:v>
                </c:pt>
              </c:strCache>
            </c:strRef>
          </c:tx>
          <c:spPr>
            <a:solidFill>
              <a:srgbClr val="F6F5F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numFmt formatCode="#,##0.00_);[Red]\(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1B0-4F37-A41B-BAA3BF9C1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Figure6_summary!$O$4:$O$32</c:f>
              <c:numCache>
                <c:formatCode>General</c:formatCode>
                <c:ptCount val="1"/>
                <c:pt idx="0">
                  <c:v>61.609113101071422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B0-4F37-A41B-BAA3BF9C1011}"/>
            </c:ext>
          </c:extLst>
        </c:ser>
        <c:ser>
          <c:idx val="1"/>
          <c:order val="1"/>
          <c:tx>
            <c:strRef>
              <c:f>Figure6_summary!$P$3</c:f>
              <c:strCache>
                <c:ptCount val="1"/>
                <c:pt idx="0">
                  <c:v>128KB</c:v>
                </c:pt>
              </c:strCache>
            </c:strRef>
          </c:tx>
          <c:spPr>
            <a:solidFill>
              <a:srgbClr val="D3E0EA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Figure6_summary!$P$4:$P$32</c:f>
              <c:numCache>
                <c:formatCode>General</c:formatCode>
                <c:ptCount val="1"/>
                <c:pt idx="0">
                  <c:v>56.086211289999994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1B0-4F37-A41B-BAA3BF9C1011}"/>
            </c:ext>
          </c:extLst>
        </c:ser>
        <c:ser>
          <c:idx val="2"/>
          <c:order val="2"/>
          <c:tx>
            <c:strRef>
              <c:f>Figure6_summary!$Q$3</c:f>
              <c:strCache>
                <c:ptCount val="1"/>
                <c:pt idx="0">
                  <c:v>512KB</c:v>
                </c:pt>
              </c:strCache>
            </c:strRef>
          </c:tx>
          <c:spPr>
            <a:solidFill>
              <a:srgbClr val="1687A7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Figure6_summary!$Q$4:$Q$32</c:f>
              <c:numCache>
                <c:formatCode>General</c:formatCode>
                <c:ptCount val="1"/>
                <c:pt idx="0">
                  <c:v>43.442849744392859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1B0-4F37-A41B-BAA3BF9C1011}"/>
            </c:ext>
          </c:extLst>
        </c:ser>
        <c:ser>
          <c:idx val="3"/>
          <c:order val="3"/>
          <c:tx>
            <c:strRef>
              <c:f>Figure6_summary!$R$3</c:f>
              <c:strCache>
                <c:ptCount val="1"/>
                <c:pt idx="0">
                  <c:v>2MB</c:v>
                </c:pt>
              </c:strCache>
            </c:strRef>
          </c:tx>
          <c:spPr>
            <a:solidFill>
              <a:srgbClr val="2766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B0-4F37-A41B-BAA3BF9C1011}"/>
                </c:ext>
              </c:extLst>
            </c:dLbl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Figure6_summary!$N$4:$N$32</c:f>
              <c:strCache>
                <c:ptCount val="1"/>
                <c:pt idx="0">
                  <c:v>average</c:v>
                </c:pt>
              </c:strCache>
              <c:extLst/>
            </c:strRef>
          </c:cat>
          <c:val>
            <c:numRef>
              <c:f>Figure6_summary!$R$4:$R$32</c:f>
              <c:numCache>
                <c:formatCode>General</c:formatCode>
                <c:ptCount val="1"/>
                <c:pt idx="0">
                  <c:v>27.459742055142858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1B0-4F37-A41B-BAA3BF9C1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912607"/>
        <c:axId val="1173399727"/>
      </c:barChart>
      <c:catAx>
        <c:axId val="49891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3399727"/>
        <c:crosses val="autoZero"/>
        <c:auto val="1"/>
        <c:lblAlgn val="ctr"/>
        <c:lblOffset val="100"/>
        <c:noMultiLvlLbl val="0"/>
      </c:catAx>
      <c:valAx>
        <c:axId val="117339972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Ratio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912607"/>
        <c:crosses val="autoZero"/>
        <c:crossBetween val="between"/>
        <c:majorUnit val="20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12955798004623"/>
          <c:y val="5.6410256410256411E-2"/>
          <c:w val="0.45264426342806174"/>
          <c:h val="9.8952150211992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Figure7!$P$6</c:f>
              <c:strCache>
                <c:ptCount val="1"/>
                <c:pt idx="0">
                  <c:v>32KB</c:v>
                </c:pt>
              </c:strCache>
            </c:strRef>
          </c:tx>
          <c:spPr>
            <a:solidFill>
              <a:srgbClr val="F6F5F5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Figure7!$O$7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Figure7!$P$7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A-4948-8032-5D705B58E932}"/>
            </c:ext>
          </c:extLst>
        </c:ser>
        <c:ser>
          <c:idx val="1"/>
          <c:order val="1"/>
          <c:tx>
            <c:strRef>
              <c:f>Figure7!$Q$6</c:f>
              <c:strCache>
                <c:ptCount val="1"/>
                <c:pt idx="0">
                  <c:v>128KB</c:v>
                </c:pt>
              </c:strCache>
            </c:strRef>
          </c:tx>
          <c:spPr>
            <a:solidFill>
              <a:srgbClr val="D3E0EA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Figure7!$O$7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Figure7!$Q$7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A-4948-8032-5D705B58E932}"/>
            </c:ext>
          </c:extLst>
        </c:ser>
        <c:ser>
          <c:idx val="2"/>
          <c:order val="2"/>
          <c:tx>
            <c:strRef>
              <c:f>Figure7!$R$6</c:f>
              <c:strCache>
                <c:ptCount val="1"/>
                <c:pt idx="0">
                  <c:v>512KB</c:v>
                </c:pt>
              </c:strCache>
            </c:strRef>
          </c:tx>
          <c:spPr>
            <a:solidFill>
              <a:srgbClr val="1687A7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Figure7!$O$7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Figure7!$R$7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5A-4948-8032-5D705B58E932}"/>
            </c:ext>
          </c:extLst>
        </c:ser>
        <c:ser>
          <c:idx val="3"/>
          <c:order val="3"/>
          <c:tx>
            <c:strRef>
              <c:f>Figure7!$S$6</c:f>
              <c:strCache>
                <c:ptCount val="1"/>
                <c:pt idx="0">
                  <c:v>2MB</c:v>
                </c:pt>
              </c:strCache>
            </c:strRef>
          </c:tx>
          <c:spPr>
            <a:solidFill>
              <a:srgbClr val="276678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Figure7!$O$7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Figure7!$S$7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5A-4948-8032-5D705B58E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913807"/>
        <c:axId val="1173400143"/>
      </c:barChart>
      <c:catAx>
        <c:axId val="498913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3400143"/>
        <c:crosses val="autoZero"/>
        <c:auto val="1"/>
        <c:lblAlgn val="ctr"/>
        <c:lblOffset val="100"/>
        <c:noMultiLvlLbl val="0"/>
      </c:catAx>
      <c:valAx>
        <c:axId val="117340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Maximum Number of Distinct Counters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1.3849081362444272E-2"/>
              <c:y val="0.20513501311111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9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CCS_hit_rate!$F$19</c:f>
              <c:strCache>
                <c:ptCount val="1"/>
                <c:pt idx="0">
                  <c:v>Read Only</c:v>
                </c:pt>
              </c:strCache>
            </c:strRef>
          </c:tx>
          <c:spPr>
            <a:solidFill>
              <a:srgbClr val="B8C3E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CCS_hit_rate!$G$18:$AH$18</c:f>
              <c:strCache>
                <c:ptCount val="28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pagerank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backprop</c:v>
                </c:pt>
                <c:pt idx="21">
                  <c:v>hotspot</c:v>
                </c:pt>
                <c:pt idx="22">
                  <c:v>streamcluster</c:v>
                </c:pt>
                <c:pt idx="23">
                  <c:v>bfs</c:v>
                </c:pt>
                <c:pt idx="24">
                  <c:v>heartwall</c:v>
                </c:pt>
                <c:pt idx="25">
                  <c:v>gaussian</c:v>
                </c:pt>
                <c:pt idx="26">
                  <c:v>lud</c:v>
                </c:pt>
                <c:pt idx="27">
                  <c:v>srad_v2</c:v>
                </c:pt>
              </c:strCache>
            </c:strRef>
          </c:cat>
          <c:val>
            <c:numRef>
              <c:f>CCS_hit_rate!$G$19:$AH$19</c:f>
              <c:numCache>
                <c:formatCode>General</c:formatCode>
                <c:ptCount val="28"/>
                <c:pt idx="0">
                  <c:v>0.99476062628546502</c:v>
                </c:pt>
                <c:pt idx="1">
                  <c:v>0.99697510378604703</c:v>
                </c:pt>
                <c:pt idx="2">
                  <c:v>0.99672629197445295</c:v>
                </c:pt>
                <c:pt idx="3">
                  <c:v>0.99709935975318897</c:v>
                </c:pt>
                <c:pt idx="4">
                  <c:v>0.99975591896509597</c:v>
                </c:pt>
                <c:pt idx="5">
                  <c:v>0.25027483127350197</c:v>
                </c:pt>
                <c:pt idx="6">
                  <c:v>0.50454656860221003</c:v>
                </c:pt>
                <c:pt idx="7">
                  <c:v>0.44436438145650098</c:v>
                </c:pt>
                <c:pt idx="8">
                  <c:v>0.49714651031732399</c:v>
                </c:pt>
                <c:pt idx="9">
                  <c:v>0.64762164403858502</c:v>
                </c:pt>
                <c:pt idx="10">
                  <c:v>0.39128570628586201</c:v>
                </c:pt>
                <c:pt idx="11">
                  <c:v>0.50097751710654903</c:v>
                </c:pt>
                <c:pt idx="12">
                  <c:v>0.85321428571428504</c:v>
                </c:pt>
                <c:pt idx="13">
                  <c:v>0.63716312056737501</c:v>
                </c:pt>
                <c:pt idx="14">
                  <c:v>0.31833695314923899</c:v>
                </c:pt>
                <c:pt idx="15" formatCode="0.00E+00">
                  <c:v>1.0684559742715799E-6</c:v>
                </c:pt>
                <c:pt idx="16">
                  <c:v>1.4395738861296999E-4</c:v>
                </c:pt>
                <c:pt idx="17">
                  <c:v>0</c:v>
                </c:pt>
                <c:pt idx="18">
                  <c:v>0.17391304347826</c:v>
                </c:pt>
                <c:pt idx="19">
                  <c:v>0.97238457042665105</c:v>
                </c:pt>
                <c:pt idx="20">
                  <c:v>0.37525973055049899</c:v>
                </c:pt>
                <c:pt idx="21">
                  <c:v>0.66655823031880201</c:v>
                </c:pt>
                <c:pt idx="22">
                  <c:v>0.97099674069796904</c:v>
                </c:pt>
                <c:pt idx="23">
                  <c:v>0.20936292433132001</c:v>
                </c:pt>
                <c:pt idx="24">
                  <c:v>0.17157264146877499</c:v>
                </c:pt>
                <c:pt idx="25">
                  <c:v>0.18181818181818099</c:v>
                </c:pt>
                <c:pt idx="26">
                  <c:v>0.97384688540180697</c:v>
                </c:pt>
                <c:pt idx="27">
                  <c:v>0.11192317267032401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C-4EE6-9A16-9FFBFC08B502}"/>
            </c:ext>
          </c:extLst>
        </c:ser>
        <c:ser>
          <c:idx val="1"/>
          <c:order val="1"/>
          <c:tx>
            <c:strRef>
              <c:f>CCS_hit_rate!$F$20</c:f>
              <c:strCache>
                <c:ptCount val="1"/>
                <c:pt idx="0">
                  <c:v>Non Read Only</c:v>
                </c:pt>
              </c:strCache>
            </c:strRef>
          </c:tx>
          <c:spPr>
            <a:solidFill>
              <a:srgbClr val="020202"/>
            </a:solidFill>
            <a:ln>
              <a:noFill/>
            </a:ln>
            <a:effectLst/>
          </c:spPr>
          <c:invertIfNegative val="0"/>
          <c:cat>
            <c:strRef>
              <c:f>CCS_hit_rate!$G$18:$AH$18</c:f>
              <c:strCache>
                <c:ptCount val="28"/>
                <c:pt idx="0">
                  <c:v>ges</c:v>
                </c:pt>
                <c:pt idx="1">
                  <c:v>atax</c:v>
                </c:pt>
                <c:pt idx="2">
                  <c:v>mvt</c:v>
                </c:pt>
                <c:pt idx="3">
                  <c:v>bicg</c:v>
                </c:pt>
                <c:pt idx="4">
                  <c:v>gemm</c:v>
                </c:pt>
                <c:pt idx="5">
                  <c:v>fdtd-2d</c:v>
                </c:pt>
                <c:pt idx="6">
                  <c:v>3dconv</c:v>
                </c:pt>
                <c:pt idx="7">
                  <c:v>sssp</c:v>
                </c:pt>
                <c:pt idx="8">
                  <c:v>color</c:v>
                </c:pt>
                <c:pt idx="9">
                  <c:v>pagerank</c:v>
                </c:pt>
                <c:pt idx="10">
                  <c:v>mis</c:v>
                </c:pt>
                <c:pt idx="11">
                  <c:v>fw</c:v>
                </c:pt>
                <c:pt idx="12">
                  <c:v>bc</c:v>
                </c:pt>
                <c:pt idx="13">
                  <c:v>nn</c:v>
                </c:pt>
                <c:pt idx="14">
                  <c:v>sto</c:v>
                </c:pt>
                <c:pt idx="15">
                  <c:v>lib</c:v>
                </c:pt>
                <c:pt idx="16">
                  <c:v>ray</c:v>
                </c:pt>
                <c:pt idx="17">
                  <c:v>lps</c:v>
                </c:pt>
                <c:pt idx="18">
                  <c:v>nqu</c:v>
                </c:pt>
                <c:pt idx="19">
                  <c:v>mum</c:v>
                </c:pt>
                <c:pt idx="20">
                  <c:v>backprop</c:v>
                </c:pt>
                <c:pt idx="21">
                  <c:v>hotspot</c:v>
                </c:pt>
                <c:pt idx="22">
                  <c:v>streamcluster</c:v>
                </c:pt>
                <c:pt idx="23">
                  <c:v>bfs</c:v>
                </c:pt>
                <c:pt idx="24">
                  <c:v>heartwall</c:v>
                </c:pt>
                <c:pt idx="25">
                  <c:v>gaussian</c:v>
                </c:pt>
                <c:pt idx="26">
                  <c:v>lud</c:v>
                </c:pt>
                <c:pt idx="27">
                  <c:v>srad_v2</c:v>
                </c:pt>
              </c:strCache>
            </c:strRef>
          </c:cat>
          <c:val>
            <c:numRef>
              <c:f>CCS_hit_rate!$G$20:$AH$20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0.43444125806886202</c:v>
                </c:pt>
                <c:pt idx="6">
                  <c:v>0</c:v>
                </c:pt>
                <c:pt idx="7">
                  <c:v>0.37746289226866298</c:v>
                </c:pt>
                <c:pt idx="8">
                  <c:v>9.1813299070157894E-2</c:v>
                </c:pt>
                <c:pt idx="9">
                  <c:v>1.93152214524741E-2</c:v>
                </c:pt>
                <c:pt idx="10">
                  <c:v>6.9923896980715397E-2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5.2863867677918598E-2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C-4EE6-9A16-9FFBFC08B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0331807"/>
        <c:axId val="1518601519"/>
      </c:barChart>
      <c:catAx>
        <c:axId val="120033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8601519"/>
        <c:crosses val="autoZero"/>
        <c:auto val="1"/>
        <c:lblAlgn val="ctr"/>
        <c:lblOffset val="100"/>
        <c:noMultiLvlLbl val="0"/>
      </c:catAx>
      <c:valAx>
        <c:axId val="15186015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Common Counter </a:t>
                </a:r>
              </a:p>
              <a:p>
                <a:pPr>
                  <a:defRPr/>
                </a:pPr>
                <a:r>
                  <a:rPr lang="en-US"/>
                  <a:t>Coverage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03318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355533-1E68-4304-83FC-FE64FD530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302256-54BD-405F-92A6-74C62729D9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52117-09E6-436F-A76D-E86C7836464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DD7C1-A3AB-4D96-BDCD-C5498D19C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5E982-5E22-4DB9-94AF-4971BFDA5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AA93C-8977-4E7A-887C-E2F66922B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2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A43C-4C76-4DC1-B557-1933397398DF}" type="datetimeFigureOut">
              <a:rPr lang="en-CH" smtClean="0"/>
              <a:t>02/15/2021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AB11-ED51-4041-ABF3-98774B6561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88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Hi, my name is seonjin na from KAIST.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I'will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present our work,   common counter  -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93F4-8E1E-4CDB-AE5F-DC093960CF4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5060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Before discussing</a:t>
            </a:r>
            <a:r>
              <a:rPr lang="en-US" altLang="ko-KR" baseline="0" dirty="0"/>
              <a:t> the memory encryption for GPUs</a:t>
            </a:r>
            <a:r>
              <a:rPr lang="en-US" altLang="ko-KR" dirty="0"/>
              <a:t>, I will briefly talk about the secure</a:t>
            </a:r>
            <a:r>
              <a:rPr lang="en-US" altLang="ko-KR" baseline="0" dirty="0"/>
              <a:t> memory techniques developed for CPUs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confidentiality and integrity of data need to be provided in secure memory. </a:t>
            </a:r>
          </a:p>
          <a:p>
            <a:endParaRPr lang="en-US" altLang="ko-KR" dirty="0"/>
          </a:p>
          <a:p>
            <a:r>
              <a:rPr lang="en-US" altLang="ko-KR" dirty="0"/>
              <a:t>Memory</a:t>
            </a:r>
            <a:r>
              <a:rPr lang="en-US" altLang="ko-KR" baseline="0" dirty="0"/>
              <a:t> encryption</a:t>
            </a:r>
            <a:r>
              <a:rPr lang="en-US" altLang="ko-KR" dirty="0"/>
              <a:t> provides the confidentiality of data.</a:t>
            </a:r>
          </a:p>
          <a:p>
            <a:endParaRPr lang="en-US" altLang="ko-KR" dirty="0"/>
          </a:p>
          <a:p>
            <a:r>
              <a:rPr lang="en-US" altLang="ko-KR" dirty="0"/>
              <a:t>For encryption, </a:t>
            </a:r>
            <a:r>
              <a:rPr lang="en-US" altLang="ko-KR" b="1" dirty="0"/>
              <a:t>[click] </a:t>
            </a:r>
            <a:r>
              <a:rPr lang="en-US" altLang="ko-KR" dirty="0"/>
              <a:t>counter mode encryption is widely used because of its fast decryption . </a:t>
            </a:r>
          </a:p>
          <a:p>
            <a:endParaRPr lang="en-US" altLang="ko-KR" dirty="0"/>
          </a:p>
          <a:p>
            <a:r>
              <a:rPr lang="en-US" altLang="ko-KR" dirty="0"/>
              <a:t>In counter mode encryption, an OTP</a:t>
            </a:r>
            <a:r>
              <a:rPr lang="en-US" altLang="ko-KR" baseline="0" dirty="0"/>
              <a:t> is created with a block cipher such as AES from a secret key, address, and counter.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baseline="0" dirty="0"/>
              <a:t> data block is</a:t>
            </a:r>
            <a:r>
              <a:rPr lang="en-US" altLang="ko-KR" dirty="0"/>
              <a:t> encrypted by </a:t>
            </a:r>
            <a:r>
              <a:rPr lang="en-US" altLang="ko-KR" dirty="0" err="1"/>
              <a:t>xoring</a:t>
            </a:r>
            <a:r>
              <a:rPr lang="en-US" altLang="ko-KR" dirty="0"/>
              <a:t> with the generated OTP.</a:t>
            </a:r>
          </a:p>
          <a:p>
            <a:endParaRPr lang="en-US" altLang="ko-KR" dirty="0"/>
          </a:p>
          <a:p>
            <a:r>
              <a:rPr lang="en-US" altLang="ko-KR" dirty="0"/>
              <a:t>Since the OTP need to be used only once, counter is incremented after each data update for freshness support,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For</a:t>
            </a:r>
            <a:r>
              <a:rPr lang="en-US" altLang="ko-KR" b="1" baseline="0" dirty="0"/>
              <a:t> memory decryption, the OTP can be generated while the data is fetched from the memory, </a:t>
            </a:r>
          </a:p>
          <a:p>
            <a:endParaRPr lang="en-US" altLang="ko-KR" b="1" baseline="0" dirty="0"/>
          </a:p>
          <a:p>
            <a:r>
              <a:rPr lang="en-US" altLang="ko-KR" b="1" baseline="0" dirty="0"/>
              <a:t>if the counter value for the block is in the on-chip counter cache.</a:t>
            </a:r>
          </a:p>
          <a:p>
            <a:endParaRPr lang="en-US" altLang="ko-KR" b="1" dirty="0"/>
          </a:p>
          <a:p>
            <a:r>
              <a:rPr lang="en-US" altLang="ko-KR" b="1" dirty="0"/>
              <a:t>Therefore,</a:t>
            </a:r>
            <a:r>
              <a:rPr lang="en-US" altLang="ko-KR" b="1" baseline="0" dirty="0"/>
              <a:t> to reduce the decryption latency, the counter cache efficiency is critical.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[Click] When using counter mode encryption, split counter scheme was commonly used  to pack more counters in 1 cache block.</a:t>
            </a:r>
          </a:p>
          <a:p>
            <a:endParaRPr lang="en-US" altLang="ko-KR" b="1" dirty="0"/>
          </a:p>
          <a:p>
            <a:r>
              <a:rPr lang="en-US" altLang="ko-KR" b="1" dirty="0"/>
              <a:t>As more counters can be packed in a cache block,</a:t>
            </a:r>
            <a:r>
              <a:rPr lang="en-US" altLang="ko-KR" b="1" baseline="0" dirty="0"/>
              <a:t> the counter cache efficiency is improved.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A split count consists of major and minor counters. Counter value are obtained by concatenating</a:t>
            </a:r>
            <a:r>
              <a:rPr lang="en-US" altLang="ko-KR" b="1" baseline="0" dirty="0"/>
              <a:t> </a:t>
            </a:r>
            <a:r>
              <a:rPr lang="en-US" altLang="ko-KR" b="1" dirty="0"/>
              <a:t>these two counters.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r>
              <a:rPr lang="en-US" altLang="ko-KR" b="1" dirty="0"/>
              <a:t>Each minor counter is used for the</a:t>
            </a:r>
            <a:r>
              <a:rPr lang="en-US" altLang="ko-KR" b="1" baseline="0" dirty="0"/>
              <a:t> </a:t>
            </a:r>
            <a:r>
              <a:rPr lang="en-US" altLang="ko-KR" b="1" dirty="0"/>
              <a:t>corresponding data block and major counters are shared for the minor counters in the same counter block.</a:t>
            </a:r>
          </a:p>
          <a:p>
            <a:endParaRPr lang="en-US" altLang="ko-KR" b="1" dirty="0"/>
          </a:p>
          <a:p>
            <a:r>
              <a:rPr lang="en-US" altLang="ko-KR" b="1" dirty="0"/>
              <a:t>[Click] Since our GPU cache block size is 128B and we assume each minor counter is 7-bit , there are 128 minor encryption counters in one counter block.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5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provide the integrity of data in memory, we need message authentication code for each cache block, and use a counter integrity tree. </a:t>
            </a:r>
          </a:p>
          <a:p>
            <a:endParaRPr lang="en-US" altLang="ko-KR" dirty="0"/>
          </a:p>
          <a:p>
            <a:r>
              <a:rPr lang="en-US" altLang="ko-KR" dirty="0"/>
              <a:t>Data MAC is need to detect any data modification from attackers.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we apply a cryptographic hash function to generate DATA MAC. </a:t>
            </a:r>
          </a:p>
          <a:p>
            <a:endParaRPr lang="en-US" altLang="ko-KR" dirty="0"/>
          </a:p>
          <a:p>
            <a:r>
              <a:rPr lang="en-US" altLang="ko-KR" dirty="0"/>
              <a:t>However, [Click] When an attacker replace Data, MAC, counter with an older copy,</a:t>
            </a:r>
            <a:r>
              <a:rPr lang="en-US" altLang="ko-KR" baseline="0" dirty="0"/>
              <a:t> </a:t>
            </a:r>
            <a:r>
              <a:rPr lang="en-US" altLang="ko-KR" dirty="0"/>
              <a:t>we can’t detect data modification </a:t>
            </a:r>
          </a:p>
          <a:p>
            <a:endParaRPr lang="en-US" altLang="ko-KR" dirty="0"/>
          </a:p>
          <a:p>
            <a:r>
              <a:rPr lang="en-US" altLang="ko-KR" dirty="0"/>
              <a:t>This type of attack is called a replay attack, </a:t>
            </a:r>
          </a:p>
          <a:p>
            <a:endParaRPr lang="en-US" altLang="ko-KR" dirty="0"/>
          </a:p>
          <a:p>
            <a:r>
              <a:rPr lang="en-US" altLang="ko-KR" b="1" dirty="0"/>
              <a:t>[Click] To protect from a</a:t>
            </a:r>
            <a:r>
              <a:rPr lang="en-US" altLang="ko-KR" b="1" baseline="0" dirty="0"/>
              <a:t> </a:t>
            </a:r>
            <a:r>
              <a:rPr lang="en-US" altLang="ko-KR" b="1" dirty="0"/>
              <a:t>replay attack, </a:t>
            </a:r>
            <a:r>
              <a:rPr lang="en-US" altLang="ko-KR" b="0" dirty="0"/>
              <a:t>s</a:t>
            </a:r>
            <a:r>
              <a:rPr lang="en-US" altLang="ko-KR" dirty="0"/>
              <a:t>ecure memories commonly use a</a:t>
            </a:r>
            <a:r>
              <a:rPr lang="en-US" altLang="ko-KR" baseline="0" dirty="0"/>
              <a:t> counter</a:t>
            </a:r>
            <a:r>
              <a:rPr lang="en-US" altLang="ko-KR" dirty="0"/>
              <a:t> integrity tree.</a:t>
            </a:r>
          </a:p>
          <a:p>
            <a:endParaRPr lang="en-US" altLang="ko-KR" dirty="0"/>
          </a:p>
          <a:p>
            <a:r>
              <a:rPr lang="en-US" altLang="ko-KR" dirty="0"/>
              <a:t>The counter integrity</a:t>
            </a:r>
            <a:r>
              <a:rPr lang="en-US" altLang="ko-KR" baseline="0" dirty="0"/>
              <a:t> tree verifies counter values stored in off-chip memory, and its root never leaves the processor.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By verifying the counter value for data blocks, </a:t>
            </a:r>
            <a:r>
              <a:rPr lang="en-US" altLang="ko-KR" dirty="0"/>
              <a:t>secure memory can detect a potential replay attack.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work, we use 128-arity split counter and counter integrity tree as a base memory protection mechanism </a:t>
            </a:r>
          </a:p>
          <a:p>
            <a:endParaRPr lang="en-US" altLang="ko-KR" dirty="0"/>
          </a:p>
          <a:p>
            <a:r>
              <a:rPr lang="en-US" altLang="ko-KR" dirty="0"/>
              <a:t>and we call it SC-128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259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can provide the confidentiality and integrity of data by using secure memory </a:t>
            </a:r>
          </a:p>
          <a:p>
            <a:endParaRPr lang="en-US" altLang="ko-KR" dirty="0"/>
          </a:p>
          <a:p>
            <a:r>
              <a:rPr lang="en-US" altLang="ko-KR" dirty="0"/>
              <a:t>However, the problem of secure memory is performance degradation by additional meta-data accesses. </a:t>
            </a:r>
          </a:p>
          <a:p>
            <a:endParaRPr lang="en-US" altLang="ko-KR" dirty="0"/>
          </a:p>
          <a:p>
            <a:r>
              <a:rPr lang="en-US" altLang="ko-KR" dirty="0"/>
              <a:t>I’ll explain a detailed procedure of LLC miss handling in secure memory. </a:t>
            </a:r>
          </a:p>
          <a:p>
            <a:endParaRPr lang="en-US" altLang="ko-KR" dirty="0"/>
          </a:p>
          <a:p>
            <a:r>
              <a:rPr lang="en-US" altLang="ko-KR" dirty="0"/>
              <a:t>[Click] This dashed line is the on-chip boundary,</a:t>
            </a:r>
            <a:r>
              <a:rPr lang="en-US" altLang="ko-KR" baseline="0" dirty="0"/>
              <a:t> and the below the boundary, memory resident data are untrusted.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When the LLC miss occurs, [</a:t>
            </a:r>
            <a:r>
              <a:rPr lang="en-US" altLang="ko-KR" b="1" dirty="0"/>
              <a:t>Click] a </a:t>
            </a:r>
            <a:r>
              <a:rPr lang="en-US" altLang="ko-KR" dirty="0"/>
              <a:t>data request and [</a:t>
            </a:r>
            <a:r>
              <a:rPr lang="en-US" altLang="ko-KR" b="1" dirty="0"/>
              <a:t>click] the </a:t>
            </a:r>
            <a:r>
              <a:rPr lang="en-US" altLang="ko-KR" dirty="0"/>
              <a:t>corresponding counter</a:t>
            </a:r>
            <a:r>
              <a:rPr lang="en-US" altLang="ko-KR" baseline="0" dirty="0"/>
              <a:t> access in the counter cache</a:t>
            </a:r>
            <a:r>
              <a:rPr lang="en-US" altLang="ko-KR" dirty="0"/>
              <a:t> are generated. </a:t>
            </a:r>
          </a:p>
          <a:p>
            <a:endParaRPr lang="en-US" altLang="ko-KR" dirty="0"/>
          </a:p>
          <a:p>
            <a:r>
              <a:rPr lang="en-US" altLang="ko-KR" dirty="0"/>
              <a:t>[Click] And a</a:t>
            </a:r>
            <a:r>
              <a:rPr lang="en-US" altLang="ko-KR" baseline="0" dirty="0"/>
              <a:t> </a:t>
            </a:r>
            <a:r>
              <a:rPr lang="en-US" altLang="ko-KR" dirty="0"/>
              <a:t>Data mac request is sent. </a:t>
            </a:r>
          </a:p>
          <a:p>
            <a:endParaRPr lang="en-US" altLang="ko-KR" dirty="0"/>
          </a:p>
          <a:p>
            <a:r>
              <a:rPr lang="en-US" altLang="ko-KR" dirty="0"/>
              <a:t>[click]</a:t>
            </a:r>
            <a:r>
              <a:rPr lang="en-US" altLang="ko-KR" baseline="0" dirty="0"/>
              <a:t> </a:t>
            </a:r>
            <a:r>
              <a:rPr lang="en-US" altLang="ko-KR" dirty="0"/>
              <a:t>If a counter cache miss occurs, then that counter request to the memory</a:t>
            </a:r>
            <a:r>
              <a:rPr lang="en-US" altLang="ko-KR" baseline="0" dirty="0"/>
              <a:t> is initiated.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When the counter is fetched from memory , OTP generation is started, and  </a:t>
            </a:r>
            <a:r>
              <a:rPr lang="en-US" altLang="ko-KR" b="1" dirty="0"/>
              <a:t>[Click] </a:t>
            </a:r>
            <a:r>
              <a:rPr lang="en-US" altLang="ko-KR" dirty="0"/>
              <a:t>the verification of the counter need to be done by traversing the counter integrity tree.</a:t>
            </a:r>
          </a:p>
          <a:p>
            <a:r>
              <a:rPr lang="en-US" altLang="ko-KR" dirty="0"/>
              <a:t>Hash cache is used for caching the intermediate tree nodes. </a:t>
            </a:r>
          </a:p>
          <a:p>
            <a:r>
              <a:rPr lang="en-US" altLang="ko-KR" dirty="0"/>
              <a:t>During the verification, additional tree node requests can</a:t>
            </a:r>
            <a:r>
              <a:rPr lang="en-US" altLang="ko-KR" baseline="0" dirty="0"/>
              <a:t> be</a:t>
            </a:r>
            <a:r>
              <a:rPr lang="en-US" altLang="ko-KR" dirty="0"/>
              <a:t> generated.</a:t>
            </a:r>
          </a:p>
          <a:p>
            <a:r>
              <a:rPr lang="en-US" altLang="ko-KR" dirty="0"/>
              <a:t>[Click] After OTP is made , decryption can be done for the</a:t>
            </a:r>
            <a:r>
              <a:rPr lang="en-US" altLang="ko-KR" baseline="0" dirty="0"/>
              <a:t> encrypted data block</a:t>
            </a:r>
            <a:r>
              <a:rPr lang="en-US" altLang="ko-KR" dirty="0"/>
              <a:t> from the memory and its integrity will be checked by using data MAC</a:t>
            </a:r>
          </a:p>
          <a:p>
            <a:endParaRPr lang="en-US" altLang="ko-KR" dirty="0"/>
          </a:p>
          <a:p>
            <a:r>
              <a:rPr lang="en-US" altLang="ko-KR" dirty="0"/>
              <a:t>Therefore, [Click] using secure memory adds a significant</a:t>
            </a:r>
            <a:r>
              <a:rPr lang="en-US" altLang="ko-KR" baseline="0" dirty="0"/>
              <a:t> </a:t>
            </a:r>
            <a:r>
              <a:rPr lang="en-US" altLang="ko-KR" dirty="0"/>
              <a:t>decryption latency when a counter cache miss occur,</a:t>
            </a:r>
            <a:r>
              <a:rPr lang="en-US" altLang="ko-KR" baseline="0" dirty="0"/>
              <a:t> and </a:t>
            </a:r>
            <a:endParaRPr lang="en-US" altLang="ko-KR" dirty="0"/>
          </a:p>
          <a:p>
            <a:r>
              <a:rPr lang="en-US" altLang="ko-KR" dirty="0"/>
              <a:t>increases memory bandwidth consumption</a:t>
            </a:r>
            <a:r>
              <a:rPr lang="en-US" altLang="ko-KR" baseline="0" dirty="0"/>
              <a:t> for </a:t>
            </a:r>
            <a:r>
              <a:rPr lang="en-US" altLang="ko-KR" dirty="0"/>
              <a:t>additional security meta-data.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207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first apply the baseline</a:t>
            </a:r>
            <a:r>
              <a:rPr lang="en-US" altLang="ko-KR" baseline="0" dirty="0"/>
              <a:t> encryption scheme to a GPU, and this slide shows </a:t>
            </a:r>
            <a:r>
              <a:rPr lang="en-US" altLang="ko-KR" dirty="0"/>
              <a:t>the performance break down analysis to see where is the main performance bottleneck for secure GPU Memory,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[Click] </a:t>
            </a:r>
            <a:r>
              <a:rPr lang="en-US" altLang="ko-KR" b="0" dirty="0"/>
              <a:t>This graph shows </a:t>
            </a:r>
            <a:r>
              <a:rPr lang="en-US" altLang="ko-KR" dirty="0"/>
              <a:t>geomean results for all GPU benchmark suites we evaluated and the baseline is SC-128</a:t>
            </a:r>
          </a:p>
          <a:p>
            <a:endParaRPr lang="en-US" altLang="ko-KR" dirty="0"/>
          </a:p>
          <a:p>
            <a:r>
              <a:rPr lang="en-US" altLang="ko-KR" dirty="0"/>
              <a:t>The prefix ,ideal, represents</a:t>
            </a:r>
            <a:r>
              <a:rPr lang="en-US" altLang="ko-KR" baseline="0" dirty="0"/>
              <a:t> the idealized configuration.</a:t>
            </a:r>
            <a:endParaRPr lang="en-US" altLang="ko-KR" dirty="0"/>
          </a:p>
          <a:p>
            <a:r>
              <a:rPr lang="en-US" altLang="ko-KR" dirty="0"/>
              <a:t>For instance, ideal counter means counter requests to the counter cache are always hits. </a:t>
            </a:r>
          </a:p>
          <a:p>
            <a:endParaRPr lang="en-US" altLang="ko-KR" dirty="0"/>
          </a:p>
          <a:p>
            <a:r>
              <a:rPr lang="en-US" altLang="ko-KR" dirty="0"/>
              <a:t>In baseline, the performance degradation is about  23% </a:t>
            </a:r>
          </a:p>
          <a:p>
            <a:endParaRPr lang="en-US" altLang="ko-KR" dirty="0"/>
          </a:p>
          <a:p>
            <a:r>
              <a:rPr lang="en-US" altLang="ko-KR" dirty="0"/>
              <a:t>[Click] As you can see this graph,  </a:t>
            </a:r>
            <a:r>
              <a:rPr lang="en-US" altLang="ko-KR" b="1" dirty="0"/>
              <a:t>[Click] when</a:t>
            </a:r>
            <a:r>
              <a:rPr lang="en-US" altLang="ko-KR" dirty="0"/>
              <a:t> we only idealize MAC, we improve performance by 2.4% compared to baseline,</a:t>
            </a:r>
          </a:p>
          <a:p>
            <a:endParaRPr lang="en-US" altLang="ko-KR" dirty="0"/>
          </a:p>
          <a:p>
            <a:r>
              <a:rPr lang="en-US" altLang="ko-KR" dirty="0"/>
              <a:t> [click] and the performance is improved by 11.8% when we only idealize counter.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Only</a:t>
            </a:r>
            <a:r>
              <a:rPr lang="en-US" altLang="ko-KR" baseline="0" dirty="0"/>
              <a:t> when</a:t>
            </a:r>
            <a:r>
              <a:rPr lang="en-US" altLang="ko-KR" dirty="0"/>
              <a:t> we idealize both, we can eliminate the performance cost of</a:t>
            </a:r>
            <a:r>
              <a:rPr lang="en-US" altLang="ko-KR" baseline="0" dirty="0"/>
              <a:t> memory protection. </a:t>
            </a:r>
          </a:p>
          <a:p>
            <a:endParaRPr lang="en-US" altLang="ko-KR" dirty="0"/>
          </a:p>
          <a:p>
            <a:r>
              <a:rPr lang="en-US" altLang="ko-KR" b="1" dirty="0"/>
              <a:t>Therefore, </a:t>
            </a:r>
            <a:r>
              <a:rPr lang="en-US" altLang="ko-KR" dirty="0"/>
              <a:t>we can conclude </a:t>
            </a:r>
            <a:r>
              <a:rPr lang="en-US" altLang="ko-KR" b="1" dirty="0"/>
              <a:t>[Click] </a:t>
            </a:r>
            <a:r>
              <a:rPr lang="en-US" altLang="ko-KR" dirty="0"/>
              <a:t>that counter mode encryption for GPU memory can</a:t>
            </a:r>
            <a:r>
              <a:rPr lang="en-US" altLang="ko-KR" baseline="0" dirty="0"/>
              <a:t> cause a significant performance degradation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And we should remove the overhead by counter encryption and data mac to improve the performance.</a:t>
            </a:r>
          </a:p>
          <a:p>
            <a:endParaRPr lang="en-US" altLang="ko-KR" dirty="0"/>
          </a:p>
          <a:p>
            <a:r>
              <a:rPr lang="en-US" altLang="ko-KR" dirty="0"/>
              <a:t>To reduce the overhead by data mac , we employ</a:t>
            </a:r>
            <a:r>
              <a:rPr lang="en-US" altLang="ko-KR" baseline="0" dirty="0"/>
              <a:t> a technique called</a:t>
            </a:r>
            <a:r>
              <a:rPr lang="en-US" altLang="ko-KR" dirty="0"/>
              <a:t> synergy  which was published in HPCA 18.</a:t>
            </a:r>
          </a:p>
          <a:p>
            <a:endParaRPr lang="en-US" altLang="ko-KR" dirty="0"/>
          </a:p>
          <a:p>
            <a:r>
              <a:rPr lang="en-US" altLang="ko-KR" dirty="0"/>
              <a:t>By using synergy, data and its mac can be fetched with</a:t>
            </a:r>
            <a:r>
              <a:rPr lang="en-US" altLang="ko-KR" baseline="0" dirty="0"/>
              <a:t> a single</a:t>
            </a:r>
            <a:r>
              <a:rPr lang="en-US" altLang="ko-KR" dirty="0"/>
              <a:t> memory access, as</a:t>
            </a:r>
            <a:r>
              <a:rPr lang="en-US" altLang="ko-KR" baseline="0" dirty="0"/>
              <a:t> it stores MAC in ECC memory.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Later, we’ll report the performance result of both schemes, using synergy and conventional MACs in normal memory.</a:t>
            </a:r>
          </a:p>
          <a:p>
            <a:endParaRPr lang="en-US" altLang="ko-KR" dirty="0"/>
          </a:p>
          <a:p>
            <a:r>
              <a:rPr lang="en-US" altLang="ko-KR" b="1" dirty="0"/>
              <a:t>[Click] Based on this analysis, we focus on reducing</a:t>
            </a:r>
            <a:r>
              <a:rPr lang="en-US" altLang="ko-KR" b="1" baseline="0" dirty="0"/>
              <a:t> counter cache misses for GPU memory by exploiting common memory behaviors of GPU applications.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0275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r>
              <a:rPr lang="en-US" altLang="ko-KR" baseline="0" dirty="0"/>
              <a:t> discussing GPU memory update behavior</a:t>
            </a:r>
            <a:r>
              <a:rPr lang="en-US" altLang="ko-KR" dirty="0"/>
              <a:t>,  I’ll define</a:t>
            </a:r>
            <a:r>
              <a:rPr lang="en-US" altLang="ko-KR" baseline="0" dirty="0"/>
              <a:t> </a:t>
            </a:r>
            <a:r>
              <a:rPr lang="en-US" altLang="ko-KR" dirty="0"/>
              <a:t>basic terminology in used our work.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The first term is memory segment. We define memory segment as contagious memory region.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For example, if the memory segment size is 32KB,  </a:t>
            </a:r>
            <a:r>
              <a:rPr lang="en-US" altLang="ko-KR" b="1" dirty="0"/>
              <a:t>[Click] </a:t>
            </a:r>
            <a:r>
              <a:rPr lang="en-US" altLang="ko-KR" dirty="0"/>
              <a:t>there are 256 data cache blocks in a</a:t>
            </a:r>
            <a:r>
              <a:rPr lang="en-US" altLang="ko-KR" baseline="0" dirty="0"/>
              <a:t> segment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Uniformly updated segment</a:t>
            </a:r>
            <a:r>
              <a:rPr lang="en-US" altLang="ko-KR" baseline="0" dirty="0"/>
              <a:t>s are either</a:t>
            </a:r>
            <a:r>
              <a:rPr lang="en-US" altLang="ko-KR" dirty="0"/>
              <a:t> Read-only or uniform written segments.</a:t>
            </a:r>
          </a:p>
          <a:p>
            <a:endParaRPr lang="en-US" altLang="ko-KR" dirty="0"/>
          </a:p>
          <a:p>
            <a:r>
              <a:rPr lang="en-US" altLang="ko-KR" b="1" dirty="0"/>
              <a:t>If all the data in a segment</a:t>
            </a:r>
            <a:r>
              <a:rPr lang="en-US" altLang="ko-KR" b="1" baseline="0" dirty="0"/>
              <a:t> </a:t>
            </a:r>
            <a:r>
              <a:rPr lang="en-US" altLang="ko-KR" b="1" dirty="0"/>
              <a:t>has never been updated, then all counter values are </a:t>
            </a:r>
            <a:r>
              <a:rPr lang="en-US" altLang="ko-KR" b="0" dirty="0"/>
              <a:t>zero. </a:t>
            </a:r>
            <a:r>
              <a:rPr lang="en-US" altLang="ko-KR" b="1" dirty="0"/>
              <a:t>[Click] </a:t>
            </a:r>
            <a:r>
              <a:rPr lang="en-US" altLang="ko-KR" b="0" dirty="0"/>
              <a:t>We call this case as  read-only segment.</a:t>
            </a:r>
          </a:p>
          <a:p>
            <a:r>
              <a:rPr lang="en-US" altLang="ko-KR" b="0" dirty="0"/>
              <a:t>In</a:t>
            </a:r>
            <a:r>
              <a:rPr lang="en-US" altLang="ko-KR" b="0" baseline="0" dirty="0"/>
              <a:t> our technique, when a GPU application starts, counter values for its memory are reset. </a:t>
            </a:r>
          </a:p>
          <a:p>
            <a:r>
              <a:rPr lang="en-US" altLang="ko-KR" b="0" baseline="0" dirty="0"/>
              <a:t>Each application context is required to use a different encryption key.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1" dirty="0"/>
              <a:t>[Click] On the other hands, the data can be updated during execution</a:t>
            </a:r>
          </a:p>
          <a:p>
            <a:r>
              <a:rPr lang="en-US" altLang="ko-KR" b="1" dirty="0"/>
              <a:t>If all the data have the same number of updates within a segment, then counter values are equal. </a:t>
            </a:r>
          </a:p>
          <a:p>
            <a:r>
              <a:rPr lang="en-US" altLang="ko-KR" b="1" dirty="0"/>
              <a:t>We call this kind of segments as uniformly written segments.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5170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Key observation of our work is about common memory update behavior of GPU Software. </a:t>
            </a:r>
          </a:p>
          <a:p>
            <a:endParaRPr lang="en-US" altLang="ko-KR" dirty="0"/>
          </a:p>
          <a:p>
            <a:r>
              <a:rPr lang="en-US" altLang="ko-KR" dirty="0"/>
              <a:t>To analyze the memory write pattern of GPU Programs, we use real GPU Hardware for this analysis</a:t>
            </a:r>
          </a:p>
          <a:p>
            <a:endParaRPr lang="en-US" altLang="ko-KR" dirty="0"/>
          </a:p>
          <a:p>
            <a:r>
              <a:rPr lang="en-US" altLang="ko-KR" dirty="0"/>
              <a:t>we collected memory load/store instruction traces for GPU benchmark suites by using </a:t>
            </a:r>
            <a:r>
              <a:rPr lang="en-US" altLang="ko-KR" dirty="0" err="1"/>
              <a:t>NVBit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[Click] This graphs shows the result. </a:t>
            </a:r>
          </a:p>
          <a:p>
            <a:endParaRPr lang="en-US" altLang="ko-KR" dirty="0"/>
          </a:p>
          <a:p>
            <a:r>
              <a:rPr lang="en-US" altLang="ko-KR" dirty="0"/>
              <a:t>We increased memory segment</a:t>
            </a:r>
            <a:r>
              <a:rPr lang="en-US" altLang="ko-KR" baseline="0" dirty="0"/>
              <a:t> </a:t>
            </a:r>
            <a:r>
              <a:rPr lang="en-US" altLang="ko-KR" dirty="0"/>
              <a:t>sizes</a:t>
            </a:r>
            <a:r>
              <a:rPr lang="ko-KR" altLang="en-US" dirty="0"/>
              <a:t> </a:t>
            </a:r>
            <a:r>
              <a:rPr lang="en-US" altLang="ko-KR" dirty="0"/>
              <a:t>from 32KB to 2MB. </a:t>
            </a:r>
          </a:p>
          <a:p>
            <a:r>
              <a:rPr lang="en-US" altLang="ko-KR" dirty="0"/>
              <a:t>Each bar shows the average ratio of uniformly updated segments in all GPU benchmark sites for a</a:t>
            </a:r>
            <a:r>
              <a:rPr lang="en-US" altLang="ko-KR" baseline="0" dirty="0"/>
              <a:t> different</a:t>
            </a:r>
            <a:r>
              <a:rPr lang="en-US" altLang="ko-KR" dirty="0"/>
              <a:t> segment size. </a:t>
            </a:r>
          </a:p>
          <a:p>
            <a:endParaRPr lang="en-US" altLang="ko-KR" dirty="0"/>
          </a:p>
          <a:p>
            <a:r>
              <a:rPr lang="en-US" altLang="ko-KR" dirty="0"/>
              <a:t>As you can see in the graph, </a:t>
            </a:r>
            <a:r>
              <a:rPr lang="en-US" altLang="ko-KR" b="1" dirty="0"/>
              <a:t>[Click] </a:t>
            </a:r>
          </a:p>
          <a:p>
            <a:r>
              <a:rPr lang="en-US" altLang="ko-KR" dirty="0"/>
              <a:t>on average, 56% of the total memory segment was uniformly updated segment when the segment size is 128KB. </a:t>
            </a:r>
          </a:p>
          <a:p>
            <a:endParaRPr lang="en-US" altLang="ko-KR" dirty="0"/>
          </a:p>
          <a:p>
            <a:r>
              <a:rPr lang="en-US" altLang="ko-KR" dirty="0"/>
              <a:t>We will use this segment</a:t>
            </a:r>
            <a:r>
              <a:rPr lang="en-US" altLang="ko-KR" baseline="0" dirty="0"/>
              <a:t> size</a:t>
            </a:r>
            <a:r>
              <a:rPr lang="en-US" altLang="ko-KR" dirty="0"/>
              <a:t> for our performance evaluation. </a:t>
            </a:r>
          </a:p>
          <a:p>
            <a:endParaRPr lang="en-US" altLang="ko-KR" dirty="0"/>
          </a:p>
          <a:p>
            <a:r>
              <a:rPr lang="en-US" altLang="ko-KR" dirty="0"/>
              <a:t>The other key observation is that the number of distinct counter values for the uniformly updated segment</a:t>
            </a:r>
            <a:r>
              <a:rPr lang="en-US" altLang="ko-KR" baseline="0" dirty="0"/>
              <a:t> is</a:t>
            </a:r>
            <a:r>
              <a:rPr lang="en-US" altLang="ko-KR" dirty="0"/>
              <a:t> small enough to be stored on a</a:t>
            </a:r>
            <a:r>
              <a:rPr lang="en-US" altLang="ko-KR" baseline="0" dirty="0"/>
              <a:t> few on-chip registers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You can refer to our paper for the</a:t>
            </a:r>
            <a:r>
              <a:rPr lang="en-US" altLang="ko-KR" baseline="0" dirty="0"/>
              <a:t> related analysis result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are two key observations in our work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First, common GPU programs tend to uniformly update memory in the majority of their</a:t>
            </a:r>
            <a:r>
              <a:rPr lang="en-US" altLang="ko-KR" baseline="0" dirty="0"/>
              <a:t> memory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Second, the distinct number of unique counter values is small.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2701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I will present our common counter technique.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9346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idea of common counter is that  we use coarse-grained counters</a:t>
            </a:r>
            <a:r>
              <a:rPr lang="en-US" altLang="ko-KR" baseline="0" dirty="0"/>
              <a:t> </a:t>
            </a:r>
            <a:r>
              <a:rPr lang="en-US" altLang="ko-KR" dirty="0"/>
              <a:t>for uniformly updated segments. </a:t>
            </a:r>
          </a:p>
          <a:p>
            <a:endParaRPr lang="en-US" altLang="ko-KR" dirty="0"/>
          </a:p>
          <a:p>
            <a:r>
              <a:rPr lang="en-US" altLang="ko-KR" dirty="0"/>
              <a:t>For example, there are two memory segments and corresponding counter values are shown</a:t>
            </a:r>
            <a:r>
              <a:rPr lang="en-US" altLang="ko-KR" baseline="0" dirty="0"/>
              <a:t> in</a:t>
            </a:r>
            <a:r>
              <a:rPr lang="en-US" altLang="ko-KR" dirty="0"/>
              <a:t> the figure.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for a uniformly updated segment, we use a common counter, so the</a:t>
            </a:r>
            <a:r>
              <a:rPr lang="en-US" altLang="ko-KR" baseline="0" dirty="0"/>
              <a:t> per-block counters do not need to be stored in the counter cache.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en-US" altLang="ko-KR" baseline="0" dirty="0"/>
              <a:t> handling misses in a uniformly updated segment, a common counter register provides the counter value.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[click] However, for non-uniform segment,</a:t>
            </a:r>
            <a:r>
              <a:rPr lang="en-US" altLang="ko-KR" b="1" baseline="0" dirty="0"/>
              <a:t> </a:t>
            </a:r>
            <a:r>
              <a:rPr lang="en-US" altLang="ko-KR" b="1" dirty="0"/>
              <a:t>we use conventional per-block counters</a:t>
            </a:r>
            <a:r>
              <a:rPr lang="en-US" altLang="ko-KR" b="1" baseline="0" dirty="0"/>
              <a:t> stored in the counter cache.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6319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Then one important questions is how to identify uniformly updated segments.</a:t>
            </a:r>
          </a:p>
          <a:p>
            <a:endParaRPr lang="en-US" altLang="ko-KR" dirty="0"/>
          </a:p>
          <a:p>
            <a:r>
              <a:rPr lang="en-US" altLang="ko-KR" dirty="0"/>
              <a:t>To determine this, </a:t>
            </a:r>
          </a:p>
          <a:p>
            <a:r>
              <a:rPr lang="en-US" altLang="ko-KR" dirty="0"/>
              <a:t>we introduce common counter status map</a:t>
            </a:r>
            <a:r>
              <a:rPr lang="en-US" altLang="ko-KR" baseline="0" dirty="0"/>
              <a:t> or </a:t>
            </a:r>
            <a:r>
              <a:rPr lang="en-US" altLang="ko-KR" dirty="0"/>
              <a:t>CCSM</a:t>
            </a:r>
          </a:p>
          <a:p>
            <a:r>
              <a:rPr lang="en-US" altLang="ko-KR" dirty="0"/>
              <a:t>CCSM is the mapping table to determine the</a:t>
            </a:r>
            <a:r>
              <a:rPr lang="en-US" altLang="ko-KR" baseline="0" dirty="0"/>
              <a:t> </a:t>
            </a:r>
            <a:r>
              <a:rPr lang="en-US" altLang="ko-KR" dirty="0"/>
              <a:t>segment for a missed address can use a</a:t>
            </a:r>
            <a:r>
              <a:rPr lang="en-US" altLang="ko-KR" baseline="0" dirty="0"/>
              <a:t> </a:t>
            </a:r>
            <a:r>
              <a:rPr lang="en-US" altLang="ko-KR" dirty="0"/>
              <a:t>common counter or not. </a:t>
            </a:r>
          </a:p>
          <a:p>
            <a:endParaRPr lang="en-US" altLang="ko-KR" dirty="0"/>
          </a:p>
          <a:p>
            <a:r>
              <a:rPr lang="en-US" altLang="ko-KR" b="1" dirty="0"/>
              <a:t>[Click] In</a:t>
            </a:r>
            <a:r>
              <a:rPr lang="en-US" altLang="ko-KR" b="1" baseline="0" dirty="0"/>
              <a:t> the figure, </a:t>
            </a:r>
            <a:r>
              <a:rPr lang="en-US" altLang="ko-KR" dirty="0"/>
              <a:t>there are 4 memory segments and the mapping between memory segment and common counters are</a:t>
            </a:r>
            <a:r>
              <a:rPr lang="en-US" altLang="ko-KR" baseline="0" dirty="0"/>
              <a:t> like this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[Click] In</a:t>
            </a:r>
            <a:r>
              <a:rPr lang="en-US" altLang="ko-KR" b="1" baseline="0" dirty="0"/>
              <a:t> the</a:t>
            </a:r>
            <a:r>
              <a:rPr lang="en-US" altLang="ko-KR" b="1" dirty="0"/>
              <a:t> CCSM table, we store the</a:t>
            </a:r>
            <a:r>
              <a:rPr lang="en-US" altLang="ko-KR" b="1" baseline="0" dirty="0"/>
              <a:t> </a:t>
            </a:r>
            <a:r>
              <a:rPr lang="en-US" altLang="ko-KR" b="1" dirty="0"/>
              <a:t>mapping information about which segment can use a common counter</a:t>
            </a:r>
          </a:p>
          <a:p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[Click]</a:t>
            </a:r>
            <a:r>
              <a:rPr lang="en-US" altLang="ko-KR" dirty="0"/>
              <a:t> we use 15 registers for common counters in this work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[Click] The value of CCSM table entry is an index of common counter. If it is invalid, the</a:t>
            </a:r>
            <a:r>
              <a:rPr lang="en-US" altLang="ko-KR" b="1" baseline="0" dirty="0"/>
              <a:t> </a:t>
            </a:r>
            <a:r>
              <a:rPr lang="en-US" altLang="ko-KR" b="1" dirty="0"/>
              <a:t>segment is not a uniformly updated segment.</a:t>
            </a:r>
          </a:p>
          <a:p>
            <a:endParaRPr lang="en-US" altLang="ko-KR" b="1" dirty="0"/>
          </a:p>
          <a:p>
            <a:r>
              <a:rPr lang="en-US" altLang="ko-KR" b="1" dirty="0"/>
              <a:t>CCSM table is stored</a:t>
            </a:r>
            <a:r>
              <a:rPr lang="en-US" altLang="ko-KR" b="1" baseline="0" dirty="0"/>
              <a:t> in the memory, and for fast accesses, [Click]  we use a 1KB cache for storing recently used CCSM table entries. </a:t>
            </a:r>
          </a:p>
          <a:p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508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</a:t>
            </a:r>
            <a:r>
              <a:rPr lang="en-US" altLang="ko-KR" baseline="0" dirty="0"/>
              <a:t> </a:t>
            </a:r>
            <a:r>
              <a:rPr lang="en-US" altLang="ko-KR" dirty="0"/>
              <a:t>CCSM table has</a:t>
            </a:r>
            <a:r>
              <a:rPr lang="en-US" altLang="ko-KR" baseline="0" dirty="0"/>
              <a:t> the status information, but the status must be updated during the execution of a GPU application.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GPU application commonly consists</a:t>
            </a:r>
            <a:r>
              <a:rPr lang="en-US" altLang="ko-KR" baseline="0" dirty="0"/>
              <a:t> of a sequence of kernel invocation.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When a kernel execution is finished, t</a:t>
            </a:r>
            <a:r>
              <a:rPr lang="en-US" altLang="ko-KR" dirty="0"/>
              <a:t>he CCSM table is updated by a</a:t>
            </a:r>
            <a:r>
              <a:rPr lang="en-US" altLang="ko-KR" baseline="0" dirty="0"/>
              <a:t> scanning procedure.</a:t>
            </a:r>
          </a:p>
          <a:p>
            <a:endParaRPr lang="en-US" altLang="ko-KR" dirty="0"/>
          </a:p>
          <a:p>
            <a:r>
              <a:rPr lang="en-US" altLang="ko-KR" dirty="0"/>
              <a:t>[Click] To avoid scanning the entire memory, we maintain</a:t>
            </a:r>
            <a:r>
              <a:rPr lang="en-US" altLang="ko-KR" baseline="0" dirty="0"/>
              <a:t> the</a:t>
            </a:r>
            <a:r>
              <a:rPr lang="en-US" altLang="ko-KR" dirty="0"/>
              <a:t> updated memory region map. </a:t>
            </a:r>
          </a:p>
          <a:p>
            <a:endParaRPr lang="en-US" altLang="ko-KR" dirty="0"/>
          </a:p>
          <a:p>
            <a:r>
              <a:rPr lang="en-US" altLang="ko-KR" dirty="0"/>
              <a:t>It is a bit vector to</a:t>
            </a:r>
            <a:r>
              <a:rPr lang="en-US" altLang="ko-KR" baseline="0" dirty="0"/>
              <a:t> record which memory regions are updated during the last kernel execution.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To reduce the storage overheads of the bit vector, each bit covers a 2MB memory region.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the corresponding bit is one, the</a:t>
            </a:r>
            <a:r>
              <a:rPr lang="en-US" altLang="ko-KR" baseline="0" dirty="0"/>
              <a:t> memory region was updated, and</a:t>
            </a:r>
            <a:r>
              <a:rPr lang="en-US" altLang="ko-KR" dirty="0"/>
              <a:t> </a:t>
            </a:r>
            <a:r>
              <a:rPr lang="en-US" altLang="ko-KR" baseline="0" dirty="0"/>
              <a:t> </a:t>
            </a:r>
            <a:r>
              <a:rPr lang="en-US" altLang="ko-KR" b="0" baseline="0" dirty="0"/>
              <a:t>s</a:t>
            </a:r>
            <a:r>
              <a:rPr lang="en-US" altLang="ko-KR" b="0" dirty="0"/>
              <a:t>canning is only required [Click] for the regions marked with 1. </a:t>
            </a:r>
          </a:p>
          <a:p>
            <a:endParaRPr lang="en-US" altLang="ko-KR" dirty="0"/>
          </a:p>
          <a:p>
            <a:r>
              <a:rPr lang="en-US" altLang="ko-KR" dirty="0"/>
              <a:t>If all counter values are same</a:t>
            </a:r>
            <a:r>
              <a:rPr lang="ko-KR" altLang="en-US" dirty="0"/>
              <a:t> </a:t>
            </a:r>
            <a:r>
              <a:rPr lang="en-US" altLang="ko-KR" dirty="0"/>
              <a:t>within each segment in</a:t>
            </a:r>
            <a:r>
              <a:rPr lang="en-US" altLang="ko-KR" baseline="0" dirty="0"/>
              <a:t> a memory region</a:t>
            </a:r>
            <a:r>
              <a:rPr lang="en-US" altLang="ko-KR" dirty="0"/>
              <a:t>, then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we update [Click ]the corresponding entry of CCSM table.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259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begin with the need for secure</a:t>
            </a:r>
            <a:r>
              <a:rPr lang="ko-KR" altLang="en-US" dirty="0"/>
              <a:t> </a:t>
            </a:r>
            <a:r>
              <a:rPr lang="en-US" altLang="ko-KR" dirty="0"/>
              <a:t>GPU computing </a:t>
            </a:r>
          </a:p>
          <a:p>
            <a:endParaRPr lang="en-US" altLang="ko-KR" dirty="0"/>
          </a:p>
          <a:p>
            <a:r>
              <a:rPr lang="en-US" altLang="ko-KR" dirty="0"/>
              <a:t>Recently GPU hardware is widely used for accelerating many applications.</a:t>
            </a:r>
          </a:p>
          <a:p>
            <a:endParaRPr lang="en-US" altLang="ko-KR" dirty="0"/>
          </a:p>
          <a:p>
            <a:r>
              <a:rPr lang="en-US" altLang="ko-KR" dirty="0"/>
              <a:t>A good example is DNN training.</a:t>
            </a:r>
          </a:p>
          <a:p>
            <a:endParaRPr lang="en-US" altLang="ko-KR" dirty="0"/>
          </a:p>
          <a:p>
            <a:r>
              <a:rPr lang="en-US" altLang="ko-KR" dirty="0"/>
              <a:t>To use GPU for DNN training , [Click] we need to send the training data and  DNN model to the GPU.</a:t>
            </a:r>
          </a:p>
          <a:p>
            <a:endParaRPr lang="en-US" altLang="ko-KR" dirty="0"/>
          </a:p>
          <a:p>
            <a:r>
              <a:rPr lang="en-US" altLang="ko-KR" dirty="0"/>
              <a:t>After data transmission,  [Click] DNN training is executed on GPU and trained parameters are stored in GPU memory. </a:t>
            </a:r>
          </a:p>
          <a:p>
            <a:endParaRPr lang="en-US" altLang="ko-KR" dirty="0"/>
          </a:p>
          <a:p>
            <a:r>
              <a:rPr lang="en-US" altLang="ko-KR" dirty="0"/>
              <a:t>However, current GPU computing is not safe from potential attacks.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First, when an attacker can control</a:t>
            </a:r>
            <a:r>
              <a:rPr lang="en-US" altLang="ko-KR" baseline="0" dirty="0"/>
              <a:t> the operating system</a:t>
            </a:r>
            <a:r>
              <a:rPr lang="en-US" altLang="ko-KR" dirty="0"/>
              <a:t>, then the input</a:t>
            </a:r>
            <a:r>
              <a:rPr lang="en-US" altLang="ko-KR" baseline="0" dirty="0"/>
              <a:t> </a:t>
            </a:r>
            <a:r>
              <a:rPr lang="en-US" altLang="ko-KR" dirty="0"/>
              <a:t>data and training model information can be stolen or illegally</a:t>
            </a:r>
            <a:r>
              <a:rPr lang="en-US" altLang="ko-KR" baseline="0" dirty="0"/>
              <a:t> modified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Direct</a:t>
            </a:r>
            <a:r>
              <a:rPr lang="en-US" altLang="ko-KR" baseline="0" dirty="0"/>
              <a:t> physical attacks by probing memory can also leak or change the data in GPU memory.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</a:t>
            </a:r>
            <a:r>
              <a:rPr lang="en-US" altLang="ko-KR" b="1" dirty="0"/>
              <a:t>[Click] </a:t>
            </a:r>
            <a:r>
              <a:rPr lang="en-US" altLang="ko-KR" dirty="0"/>
              <a:t>it is important to support </a:t>
            </a:r>
            <a:r>
              <a:rPr lang="en-US" altLang="ko-KR" dirty="0" err="1"/>
              <a:t>secruity</a:t>
            </a:r>
            <a:r>
              <a:rPr lang="en-US" altLang="ko-KR" dirty="0"/>
              <a:t> in GPU Computing because </a:t>
            </a:r>
            <a:r>
              <a:rPr lang="en-US" altLang="ko-KR" baseline="0" dirty="0"/>
              <a:t>many critical workloads are running on GPUs nowadays.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3484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Lastly I’ll explain how we can use the common counter during kernel execution. 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I’ll describe the LLC miss handling procedure in our mechanism</a:t>
            </a:r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When an LLC miss occurs, Data request is generated. </a:t>
            </a:r>
          </a:p>
          <a:p>
            <a:endParaRPr lang="en-US" altLang="ko-KR" dirty="0"/>
          </a:p>
          <a:p>
            <a:r>
              <a:rPr lang="en-US" altLang="ko-KR" b="1" dirty="0"/>
              <a:t>[Click] Instead of accessing the counter cache, the CCSM cache is accessed to identify the current segment is uniform or not. </a:t>
            </a:r>
          </a:p>
          <a:p>
            <a:endParaRPr lang="en-US" altLang="ko-KR" b="1" dirty="0"/>
          </a:p>
          <a:p>
            <a:r>
              <a:rPr lang="en-US" altLang="ko-KR" b="1" dirty="0"/>
              <a:t>[Click] If it can use a common counter,  the counter value is fetched</a:t>
            </a:r>
            <a:r>
              <a:rPr lang="en-US" altLang="ko-KR" b="1" baseline="0" dirty="0"/>
              <a:t> from a </a:t>
            </a:r>
            <a:r>
              <a:rPr lang="en-US" altLang="ko-KR" b="1" dirty="0"/>
              <a:t>common counter for this request. </a:t>
            </a:r>
          </a:p>
          <a:p>
            <a:endParaRPr lang="en-US" altLang="ko-KR" b="1" dirty="0"/>
          </a:p>
          <a:p>
            <a:r>
              <a:rPr lang="en-US" altLang="ko-KR" b="1" dirty="0"/>
              <a:t>[Click] However if a CCSM cache miss occurs, then CCSM request need to be generated.</a:t>
            </a:r>
          </a:p>
          <a:p>
            <a:endParaRPr lang="en-US" altLang="ko-KR" b="1" dirty="0"/>
          </a:p>
          <a:p>
            <a:r>
              <a:rPr lang="en-US" altLang="ko-KR" b="1" dirty="0"/>
              <a:t>[Click] When the corresponding CCSM entry is marked as invalid, then we need to access the counter cache and use per-block counters.</a:t>
            </a:r>
          </a:p>
          <a:p>
            <a:endParaRPr lang="en-US" altLang="ko-KR" b="1" dirty="0"/>
          </a:p>
          <a:p>
            <a:r>
              <a:rPr lang="en-US" altLang="ko-KR" b="1" dirty="0"/>
              <a:t>[Click] By using common counter, we can bypass counter cache accesses,</a:t>
            </a:r>
            <a:r>
              <a:rPr lang="en-US" altLang="ko-KR" b="1" baseline="0" dirty="0"/>
              <a:t> but still can retrieve counter values for uniformly updated segments.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2774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common counter mechanism, the flow of GPU Execution consists of three main steps.</a:t>
            </a:r>
          </a:p>
          <a:p>
            <a:endParaRPr lang="en-US" altLang="ko-KR" dirty="0"/>
          </a:p>
          <a:p>
            <a:r>
              <a:rPr lang="en-US" altLang="ko-KR" dirty="0"/>
              <a:t>Firstly, when a</a:t>
            </a:r>
            <a:r>
              <a:rPr lang="en-US" altLang="ko-KR" baseline="0" dirty="0"/>
              <a:t> </a:t>
            </a:r>
            <a:r>
              <a:rPr lang="en-US" altLang="ko-KR" dirty="0"/>
              <a:t>GPU context is created and initialized,  </a:t>
            </a:r>
            <a:r>
              <a:rPr lang="en-US" altLang="ko-KR" b="1" dirty="0"/>
              <a:t>[Click] </a:t>
            </a:r>
            <a:r>
              <a:rPr lang="en-US" altLang="ko-KR" dirty="0"/>
              <a:t>meta-data such as CCSM table and counter are initialized. </a:t>
            </a:r>
          </a:p>
          <a:p>
            <a:r>
              <a:rPr lang="en-US" altLang="ko-KR" dirty="0"/>
              <a:t>Each context uses a different encryption key.</a:t>
            </a:r>
          </a:p>
          <a:p>
            <a:r>
              <a:rPr lang="en-US" altLang="ko-KR" dirty="0"/>
              <a:t>After initialization, GPU kernel will be executed. </a:t>
            </a:r>
          </a:p>
          <a:p>
            <a:endParaRPr lang="en-US" altLang="ko-KR" dirty="0"/>
          </a:p>
          <a:p>
            <a:r>
              <a:rPr lang="en-US" altLang="ko-KR" dirty="0"/>
              <a:t>[Click ] During kernel execution, </a:t>
            </a:r>
            <a:r>
              <a:rPr lang="en-US" altLang="ko-KR" b="1" dirty="0"/>
              <a:t>[Click]  the </a:t>
            </a:r>
            <a:r>
              <a:rPr lang="en-US" altLang="ko-KR" dirty="0"/>
              <a:t>CCSM table and related meta-data need to be updated.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[Click] </a:t>
            </a:r>
            <a:r>
              <a:rPr lang="en-US" altLang="ko-KR" b="0" dirty="0"/>
              <a:t>After a kernel is finished, scanning procedure is done to update the segment information. 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7758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Let’s look at evaluation of our work.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2042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evaluate the performance of common counter, we extended the </a:t>
            </a:r>
            <a:r>
              <a:rPr lang="en-US" altLang="ko-KR" dirty="0" err="1"/>
              <a:t>gpgpu</a:t>
            </a:r>
            <a:r>
              <a:rPr lang="en-US" altLang="ko-KR" dirty="0"/>
              <a:t>-sim simulator to model memory protection mechanism . </a:t>
            </a:r>
          </a:p>
          <a:p>
            <a:r>
              <a:rPr lang="en-US" altLang="ko-KR" dirty="0"/>
              <a:t>We selected workloads from various GPU benchmark suite to analyze the secure memory performance. </a:t>
            </a:r>
          </a:p>
          <a:p>
            <a:r>
              <a:rPr lang="en-US" altLang="ko-KR" dirty="0"/>
              <a:t>GPU configuration used in this work are described in this table. </a:t>
            </a:r>
          </a:p>
          <a:p>
            <a:r>
              <a:rPr lang="en-US" altLang="ko-KR" dirty="0"/>
              <a:t>We models the NVIDIA TITAN X Pascal GPU. </a:t>
            </a:r>
          </a:p>
          <a:p>
            <a:endParaRPr lang="en-US" altLang="ko-KR" dirty="0"/>
          </a:p>
          <a:p>
            <a:r>
              <a:rPr lang="en-US" altLang="ko-KR" dirty="0"/>
              <a:t>In our experiment, we use 16KB cache for each counter cache and hash cache (</a:t>
            </a:r>
            <a:r>
              <a:rPr lang="ko-KR" altLang="en-US" dirty="0"/>
              <a:t>설명없이 나옴</a:t>
            </a:r>
            <a:r>
              <a:rPr lang="en-US" altLang="ko-KR" dirty="0"/>
              <a:t>) and 1KB CCSM cache. </a:t>
            </a:r>
          </a:p>
          <a:p>
            <a:r>
              <a:rPr lang="en-US" altLang="ko-KR" dirty="0"/>
              <a:t>We use 128KB segment size and we use 15 common counters for each GPU context.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0349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we’ll show  the performance result for two cases when we does not use </a:t>
            </a:r>
            <a:r>
              <a:rPr lang="en-US" altLang="ko-KR" dirty="0" err="1"/>
              <a:t>sysergy</a:t>
            </a:r>
            <a:r>
              <a:rPr lang="en-US" altLang="ko-KR" dirty="0"/>
              <a:t> and when</a:t>
            </a:r>
            <a:r>
              <a:rPr lang="en-US" altLang="ko-KR" baseline="0" dirty="0"/>
              <a:t> we</a:t>
            </a:r>
            <a:r>
              <a:rPr lang="en-US" altLang="ko-KR" dirty="0"/>
              <a:t> employ synergy . </a:t>
            </a:r>
          </a:p>
          <a:p>
            <a:endParaRPr lang="en-US" altLang="ko-KR" dirty="0"/>
          </a:p>
          <a:p>
            <a:r>
              <a:rPr lang="en-US" altLang="ko-KR" dirty="0"/>
              <a:t>we compare common counter mechanism with tw</a:t>
            </a:r>
            <a:r>
              <a:rPr lang="en-US" altLang="ko-KR" baseline="0" dirty="0"/>
              <a:t>o techniques, SC-128 and </a:t>
            </a:r>
            <a:r>
              <a:rPr lang="en-US" altLang="ko-KR" dirty="0" err="1"/>
              <a:t>morphable</a:t>
            </a:r>
            <a:r>
              <a:rPr lang="en-US" altLang="ko-KR" dirty="0"/>
              <a:t> counter proposed</a:t>
            </a:r>
            <a:r>
              <a:rPr lang="en-US" altLang="ko-KR" baseline="0" dirty="0"/>
              <a:t> for CPUs.</a:t>
            </a:r>
            <a:endParaRPr lang="en-US" altLang="ko-KR" dirty="0"/>
          </a:p>
          <a:p>
            <a:r>
              <a:rPr lang="en-US" altLang="ko-KR" dirty="0"/>
              <a:t>Morphable counter is a state-of-the art technique, and when it is applied to</a:t>
            </a:r>
            <a:r>
              <a:rPr lang="en-US" altLang="ko-KR" baseline="0" dirty="0"/>
              <a:t> 128B cache block</a:t>
            </a:r>
            <a:r>
              <a:rPr lang="en-US" altLang="ko-KR" dirty="0"/>
              <a:t>, the arity of this mechanism is 256,</a:t>
            </a:r>
            <a:r>
              <a:rPr lang="en-US" altLang="ko-KR" baseline="0" dirty="0"/>
              <a:t> which is twice of SC-128.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Common</a:t>
            </a:r>
            <a:r>
              <a:rPr lang="en-US" altLang="ko-KR" baseline="0" dirty="0"/>
              <a:t> counters are applied to </a:t>
            </a:r>
            <a:r>
              <a:rPr lang="en-US" altLang="ko-KR" dirty="0"/>
              <a:t>SC-128 in the</a:t>
            </a:r>
            <a:r>
              <a:rPr lang="en-US" altLang="ko-KR" baseline="0" dirty="0"/>
              <a:t> evaluation.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[Click] This graph shows the performance result with separate MACs,</a:t>
            </a:r>
            <a:r>
              <a:rPr lang="en-US" altLang="ko-KR" baseline="0" dirty="0"/>
              <a:t> when the in-line MAC of synergy is not used.</a:t>
            </a:r>
            <a:endParaRPr lang="en-US" altLang="ko-KR" dirty="0"/>
          </a:p>
          <a:p>
            <a:r>
              <a:rPr lang="en-US" altLang="ko-KR" dirty="0"/>
              <a:t>The x axis of graph represents workloads and y axis is the instruction per cycle normalized to the result of non-secure GPU. </a:t>
            </a:r>
          </a:p>
          <a:p>
            <a:r>
              <a:rPr lang="en-US" altLang="ko-KR" dirty="0"/>
              <a:t>So the higher is better. </a:t>
            </a:r>
          </a:p>
          <a:p>
            <a:endParaRPr lang="en-US" altLang="ko-KR" dirty="0"/>
          </a:p>
          <a:p>
            <a:r>
              <a:rPr lang="en-US" altLang="ko-KR" b="1" dirty="0"/>
              <a:t>[Click] When we does not use synergy, we can </a:t>
            </a:r>
            <a:r>
              <a:rPr lang="en-US" altLang="ko-KR" dirty="0"/>
              <a:t>reduce the performance degradations to 13.9%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close to the performance when we idealize counter only.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295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performance result  when we use synergy technique</a:t>
            </a:r>
          </a:p>
          <a:p>
            <a:r>
              <a:rPr lang="en-US" altLang="ko-KR" dirty="0"/>
              <a:t>In this case, we observe that  [Click] common counter reduce the performance degradation to 2.9%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performance is better than morphable counter,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case of color,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lib, the performance degradation is greater than that of morphable counter.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because  as the kernel runs, the number of </a:t>
            </a:r>
            <a:r>
              <a:rPr lang="en-US" altLang="ko-KR" dirty="0" err="1"/>
              <a:t>requetss</a:t>
            </a:r>
            <a:r>
              <a:rPr lang="en-US" altLang="ko-KR" dirty="0"/>
              <a:t> served by </a:t>
            </a:r>
            <a:r>
              <a:rPr lang="en-US" altLang="ko-KR" dirty="0" err="1"/>
              <a:t>commpn</a:t>
            </a:r>
            <a:r>
              <a:rPr lang="en-US" altLang="ko-KR" dirty="0"/>
              <a:t> counters decreases 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For such workloads, the 256-arity of morphable counter incur less counter cache misses than common counters.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</a:t>
            </a:r>
            <a:r>
              <a:rPr lang="en-US" altLang="ko-KR" baseline="0" dirty="0"/>
              <a:t> on average, the common counter provide better performance than </a:t>
            </a:r>
            <a:r>
              <a:rPr lang="en-US" altLang="ko-KR" baseline="0" dirty="0" err="1"/>
              <a:t>morphable</a:t>
            </a:r>
            <a:r>
              <a:rPr lang="en-US" altLang="ko-KR" baseline="0" dirty="0"/>
              <a:t>  counters.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Integrating common counters with </a:t>
            </a:r>
            <a:r>
              <a:rPr lang="en-US" altLang="ko-KR" baseline="0" dirty="0" err="1"/>
              <a:t>morphable</a:t>
            </a:r>
            <a:r>
              <a:rPr lang="en-US" altLang="ko-KR" baseline="0" dirty="0"/>
              <a:t> counter will further improve the performance, and it will be our future work.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184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more detailed</a:t>
            </a:r>
            <a:r>
              <a:rPr lang="en-US" altLang="ko-KR" baseline="0" dirty="0"/>
              <a:t> results, </a:t>
            </a:r>
            <a:r>
              <a:rPr lang="en-US" altLang="ko-KR" dirty="0"/>
              <a:t>please refer to our paper !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662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conclusion, By using common counter,  we can reduce the performance degradation to 2.9 % </a:t>
            </a:r>
          </a:p>
          <a:p>
            <a:endParaRPr lang="en-US" altLang="ko-KR" dirty="0"/>
          </a:p>
          <a:p>
            <a:r>
              <a:rPr lang="en-US" altLang="ko-KR" dirty="0"/>
              <a:t>we find the memory encryption is one of the critical performance bottleneck when we apply Secure GPU Memory. </a:t>
            </a:r>
          </a:p>
          <a:p>
            <a:endParaRPr lang="en-US" altLang="ko-KR" dirty="0"/>
          </a:p>
          <a:p>
            <a:r>
              <a:rPr lang="en-US" altLang="ko-KR" dirty="0"/>
              <a:t>By analyzing the characteristics GPU program, we identify the</a:t>
            </a:r>
            <a:r>
              <a:rPr lang="en-US" altLang="ko-KR" baseline="0" dirty="0"/>
              <a:t> GPU memory update behavior</a:t>
            </a:r>
            <a:r>
              <a:rPr lang="en-US" altLang="ko-KR" dirty="0"/>
              <a:t> that GPU Program tend to uniformly update memory.</a:t>
            </a:r>
          </a:p>
          <a:p>
            <a:endParaRPr lang="en-US" altLang="ko-KR" dirty="0"/>
          </a:p>
          <a:p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exploit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unique</a:t>
            </a:r>
            <a:r>
              <a:rPr lang="ko-KR" altLang="en-US" dirty="0"/>
              <a:t> </a:t>
            </a:r>
            <a:r>
              <a:rPr lang="en-US" altLang="ko-KR" dirty="0"/>
              <a:t>behavior,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propose common counter mechanism,</a:t>
            </a:r>
            <a:r>
              <a:rPr lang="en-US" altLang="ko-KR" baseline="0" dirty="0"/>
              <a:t> which can </a:t>
            </a:r>
            <a:r>
              <a:rPr lang="en-US" altLang="ko-KR" baseline="0" dirty="0" err="1"/>
              <a:t>signifanctly</a:t>
            </a:r>
            <a:r>
              <a:rPr lang="en-US" altLang="ko-KR" baseline="0" dirty="0"/>
              <a:t> reduce counter cache misses for common GPU applications.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Thank  you.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87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7683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540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Hardware-based</a:t>
            </a:r>
            <a:r>
              <a:rPr lang="en-US" altLang="ko-KR" baseline="0" dirty="0"/>
              <a:t> trusted execution. is a</a:t>
            </a:r>
            <a:r>
              <a:rPr lang="en-US" altLang="ko-KR" dirty="0"/>
              <a:t> promising technique for securing computing environments.</a:t>
            </a:r>
          </a:p>
          <a:p>
            <a:r>
              <a:rPr lang="en-US" altLang="ko-KR" dirty="0"/>
              <a:t>For example, Intel SGX or ARM </a:t>
            </a:r>
            <a:r>
              <a:rPr lang="en-US" altLang="ko-KR" dirty="0" err="1"/>
              <a:t>TrustZone</a:t>
            </a:r>
            <a:r>
              <a:rPr lang="en-US" altLang="ko-KR" dirty="0"/>
              <a:t>, provides</a:t>
            </a:r>
            <a:r>
              <a:rPr lang="en-US" altLang="ko-KR" baseline="0" dirty="0"/>
              <a:t> protected execution from malicious privileged software or even physical attacks.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[Click] </a:t>
            </a:r>
            <a:r>
              <a:rPr lang="en-US" altLang="ko-KR" dirty="0"/>
              <a:t>In SGX,  </a:t>
            </a:r>
            <a:r>
              <a:rPr lang="en-US" altLang="ko-KR" u="none" dirty="0">
                <a:solidFill>
                  <a:srgbClr val="FF0000"/>
                </a:solidFill>
              </a:rPr>
              <a:t>A user </a:t>
            </a:r>
            <a:r>
              <a:rPr lang="en-US" altLang="ko-KR" u="none" dirty="0"/>
              <a:t>can create an enclave.</a:t>
            </a:r>
            <a:r>
              <a:rPr lang="en-US" altLang="ko-KR" u="none" baseline="0" dirty="0"/>
              <a:t> The u</a:t>
            </a:r>
            <a:r>
              <a:rPr lang="en-US" altLang="ko-KR" dirty="0"/>
              <a:t>ser data and code in the enclave can be protected by hardware. </a:t>
            </a:r>
          </a:p>
          <a:p>
            <a:endParaRPr lang="en-US" altLang="ko-KR" dirty="0"/>
          </a:p>
          <a:p>
            <a:r>
              <a:rPr lang="en-US" altLang="ko-KR" b="1" dirty="0"/>
              <a:t>[Click] However, Existing techniques does not provide TEE on GPUs</a:t>
            </a:r>
          </a:p>
          <a:p>
            <a:r>
              <a:rPr lang="en-US" altLang="ko-KR" b="0" baseline="0" dirty="0">
                <a:sym typeface="Wingdings" panose="05000000000000000000" pitchFamily="2" charset="2"/>
              </a:rPr>
              <a:t>If a attacker can control the operating system, the computation in the GPU is compromised through the device driver </a:t>
            </a:r>
            <a:endParaRPr lang="en-US" altLang="ko-KR" b="0" baseline="0" dirty="0"/>
          </a:p>
          <a:p>
            <a:endParaRPr lang="en-US" altLang="ko-KR" b="0" dirty="0"/>
          </a:p>
          <a:p>
            <a:r>
              <a:rPr lang="en-US" altLang="ko-KR" b="1" dirty="0"/>
              <a:t>[Click] </a:t>
            </a:r>
            <a:r>
              <a:rPr lang="en-US" altLang="ko-KR" b="0" dirty="0"/>
              <a:t>So Computing in GPUs is </a:t>
            </a:r>
            <a:r>
              <a:rPr lang="en-US" altLang="ko-KR" b="0" dirty="0" err="1"/>
              <a:t>stll</a:t>
            </a:r>
            <a:r>
              <a:rPr lang="en-US" altLang="ko-KR" b="0" dirty="0"/>
              <a:t> vulnerable to potential attacks, even if</a:t>
            </a:r>
            <a:r>
              <a:rPr lang="en-US" altLang="ko-KR" b="0" baseline="0" dirty="0"/>
              <a:t> CPU supports TEEs. </a:t>
            </a:r>
            <a:r>
              <a:rPr lang="en-US" altLang="ko-KR" b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807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two recent prior works for providing TEE on GPUs : HIX and Graviton </a:t>
            </a:r>
          </a:p>
          <a:p>
            <a:endParaRPr lang="en-US" altLang="ko-KR" dirty="0"/>
          </a:p>
          <a:p>
            <a:r>
              <a:rPr lang="en-US" altLang="ko-KR" dirty="0"/>
              <a:t>[Click] HIX provides TEE on GPUs, by securing I/O path from CPU to GPU. </a:t>
            </a:r>
          </a:p>
          <a:p>
            <a:r>
              <a:rPr lang="en-US" altLang="ko-KR" u="none" dirty="0"/>
              <a:t>HIX execute the GPU driver in a special</a:t>
            </a:r>
            <a:r>
              <a:rPr lang="en-US" altLang="ko-KR" u="none" baseline="0" dirty="0"/>
              <a:t> </a:t>
            </a:r>
            <a:r>
              <a:rPr lang="en-US" altLang="ko-KR" u="none" dirty="0"/>
              <a:t>enclave to isolate</a:t>
            </a:r>
            <a:r>
              <a:rPr lang="en-US" altLang="ko-KR" u="none" baseline="0" dirty="0"/>
              <a:t> the </a:t>
            </a:r>
            <a:r>
              <a:rPr lang="en-US" altLang="ko-KR" u="none" dirty="0"/>
              <a:t>device driver from the untrusted OS.</a:t>
            </a:r>
          </a:p>
          <a:p>
            <a:r>
              <a:rPr lang="en-US" altLang="ko-KR" b="0" i="0" u="none" dirty="0"/>
              <a:t>In addition, I/O</a:t>
            </a:r>
            <a:r>
              <a:rPr lang="en-US" altLang="ko-KR" b="0" i="0" u="none" baseline="0" dirty="0"/>
              <a:t> path between the GPU driver and GPU</a:t>
            </a:r>
            <a:r>
              <a:rPr lang="en-US" altLang="ko-KR" b="0" i="0" u="none" dirty="0"/>
              <a:t> </a:t>
            </a:r>
            <a:r>
              <a:rPr lang="en-US" altLang="ko-KR" b="0" i="0" u="none" baseline="0" dirty="0"/>
              <a:t>is secured from the operating system.</a:t>
            </a:r>
            <a:endParaRPr lang="en-US" altLang="ko-KR" b="0" i="0" u="none" dirty="0"/>
          </a:p>
          <a:p>
            <a:r>
              <a:rPr lang="en-US" altLang="ko-KR" b="0" u="none" dirty="0"/>
              <a:t>[Click] Without</a:t>
            </a:r>
            <a:r>
              <a:rPr lang="en-US" altLang="ko-KR" b="0" u="none" baseline="0" dirty="0"/>
              <a:t> any directly access permission to the GPU, e</a:t>
            </a:r>
            <a:r>
              <a:rPr lang="en-US" altLang="ko-KR" b="0" u="none" dirty="0"/>
              <a:t>ven</a:t>
            </a:r>
            <a:r>
              <a:rPr lang="en-US" altLang="ko-KR" b="0" u="none" baseline="0" dirty="0"/>
              <a:t> the operating system</a:t>
            </a:r>
            <a:r>
              <a:rPr lang="en-US" altLang="ko-KR" u="none" dirty="0"/>
              <a:t> cannot compromise the GPU. </a:t>
            </a:r>
          </a:p>
          <a:p>
            <a:endParaRPr lang="en-US" altLang="ko-KR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="1" dirty="0"/>
              <a:t>By securing the I/O path, One of the key advantages of HIX is [Click] that it does not require any modification to GPU Hardware.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173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other prior work is graviton</a:t>
            </a:r>
          </a:p>
          <a:p>
            <a:endParaRPr lang="en-US" altLang="ko-KR" dirty="0"/>
          </a:p>
          <a:p>
            <a:r>
              <a:rPr lang="en-US" altLang="ko-KR" dirty="0"/>
              <a:t>Unlike HIX , by changing GPU HW,  graviton directly add TEE on the</a:t>
            </a:r>
            <a:r>
              <a:rPr lang="en-US" altLang="ko-KR" baseline="0" dirty="0"/>
              <a:t> GPU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 graviton, the trusted command processor handles critical </a:t>
            </a:r>
            <a:r>
              <a:rPr lang="en-US" altLang="ko-KR" u="none" dirty="0"/>
              <a:t>operations,</a:t>
            </a:r>
            <a:r>
              <a:rPr lang="en-US" altLang="ko-KR" u="none" baseline="0" dirty="0"/>
              <a:t> which are isolated from the operating system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They divide the GPU memory into protected memory region and unprotected region. </a:t>
            </a:r>
          </a:p>
          <a:p>
            <a:endParaRPr lang="en-US" altLang="ko-KR" dirty="0"/>
          </a:p>
          <a:p>
            <a:r>
              <a:rPr lang="en-US" altLang="ko-KR" dirty="0"/>
              <a:t>All critical meta-data for </a:t>
            </a:r>
            <a:r>
              <a:rPr lang="en-US" altLang="ko-KR" dirty="0" err="1"/>
              <a:t>gpu</a:t>
            </a:r>
            <a:r>
              <a:rPr lang="en-US" altLang="ko-KR" dirty="0"/>
              <a:t> context are stored in the protected memory region.</a:t>
            </a:r>
          </a:p>
          <a:p>
            <a:endParaRPr lang="en-US" altLang="ko-KR" dirty="0"/>
          </a:p>
          <a:p>
            <a:r>
              <a:rPr lang="en-US" altLang="ko-KR" b="0" dirty="0"/>
              <a:t>[Click] In this protected region, any</a:t>
            </a:r>
            <a:r>
              <a:rPr lang="en-US" altLang="ko-KR" dirty="0"/>
              <a:t> I/O accesses from the untrusted GPU</a:t>
            </a:r>
            <a:r>
              <a:rPr lang="en-US" altLang="ko-KR" baseline="0" dirty="0"/>
              <a:t> </a:t>
            </a:r>
            <a:r>
              <a:rPr lang="en-US" altLang="ko-KR" dirty="0"/>
              <a:t>driver is not allowed.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933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two</a:t>
            </a:r>
            <a:r>
              <a:rPr lang="en-US" altLang="ko-KR" baseline="0" dirty="0"/>
              <a:t> p</a:t>
            </a:r>
            <a:r>
              <a:rPr lang="en-US" altLang="ko-KR" dirty="0"/>
              <a:t>rior studies  provide TEEs with GPU. however, they  have limitations with</a:t>
            </a:r>
            <a:r>
              <a:rPr lang="en-US" altLang="ko-KR" baseline="0" dirty="0"/>
              <a:t> respect to</a:t>
            </a:r>
            <a:r>
              <a:rPr lang="en-US" altLang="ko-KR" dirty="0"/>
              <a:t> physical attacks on systems.</a:t>
            </a:r>
          </a:p>
          <a:p>
            <a:endParaRPr lang="en-US" altLang="ko-KR" dirty="0"/>
          </a:p>
          <a:p>
            <a:r>
              <a:rPr lang="en-US" altLang="ko-KR" dirty="0"/>
              <a:t>In HIX, </a:t>
            </a:r>
            <a:r>
              <a:rPr lang="en-US" altLang="ko-KR" b="1" dirty="0"/>
              <a:t>[Click] </a:t>
            </a:r>
            <a:r>
              <a:rPr lang="en-US" altLang="ko-KR" b="0" dirty="0"/>
              <a:t>p</a:t>
            </a:r>
            <a:r>
              <a:rPr lang="en-US" altLang="ko-KR" dirty="0"/>
              <a:t>hysical attacks on systems are out of scope in their work.</a:t>
            </a:r>
          </a:p>
          <a:p>
            <a:endParaRPr lang="en-US" altLang="ko-KR" dirty="0"/>
          </a:p>
          <a:p>
            <a:r>
              <a:rPr lang="en-US" altLang="ko-KR" b="1" dirty="0"/>
              <a:t>[Click] In graviton, they assume that the GPU uses 3D stacked memory and  the memory is in</a:t>
            </a:r>
            <a:r>
              <a:rPr lang="en-US" altLang="ko-KR" b="1" baseline="0" dirty="0"/>
              <a:t> </a:t>
            </a:r>
            <a:r>
              <a:rPr lang="en-US" altLang="ko-KR" b="1" dirty="0"/>
              <a:t>the GPU Package </a:t>
            </a:r>
          </a:p>
          <a:p>
            <a:r>
              <a:rPr lang="en-US" altLang="ko-KR" b="1" dirty="0"/>
              <a:t>The</a:t>
            </a:r>
            <a:r>
              <a:rPr lang="en-US" altLang="ko-KR" b="1" baseline="0" dirty="0"/>
              <a:t> GPU m</a:t>
            </a:r>
            <a:r>
              <a:rPr lang="en-US" altLang="ko-KR" b="1" dirty="0"/>
              <a:t>emory is assumed to be safe from physical attacks.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 many GPU systems still use </a:t>
            </a:r>
            <a:r>
              <a:rPr lang="en-US" altLang="ko-KR" dirty="0" err="1"/>
              <a:t>GDDRx</a:t>
            </a:r>
            <a:r>
              <a:rPr lang="en-US" altLang="ko-KR" dirty="0"/>
              <a:t> memory and Recently released GPUs also use GDDR6 memory.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아래의 표현이 좀 어색하네요</a:t>
            </a:r>
            <a:r>
              <a:rPr lang="en-US" altLang="ko-KR" dirty="0"/>
              <a:t>.]</a:t>
            </a:r>
          </a:p>
          <a:p>
            <a:endParaRPr lang="en-US" altLang="ko-KR" dirty="0"/>
          </a:p>
          <a:p>
            <a:r>
              <a:rPr lang="en-US" altLang="ko-KR" dirty="0"/>
              <a:t>In summary,</a:t>
            </a:r>
            <a:r>
              <a:rPr lang="ko-KR" altLang="en-US" dirty="0"/>
              <a:t> </a:t>
            </a:r>
            <a:r>
              <a:rPr lang="en-US" altLang="ko-KR" dirty="0"/>
              <a:t>the prior</a:t>
            </a:r>
            <a:r>
              <a:rPr lang="en-US" altLang="ko-KR" baseline="0" dirty="0"/>
              <a:t> studies did not address the protection of non-stacked GPU memory from physical attacks.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640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en-US" altLang="ko-KR" dirty="0"/>
              <a:t>[Click]</a:t>
            </a:r>
            <a:r>
              <a:rPr lang="en-US" altLang="ko-KR" baseline="0" dirty="0"/>
              <a:t> While the prior studies</a:t>
            </a:r>
            <a:r>
              <a:rPr lang="en-US" altLang="ko-KR" dirty="0"/>
              <a:t> addressed the</a:t>
            </a:r>
            <a:r>
              <a:rPr lang="en-US" altLang="ko-KR" baseline="0" dirty="0"/>
              <a:t> </a:t>
            </a:r>
            <a:r>
              <a:rPr lang="en-US" altLang="ko-KR" dirty="0"/>
              <a:t>TE</a:t>
            </a:r>
            <a:r>
              <a:rPr lang="en-US" altLang="ko-KR" baseline="0" dirty="0"/>
              <a:t>E mechanism itself for GPU</a:t>
            </a:r>
            <a:r>
              <a:rPr lang="en-US" altLang="ko-KR" dirty="0"/>
              <a:t>s , </a:t>
            </a:r>
            <a:r>
              <a:rPr lang="en-US" altLang="ko-KR" b="0" dirty="0"/>
              <a:t>[Click] </a:t>
            </a:r>
            <a:r>
              <a:rPr lang="en-US" altLang="ko-KR" dirty="0"/>
              <a:t>we focus on the hardware-based memory protection for GPUs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</a:t>
            </a:r>
            <a:r>
              <a:rPr lang="en-US" altLang="ko-KR" baseline="0" dirty="0"/>
              <a:t> this study.</a:t>
            </a:r>
            <a:r>
              <a:rPr lang="en-US" altLang="ko-KR" dirty="0"/>
              <a:t> we assume that GPU hardware use commodity </a:t>
            </a:r>
            <a:r>
              <a:rPr lang="en-US" altLang="ko-KR" dirty="0" err="1"/>
              <a:t>GDDRx</a:t>
            </a:r>
            <a:r>
              <a:rPr lang="en-US" altLang="ko-KR" dirty="0"/>
              <a:t> memory, which is vulnerable from physical attacks.</a:t>
            </a:r>
          </a:p>
          <a:p>
            <a:endParaRPr lang="en-US" altLang="ko-KR" dirty="0"/>
          </a:p>
          <a:p>
            <a:r>
              <a:rPr lang="en-US" altLang="ko-KR" dirty="0"/>
              <a:t>The main contributions of this work are as follows.</a:t>
            </a:r>
          </a:p>
          <a:p>
            <a:endParaRPr lang="en-US" altLang="ko-KR" dirty="0"/>
          </a:p>
          <a:p>
            <a:r>
              <a:rPr lang="en-US" altLang="ko-KR" dirty="0"/>
              <a:t>This</a:t>
            </a:r>
            <a:r>
              <a:rPr lang="en-US" altLang="ko-KR" baseline="0" dirty="0"/>
              <a:t> study</a:t>
            </a:r>
            <a:r>
              <a:rPr lang="en-US" altLang="ko-KR" dirty="0"/>
              <a:t> significantly reduces the performance overheads of secure GPU memory.</a:t>
            </a:r>
          </a:p>
          <a:p>
            <a:endParaRPr lang="en-US" altLang="ko-KR" dirty="0"/>
          </a:p>
          <a:p>
            <a:r>
              <a:rPr lang="en-US" altLang="ko-KR" dirty="0"/>
              <a:t>To</a:t>
            </a:r>
            <a:r>
              <a:rPr lang="en-US" altLang="ko-KR" baseline="0" dirty="0"/>
              <a:t> reduce the overheads</a:t>
            </a:r>
            <a:r>
              <a:rPr lang="en-US" altLang="ko-KR" dirty="0"/>
              <a:t>, We exploit a unique memory update behavior of common GPU</a:t>
            </a:r>
            <a:r>
              <a:rPr lang="en-US" altLang="ko-KR" baseline="0" dirty="0"/>
              <a:t> applications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mechanism reduces the average performance degradation to 2.9%, compared to the</a:t>
            </a:r>
            <a:r>
              <a:rPr lang="en-US" altLang="ko-K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unprotected GPU memory.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40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threat model and assumptions</a:t>
            </a:r>
          </a:p>
          <a:p>
            <a:endParaRPr lang="en-US" altLang="ko-KR" dirty="0"/>
          </a:p>
          <a:p>
            <a:r>
              <a:rPr lang="en-US" altLang="ko-KR" dirty="0"/>
              <a:t>In our work, an attacker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fully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privileged software.</a:t>
            </a:r>
            <a:r>
              <a:rPr lang="en-US" altLang="ko-KR" baseline="0" dirty="0"/>
              <a:t> In addition,</a:t>
            </a:r>
            <a:r>
              <a:rPr lang="en-US" altLang="ko-KR" dirty="0"/>
              <a:t> the attacker can physically access the whole system.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GPU processor and</a:t>
            </a:r>
            <a:r>
              <a:rPr lang="en-US" altLang="ko-KR" baseline="0" dirty="0"/>
              <a:t> </a:t>
            </a:r>
            <a:r>
              <a:rPr lang="en-US" altLang="ko-KR" dirty="0"/>
              <a:t>software running on the GPU are in trusted computing base.</a:t>
            </a:r>
          </a:p>
          <a:p>
            <a:r>
              <a:rPr lang="en-US" altLang="ko-KR" dirty="0"/>
              <a:t>CPU and the GPU</a:t>
            </a:r>
            <a:r>
              <a:rPr lang="en-US" altLang="ko-KR" baseline="0" dirty="0"/>
              <a:t> host codes on CPU is also part of TCB.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 we does not consider denial of service and side channel attacks.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561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now Let’s move on the background and motivation of our work.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4AB11-ED51-4041-ABF3-98774B65612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719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1" y="132334"/>
            <a:ext cx="8894602" cy="606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77054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‹#›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6C95C-F5A1-47A0-B338-935B91ACFEDF}"/>
              </a:ext>
            </a:extLst>
          </p:cNvPr>
          <p:cNvCxnSpPr>
            <a:cxnSpLocks/>
          </p:cNvCxnSpPr>
          <p:nvPr userDrawn="1"/>
        </p:nvCxnSpPr>
        <p:spPr>
          <a:xfrm>
            <a:off x="117021" y="831498"/>
            <a:ext cx="889460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91;p1" descr="https://lh5.googleusercontent.com/KSP-u3ogOq-I6eX25qk8j7gFG43BZQLRbha4PFLaApVeiWtRCulrW1bYxQWlgpIFupRrKdmnfVMWT2C1-ilkWwiuysi3tOsQ1ZuSAAoD88ijSlhWd7e7oGrV-BPUTiwkKtu_7p1AFy0">
            <a:extLst>
              <a:ext uri="{FF2B5EF4-FFF2-40B4-BE49-F238E27FC236}">
                <a16:creationId xmlns:a16="http://schemas.microsoft.com/office/drawing/2014/main" id="{A18C7D2A-9A4E-489C-8832-F12D30B6BEF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76346" y="6334650"/>
            <a:ext cx="1044093" cy="34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2D6F5-1465-458D-8817-CE9A515BA7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4" y="6352984"/>
            <a:ext cx="1249680" cy="3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3772-9A14-4310-AA97-ADA9BE0847FC}" type="datetimeFigureOut">
              <a:rPr lang="en-CH" smtClean="0"/>
              <a:t>02/15/2021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1078-45FA-4BA5-9BE9-4C6ADE012FE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1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3772-9A14-4310-AA97-ADA9BE0847FC}" type="datetimeFigureOut">
              <a:rPr lang="en-CH" smtClean="0"/>
              <a:t>02/15/2021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1078-45FA-4BA5-9BE9-4C6ADE012FE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76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0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3772-9A14-4310-AA97-ADA9BE0847FC}" type="datetimeFigureOut">
              <a:rPr lang="en-CH" smtClean="0"/>
              <a:t>02/15/2021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1078-45FA-4BA5-9BE9-4C6ADE012FE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93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80E8E-89DB-4EDA-9091-14AA26D97F0F}"/>
              </a:ext>
            </a:extLst>
          </p:cNvPr>
          <p:cNvSpPr/>
          <p:nvPr/>
        </p:nvSpPr>
        <p:spPr>
          <a:xfrm>
            <a:off x="0" y="-135467"/>
            <a:ext cx="9144000" cy="699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F9D11-B71B-4ECC-B434-C28CD352932E}"/>
              </a:ext>
            </a:extLst>
          </p:cNvPr>
          <p:cNvSpPr txBox="1"/>
          <p:nvPr/>
        </p:nvSpPr>
        <p:spPr>
          <a:xfrm>
            <a:off x="133927" y="1513091"/>
            <a:ext cx="882534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Counters</a:t>
            </a:r>
            <a:r>
              <a:rPr lang="en-US" altLang="ko-KR" sz="4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4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altLang="ko-K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Compressed Encryption Counters for Secure GPU Memory </a:t>
            </a:r>
          </a:p>
          <a:p>
            <a:pPr algn="ctr"/>
            <a:endParaRPr lang="en-US" sz="45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Seonjin Na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Sunho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Lee,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Yeonjae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Kim,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Jongse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Park,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Jaehyuk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Huh </a:t>
            </a:r>
          </a:p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KAIST, School of Computing </a:t>
            </a:r>
            <a:endParaRPr lang="en-CH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oogle Shape;91;p1" descr="https://lh5.googleusercontent.com/KSP-u3ogOq-I6eX25qk8j7gFG43BZQLRbha4PFLaApVeiWtRCulrW1bYxQWlgpIFupRrKdmnfVMWT2C1-ilkWwiuysi3tOsQ1ZuSAAoD88ijSlhWd7e7oGrV-BPUTiwkKtu_7p1AFy0">
            <a:extLst>
              <a:ext uri="{FF2B5EF4-FFF2-40B4-BE49-F238E27FC236}">
                <a16:creationId xmlns:a16="http://schemas.microsoft.com/office/drawing/2014/main" id="{C2146274-2C7E-498A-B281-C257F4C77B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089" y="5546094"/>
            <a:ext cx="1266911" cy="46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F8CE0-EF46-42BF-ADB6-8B99C9A15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46094"/>
            <a:ext cx="1691326" cy="4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49"/>
    </mc:Choice>
    <mc:Fallback xmlns="">
      <p:transition advTm="15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C0C41-708F-4FE8-9930-6F1A540F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Memory Encryption</a:t>
            </a:r>
          </a:p>
          <a:p>
            <a:pPr lvl="1"/>
            <a:r>
              <a:rPr lang="en-US" altLang="ko-KR" dirty="0"/>
              <a:t> Counter mode encryption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Split Counter scheme 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78F1F-83C2-4B89-AC6F-4093F13E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 : Securing Memory 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959360-CC0A-4D1F-8C1E-342216A0747F}"/>
              </a:ext>
            </a:extLst>
          </p:cNvPr>
          <p:cNvSpPr/>
          <p:nvPr/>
        </p:nvSpPr>
        <p:spPr>
          <a:xfrm>
            <a:off x="1821994" y="2788289"/>
            <a:ext cx="879686" cy="502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AES-CTR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E498EA4-4760-4C7A-9CB0-CD512CBD4158}"/>
              </a:ext>
            </a:extLst>
          </p:cNvPr>
          <p:cNvSpPr/>
          <p:nvPr/>
        </p:nvSpPr>
        <p:spPr>
          <a:xfrm>
            <a:off x="3064931" y="2788288"/>
            <a:ext cx="573290" cy="5025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OTP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0BFEC37-5B50-4CC3-9043-3CBB7EFA20C6}"/>
              </a:ext>
            </a:extLst>
          </p:cNvPr>
          <p:cNvCxnSpPr>
            <a:cxnSpLocks/>
            <a:stCxn id="70" idx="3"/>
            <a:endCxn id="56" idx="2"/>
          </p:cNvCxnSpPr>
          <p:nvPr/>
        </p:nvCxnSpPr>
        <p:spPr>
          <a:xfrm>
            <a:off x="3638221" y="3039585"/>
            <a:ext cx="593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4D750B-E210-4314-AD26-313ADADB1A1A}"/>
              </a:ext>
            </a:extLst>
          </p:cNvPr>
          <p:cNvSpPr txBox="1"/>
          <p:nvPr/>
        </p:nvSpPr>
        <p:spPr>
          <a:xfrm>
            <a:off x="1724915" y="3895114"/>
            <a:ext cx="304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Counter = Major | Minor</a:t>
            </a:r>
            <a:endParaRPr lang="ko-KR" altLang="en-US" sz="2000" b="1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B6D4FAB-741B-4FB2-953C-6D4E60FA4326}"/>
              </a:ext>
            </a:extLst>
          </p:cNvPr>
          <p:cNvCxnSpPr>
            <a:cxnSpLocks/>
          </p:cNvCxnSpPr>
          <p:nvPr/>
        </p:nvCxnSpPr>
        <p:spPr>
          <a:xfrm>
            <a:off x="1946050" y="2378025"/>
            <a:ext cx="0" cy="410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CFAD6C9-4EED-40CC-9451-3446AC150EB8}"/>
              </a:ext>
            </a:extLst>
          </p:cNvPr>
          <p:cNvSpPr txBox="1"/>
          <p:nvPr/>
        </p:nvSpPr>
        <p:spPr>
          <a:xfrm>
            <a:off x="1094249" y="2711941"/>
            <a:ext cx="63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CBBD47-E17F-473E-9EEF-DEE4D6A84CC7}"/>
              </a:ext>
            </a:extLst>
          </p:cNvPr>
          <p:cNvSpPr txBox="1"/>
          <p:nvPr/>
        </p:nvSpPr>
        <p:spPr>
          <a:xfrm>
            <a:off x="1466560" y="2069710"/>
            <a:ext cx="99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Address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4249B3-4E9A-4D0D-BA3C-75415E802E65}"/>
              </a:ext>
            </a:extLst>
          </p:cNvPr>
          <p:cNvSpPr txBox="1"/>
          <p:nvPr/>
        </p:nvSpPr>
        <p:spPr>
          <a:xfrm>
            <a:off x="2271707" y="2069710"/>
            <a:ext cx="10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Counter</a:t>
            </a:r>
            <a:endParaRPr lang="ko-KR" altLang="en-US" sz="16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72F1834-8902-441C-B078-463F1E3C9D88}"/>
              </a:ext>
            </a:extLst>
          </p:cNvPr>
          <p:cNvCxnSpPr>
            <a:cxnSpLocks/>
          </p:cNvCxnSpPr>
          <p:nvPr/>
        </p:nvCxnSpPr>
        <p:spPr>
          <a:xfrm>
            <a:off x="2587604" y="2378025"/>
            <a:ext cx="0" cy="410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583D172-665E-4317-84A3-7AD75FEA978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322608" y="3039586"/>
            <a:ext cx="499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C3C76C-3D33-417D-9A8F-4B04048A2D2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701680" y="3039585"/>
            <a:ext cx="3632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4B5670-6463-4B46-85C0-04218F2208B3}"/>
              </a:ext>
            </a:extLst>
          </p:cNvPr>
          <p:cNvSpPr/>
          <p:nvPr/>
        </p:nvSpPr>
        <p:spPr>
          <a:xfrm>
            <a:off x="4944163" y="2788287"/>
            <a:ext cx="1077354" cy="50259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Encrypted 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47CE3E-E7C7-408A-B37E-C18D09C30E5D}"/>
              </a:ext>
            </a:extLst>
          </p:cNvPr>
          <p:cNvGrpSpPr/>
          <p:nvPr/>
        </p:nvGrpSpPr>
        <p:grpSpPr>
          <a:xfrm>
            <a:off x="4231262" y="2888698"/>
            <a:ext cx="301774" cy="301774"/>
            <a:chOff x="5271561" y="2088964"/>
            <a:chExt cx="301774" cy="30177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B1A4980-E182-4C37-A222-CBEE8DC9D8E0}"/>
                </a:ext>
              </a:extLst>
            </p:cNvPr>
            <p:cNvSpPr/>
            <p:nvPr/>
          </p:nvSpPr>
          <p:spPr>
            <a:xfrm>
              <a:off x="5271561" y="2088964"/>
              <a:ext cx="301774" cy="301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EAAA26E-9486-4598-9618-4B16C39DCC49}"/>
                </a:ext>
              </a:extLst>
            </p:cNvPr>
            <p:cNvCxnSpPr>
              <a:cxnSpLocks/>
              <a:stCxn id="56" idx="2"/>
              <a:endCxn id="56" idx="6"/>
            </p:cNvCxnSpPr>
            <p:nvPr/>
          </p:nvCxnSpPr>
          <p:spPr>
            <a:xfrm>
              <a:off x="5271561" y="2239851"/>
              <a:ext cx="3017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0D0B355-EFD1-465B-8023-7D60792F0834}"/>
                </a:ext>
              </a:extLst>
            </p:cNvPr>
            <p:cNvCxnSpPr>
              <a:cxnSpLocks/>
              <a:stCxn id="56" idx="0"/>
              <a:endCxn id="56" idx="4"/>
            </p:cNvCxnSpPr>
            <p:nvPr/>
          </p:nvCxnSpPr>
          <p:spPr>
            <a:xfrm>
              <a:off x="5422448" y="2088964"/>
              <a:ext cx="0" cy="3017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2B36A12-2137-4DC2-A0F0-29933676AAAB}"/>
              </a:ext>
            </a:extLst>
          </p:cNvPr>
          <p:cNvCxnSpPr>
            <a:cxnSpLocks/>
            <a:stCxn id="56" idx="6"/>
            <a:endCxn id="51" idx="1"/>
          </p:cNvCxnSpPr>
          <p:nvPr/>
        </p:nvCxnSpPr>
        <p:spPr>
          <a:xfrm flipV="1">
            <a:off x="4533036" y="3039584"/>
            <a:ext cx="411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54B43F1-34BE-4B66-AE75-ADFFDAC12BD0}"/>
              </a:ext>
            </a:extLst>
          </p:cNvPr>
          <p:cNvSpPr/>
          <p:nvPr/>
        </p:nvSpPr>
        <p:spPr>
          <a:xfrm>
            <a:off x="4081339" y="2184759"/>
            <a:ext cx="593041" cy="3385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E5F67DA-5A5A-49FD-BB42-96CB90D6F8E3}"/>
              </a:ext>
            </a:extLst>
          </p:cNvPr>
          <p:cNvCxnSpPr>
            <a:cxnSpLocks/>
            <a:stCxn id="66" idx="2"/>
            <a:endCxn id="56" idx="0"/>
          </p:cNvCxnSpPr>
          <p:nvPr/>
        </p:nvCxnSpPr>
        <p:spPr>
          <a:xfrm>
            <a:off x="4377860" y="2523313"/>
            <a:ext cx="4289" cy="36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B58608-A282-42BD-81E8-3CC148CCD1DA}"/>
              </a:ext>
            </a:extLst>
          </p:cNvPr>
          <p:cNvSpPr txBox="1"/>
          <p:nvPr/>
        </p:nvSpPr>
        <p:spPr>
          <a:xfrm>
            <a:off x="3853183" y="4962089"/>
            <a:ext cx="31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Cache block :128B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/>
              <a:t>128 minor counters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638CD-D233-4A4E-929B-0B0AE34D0AED}"/>
              </a:ext>
            </a:extLst>
          </p:cNvPr>
          <p:cNvGrpSpPr/>
          <p:nvPr/>
        </p:nvGrpSpPr>
        <p:grpSpPr>
          <a:xfrm>
            <a:off x="1231994" y="4354682"/>
            <a:ext cx="3127780" cy="1131990"/>
            <a:chOff x="5877106" y="4119178"/>
            <a:chExt cx="3127780" cy="113199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C60319-84CF-4ABA-9F40-0E86FA28BCEA}"/>
                </a:ext>
              </a:extLst>
            </p:cNvPr>
            <p:cNvSpPr txBox="1"/>
            <p:nvPr/>
          </p:nvSpPr>
          <p:spPr>
            <a:xfrm>
              <a:off x="6121741" y="4119178"/>
              <a:ext cx="2883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Minor Counters(7-bit for each)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ACDBFF-DFA7-49AA-9D6C-17F469ACD1A7}"/>
                </a:ext>
              </a:extLst>
            </p:cNvPr>
            <p:cNvSpPr/>
            <p:nvPr/>
          </p:nvSpPr>
          <p:spPr>
            <a:xfrm>
              <a:off x="5951015" y="4707852"/>
              <a:ext cx="2053900" cy="5433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00538F-DB18-487F-BDF1-C972D0789E63}"/>
                </a:ext>
              </a:extLst>
            </p:cNvPr>
            <p:cNvSpPr txBox="1"/>
            <p:nvPr/>
          </p:nvSpPr>
          <p:spPr>
            <a:xfrm>
              <a:off x="7368423" y="4771953"/>
              <a:ext cx="413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E61677-DD74-431C-BF2E-5418AC68B4A5}"/>
                </a:ext>
              </a:extLst>
            </p:cNvPr>
            <p:cNvSpPr/>
            <p:nvPr/>
          </p:nvSpPr>
          <p:spPr>
            <a:xfrm>
              <a:off x="5951015" y="4707851"/>
              <a:ext cx="673305" cy="543316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Major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Ctr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2F6A7C4-1EDF-44E1-82B2-6B7E2A4C7D2E}"/>
                </a:ext>
              </a:extLst>
            </p:cNvPr>
            <p:cNvCxnSpPr>
              <a:cxnSpLocks/>
            </p:cNvCxnSpPr>
            <p:nvPr/>
          </p:nvCxnSpPr>
          <p:spPr>
            <a:xfrm>
              <a:off x="6626018" y="4707851"/>
              <a:ext cx="0" cy="543316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74C2C3B-1128-4B83-A305-97F8EB80CC29}"/>
                </a:ext>
              </a:extLst>
            </p:cNvPr>
            <p:cNvSpPr/>
            <p:nvPr/>
          </p:nvSpPr>
          <p:spPr>
            <a:xfrm>
              <a:off x="6635358" y="4707851"/>
              <a:ext cx="220097" cy="5433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D4D5F09-422A-4CE3-8D82-D14896B819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6730" y="4707851"/>
              <a:ext cx="0" cy="543316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오른쪽 중괄호 95">
              <a:extLst>
                <a:ext uri="{FF2B5EF4-FFF2-40B4-BE49-F238E27FC236}">
                  <a16:creationId xmlns:a16="http://schemas.microsoft.com/office/drawing/2014/main" id="{D9BB6D24-C052-47AA-8042-4B9CB2A76934}"/>
                </a:ext>
              </a:extLst>
            </p:cNvPr>
            <p:cNvSpPr/>
            <p:nvPr/>
          </p:nvSpPr>
          <p:spPr>
            <a:xfrm rot="16200000">
              <a:off x="7238901" y="3897627"/>
              <a:ext cx="151432" cy="13805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D9098D3-9FAA-4D6C-99EE-B7C075021651}"/>
                </a:ext>
              </a:extLst>
            </p:cNvPr>
            <p:cNvSpPr/>
            <p:nvPr/>
          </p:nvSpPr>
          <p:spPr>
            <a:xfrm>
              <a:off x="6869642" y="4707851"/>
              <a:ext cx="220097" cy="5433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731B4B5-4800-44F8-BAEC-FBD5BF7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1014" y="4707851"/>
              <a:ext cx="0" cy="543316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7DC7C5-4707-4261-B595-228366B305A8}"/>
                </a:ext>
              </a:extLst>
            </p:cNvPr>
            <p:cNvSpPr/>
            <p:nvPr/>
          </p:nvSpPr>
          <p:spPr>
            <a:xfrm>
              <a:off x="7767205" y="4707851"/>
              <a:ext cx="220097" cy="5433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26B69B9-8E21-4561-BAFB-8E887BBC75A4}"/>
                </a:ext>
              </a:extLst>
            </p:cNvPr>
            <p:cNvCxnSpPr>
              <a:cxnSpLocks/>
            </p:cNvCxnSpPr>
            <p:nvPr/>
          </p:nvCxnSpPr>
          <p:spPr>
            <a:xfrm>
              <a:off x="7988577" y="4707851"/>
              <a:ext cx="0" cy="543316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C5A1CC1-5A0A-4624-B2F0-DD7B60F3AE83}"/>
                </a:ext>
              </a:extLst>
            </p:cNvPr>
            <p:cNvSpPr/>
            <p:nvPr/>
          </p:nvSpPr>
          <p:spPr>
            <a:xfrm>
              <a:off x="7102650" y="4707851"/>
              <a:ext cx="220097" cy="5433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283172A-94A7-4E04-8AD3-92C85E0AA88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022" y="4707851"/>
              <a:ext cx="0" cy="543316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B55CE0F-6387-47F9-BE25-73BC9052CDFD}"/>
                </a:ext>
              </a:extLst>
            </p:cNvPr>
            <p:cNvSpPr txBox="1"/>
            <p:nvPr/>
          </p:nvSpPr>
          <p:spPr>
            <a:xfrm>
              <a:off x="5877106" y="4403257"/>
              <a:ext cx="106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64-bit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E9C894-3F7F-4CA9-A669-799D7F818653}"/>
              </a:ext>
            </a:extLst>
          </p:cNvPr>
          <p:cNvSpPr/>
          <p:nvPr/>
        </p:nvSpPr>
        <p:spPr>
          <a:xfrm>
            <a:off x="2285313" y="2078945"/>
            <a:ext cx="827544" cy="298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FF63B-8604-4DCB-BF64-BE479DB0D221}"/>
              </a:ext>
            </a:extLst>
          </p:cNvPr>
          <p:cNvSpPr txBox="1"/>
          <p:nvPr/>
        </p:nvSpPr>
        <p:spPr>
          <a:xfrm>
            <a:off x="1466560" y="1712879"/>
            <a:ext cx="359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Incremented</a:t>
            </a:r>
            <a:r>
              <a:rPr lang="en-US" altLang="ko-KR" sz="1600" b="1" dirty="0"/>
              <a:t> after data update  </a:t>
            </a:r>
            <a:endParaRPr lang="ko-KR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3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1736"/>
    </mc:Choice>
    <mc:Fallback xmlns="">
      <p:transition advTm="81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82" grpId="0"/>
      <p:bldP spid="88" grpId="0"/>
      <p:bldP spid="89" grpId="0"/>
      <p:bldP spid="90" grpId="0"/>
      <p:bldP spid="51" grpId="0" animBg="1"/>
      <p:bldP spid="66" grpId="0" animBg="1"/>
      <p:bldP spid="7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C0C41-708F-4FE8-9930-6F1A540F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Memory Integrity Verification</a:t>
            </a:r>
          </a:p>
          <a:p>
            <a:pPr lvl="1"/>
            <a:r>
              <a:rPr lang="en-US" altLang="ko-KR" dirty="0"/>
              <a:t>Message Authentication Code (MAC)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Counter Integrity Tree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78F1F-83C2-4B89-AC6F-4093F13E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 : Securing Memory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343F2-9D4B-4E6D-8C15-BFF17A969A58}"/>
              </a:ext>
            </a:extLst>
          </p:cNvPr>
          <p:cNvSpPr/>
          <p:nvPr/>
        </p:nvSpPr>
        <p:spPr>
          <a:xfrm>
            <a:off x="777569" y="1778104"/>
            <a:ext cx="893135" cy="5025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45E46-29AC-4050-8ABC-85911D98E9D5}"/>
              </a:ext>
            </a:extLst>
          </p:cNvPr>
          <p:cNvSpPr/>
          <p:nvPr/>
        </p:nvSpPr>
        <p:spPr>
          <a:xfrm>
            <a:off x="2163593" y="1778103"/>
            <a:ext cx="1542661" cy="5025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Cryptographic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Hash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662B8E-B53C-42ED-9EA5-11F334D1A60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670704" y="2029400"/>
            <a:ext cx="492889" cy="1"/>
          </a:xfrm>
          <a:prstGeom prst="straightConnector1">
            <a:avLst/>
          </a:prstGeom>
          <a:ln w="38100">
            <a:solidFill>
              <a:srgbClr val="172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C80F86-62C8-437F-B5F1-134291E9724A}"/>
              </a:ext>
            </a:extLst>
          </p:cNvPr>
          <p:cNvSpPr/>
          <p:nvPr/>
        </p:nvSpPr>
        <p:spPr>
          <a:xfrm>
            <a:off x="4160942" y="1778104"/>
            <a:ext cx="1005810" cy="502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MAC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B493A6-4B24-4606-8523-8C0B4820A390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706254" y="2029400"/>
            <a:ext cx="454688" cy="1"/>
          </a:xfrm>
          <a:prstGeom prst="straightConnector1">
            <a:avLst/>
          </a:prstGeom>
          <a:ln w="38100">
            <a:solidFill>
              <a:srgbClr val="172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01E1D8-3B3D-469A-B9B0-ECB68658B23E}"/>
              </a:ext>
            </a:extLst>
          </p:cNvPr>
          <p:cNvSpPr/>
          <p:nvPr/>
        </p:nvSpPr>
        <p:spPr>
          <a:xfrm>
            <a:off x="4728294" y="4624428"/>
            <a:ext cx="1403077" cy="338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Blocks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3E23A1-03C9-41B9-AC15-99C0FD9FA223}"/>
              </a:ext>
            </a:extLst>
          </p:cNvPr>
          <p:cNvSpPr/>
          <p:nvPr/>
        </p:nvSpPr>
        <p:spPr>
          <a:xfrm>
            <a:off x="6342330" y="4624428"/>
            <a:ext cx="1226938" cy="338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Counters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8438D-9E13-4E88-9332-2952B6E99BED}"/>
              </a:ext>
            </a:extLst>
          </p:cNvPr>
          <p:cNvSpPr/>
          <p:nvPr/>
        </p:nvSpPr>
        <p:spPr>
          <a:xfrm>
            <a:off x="6342330" y="4360615"/>
            <a:ext cx="268581" cy="16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963CD7-3694-4A82-90AA-6E812DA5ADC2}"/>
              </a:ext>
            </a:extLst>
          </p:cNvPr>
          <p:cNvSpPr/>
          <p:nvPr/>
        </p:nvSpPr>
        <p:spPr>
          <a:xfrm>
            <a:off x="6662818" y="4360616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D4FCA4-C393-40F9-88F2-E22FBD853A66}"/>
              </a:ext>
            </a:extLst>
          </p:cNvPr>
          <p:cNvSpPr/>
          <p:nvPr/>
        </p:nvSpPr>
        <p:spPr>
          <a:xfrm>
            <a:off x="6983305" y="4360616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E25BDA-D8ED-4944-8385-6DF751D294F5}"/>
              </a:ext>
            </a:extLst>
          </p:cNvPr>
          <p:cNvSpPr/>
          <p:nvPr/>
        </p:nvSpPr>
        <p:spPr>
          <a:xfrm>
            <a:off x="7300687" y="4360616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C89844-6906-4A06-B4D9-318819980C11}"/>
              </a:ext>
            </a:extLst>
          </p:cNvPr>
          <p:cNvSpPr/>
          <p:nvPr/>
        </p:nvSpPr>
        <p:spPr>
          <a:xfrm>
            <a:off x="6529929" y="4115129"/>
            <a:ext cx="268581" cy="16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408C67-F235-45FE-AFCD-DBACC660FA90}"/>
              </a:ext>
            </a:extLst>
          </p:cNvPr>
          <p:cNvSpPr/>
          <p:nvPr/>
        </p:nvSpPr>
        <p:spPr>
          <a:xfrm>
            <a:off x="6850417" y="4115130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5BFCEB-47F6-400B-876A-EED85D22056D}"/>
              </a:ext>
            </a:extLst>
          </p:cNvPr>
          <p:cNvSpPr/>
          <p:nvPr/>
        </p:nvSpPr>
        <p:spPr>
          <a:xfrm>
            <a:off x="7170904" y="4115130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045094-91D7-4723-8F09-DFA77D6B9483}"/>
              </a:ext>
            </a:extLst>
          </p:cNvPr>
          <p:cNvSpPr/>
          <p:nvPr/>
        </p:nvSpPr>
        <p:spPr>
          <a:xfrm>
            <a:off x="6680244" y="3869642"/>
            <a:ext cx="268581" cy="16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8B672A-7AB1-46C5-B9FE-669317CDF7B7}"/>
              </a:ext>
            </a:extLst>
          </p:cNvPr>
          <p:cNvSpPr/>
          <p:nvPr/>
        </p:nvSpPr>
        <p:spPr>
          <a:xfrm>
            <a:off x="7000732" y="3869643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28AD6C-BA73-4DE4-89FD-CAD0056E7AD0}"/>
              </a:ext>
            </a:extLst>
          </p:cNvPr>
          <p:cNvSpPr/>
          <p:nvPr/>
        </p:nvSpPr>
        <p:spPr>
          <a:xfrm>
            <a:off x="6835058" y="3620854"/>
            <a:ext cx="268581" cy="16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BBFDB83-4D33-4488-87B9-873D60F52C13}"/>
              </a:ext>
            </a:extLst>
          </p:cNvPr>
          <p:cNvCxnSpPr>
            <a:cxnSpLocks/>
          </p:cNvCxnSpPr>
          <p:nvPr/>
        </p:nvCxnSpPr>
        <p:spPr>
          <a:xfrm>
            <a:off x="6451133" y="3820547"/>
            <a:ext cx="1077463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B28932-5B6E-49B3-A309-9280C14BE705}"/>
              </a:ext>
            </a:extLst>
          </p:cNvPr>
          <p:cNvSpPr txBox="1"/>
          <p:nvPr/>
        </p:nvSpPr>
        <p:spPr>
          <a:xfrm>
            <a:off x="7434977" y="3472933"/>
            <a:ext cx="29566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On-chip secured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46732D-90CB-4693-A105-32B46B177B0A}"/>
              </a:ext>
            </a:extLst>
          </p:cNvPr>
          <p:cNvSpPr txBox="1"/>
          <p:nvPr/>
        </p:nvSpPr>
        <p:spPr>
          <a:xfrm>
            <a:off x="7528596" y="3871216"/>
            <a:ext cx="15020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Counter </a:t>
            </a:r>
          </a:p>
          <a:p>
            <a:r>
              <a:rPr lang="en-US" altLang="ko-KR" b="1" dirty="0"/>
              <a:t>Integrity Tree </a:t>
            </a:r>
            <a:endParaRPr lang="ko-KR" altLang="en-US" b="1" dirty="0"/>
          </a:p>
        </p:txBody>
      </p:sp>
      <p:sp>
        <p:nvSpPr>
          <p:cNvPr id="67" name="오른쪽 중괄호 66">
            <a:extLst>
              <a:ext uri="{FF2B5EF4-FFF2-40B4-BE49-F238E27FC236}">
                <a16:creationId xmlns:a16="http://schemas.microsoft.com/office/drawing/2014/main" id="{A8DE0650-F49B-43C8-A1E9-81245292DEE9}"/>
              </a:ext>
            </a:extLst>
          </p:cNvPr>
          <p:cNvSpPr/>
          <p:nvPr/>
        </p:nvSpPr>
        <p:spPr>
          <a:xfrm>
            <a:off x="7647433" y="3837134"/>
            <a:ext cx="176182" cy="754785"/>
          </a:xfrm>
          <a:prstGeom prst="rightBrace">
            <a:avLst/>
          </a:prstGeom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260F60-323D-4DBD-A59A-7CF6B56B4146}"/>
              </a:ext>
            </a:extLst>
          </p:cNvPr>
          <p:cNvSpPr/>
          <p:nvPr/>
        </p:nvSpPr>
        <p:spPr>
          <a:xfrm>
            <a:off x="726671" y="3484385"/>
            <a:ext cx="1116687" cy="4233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Processor</a:t>
            </a:r>
            <a:endParaRPr lang="ko-KR" altLang="en-US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C4E614-79B2-4068-8319-EEC453836400}"/>
              </a:ext>
            </a:extLst>
          </p:cNvPr>
          <p:cNvSpPr/>
          <p:nvPr/>
        </p:nvSpPr>
        <p:spPr>
          <a:xfrm>
            <a:off x="3734194" y="3484385"/>
            <a:ext cx="919037" cy="4233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04A054AA-587A-41E1-93EC-83CA341C738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4693856"/>
            <a:ext cx="430115" cy="43011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6586CA5-20D6-4237-8344-E59A5838319C}"/>
              </a:ext>
            </a:extLst>
          </p:cNvPr>
          <p:cNvSpPr txBox="1"/>
          <p:nvPr/>
        </p:nvSpPr>
        <p:spPr>
          <a:xfrm>
            <a:off x="3027558" y="5367806"/>
            <a:ext cx="611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Our baseline : </a:t>
            </a:r>
            <a:r>
              <a:rPr lang="en-US" altLang="ko-KR" sz="2400" b="1" dirty="0">
                <a:solidFill>
                  <a:schemeClr val="accent1"/>
                </a:solidFill>
              </a:rPr>
              <a:t>SC-128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128-ary</a:t>
            </a:r>
            <a:r>
              <a:rPr lang="en-US" altLang="ko-KR" sz="2400" dirty="0"/>
              <a:t> (Split Counter + Counter integrity tree)</a:t>
            </a:r>
            <a:endParaRPr lang="ko-KR" altLang="en-US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F91B59-1580-48C9-A49F-2D6F4C600B94}"/>
              </a:ext>
            </a:extLst>
          </p:cNvPr>
          <p:cNvSpPr txBox="1"/>
          <p:nvPr/>
        </p:nvSpPr>
        <p:spPr>
          <a:xfrm>
            <a:off x="1592489" y="2926150"/>
            <a:ext cx="230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Replay Attack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0E7CDF-16F5-4730-91FD-52E82C146A08}"/>
              </a:ext>
            </a:extLst>
          </p:cNvPr>
          <p:cNvSpPr txBox="1"/>
          <p:nvPr/>
        </p:nvSpPr>
        <p:spPr>
          <a:xfrm>
            <a:off x="519167" y="4762928"/>
            <a:ext cx="197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(older copy)</a:t>
            </a:r>
            <a:endParaRPr lang="ko-KR" altLang="en-US" sz="2000" b="1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2FA12A-2D74-40B5-9935-91FF820C052D}"/>
              </a:ext>
            </a:extLst>
          </p:cNvPr>
          <p:cNvCxnSpPr>
            <a:cxnSpLocks/>
          </p:cNvCxnSpPr>
          <p:nvPr/>
        </p:nvCxnSpPr>
        <p:spPr>
          <a:xfrm>
            <a:off x="6598310" y="3822407"/>
            <a:ext cx="7699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374DE5-DC06-4937-B469-1437F02F0914}"/>
              </a:ext>
            </a:extLst>
          </p:cNvPr>
          <p:cNvSpPr txBox="1"/>
          <p:nvPr/>
        </p:nvSpPr>
        <p:spPr>
          <a:xfrm>
            <a:off x="1759280" y="3344415"/>
            <a:ext cx="23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{Data1,MAC1, Ctr1}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21E8977-933A-4ABF-88BA-922DD1CDA21F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1843358" y="3696084"/>
            <a:ext cx="189083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34BF78-2F6C-40E5-9307-CDD56BBE73E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879881" y="3738880"/>
            <a:ext cx="0" cy="9549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95923B8-C548-4FD2-95CE-54833A295687}"/>
              </a:ext>
            </a:extLst>
          </p:cNvPr>
          <p:cNvSpPr txBox="1"/>
          <p:nvPr/>
        </p:nvSpPr>
        <p:spPr>
          <a:xfrm>
            <a:off x="2988750" y="4082298"/>
            <a:ext cx="89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Sniff </a:t>
            </a:r>
            <a:endParaRPr lang="ko-KR" altLang="en-US" sz="20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FD7A795-5BA3-4C48-ABC3-9B6D38D4BCA0}"/>
              </a:ext>
            </a:extLst>
          </p:cNvPr>
          <p:cNvCxnSpPr>
            <a:cxnSpLocks/>
          </p:cNvCxnSpPr>
          <p:nvPr/>
        </p:nvCxnSpPr>
        <p:spPr>
          <a:xfrm flipH="1" flipV="1">
            <a:off x="1831961" y="3928218"/>
            <a:ext cx="912831" cy="8822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76E0EF-5607-4966-8F1E-D566A93F4CC2}"/>
              </a:ext>
            </a:extLst>
          </p:cNvPr>
          <p:cNvSpPr txBox="1"/>
          <p:nvPr/>
        </p:nvSpPr>
        <p:spPr>
          <a:xfrm>
            <a:off x="489338" y="4472159"/>
            <a:ext cx="221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{Data0, MAC0, Ctr0}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1A8382-E403-4F1B-BBFD-34262B3AB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0" y="4190947"/>
            <a:ext cx="309032" cy="309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15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8907"/>
    </mc:Choice>
    <mc:Fallback xmlns="">
      <p:transition advTm="58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1" grpId="0" animBg="1"/>
      <p:bldP spid="62" grpId="0" animBg="1"/>
      <p:bldP spid="65" grpId="0"/>
      <p:bldP spid="66" grpId="0"/>
      <p:bldP spid="67" grpId="0"/>
      <p:bldP spid="68" grpId="0" animBg="1"/>
      <p:bldP spid="69" grpId="0" animBg="1"/>
      <p:bldP spid="71" grpId="0"/>
      <p:bldP spid="72" grpId="0"/>
      <p:bldP spid="73" grpId="0"/>
      <p:bldP spid="75" grpId="0"/>
      <p:bldP spid="78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51A3-248C-4576-9F6A-5BDACDAB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: Performance Overhead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E1777-9CF3-48A3-9EAA-C680D29E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Secure memory require </a:t>
            </a:r>
            <a:r>
              <a:rPr lang="en-US" altLang="ko-KR" b="1" dirty="0">
                <a:solidFill>
                  <a:schemeClr val="accent1"/>
                </a:solidFill>
              </a:rPr>
              <a:t>additional meta-data requests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FDC631-8574-4827-B4A4-9C8E68D4E1FE}"/>
              </a:ext>
            </a:extLst>
          </p:cNvPr>
          <p:cNvSpPr/>
          <p:nvPr/>
        </p:nvSpPr>
        <p:spPr>
          <a:xfrm>
            <a:off x="1407672" y="4221534"/>
            <a:ext cx="6065410" cy="10591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580AB3-4317-45AC-A214-3B00272803BC}"/>
              </a:ext>
            </a:extLst>
          </p:cNvPr>
          <p:cNvSpPr/>
          <p:nvPr/>
        </p:nvSpPr>
        <p:spPr>
          <a:xfrm>
            <a:off x="1407671" y="1759398"/>
            <a:ext cx="2004060" cy="693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Last-Level Cache</a:t>
            </a:r>
          </a:p>
          <a:p>
            <a:pPr algn="ctr"/>
            <a:r>
              <a:rPr lang="en-US" altLang="ko-KR" b="1" dirty="0"/>
              <a:t>(LLC)</a:t>
            </a:r>
            <a:endParaRPr lang="ko-KR" altLang="en-US" b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B532DF7-DFEA-4C56-9DDC-01688826ACAB}"/>
              </a:ext>
            </a:extLst>
          </p:cNvPr>
          <p:cNvCxnSpPr>
            <a:cxnSpLocks/>
          </p:cNvCxnSpPr>
          <p:nvPr/>
        </p:nvCxnSpPr>
        <p:spPr>
          <a:xfrm>
            <a:off x="1950212" y="2451010"/>
            <a:ext cx="0" cy="2055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73F3BB8-47F3-45C1-B796-33F3AAE4A340}"/>
              </a:ext>
            </a:extLst>
          </p:cNvPr>
          <p:cNvSpPr txBox="1"/>
          <p:nvPr/>
        </p:nvSpPr>
        <p:spPr>
          <a:xfrm>
            <a:off x="1013143" y="2728399"/>
            <a:ext cx="95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Data Request</a:t>
            </a:r>
            <a:endParaRPr lang="ko-KR" altLang="en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D29F6D-9E41-412B-96AF-4BBF9A49D1A0}"/>
              </a:ext>
            </a:extLst>
          </p:cNvPr>
          <p:cNvSpPr/>
          <p:nvPr/>
        </p:nvSpPr>
        <p:spPr>
          <a:xfrm>
            <a:off x="4176575" y="1757590"/>
            <a:ext cx="971571" cy="693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Counter</a:t>
            </a:r>
          </a:p>
          <a:p>
            <a:pPr algn="ctr"/>
            <a:r>
              <a:rPr lang="en-US" altLang="ko-KR" b="1" dirty="0"/>
              <a:t> Cache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434A79-D41D-46C4-9CDA-068EC29A7D69}"/>
              </a:ext>
            </a:extLst>
          </p:cNvPr>
          <p:cNvSpPr/>
          <p:nvPr/>
        </p:nvSpPr>
        <p:spPr>
          <a:xfrm>
            <a:off x="5872261" y="1757590"/>
            <a:ext cx="749462" cy="693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 Cache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8D42546-2BA9-4A13-8C92-E0B8D9ADE6DE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1950212" y="2104300"/>
            <a:ext cx="2226363" cy="711263"/>
          </a:xfrm>
          <a:prstGeom prst="bentConnector3">
            <a:avLst>
              <a:gd name="adj1" fmla="val 7777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F53AA5-B701-428E-88CD-12DB92C6DA4C}"/>
              </a:ext>
            </a:extLst>
          </p:cNvPr>
          <p:cNvSpPr/>
          <p:nvPr/>
        </p:nvSpPr>
        <p:spPr>
          <a:xfrm>
            <a:off x="1573744" y="4506026"/>
            <a:ext cx="1175960" cy="597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340575B-E1CC-4D03-B820-BF5FCFA7FEBA}"/>
              </a:ext>
            </a:extLst>
          </p:cNvPr>
          <p:cNvSpPr/>
          <p:nvPr/>
        </p:nvSpPr>
        <p:spPr>
          <a:xfrm>
            <a:off x="3990934" y="4506026"/>
            <a:ext cx="1342852" cy="5971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 Counters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6073669-2961-4F77-9BD9-197D13E07D03}"/>
              </a:ext>
            </a:extLst>
          </p:cNvPr>
          <p:cNvSpPr/>
          <p:nvPr/>
        </p:nvSpPr>
        <p:spPr>
          <a:xfrm>
            <a:off x="5783999" y="4506026"/>
            <a:ext cx="925987" cy="597116"/>
          </a:xfrm>
          <a:prstGeom prst="rect">
            <a:avLst/>
          </a:prstGeom>
          <a:solidFill>
            <a:srgbClr val="22A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Nodes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713B80-23AB-4964-9ACE-79A199530541}"/>
              </a:ext>
            </a:extLst>
          </p:cNvPr>
          <p:cNvSpPr/>
          <p:nvPr/>
        </p:nvSpPr>
        <p:spPr>
          <a:xfrm>
            <a:off x="2827579" y="4506026"/>
            <a:ext cx="800517" cy="597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181EB74-3C62-4791-9A82-0395D9893543}"/>
              </a:ext>
            </a:extLst>
          </p:cNvPr>
          <p:cNvCxnSpPr>
            <a:cxnSpLocks/>
          </p:cNvCxnSpPr>
          <p:nvPr/>
        </p:nvCxnSpPr>
        <p:spPr>
          <a:xfrm>
            <a:off x="559110" y="3872525"/>
            <a:ext cx="8163871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AC40BB8-4FEC-4F70-973D-C1453238C5EE}"/>
              </a:ext>
            </a:extLst>
          </p:cNvPr>
          <p:cNvSpPr txBox="1"/>
          <p:nvPr/>
        </p:nvSpPr>
        <p:spPr>
          <a:xfrm>
            <a:off x="423034" y="3252745"/>
            <a:ext cx="14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On-chip</a:t>
            </a:r>
          </a:p>
          <a:p>
            <a:r>
              <a:rPr lang="en-US" altLang="ko-KR" b="1" dirty="0"/>
              <a:t>Boundary</a:t>
            </a:r>
            <a:endParaRPr lang="ko-KR" altLang="en-US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1CE973-FE57-4638-92CE-BCDFCABF1BDF}"/>
              </a:ext>
            </a:extLst>
          </p:cNvPr>
          <p:cNvSpPr/>
          <p:nvPr/>
        </p:nvSpPr>
        <p:spPr>
          <a:xfrm>
            <a:off x="3025015" y="3348742"/>
            <a:ext cx="605853" cy="3587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OTP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2EA15674-2D2C-40DA-B21C-460FE5A3A7C2}"/>
              </a:ext>
            </a:extLst>
          </p:cNvPr>
          <p:cNvCxnSpPr>
            <a:cxnSpLocks/>
            <a:endCxn id="109" idx="3"/>
          </p:cNvCxnSpPr>
          <p:nvPr/>
        </p:nvCxnSpPr>
        <p:spPr>
          <a:xfrm rot="5400000">
            <a:off x="3486017" y="2595862"/>
            <a:ext cx="1077090" cy="78738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B3EE254-D4BA-4E35-A6AA-16E93D0EB02B}"/>
              </a:ext>
            </a:extLst>
          </p:cNvPr>
          <p:cNvCxnSpPr>
            <a:cxnSpLocks/>
            <a:endCxn id="113" idx="4"/>
          </p:cNvCxnSpPr>
          <p:nvPr/>
        </p:nvCxnSpPr>
        <p:spPr>
          <a:xfrm flipV="1">
            <a:off x="2377999" y="3674771"/>
            <a:ext cx="0" cy="840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6A1F786-E765-4A18-89E1-6093A013E0A3}"/>
              </a:ext>
            </a:extLst>
          </p:cNvPr>
          <p:cNvGrpSpPr/>
          <p:nvPr/>
        </p:nvGrpSpPr>
        <p:grpSpPr>
          <a:xfrm>
            <a:off x="2227112" y="3372997"/>
            <a:ext cx="301774" cy="301774"/>
            <a:chOff x="5271561" y="2088964"/>
            <a:chExt cx="301774" cy="301774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2218277-EEE9-41CA-AF33-45865A00A031}"/>
                </a:ext>
              </a:extLst>
            </p:cNvPr>
            <p:cNvSpPr/>
            <p:nvPr/>
          </p:nvSpPr>
          <p:spPr>
            <a:xfrm>
              <a:off x="5271561" y="2088964"/>
              <a:ext cx="301774" cy="301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EB0BC94-7122-4342-99DD-E71EA6C1042F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5271561" y="2239851"/>
              <a:ext cx="3017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A1070B37-AC2C-420F-AE9A-BA03EB5F3837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5422448" y="2088964"/>
              <a:ext cx="0" cy="3017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6220FE4-443E-4004-9189-CDC4940277B4}"/>
              </a:ext>
            </a:extLst>
          </p:cNvPr>
          <p:cNvCxnSpPr>
            <a:cxnSpLocks/>
            <a:stCxn id="109" idx="1"/>
            <a:endCxn id="113" idx="6"/>
          </p:cNvCxnSpPr>
          <p:nvPr/>
        </p:nvCxnSpPr>
        <p:spPr>
          <a:xfrm flipH="1" flipV="1">
            <a:off x="2528886" y="3523884"/>
            <a:ext cx="496129" cy="4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A8DDF99-25D6-4727-86FB-899FD971759A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377999" y="2459931"/>
            <a:ext cx="0" cy="913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AB298E-6F2E-4597-80BE-DA369358AB51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950212" y="4026615"/>
            <a:ext cx="1277626" cy="479411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985CF7E-623A-4866-A504-34AD06D2DEAD}"/>
              </a:ext>
            </a:extLst>
          </p:cNvPr>
          <p:cNvSpPr txBox="1"/>
          <p:nvPr/>
        </p:nvSpPr>
        <p:spPr>
          <a:xfrm>
            <a:off x="3217652" y="3892487"/>
            <a:ext cx="15107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Data  MAC Request </a:t>
            </a:r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8962AC-5EC2-4E98-9CA2-7D981B686BCD}"/>
              </a:ext>
            </a:extLst>
          </p:cNvPr>
          <p:cNvSpPr txBox="1"/>
          <p:nvPr/>
        </p:nvSpPr>
        <p:spPr>
          <a:xfrm>
            <a:off x="4868282" y="2661352"/>
            <a:ext cx="113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Counter </a:t>
            </a:r>
          </a:p>
          <a:p>
            <a:r>
              <a:rPr lang="en-US" altLang="ko-KR" sz="1600" b="1" dirty="0"/>
              <a:t>Request</a:t>
            </a:r>
            <a:endParaRPr lang="ko-KR" altLang="en-US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8EDB84B-3C06-4E9B-B8DF-BEBF7E6D0A9D}"/>
              </a:ext>
            </a:extLst>
          </p:cNvPr>
          <p:cNvSpPr txBox="1"/>
          <p:nvPr/>
        </p:nvSpPr>
        <p:spPr>
          <a:xfrm>
            <a:off x="6298865" y="2661352"/>
            <a:ext cx="177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Counter Tree Requests</a:t>
            </a:r>
            <a:endParaRPr lang="ko-KR" altLang="en-US" sz="16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21FB412-D818-4451-83BD-550EE3AD873C}"/>
              </a:ext>
            </a:extLst>
          </p:cNvPr>
          <p:cNvSpPr txBox="1"/>
          <p:nvPr/>
        </p:nvSpPr>
        <p:spPr>
          <a:xfrm>
            <a:off x="2374875" y="2763410"/>
            <a:ext cx="274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Decryption</a:t>
            </a:r>
          </a:p>
          <a:p>
            <a:r>
              <a:rPr lang="en-US" altLang="ko-KR" b="1" dirty="0"/>
              <a:t>&amp; Data MAC check</a:t>
            </a:r>
            <a:endParaRPr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B1A8FC-50FF-4D01-AC94-1F1BDF6D7F6C}"/>
              </a:ext>
            </a:extLst>
          </p:cNvPr>
          <p:cNvSpPr txBox="1"/>
          <p:nvPr/>
        </p:nvSpPr>
        <p:spPr>
          <a:xfrm>
            <a:off x="2930382" y="5253281"/>
            <a:ext cx="32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Untrusted GPU Memory</a:t>
            </a:r>
            <a:endParaRPr lang="ko-KR" altLang="en-US" sz="24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309AEAB-0435-4EEB-BC02-54AD7F6152F1}"/>
              </a:ext>
            </a:extLst>
          </p:cNvPr>
          <p:cNvSpPr/>
          <p:nvPr/>
        </p:nvSpPr>
        <p:spPr>
          <a:xfrm>
            <a:off x="423034" y="3322095"/>
            <a:ext cx="8397116" cy="6264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E99B62-934E-4610-9D35-3833425DDCB1}"/>
              </a:ext>
            </a:extLst>
          </p:cNvPr>
          <p:cNvSpPr txBox="1"/>
          <p:nvPr/>
        </p:nvSpPr>
        <p:spPr>
          <a:xfrm>
            <a:off x="7847509" y="3387755"/>
            <a:ext cx="121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Trusted 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700C1D9-891D-4E40-9BB4-1A60E1667AAD}"/>
              </a:ext>
            </a:extLst>
          </p:cNvPr>
          <p:cNvSpPr txBox="1"/>
          <p:nvPr/>
        </p:nvSpPr>
        <p:spPr>
          <a:xfrm>
            <a:off x="7647495" y="3948367"/>
            <a:ext cx="137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Untrusted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7" name="아래쪽 화살표 7">
            <a:extLst>
              <a:ext uri="{FF2B5EF4-FFF2-40B4-BE49-F238E27FC236}">
                <a16:creationId xmlns:a16="http://schemas.microsoft.com/office/drawing/2014/main" id="{C5D95E1F-15FE-4D48-B20B-3F7107F1A04E}"/>
              </a:ext>
            </a:extLst>
          </p:cNvPr>
          <p:cNvSpPr/>
          <p:nvPr/>
        </p:nvSpPr>
        <p:spPr>
          <a:xfrm>
            <a:off x="8089461" y="4348477"/>
            <a:ext cx="450761" cy="9082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아래쪽 화살표 26">
            <a:extLst>
              <a:ext uri="{FF2B5EF4-FFF2-40B4-BE49-F238E27FC236}">
                <a16:creationId xmlns:a16="http://schemas.microsoft.com/office/drawing/2014/main" id="{BC4D0FB9-4B57-458A-9615-B8DB585F5089}"/>
              </a:ext>
            </a:extLst>
          </p:cNvPr>
          <p:cNvSpPr/>
          <p:nvPr/>
        </p:nvSpPr>
        <p:spPr>
          <a:xfrm rot="10800000">
            <a:off x="8118581" y="1593435"/>
            <a:ext cx="450761" cy="17297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9D29B40-8CFE-4D52-97FD-330519DB865A}"/>
              </a:ext>
            </a:extLst>
          </p:cNvPr>
          <p:cNvSpPr/>
          <p:nvPr/>
        </p:nvSpPr>
        <p:spPr>
          <a:xfrm>
            <a:off x="0" y="5126718"/>
            <a:ext cx="9144000" cy="955967"/>
          </a:xfrm>
          <a:prstGeom prst="rect">
            <a:avLst/>
          </a:prstGeom>
          <a:solidFill>
            <a:srgbClr val="005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memory </a:t>
            </a:r>
            <a:r>
              <a:rPr lang="en-US" altLang="ko-K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adds decryption latency 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ko-K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increases memory bandwidth  </a:t>
            </a:r>
            <a:endParaRPr lang="ko-KR" alt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8B37FDF-F43B-49A1-88E5-050BC1B13B8B}"/>
              </a:ext>
            </a:extLst>
          </p:cNvPr>
          <p:cNvCxnSpPr>
            <a:cxnSpLocks/>
          </p:cNvCxnSpPr>
          <p:nvPr/>
        </p:nvCxnSpPr>
        <p:spPr>
          <a:xfrm flipH="1">
            <a:off x="4887531" y="2459931"/>
            <a:ext cx="1" cy="2055016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BE447D8-7133-4EFC-B8C3-95BFD5052C98}"/>
              </a:ext>
            </a:extLst>
          </p:cNvPr>
          <p:cNvCxnSpPr>
            <a:cxnSpLocks/>
          </p:cNvCxnSpPr>
          <p:nvPr/>
        </p:nvCxnSpPr>
        <p:spPr>
          <a:xfrm flipH="1">
            <a:off x="6248492" y="2451010"/>
            <a:ext cx="1" cy="2055016"/>
          </a:xfrm>
          <a:prstGeom prst="straightConnector1">
            <a:avLst/>
          </a:prstGeom>
          <a:ln w="57150">
            <a:solidFill>
              <a:srgbClr val="22A784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734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3479"/>
    </mc:Choice>
    <mc:Fallback xmlns="">
      <p:transition advTm="73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9" grpId="0" animBg="1"/>
      <p:bldP spid="119" grpId="0"/>
      <p:bldP spid="120" grpId="0"/>
      <p:bldP spid="121" grpId="0"/>
      <p:bldP spid="122" grpId="0"/>
      <p:bldP spid="124" grpId="0" animBg="1"/>
      <p:bldP spid="124" grpId="1" animBg="1"/>
      <p:bldP spid="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6A7A4-1137-4761-A3C9-A13A59D3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GPU memory protection overhead result for GPU benchmark suites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F76C746C-3ABE-4EA4-B42D-61720A017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034833"/>
              </p:ext>
            </p:extLst>
          </p:nvPr>
        </p:nvGraphicFramePr>
        <p:xfrm>
          <a:off x="189545" y="1366756"/>
          <a:ext cx="5144326" cy="3748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2C67D09-A669-4A6E-BCDC-B316F53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Performance Breakdown Analysis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3BA27-A28D-4855-9313-7CC9F24C9287}"/>
              </a:ext>
            </a:extLst>
          </p:cNvPr>
          <p:cNvSpPr txBox="1"/>
          <p:nvPr/>
        </p:nvSpPr>
        <p:spPr>
          <a:xfrm>
            <a:off x="2328362" y="2986679"/>
            <a:ext cx="87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+ 2.4% 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0E281-0B12-4139-A17A-F3A19330C420}"/>
              </a:ext>
            </a:extLst>
          </p:cNvPr>
          <p:cNvSpPr txBox="1"/>
          <p:nvPr/>
        </p:nvSpPr>
        <p:spPr>
          <a:xfrm>
            <a:off x="3098983" y="2788925"/>
            <a:ext cx="9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+ 11.8% 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AC6CAE-91EA-4875-8877-AD51CD73EFFA}"/>
              </a:ext>
            </a:extLst>
          </p:cNvPr>
          <p:cNvSpPr/>
          <p:nvPr/>
        </p:nvSpPr>
        <p:spPr>
          <a:xfrm>
            <a:off x="6160195" y="2302541"/>
            <a:ext cx="1176996" cy="6476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0FDD2E-5D7D-4F04-BDE0-2EC059BB49A1}"/>
              </a:ext>
            </a:extLst>
          </p:cNvPr>
          <p:cNvSpPr/>
          <p:nvPr/>
        </p:nvSpPr>
        <p:spPr>
          <a:xfrm>
            <a:off x="7516793" y="2292462"/>
            <a:ext cx="938043" cy="6476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MAC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6AB7A-6385-42E1-B598-21BF052A8769}"/>
              </a:ext>
            </a:extLst>
          </p:cNvPr>
          <p:cNvSpPr txBox="1"/>
          <p:nvPr/>
        </p:nvSpPr>
        <p:spPr>
          <a:xfrm>
            <a:off x="5857099" y="1685451"/>
            <a:ext cx="319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For data MAC overhead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9294B-0D33-4819-B1A4-7E756020EC8E}"/>
              </a:ext>
            </a:extLst>
          </p:cNvPr>
          <p:cNvSpPr/>
          <p:nvPr/>
        </p:nvSpPr>
        <p:spPr>
          <a:xfrm>
            <a:off x="5998873" y="2134671"/>
            <a:ext cx="2544618" cy="9328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E3517-8AE9-43CE-B5CA-5EED7E552323}"/>
              </a:ext>
            </a:extLst>
          </p:cNvPr>
          <p:cNvSpPr txBox="1"/>
          <p:nvPr/>
        </p:nvSpPr>
        <p:spPr>
          <a:xfrm>
            <a:off x="286692" y="6120855"/>
            <a:ext cx="645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 :</a:t>
            </a:r>
            <a:r>
              <a:rPr lang="en-US" altLang="ko-KR" sz="1200" dirty="0">
                <a:ea typeface="Helvetica" charset="0"/>
                <a:cs typeface="Helvetica" charset="0"/>
              </a:rPr>
              <a:t>SYNERGY: Rethinking Secure-Memory Design for Error-Correcting Memories, HPCA’18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82085-C492-41BD-8C9C-8AC5C36B1AB1}"/>
              </a:ext>
            </a:extLst>
          </p:cNvPr>
          <p:cNvSpPr txBox="1"/>
          <p:nvPr/>
        </p:nvSpPr>
        <p:spPr>
          <a:xfrm>
            <a:off x="5753761" y="3149372"/>
            <a:ext cx="347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ECC memory, </a:t>
            </a:r>
          </a:p>
          <a:p>
            <a:r>
              <a:rPr lang="en-US" altLang="ko-KR" dirty="0"/>
              <a:t>Data &amp; MAC can be provided by </a:t>
            </a:r>
          </a:p>
          <a:p>
            <a:r>
              <a:rPr lang="en-US" altLang="ko-KR" b="1" dirty="0"/>
              <a:t>1 memory access </a:t>
            </a:r>
            <a:r>
              <a:rPr lang="en-US" altLang="ko-KR" dirty="0"/>
              <a:t>using </a:t>
            </a:r>
            <a:r>
              <a:rPr lang="en-US" altLang="ko-KR" b="1" dirty="0">
                <a:solidFill>
                  <a:schemeClr val="accent1"/>
                </a:solidFill>
              </a:rPr>
              <a:t>Synergy[1]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EA7DF-4C8A-4DBE-B627-A808935DA8BB}"/>
              </a:ext>
            </a:extLst>
          </p:cNvPr>
          <p:cNvSpPr txBox="1"/>
          <p:nvPr/>
        </p:nvSpPr>
        <p:spPr>
          <a:xfrm>
            <a:off x="4029412" y="2591171"/>
            <a:ext cx="9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+ 22.4% 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F5547-071B-449D-A310-7C1D0A37E311}"/>
              </a:ext>
            </a:extLst>
          </p:cNvPr>
          <p:cNvSpPr/>
          <p:nvPr/>
        </p:nvSpPr>
        <p:spPr>
          <a:xfrm>
            <a:off x="4069547" y="2677515"/>
            <a:ext cx="1425645" cy="2721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2B0F4F-ED8A-4CB5-9275-6DDA95A0C7E3}"/>
              </a:ext>
            </a:extLst>
          </p:cNvPr>
          <p:cNvSpPr/>
          <p:nvPr/>
        </p:nvSpPr>
        <p:spPr>
          <a:xfrm>
            <a:off x="2287029" y="2788925"/>
            <a:ext cx="1691429" cy="2610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400F-F181-4417-9E25-9B9731299AA6}"/>
              </a:ext>
            </a:extLst>
          </p:cNvPr>
          <p:cNvSpPr txBox="1"/>
          <p:nvPr/>
        </p:nvSpPr>
        <p:spPr>
          <a:xfrm>
            <a:off x="1385014" y="4898865"/>
            <a:ext cx="8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SC_128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63A18F-C432-479E-BE56-3317A738744F}"/>
              </a:ext>
            </a:extLst>
          </p:cNvPr>
          <p:cNvSpPr txBox="1"/>
          <p:nvPr/>
        </p:nvSpPr>
        <p:spPr>
          <a:xfrm>
            <a:off x="2287360" y="4899600"/>
            <a:ext cx="121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SC_128+</a:t>
            </a:r>
          </a:p>
          <a:p>
            <a:r>
              <a:rPr lang="en-US" altLang="ko-KR" sz="1400" b="1" dirty="0">
                <a:solidFill>
                  <a:schemeClr val="accent1"/>
                </a:solidFill>
              </a:rPr>
              <a:t>Ideal MAC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4ABAD-3EC6-4D95-AA77-6C9FEC2CADF6}"/>
              </a:ext>
            </a:extLst>
          </p:cNvPr>
          <p:cNvSpPr txBox="1"/>
          <p:nvPr/>
        </p:nvSpPr>
        <p:spPr>
          <a:xfrm>
            <a:off x="2977084" y="4899600"/>
            <a:ext cx="12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SC_128+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Ideal Ctr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02A8A-561F-4AB3-B445-8048E8BBFC28}"/>
              </a:ext>
            </a:extLst>
          </p:cNvPr>
          <p:cNvSpPr txBox="1"/>
          <p:nvPr/>
        </p:nvSpPr>
        <p:spPr>
          <a:xfrm>
            <a:off x="4067113" y="4899600"/>
            <a:ext cx="178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SC_128+</a:t>
            </a:r>
          </a:p>
          <a:p>
            <a:r>
              <a:rPr lang="en-US" altLang="ko-KR" sz="1400" b="1" dirty="0">
                <a:solidFill>
                  <a:schemeClr val="accent1"/>
                </a:solidFill>
              </a:rPr>
              <a:t>Ideal (Ctr+ MAC)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541312-55FB-4DF0-A899-320D783A42F2}"/>
              </a:ext>
            </a:extLst>
          </p:cNvPr>
          <p:cNvSpPr/>
          <p:nvPr/>
        </p:nvSpPr>
        <p:spPr>
          <a:xfrm>
            <a:off x="0" y="5282980"/>
            <a:ext cx="9144000" cy="870546"/>
          </a:xfrm>
          <a:prstGeom prst="rect">
            <a:avLst/>
          </a:prstGeom>
          <a:solidFill>
            <a:srgbClr val="005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mode encryption is one of the key bottlenecks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336"/>
    </mc:Choice>
    <mc:Fallback xmlns="">
      <p:transition advTm="100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Chart bld="series"/>
        </p:bldSub>
      </p:bldGraphic>
      <p:bldP spid="16" grpId="0"/>
      <p:bldP spid="17" grpId="0"/>
      <p:bldP spid="5" grpId="0" animBg="1"/>
      <p:bldP spid="9" grpId="0" animBg="1"/>
      <p:bldP spid="8" grpId="0"/>
      <p:bldP spid="10" grpId="0" animBg="1"/>
      <p:bldP spid="11" grpId="0"/>
      <p:bldP spid="12" grpId="0"/>
      <p:bldP spid="21" grpId="0"/>
      <p:bldP spid="4" grpId="0" animBg="1"/>
      <p:bldP spid="20" grpId="0" animBg="1"/>
      <p:bldP spid="6" grpId="0"/>
      <p:bldP spid="24" grpId="0"/>
      <p:bldP spid="25" grpId="0"/>
      <p:bldP spid="2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EED8-7DB2-4FC5-8276-CC621CED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segment: Contiguous memory region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Uniformly updated segment: </a:t>
            </a:r>
            <a:r>
              <a:rPr lang="en-US" altLang="ko-KR" b="1" dirty="0">
                <a:solidFill>
                  <a:schemeClr val="accent1"/>
                </a:solidFill>
              </a:rPr>
              <a:t>Read-only</a:t>
            </a:r>
            <a:r>
              <a:rPr lang="en-US" altLang="ko-KR" b="1" dirty="0"/>
              <a:t> + </a:t>
            </a:r>
            <a:r>
              <a:rPr lang="en-US" altLang="ko-KR" b="1" dirty="0">
                <a:solidFill>
                  <a:schemeClr val="accent1"/>
                </a:solidFill>
              </a:rPr>
              <a:t>uniformly written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843040-B22E-4905-824F-F584CB0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Uniformly Updated Segments 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3AC-B40D-4DC6-9EF4-AE14F86ED8A9}"/>
              </a:ext>
            </a:extLst>
          </p:cNvPr>
          <p:cNvSpPr txBox="1"/>
          <p:nvPr/>
        </p:nvSpPr>
        <p:spPr>
          <a:xfrm>
            <a:off x="745877" y="2271730"/>
            <a:ext cx="83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Blocks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5A1426-8AC3-4EB4-B52E-493BC41F8B33}"/>
              </a:ext>
            </a:extLst>
          </p:cNvPr>
          <p:cNvSpPr/>
          <p:nvPr/>
        </p:nvSpPr>
        <p:spPr>
          <a:xfrm>
            <a:off x="1743761" y="2410410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518308-C75A-411D-812E-BB6BD63B1BC9}"/>
              </a:ext>
            </a:extLst>
          </p:cNvPr>
          <p:cNvSpPr/>
          <p:nvPr/>
        </p:nvSpPr>
        <p:spPr>
          <a:xfrm>
            <a:off x="2419224" y="2410410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7273A1-BD10-47C4-84AD-D2D9BFE67B52}"/>
              </a:ext>
            </a:extLst>
          </p:cNvPr>
          <p:cNvSpPr/>
          <p:nvPr/>
        </p:nvSpPr>
        <p:spPr>
          <a:xfrm>
            <a:off x="3266158" y="2410410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3392B-BE05-4AEF-8C6E-9405A92D13AF}"/>
              </a:ext>
            </a:extLst>
          </p:cNvPr>
          <p:cNvSpPr txBox="1"/>
          <p:nvPr/>
        </p:nvSpPr>
        <p:spPr>
          <a:xfrm>
            <a:off x="2949083" y="2376046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4E089-1BF2-4D37-B892-CDCA235A120F}"/>
              </a:ext>
            </a:extLst>
          </p:cNvPr>
          <p:cNvSpPr txBox="1"/>
          <p:nvPr/>
        </p:nvSpPr>
        <p:spPr>
          <a:xfrm>
            <a:off x="1411277" y="1724478"/>
            <a:ext cx="362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32KB/ 128B = </a:t>
            </a:r>
            <a:r>
              <a:rPr lang="en-US" altLang="ko-KR" sz="1600" b="1" dirty="0"/>
              <a:t>256 Data cache blocks </a:t>
            </a:r>
            <a:endParaRPr lang="ko-KR" altLang="en-US" sz="1600" b="1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72195ED4-B33D-4EC4-B1A2-177749E23AF3}"/>
              </a:ext>
            </a:extLst>
          </p:cNvPr>
          <p:cNvSpPr/>
          <p:nvPr/>
        </p:nvSpPr>
        <p:spPr>
          <a:xfrm rot="16200000">
            <a:off x="2676294" y="1200980"/>
            <a:ext cx="251467" cy="2116529"/>
          </a:xfrm>
          <a:prstGeom prst="rightBrace">
            <a:avLst>
              <a:gd name="adj1" fmla="val 43686"/>
              <a:gd name="adj2" fmla="val 5066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98CE8E-7F53-42EF-B474-EFA710BCAAF2}"/>
              </a:ext>
            </a:extLst>
          </p:cNvPr>
          <p:cNvSpPr/>
          <p:nvPr/>
        </p:nvSpPr>
        <p:spPr>
          <a:xfrm>
            <a:off x="1701619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CDD80B-7C2E-4C1D-99E1-EC1424D71E73}"/>
              </a:ext>
            </a:extLst>
          </p:cNvPr>
          <p:cNvSpPr/>
          <p:nvPr/>
        </p:nvSpPr>
        <p:spPr>
          <a:xfrm>
            <a:off x="2377082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7381A7-2498-455F-A7E4-3628DB7AB3BB}"/>
              </a:ext>
            </a:extLst>
          </p:cNvPr>
          <p:cNvSpPr/>
          <p:nvPr/>
        </p:nvSpPr>
        <p:spPr>
          <a:xfrm>
            <a:off x="3224016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164D0E-F0E8-41E5-9B60-4BB4BAD872CD}"/>
              </a:ext>
            </a:extLst>
          </p:cNvPr>
          <p:cNvSpPr txBox="1"/>
          <p:nvPr/>
        </p:nvSpPr>
        <p:spPr>
          <a:xfrm>
            <a:off x="2906941" y="4122118"/>
            <a:ext cx="549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F8518-1C4D-463D-B2BA-725A82D9A548}"/>
              </a:ext>
            </a:extLst>
          </p:cNvPr>
          <p:cNvSpPr txBox="1"/>
          <p:nvPr/>
        </p:nvSpPr>
        <p:spPr>
          <a:xfrm>
            <a:off x="1970596" y="3515410"/>
            <a:ext cx="18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b="1" dirty="0"/>
              <a:t>256 cache blocks </a:t>
            </a:r>
            <a:endParaRPr lang="ko-KR" altLang="en-US" sz="1600" b="1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F36577A5-39DD-44BB-B5D2-7E3DE7BED8B9}"/>
              </a:ext>
            </a:extLst>
          </p:cNvPr>
          <p:cNvSpPr/>
          <p:nvPr/>
        </p:nvSpPr>
        <p:spPr>
          <a:xfrm rot="16200000">
            <a:off x="2634152" y="2947052"/>
            <a:ext cx="251467" cy="2116529"/>
          </a:xfrm>
          <a:prstGeom prst="rightBrace">
            <a:avLst>
              <a:gd name="adj1" fmla="val 43686"/>
              <a:gd name="adj2" fmla="val 5066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D2189E-7784-4A73-B1D5-E82677489BA2}"/>
              </a:ext>
            </a:extLst>
          </p:cNvPr>
          <p:cNvSpPr txBox="1"/>
          <p:nvPr/>
        </p:nvSpPr>
        <p:spPr>
          <a:xfrm>
            <a:off x="703735" y="3983618"/>
            <a:ext cx="83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Blocks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D9B8ED-7CAE-41D6-85BB-044550914E15}"/>
              </a:ext>
            </a:extLst>
          </p:cNvPr>
          <p:cNvSpPr/>
          <p:nvPr/>
        </p:nvSpPr>
        <p:spPr>
          <a:xfrm>
            <a:off x="1701619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2BC3C-78F3-47BF-9E3F-546824271DBD}"/>
              </a:ext>
            </a:extLst>
          </p:cNvPr>
          <p:cNvSpPr/>
          <p:nvPr/>
        </p:nvSpPr>
        <p:spPr>
          <a:xfrm>
            <a:off x="2377082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15E8CA-AF7D-49D0-BD95-384198A36A70}"/>
              </a:ext>
            </a:extLst>
          </p:cNvPr>
          <p:cNvSpPr/>
          <p:nvPr/>
        </p:nvSpPr>
        <p:spPr>
          <a:xfrm>
            <a:off x="3224016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6400D-E3ED-48D2-8E96-323490919054}"/>
              </a:ext>
            </a:extLst>
          </p:cNvPr>
          <p:cNvSpPr txBox="1"/>
          <p:nvPr/>
        </p:nvSpPr>
        <p:spPr>
          <a:xfrm>
            <a:off x="2906941" y="5154979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A760B-73B6-4CA1-89FE-DDC892F37073}"/>
              </a:ext>
            </a:extLst>
          </p:cNvPr>
          <p:cNvSpPr txBox="1"/>
          <p:nvPr/>
        </p:nvSpPr>
        <p:spPr>
          <a:xfrm>
            <a:off x="447896" y="5189344"/>
            <a:ext cx="11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Counters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8776CA-691F-41D5-B100-70D98FF5B6B6}"/>
              </a:ext>
            </a:extLst>
          </p:cNvPr>
          <p:cNvSpPr/>
          <p:nvPr/>
        </p:nvSpPr>
        <p:spPr>
          <a:xfrm>
            <a:off x="1541274" y="4955688"/>
            <a:ext cx="2495018" cy="8308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238777-85DC-4C3C-8371-1D26D0C1B616}"/>
              </a:ext>
            </a:extLst>
          </p:cNvPr>
          <p:cNvSpPr/>
          <p:nvPr/>
        </p:nvSpPr>
        <p:spPr>
          <a:xfrm>
            <a:off x="5820359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C2036C-4817-4B54-B40D-715F23B7CB13}"/>
              </a:ext>
            </a:extLst>
          </p:cNvPr>
          <p:cNvSpPr/>
          <p:nvPr/>
        </p:nvSpPr>
        <p:spPr>
          <a:xfrm>
            <a:off x="6495822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3FA239-17F8-4095-90C5-DF795828C26B}"/>
              </a:ext>
            </a:extLst>
          </p:cNvPr>
          <p:cNvSpPr/>
          <p:nvPr/>
        </p:nvSpPr>
        <p:spPr>
          <a:xfrm>
            <a:off x="7342756" y="4156482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3B438E-EAD0-4A9E-90F6-4527331D9108}"/>
              </a:ext>
            </a:extLst>
          </p:cNvPr>
          <p:cNvSpPr txBox="1"/>
          <p:nvPr/>
        </p:nvSpPr>
        <p:spPr>
          <a:xfrm>
            <a:off x="7025681" y="4122118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C06033-24B9-4593-8720-EE552325E28D}"/>
              </a:ext>
            </a:extLst>
          </p:cNvPr>
          <p:cNvSpPr txBox="1"/>
          <p:nvPr/>
        </p:nvSpPr>
        <p:spPr>
          <a:xfrm>
            <a:off x="6089336" y="3515410"/>
            <a:ext cx="18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b="1" dirty="0"/>
              <a:t>256 cache blocks </a:t>
            </a:r>
            <a:endParaRPr lang="ko-KR" altLang="en-US" sz="1600" b="1" dirty="0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D25CCB84-EC3F-4B87-8575-0F9ADBDA8960}"/>
              </a:ext>
            </a:extLst>
          </p:cNvPr>
          <p:cNvSpPr/>
          <p:nvPr/>
        </p:nvSpPr>
        <p:spPr>
          <a:xfrm rot="16200000">
            <a:off x="6752892" y="2947052"/>
            <a:ext cx="251467" cy="2116529"/>
          </a:xfrm>
          <a:prstGeom prst="rightBrace">
            <a:avLst>
              <a:gd name="adj1" fmla="val 43686"/>
              <a:gd name="adj2" fmla="val 5066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3F7DD-67FD-4B4A-A52C-B640C6891BDA}"/>
              </a:ext>
            </a:extLst>
          </p:cNvPr>
          <p:cNvSpPr txBox="1"/>
          <p:nvPr/>
        </p:nvSpPr>
        <p:spPr>
          <a:xfrm>
            <a:off x="4822475" y="3983618"/>
            <a:ext cx="83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Blocks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B37E10-4F9E-43D1-80AB-95486058FD89}"/>
              </a:ext>
            </a:extLst>
          </p:cNvPr>
          <p:cNvSpPr/>
          <p:nvPr/>
        </p:nvSpPr>
        <p:spPr>
          <a:xfrm>
            <a:off x="5820359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B9DBD6-5DF8-4C97-AF2A-B642F5B46F35}"/>
              </a:ext>
            </a:extLst>
          </p:cNvPr>
          <p:cNvSpPr/>
          <p:nvPr/>
        </p:nvSpPr>
        <p:spPr>
          <a:xfrm>
            <a:off x="6495822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877152-FB46-452E-969C-32B22C048BF9}"/>
              </a:ext>
            </a:extLst>
          </p:cNvPr>
          <p:cNvSpPr/>
          <p:nvPr/>
        </p:nvSpPr>
        <p:spPr>
          <a:xfrm>
            <a:off x="7342756" y="5189343"/>
            <a:ext cx="594134" cy="369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8FE8C-C5E0-426A-9856-C4111D82B4B6}"/>
              </a:ext>
            </a:extLst>
          </p:cNvPr>
          <p:cNvSpPr txBox="1"/>
          <p:nvPr/>
        </p:nvSpPr>
        <p:spPr>
          <a:xfrm>
            <a:off x="7025681" y="5154979"/>
            <a:ext cx="549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2E5ABE-6C68-43A0-BBB5-679C3095AE82}"/>
              </a:ext>
            </a:extLst>
          </p:cNvPr>
          <p:cNvSpPr txBox="1"/>
          <p:nvPr/>
        </p:nvSpPr>
        <p:spPr>
          <a:xfrm>
            <a:off x="4618033" y="5191862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Counters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C4F2A1-F969-4C0E-BFB2-A78078DCB631}"/>
              </a:ext>
            </a:extLst>
          </p:cNvPr>
          <p:cNvSpPr/>
          <p:nvPr/>
        </p:nvSpPr>
        <p:spPr>
          <a:xfrm>
            <a:off x="5660013" y="4955688"/>
            <a:ext cx="2495018" cy="8308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E89FD-26D3-4AD1-B878-4F21AE651275}"/>
              </a:ext>
            </a:extLst>
          </p:cNvPr>
          <p:cNvSpPr txBox="1"/>
          <p:nvPr/>
        </p:nvSpPr>
        <p:spPr>
          <a:xfrm>
            <a:off x="2011660" y="5827101"/>
            <a:ext cx="158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1. Read-only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C5B57-E46A-44C1-A61B-C66F70720F31}"/>
              </a:ext>
            </a:extLst>
          </p:cNvPr>
          <p:cNvSpPr txBox="1"/>
          <p:nvPr/>
        </p:nvSpPr>
        <p:spPr>
          <a:xfrm>
            <a:off x="5631034" y="5829300"/>
            <a:ext cx="2552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2. Uniformly written</a:t>
            </a:r>
            <a:endParaRPr lang="ko-KR" altLang="en-US" sz="20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80E45C-923B-41D8-B451-0B36299EEA6A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1998686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B1F55D7-35CF-4FBD-80E9-9AFAA4DAC5D3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674149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440AD6D-8E6D-457E-B1C0-AD745E5A668F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3521083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49DC6-199E-44F8-9DB4-F3C38622D911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6117426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19F05C-2F0F-42AD-A7FC-2B8241FD362F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6792889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DF18E32-6831-4BCD-8C13-3D8489CF09CB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7639823" y="4525815"/>
            <a:ext cx="0" cy="6635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8B5FAA5-D572-4EFD-8EE8-A77462C9A83C}"/>
              </a:ext>
            </a:extLst>
          </p:cNvPr>
          <p:cNvSpPr txBox="1"/>
          <p:nvPr/>
        </p:nvSpPr>
        <p:spPr>
          <a:xfrm>
            <a:off x="438438" y="1331853"/>
            <a:ext cx="37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granularity: 32KB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46D566-9A57-48F8-9FF7-90E22263A534}"/>
              </a:ext>
            </a:extLst>
          </p:cNvPr>
          <p:cNvSpPr/>
          <p:nvPr/>
        </p:nvSpPr>
        <p:spPr>
          <a:xfrm>
            <a:off x="5912813" y="5225754"/>
            <a:ext cx="396264" cy="298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87FA70-E5E4-4687-8992-5DE6E93FCDDC}"/>
              </a:ext>
            </a:extLst>
          </p:cNvPr>
          <p:cNvSpPr/>
          <p:nvPr/>
        </p:nvSpPr>
        <p:spPr>
          <a:xfrm>
            <a:off x="6588753" y="5225754"/>
            <a:ext cx="396264" cy="298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D6DEE7-5A9B-4F7B-BF99-9DB83AEBDDC1}"/>
              </a:ext>
            </a:extLst>
          </p:cNvPr>
          <p:cNvSpPr/>
          <p:nvPr/>
        </p:nvSpPr>
        <p:spPr>
          <a:xfrm>
            <a:off x="7451565" y="5225754"/>
            <a:ext cx="396264" cy="298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1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7240"/>
    </mc:Choice>
    <mc:Fallback xmlns="">
      <p:transition advTm="57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6" grpId="0"/>
      <p:bldP spid="48" grpId="0" animBg="1"/>
      <p:bldP spid="49" grpId="0"/>
      <p:bldP spid="50" grpId="0"/>
      <p:bldP spid="62" grpId="0"/>
      <p:bldP spid="64" grpId="0" animBg="1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E1B16-F4BA-40AB-AB69-EACE0E77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memory read/write behavior by using </a:t>
            </a:r>
            <a:r>
              <a:rPr lang="en-US" altLang="ko-KR" b="1" dirty="0" err="1"/>
              <a:t>NVBit</a:t>
            </a:r>
            <a:r>
              <a:rPr lang="en-US" altLang="ko-KR" dirty="0"/>
              <a:t> </a:t>
            </a:r>
            <a:r>
              <a:rPr lang="en-US" altLang="ko-KR" b="1" dirty="0"/>
              <a:t>[MICRO ‘19]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9598F3E-13E3-4049-9DF4-58C692AEF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49233"/>
              </p:ext>
            </p:extLst>
          </p:nvPr>
        </p:nvGraphicFramePr>
        <p:xfrm>
          <a:off x="1429414" y="1782672"/>
          <a:ext cx="6191542" cy="332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FC4294F-7BDC-43B2-B4EC-4D3D1B45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Observation : GPU SW Write Patterns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2BBB1-D32E-4DEF-A2A7-D740E7512FF8}"/>
              </a:ext>
            </a:extLst>
          </p:cNvPr>
          <p:cNvSpPr txBox="1"/>
          <p:nvPr/>
        </p:nvSpPr>
        <p:spPr>
          <a:xfrm>
            <a:off x="2664731" y="1452963"/>
            <a:ext cx="459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Result of GPU Benchmark Suite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F20FD2-7B1D-45C5-A2DE-7F36FEEAE8EC}"/>
              </a:ext>
            </a:extLst>
          </p:cNvPr>
          <p:cNvSpPr/>
          <p:nvPr/>
        </p:nvSpPr>
        <p:spPr>
          <a:xfrm>
            <a:off x="4150981" y="3144487"/>
            <a:ext cx="835459" cy="18287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F22B4-827E-4DF3-BBD1-A1BA233ACD63}"/>
              </a:ext>
            </a:extLst>
          </p:cNvPr>
          <p:cNvSpPr txBox="1"/>
          <p:nvPr/>
        </p:nvSpPr>
        <p:spPr>
          <a:xfrm>
            <a:off x="3765987" y="2646254"/>
            <a:ext cx="4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choose 128KB granularity for evaluation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23105-5C6A-4854-890E-A33CA2158A53}"/>
              </a:ext>
            </a:extLst>
          </p:cNvPr>
          <p:cNvSpPr txBox="1"/>
          <p:nvPr/>
        </p:nvSpPr>
        <p:spPr>
          <a:xfrm>
            <a:off x="3209224" y="4912958"/>
            <a:ext cx="8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32KB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C8FB0-BB3A-4334-ADE7-8AFA1A02147B}"/>
              </a:ext>
            </a:extLst>
          </p:cNvPr>
          <p:cNvSpPr txBox="1"/>
          <p:nvPr/>
        </p:nvSpPr>
        <p:spPr>
          <a:xfrm>
            <a:off x="4129189" y="4912958"/>
            <a:ext cx="8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128KB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51CD-0C24-4BD0-8931-662D8EF44EDF}"/>
              </a:ext>
            </a:extLst>
          </p:cNvPr>
          <p:cNvSpPr txBox="1"/>
          <p:nvPr/>
        </p:nvSpPr>
        <p:spPr>
          <a:xfrm>
            <a:off x="5092738" y="4912958"/>
            <a:ext cx="8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512KB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F4835-4521-4A39-AB40-B367C98D4124}"/>
              </a:ext>
            </a:extLst>
          </p:cNvPr>
          <p:cNvSpPr txBox="1"/>
          <p:nvPr/>
        </p:nvSpPr>
        <p:spPr>
          <a:xfrm>
            <a:off x="5971164" y="4912958"/>
            <a:ext cx="8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2MB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D56300-092B-40F2-93FF-59C5DDE152A9}"/>
              </a:ext>
            </a:extLst>
          </p:cNvPr>
          <p:cNvSpPr/>
          <p:nvPr/>
        </p:nvSpPr>
        <p:spPr>
          <a:xfrm>
            <a:off x="-1" y="5088920"/>
            <a:ext cx="9144000" cy="829814"/>
          </a:xfrm>
          <a:prstGeom prst="rect">
            <a:avLst/>
          </a:prstGeom>
          <a:solidFill>
            <a:srgbClr val="005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 1</a:t>
            </a:r>
            <a:r>
              <a:rPr lang="en-US" altLang="ko-K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GPU programs tend to uniformly update memory</a:t>
            </a:r>
          </a:p>
          <a:p>
            <a:pPr algn="ctr"/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 2</a:t>
            </a:r>
            <a:r>
              <a:rPr lang="en-US" altLang="ko-K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number of distinct counter values is small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2470"/>
    </mc:Choice>
    <mc:Fallback xmlns="">
      <p:transition advTm="82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5" grpId="0"/>
      <p:bldP spid="8" grpId="0" animBg="1"/>
      <p:bldP spid="4" grpId="0"/>
      <p:bldP spid="9" grpId="0"/>
      <p:bldP spid="10" grpId="0"/>
      <p:bldP spid="11" grpId="0"/>
      <p:bldP spid="12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7A93-5180-4A5D-8232-D8E6592F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B8D8-D2A5-4533-9ACD-2562D04F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Introduction 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rgbClr val="BFBFBF"/>
                </a:solidFill>
              </a:rPr>
              <a:t>Background &amp; Motivation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Common Counter </a:t>
            </a:r>
          </a:p>
          <a:p>
            <a:pPr lvl="1"/>
            <a:r>
              <a:rPr lang="en-US" altLang="ko-KR" sz="2800" b="1" dirty="0">
                <a:solidFill>
                  <a:schemeClr val="accent1"/>
                </a:solidFill>
              </a:rPr>
              <a:t>Main Idea</a:t>
            </a:r>
          </a:p>
          <a:p>
            <a:pPr lvl="1"/>
            <a:r>
              <a:rPr lang="en-US" altLang="ko-KR" sz="2800" b="1" dirty="0">
                <a:solidFill>
                  <a:schemeClr val="accent1"/>
                </a:solidFill>
              </a:rPr>
              <a:t>Additional Metadata</a:t>
            </a:r>
          </a:p>
          <a:p>
            <a:pPr lvl="1"/>
            <a:r>
              <a:rPr lang="en-US" altLang="ko-KR" sz="2800" b="1" dirty="0">
                <a:solidFill>
                  <a:schemeClr val="accent1"/>
                </a:solidFill>
              </a:rPr>
              <a:t>Common Counter Mechanism</a:t>
            </a:r>
          </a:p>
          <a:p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3993-890C-4AC7-9984-C8022F4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Common Counter :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B0A96-5067-40B3-8A9E-0889CCB6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3"/>
            <a:ext cx="8894602" cy="795582"/>
          </a:xfrm>
        </p:spPr>
        <p:txBody>
          <a:bodyPr>
            <a:normAutofit/>
          </a:bodyPr>
          <a:lstStyle/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1"/>
                </a:solidFill>
              </a:rPr>
              <a:t>coarse-grained counters </a:t>
            </a:r>
            <a:r>
              <a:rPr lang="en-US" altLang="ko-KR" dirty="0"/>
              <a:t>for uniformly updated segments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C93E42B-1A7A-4CE9-B38D-857DA519AB49}"/>
              </a:ext>
            </a:extLst>
          </p:cNvPr>
          <p:cNvSpPr/>
          <p:nvPr/>
        </p:nvSpPr>
        <p:spPr>
          <a:xfrm>
            <a:off x="4239255" y="2988119"/>
            <a:ext cx="730103" cy="9498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AD1D5-1E93-466E-BB37-6ED00734D5EC}"/>
              </a:ext>
            </a:extLst>
          </p:cNvPr>
          <p:cNvSpPr txBox="1"/>
          <p:nvPr/>
        </p:nvSpPr>
        <p:spPr>
          <a:xfrm>
            <a:off x="1096281" y="1731755"/>
            <a:ext cx="83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Blocks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ECB8-F7C4-4340-8AE7-958E7EBB3D69}"/>
              </a:ext>
            </a:extLst>
          </p:cNvPr>
          <p:cNvSpPr txBox="1"/>
          <p:nvPr/>
        </p:nvSpPr>
        <p:spPr>
          <a:xfrm>
            <a:off x="892326" y="2442504"/>
            <a:ext cx="12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Per-block</a:t>
            </a:r>
            <a:r>
              <a:rPr lang="en-US" altLang="ko-KR" dirty="0"/>
              <a:t> Ctr Blocks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0EC3D3-119E-4D55-A08F-9BC26522AD55}"/>
              </a:ext>
            </a:extLst>
          </p:cNvPr>
          <p:cNvSpPr txBox="1"/>
          <p:nvPr/>
        </p:nvSpPr>
        <p:spPr>
          <a:xfrm>
            <a:off x="1850927" y="3376926"/>
            <a:ext cx="399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 </a:t>
            </a:r>
            <a:r>
              <a:rPr lang="en-US" altLang="ko-KR" sz="1600" b="1" dirty="0">
                <a:solidFill>
                  <a:srgbClr val="FF0000"/>
                </a:solidFill>
              </a:rPr>
              <a:t>a common counter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938CBE-5D11-4275-A966-87057BB4D1CF}"/>
              </a:ext>
            </a:extLst>
          </p:cNvPr>
          <p:cNvSpPr/>
          <p:nvPr/>
        </p:nvSpPr>
        <p:spPr>
          <a:xfrm>
            <a:off x="2094165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617C066-9ADF-479F-A432-66FFC439BC24}"/>
              </a:ext>
            </a:extLst>
          </p:cNvPr>
          <p:cNvSpPr/>
          <p:nvPr/>
        </p:nvSpPr>
        <p:spPr>
          <a:xfrm>
            <a:off x="2538289" y="5239429"/>
            <a:ext cx="1078273" cy="5475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Common Counter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179A326-80B6-4C69-B42B-903F7A56B0EE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391232" y="4810410"/>
            <a:ext cx="686194" cy="42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13A31-0361-4308-986D-5C1C18652B1C}"/>
              </a:ext>
            </a:extLst>
          </p:cNvPr>
          <p:cNvSpPr txBox="1"/>
          <p:nvPr/>
        </p:nvSpPr>
        <p:spPr>
          <a:xfrm>
            <a:off x="1111521" y="4341011"/>
            <a:ext cx="83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Blocks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E94D1AA-BECB-4AF7-88BF-FC1BEC7977DE}"/>
              </a:ext>
            </a:extLst>
          </p:cNvPr>
          <p:cNvSpPr/>
          <p:nvPr/>
        </p:nvSpPr>
        <p:spPr>
          <a:xfrm>
            <a:off x="2769628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5BAF2-18B0-4AB3-85B2-CDCB199794DB}"/>
              </a:ext>
            </a:extLst>
          </p:cNvPr>
          <p:cNvSpPr/>
          <p:nvPr/>
        </p:nvSpPr>
        <p:spPr>
          <a:xfrm>
            <a:off x="3616562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23F40CF-81CB-4985-A5D8-2B718EB9A5BE}"/>
              </a:ext>
            </a:extLst>
          </p:cNvPr>
          <p:cNvCxnSpPr>
            <a:cxnSpLocks/>
            <a:stCxn id="105" idx="2"/>
            <a:endCxn id="101" idx="0"/>
          </p:cNvCxnSpPr>
          <p:nvPr/>
        </p:nvCxnSpPr>
        <p:spPr>
          <a:xfrm>
            <a:off x="3066695" y="4810410"/>
            <a:ext cx="10731" cy="42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B55B446-DB8A-4681-9B51-5B042990C5FB}"/>
              </a:ext>
            </a:extLst>
          </p:cNvPr>
          <p:cNvCxnSpPr>
            <a:cxnSpLocks/>
            <a:stCxn id="106" idx="2"/>
            <a:endCxn id="101" idx="0"/>
          </p:cNvCxnSpPr>
          <p:nvPr/>
        </p:nvCxnSpPr>
        <p:spPr>
          <a:xfrm flipH="1">
            <a:off x="3077426" y="4810410"/>
            <a:ext cx="836203" cy="42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F74487-B9A0-4D78-A6FC-C3ADED349B77}"/>
              </a:ext>
            </a:extLst>
          </p:cNvPr>
          <p:cNvSpPr/>
          <p:nvPr/>
        </p:nvSpPr>
        <p:spPr>
          <a:xfrm>
            <a:off x="2094165" y="1870435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448B3-3A34-4494-8536-AC5C5C69D758}"/>
              </a:ext>
            </a:extLst>
          </p:cNvPr>
          <p:cNvSpPr/>
          <p:nvPr/>
        </p:nvSpPr>
        <p:spPr>
          <a:xfrm>
            <a:off x="2244176" y="2617307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49C54A-F78C-4B71-AFEE-F57D38D0C49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91232" y="2239768"/>
            <a:ext cx="1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4430D0-8021-4740-9D89-7A33963EE25F}"/>
              </a:ext>
            </a:extLst>
          </p:cNvPr>
          <p:cNvSpPr/>
          <p:nvPr/>
        </p:nvSpPr>
        <p:spPr>
          <a:xfrm>
            <a:off x="2769628" y="1870435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AA8ACF-DB83-4A12-8671-21AF9802C9B3}"/>
              </a:ext>
            </a:extLst>
          </p:cNvPr>
          <p:cNvSpPr/>
          <p:nvPr/>
        </p:nvSpPr>
        <p:spPr>
          <a:xfrm>
            <a:off x="3616562" y="1870435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9E66C5-94B3-4078-B17E-6D430C0E64EF}"/>
              </a:ext>
            </a:extLst>
          </p:cNvPr>
          <p:cNvSpPr/>
          <p:nvPr/>
        </p:nvSpPr>
        <p:spPr>
          <a:xfrm>
            <a:off x="2919638" y="2617307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429E9-9170-4FAE-B9B0-6F9D97098D49}"/>
              </a:ext>
            </a:extLst>
          </p:cNvPr>
          <p:cNvSpPr/>
          <p:nvPr/>
        </p:nvSpPr>
        <p:spPr>
          <a:xfrm>
            <a:off x="3766572" y="2617307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ABF878-3766-4BE0-893A-B933B97BB9B8}"/>
              </a:ext>
            </a:extLst>
          </p:cNvPr>
          <p:cNvSpPr txBox="1"/>
          <p:nvPr/>
        </p:nvSpPr>
        <p:spPr>
          <a:xfrm>
            <a:off x="3299487" y="2540370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099294-D760-49EF-A5BD-ABE7A1500832}"/>
              </a:ext>
            </a:extLst>
          </p:cNvPr>
          <p:cNvSpPr txBox="1"/>
          <p:nvPr/>
        </p:nvSpPr>
        <p:spPr>
          <a:xfrm>
            <a:off x="3299487" y="1836071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C3B67AB-0309-4E37-8B5F-2563E0AD5670}"/>
              </a:ext>
            </a:extLst>
          </p:cNvPr>
          <p:cNvCxnSpPr>
            <a:cxnSpLocks/>
          </p:cNvCxnSpPr>
          <p:nvPr/>
        </p:nvCxnSpPr>
        <p:spPr>
          <a:xfrm>
            <a:off x="3068597" y="2239768"/>
            <a:ext cx="1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A76FAC6-E5BD-492D-8F45-6033E7FFBFD6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913629" y="2239768"/>
            <a:ext cx="0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DACCF9-D8E2-4007-A8C2-44B39238A2E6}"/>
              </a:ext>
            </a:extLst>
          </p:cNvPr>
          <p:cNvSpPr txBox="1"/>
          <p:nvPr/>
        </p:nvSpPr>
        <p:spPr>
          <a:xfrm>
            <a:off x="3299487" y="4441077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A619AD-A4E5-42D9-8B83-14531FB703CB}"/>
              </a:ext>
            </a:extLst>
          </p:cNvPr>
          <p:cNvSpPr/>
          <p:nvPr/>
        </p:nvSpPr>
        <p:spPr>
          <a:xfrm>
            <a:off x="5104887" y="185722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FA22CA5-8F6B-4709-8168-99B142562B36}"/>
              </a:ext>
            </a:extLst>
          </p:cNvPr>
          <p:cNvSpPr/>
          <p:nvPr/>
        </p:nvSpPr>
        <p:spPr>
          <a:xfrm>
            <a:off x="5254898" y="260409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AE0673-47B7-425F-922D-8FAFB1530B17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401954" y="2226560"/>
            <a:ext cx="1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5A735F-CB94-4912-8128-07D79C45AAAD}"/>
              </a:ext>
            </a:extLst>
          </p:cNvPr>
          <p:cNvSpPr/>
          <p:nvPr/>
        </p:nvSpPr>
        <p:spPr>
          <a:xfrm>
            <a:off x="5780350" y="185722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8EBB76-DA26-4187-8F23-FD45724D016E}"/>
              </a:ext>
            </a:extLst>
          </p:cNvPr>
          <p:cNvSpPr/>
          <p:nvPr/>
        </p:nvSpPr>
        <p:spPr>
          <a:xfrm>
            <a:off x="6627284" y="185722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A48C306-327A-4A00-AB61-992D695E7D9C}"/>
              </a:ext>
            </a:extLst>
          </p:cNvPr>
          <p:cNvSpPr/>
          <p:nvPr/>
        </p:nvSpPr>
        <p:spPr>
          <a:xfrm>
            <a:off x="5930360" y="260409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53A3D6-BFD6-48FE-B850-C0F49E3DBD8F}"/>
              </a:ext>
            </a:extLst>
          </p:cNvPr>
          <p:cNvSpPr/>
          <p:nvPr/>
        </p:nvSpPr>
        <p:spPr>
          <a:xfrm>
            <a:off x="6777294" y="260409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48211A-D8FD-4ED6-9050-C2B831E3F85D}"/>
              </a:ext>
            </a:extLst>
          </p:cNvPr>
          <p:cNvSpPr txBox="1"/>
          <p:nvPr/>
        </p:nvSpPr>
        <p:spPr>
          <a:xfrm>
            <a:off x="6310209" y="2527162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947765-F247-4B8C-A3CB-5749203F4AD0}"/>
              </a:ext>
            </a:extLst>
          </p:cNvPr>
          <p:cNvSpPr txBox="1"/>
          <p:nvPr/>
        </p:nvSpPr>
        <p:spPr>
          <a:xfrm>
            <a:off x="6310209" y="1822863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3A40C86-B3EF-4BF2-A4BC-E83549854F60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6077417" y="2226560"/>
            <a:ext cx="0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90570A3-FCB8-4B1E-AB67-0833F86EEC07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6924351" y="2226560"/>
            <a:ext cx="0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594F74-A69A-46FF-A125-C72A98FF111F}"/>
              </a:ext>
            </a:extLst>
          </p:cNvPr>
          <p:cNvSpPr/>
          <p:nvPr/>
        </p:nvSpPr>
        <p:spPr>
          <a:xfrm>
            <a:off x="1951945" y="4346012"/>
            <a:ext cx="2376744" cy="608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81530-FC60-4C60-9B11-DD9916AE2872}"/>
              </a:ext>
            </a:extLst>
          </p:cNvPr>
          <p:cNvSpPr txBox="1"/>
          <p:nvPr/>
        </p:nvSpPr>
        <p:spPr>
          <a:xfrm>
            <a:off x="1769453" y="4027175"/>
            <a:ext cx="300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Uniformly Updated Segment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703A0A5-A891-493F-8883-EE3A33DB26C5}"/>
              </a:ext>
            </a:extLst>
          </p:cNvPr>
          <p:cNvSpPr/>
          <p:nvPr/>
        </p:nvSpPr>
        <p:spPr>
          <a:xfrm>
            <a:off x="5104887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E1AC233-5B25-4F6A-99D7-CD69FD540479}"/>
              </a:ext>
            </a:extLst>
          </p:cNvPr>
          <p:cNvSpPr/>
          <p:nvPr/>
        </p:nvSpPr>
        <p:spPr>
          <a:xfrm>
            <a:off x="5254898" y="518794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121B204-C574-4E18-BAA9-AF5FF00F5B53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5401954" y="4810410"/>
            <a:ext cx="1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D2FBDEF-F345-49EF-BBDD-D5E9D5BDD7B6}"/>
              </a:ext>
            </a:extLst>
          </p:cNvPr>
          <p:cNvSpPr/>
          <p:nvPr/>
        </p:nvSpPr>
        <p:spPr>
          <a:xfrm>
            <a:off x="5780350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A70944A-444F-43DD-883D-EF818640AD6C}"/>
              </a:ext>
            </a:extLst>
          </p:cNvPr>
          <p:cNvSpPr/>
          <p:nvPr/>
        </p:nvSpPr>
        <p:spPr>
          <a:xfrm>
            <a:off x="6627284" y="4441077"/>
            <a:ext cx="594134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Block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B31589F-165F-437F-96F8-A0429CD9B657}"/>
              </a:ext>
            </a:extLst>
          </p:cNvPr>
          <p:cNvSpPr/>
          <p:nvPr/>
        </p:nvSpPr>
        <p:spPr>
          <a:xfrm>
            <a:off x="5930360" y="518794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368B9D5-E9E3-46CB-9F44-160D46B8DA77}"/>
              </a:ext>
            </a:extLst>
          </p:cNvPr>
          <p:cNvSpPr/>
          <p:nvPr/>
        </p:nvSpPr>
        <p:spPr>
          <a:xfrm>
            <a:off x="6777294" y="5187949"/>
            <a:ext cx="294113" cy="292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B4518B3-D00A-4C6E-8CA0-5E7F383FBF56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6077417" y="4810410"/>
            <a:ext cx="0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AEA75E4-DBFD-412E-B944-EC925D7D660A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6924351" y="4810410"/>
            <a:ext cx="0" cy="37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ADFAE0-940D-4E41-904E-D1A7B2CD1782}"/>
              </a:ext>
            </a:extLst>
          </p:cNvPr>
          <p:cNvSpPr/>
          <p:nvPr/>
        </p:nvSpPr>
        <p:spPr>
          <a:xfrm>
            <a:off x="4956566" y="4346012"/>
            <a:ext cx="2376744" cy="608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AED09A-689D-4ED5-A5CE-CBC9B4E10BD6}"/>
              </a:ext>
            </a:extLst>
          </p:cNvPr>
          <p:cNvSpPr txBox="1"/>
          <p:nvPr/>
        </p:nvSpPr>
        <p:spPr>
          <a:xfrm>
            <a:off x="4993867" y="4018538"/>
            <a:ext cx="252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Non-uniform Segment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24E73-B1C7-A14B-AB02-E1B498470B23}"/>
              </a:ext>
            </a:extLst>
          </p:cNvPr>
          <p:cNvSpPr txBox="1"/>
          <p:nvPr/>
        </p:nvSpPr>
        <p:spPr>
          <a:xfrm>
            <a:off x="7684851" y="429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24F5B2-AC9C-420C-A4E7-B096251683A8}"/>
              </a:ext>
            </a:extLst>
          </p:cNvPr>
          <p:cNvSpPr/>
          <p:nvPr/>
        </p:nvSpPr>
        <p:spPr>
          <a:xfrm>
            <a:off x="2094165" y="2430033"/>
            <a:ext cx="2145083" cy="601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FCD420-F6A0-4D6C-901A-9B2F9D53EB3A}"/>
              </a:ext>
            </a:extLst>
          </p:cNvPr>
          <p:cNvSpPr/>
          <p:nvPr/>
        </p:nvSpPr>
        <p:spPr>
          <a:xfrm>
            <a:off x="5085369" y="2430033"/>
            <a:ext cx="2145083" cy="601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0EC3D3-119E-4D55-A08F-9BC26522AD55}"/>
              </a:ext>
            </a:extLst>
          </p:cNvPr>
          <p:cNvSpPr txBox="1"/>
          <p:nvPr/>
        </p:nvSpPr>
        <p:spPr>
          <a:xfrm>
            <a:off x="5254898" y="3364718"/>
            <a:ext cx="399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 </a:t>
            </a:r>
            <a:r>
              <a:rPr lang="en-US" altLang="ko-KR" sz="1600" b="1" dirty="0">
                <a:solidFill>
                  <a:schemeClr val="accent1"/>
                </a:solidFill>
              </a:rPr>
              <a:t>per-block counters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DACCF9-D8E2-4007-A8C2-44B39238A2E6}"/>
              </a:ext>
            </a:extLst>
          </p:cNvPr>
          <p:cNvSpPr txBox="1"/>
          <p:nvPr/>
        </p:nvSpPr>
        <p:spPr>
          <a:xfrm>
            <a:off x="6331580" y="4484292"/>
            <a:ext cx="5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9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2651"/>
    </mc:Choice>
    <mc:Fallback xmlns="">
      <p:transition advTm="32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8" grpId="0"/>
      <p:bldP spid="100" grpId="0" animBg="1"/>
      <p:bldP spid="101" grpId="0" animBg="1"/>
      <p:bldP spid="103" grpId="0"/>
      <p:bldP spid="105" grpId="0" animBg="1"/>
      <p:bldP spid="106" grpId="0" animBg="1"/>
      <p:bldP spid="60" grpId="0"/>
      <p:bldP spid="6" grpId="0" animBg="1"/>
      <p:bldP spid="12" grpId="0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04" grpId="0" animBg="1"/>
      <p:bldP spid="107" grpId="0"/>
      <p:bldP spid="22" grpId="0"/>
      <p:bldP spid="5" grpId="0" animBg="1"/>
      <p:bldP spid="55" grpId="0" animBg="1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719BC073-2D35-4302-970E-B4E7A7A8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Common Counter Status Map (CCSM) </a:t>
            </a:r>
          </a:p>
          <a:p>
            <a:pPr lvl="1"/>
            <a:r>
              <a:rPr lang="en-US" altLang="ko-KR" dirty="0"/>
              <a:t>Check whether a memory segment uses a common counter or not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07FDFD-407F-4EA8-8D16-805C5503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Finding Uniformly Updated Segments</a:t>
            </a:r>
            <a:endParaRPr lang="ko-KR" altLang="en-US" sz="3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264064-CA0D-437D-A60F-916E6C2A6100}"/>
              </a:ext>
            </a:extLst>
          </p:cNvPr>
          <p:cNvSpPr/>
          <p:nvPr/>
        </p:nvSpPr>
        <p:spPr>
          <a:xfrm>
            <a:off x="791894" y="2338950"/>
            <a:ext cx="1295000" cy="349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Segment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53D5E81-C5CB-48A1-A65B-80E0C6F48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5001"/>
              </p:ext>
            </p:extLst>
          </p:nvPr>
        </p:nvGraphicFramePr>
        <p:xfrm>
          <a:off x="4958933" y="2385344"/>
          <a:ext cx="246294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1473">
                  <a:extLst>
                    <a:ext uri="{9D8B030D-6E8A-4147-A177-3AD203B41FA5}">
                      <a16:colId xmlns:a16="http://schemas.microsoft.com/office/drawing/2014/main" val="78289351"/>
                    </a:ext>
                  </a:extLst>
                </a:gridCol>
                <a:gridCol w="1231473">
                  <a:extLst>
                    <a:ext uri="{9D8B030D-6E8A-4147-A177-3AD203B41FA5}">
                      <a16:colId xmlns:a16="http://schemas.microsoft.com/office/drawing/2014/main" val="1176678562"/>
                    </a:ext>
                  </a:extLst>
                </a:gridCol>
              </a:tblGrid>
              <a:tr h="164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Segment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62941"/>
                  </a:ext>
                </a:extLst>
              </a:tr>
              <a:tr h="164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8362"/>
                  </a:ext>
                </a:extLst>
              </a:tr>
              <a:tr h="164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/>
                        <a:t>Invalid</a:t>
                      </a:r>
                      <a:endParaRPr lang="ko-KR" alt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59605"/>
                  </a:ext>
                </a:extLst>
              </a:tr>
              <a:tr h="164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14699"/>
                  </a:ext>
                </a:extLst>
              </a:tr>
              <a:tr h="164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60926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485040-340F-4066-9CD8-9A85B9BA6494}"/>
              </a:ext>
            </a:extLst>
          </p:cNvPr>
          <p:cNvSpPr/>
          <p:nvPr/>
        </p:nvSpPr>
        <p:spPr>
          <a:xfrm>
            <a:off x="791894" y="2782782"/>
            <a:ext cx="1295000" cy="349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Segment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4D4A2D-BA64-4B0B-8C7B-A94A526AF1BD}"/>
              </a:ext>
            </a:extLst>
          </p:cNvPr>
          <p:cNvSpPr/>
          <p:nvPr/>
        </p:nvSpPr>
        <p:spPr>
          <a:xfrm>
            <a:off x="791894" y="3226614"/>
            <a:ext cx="1295000" cy="349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Segment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A07565-575B-4A86-8253-8D2AEFEBBB00}"/>
              </a:ext>
            </a:extLst>
          </p:cNvPr>
          <p:cNvSpPr/>
          <p:nvPr/>
        </p:nvSpPr>
        <p:spPr>
          <a:xfrm>
            <a:off x="791894" y="3670446"/>
            <a:ext cx="1295000" cy="349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Segment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C8A551B-8D26-4C8B-A3AA-ACB82805429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86894" y="2513913"/>
            <a:ext cx="841654" cy="574901"/>
          </a:xfrm>
          <a:prstGeom prst="bentConnector3">
            <a:avLst>
              <a:gd name="adj1" fmla="val 372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EFFF6BF-C485-4236-9980-62182D6ADC49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86894" y="2807486"/>
            <a:ext cx="841654" cy="594091"/>
          </a:xfrm>
          <a:prstGeom prst="bentConnector3">
            <a:avLst>
              <a:gd name="adj1" fmla="val 703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CFC696A-37C1-4060-83F8-639AAAAD40DD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086894" y="3608064"/>
            <a:ext cx="841653" cy="237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ED2521B3-BBCF-431F-B36F-2CEC5FC3AA63}"/>
              </a:ext>
            </a:extLst>
          </p:cNvPr>
          <p:cNvSpPr/>
          <p:nvPr/>
        </p:nvSpPr>
        <p:spPr>
          <a:xfrm>
            <a:off x="4330659" y="2870889"/>
            <a:ext cx="573432" cy="5344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CE2D9-8996-4748-BFC3-6297BF0CC8BC}"/>
              </a:ext>
            </a:extLst>
          </p:cNvPr>
          <p:cNvSpPr txBox="1"/>
          <p:nvPr/>
        </p:nvSpPr>
        <p:spPr>
          <a:xfrm>
            <a:off x="5474148" y="2016012"/>
            <a:ext cx="133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CCSM Table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BB38-C27A-4EFC-8878-B6484E37C84B}"/>
              </a:ext>
            </a:extLst>
          </p:cNvPr>
          <p:cNvSpPr txBox="1"/>
          <p:nvPr/>
        </p:nvSpPr>
        <p:spPr>
          <a:xfrm>
            <a:off x="4692164" y="4037236"/>
            <a:ext cx="42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        Index of common counter</a:t>
            </a:r>
          </a:p>
          <a:p>
            <a:pPr algn="ctr"/>
            <a:r>
              <a:rPr lang="en-US" altLang="ko-KR" b="1" u="sng" dirty="0"/>
              <a:t>Invalid</a:t>
            </a:r>
            <a:r>
              <a:rPr lang="en-US" altLang="ko-KR" b="1" dirty="0"/>
              <a:t> : not uniformly updated segment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79F941-11C4-422E-B847-B52DDFAFCD70}"/>
              </a:ext>
            </a:extLst>
          </p:cNvPr>
          <p:cNvSpPr/>
          <p:nvPr/>
        </p:nvSpPr>
        <p:spPr>
          <a:xfrm>
            <a:off x="6208969" y="2337039"/>
            <a:ext cx="1212910" cy="16445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38264-2E6B-44BA-BA4F-97AD52E09378}"/>
              </a:ext>
            </a:extLst>
          </p:cNvPr>
          <p:cNvSpPr txBox="1"/>
          <p:nvPr/>
        </p:nvSpPr>
        <p:spPr>
          <a:xfrm>
            <a:off x="2852914" y="2344989"/>
            <a:ext cx="142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Common ctr set </a:t>
            </a:r>
            <a:endParaRPr lang="ko-KR" altLang="en-US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DD26C6-AF7D-4AB0-9318-F6FFEF771FDB}"/>
              </a:ext>
            </a:extLst>
          </p:cNvPr>
          <p:cNvSpPr/>
          <p:nvPr/>
        </p:nvSpPr>
        <p:spPr>
          <a:xfrm>
            <a:off x="2928662" y="2696778"/>
            <a:ext cx="1207012" cy="237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Common Ctr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E89EE4-8193-4FD7-851C-F06DCB9CAC81}"/>
              </a:ext>
            </a:extLst>
          </p:cNvPr>
          <p:cNvSpPr/>
          <p:nvPr/>
        </p:nvSpPr>
        <p:spPr>
          <a:xfrm>
            <a:off x="2928661" y="3476982"/>
            <a:ext cx="1207013" cy="278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Common Ctr  15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3680BD-FC99-4386-B57C-380274672F03}"/>
              </a:ext>
            </a:extLst>
          </p:cNvPr>
          <p:cNvSpPr/>
          <p:nvPr/>
        </p:nvSpPr>
        <p:spPr>
          <a:xfrm>
            <a:off x="2842723" y="2626316"/>
            <a:ext cx="1335974" cy="1224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807F76-F275-4FFF-82FD-D7E561337444}"/>
              </a:ext>
            </a:extLst>
          </p:cNvPr>
          <p:cNvSpPr/>
          <p:nvPr/>
        </p:nvSpPr>
        <p:spPr>
          <a:xfrm>
            <a:off x="2928662" y="2978106"/>
            <a:ext cx="1207012" cy="237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Common Ctr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6BE34-C91E-4DF0-8785-4059C5531D55}"/>
              </a:ext>
            </a:extLst>
          </p:cNvPr>
          <p:cNvSpPr txBox="1"/>
          <p:nvPr/>
        </p:nvSpPr>
        <p:spPr>
          <a:xfrm>
            <a:off x="3354278" y="3226540"/>
            <a:ext cx="461665" cy="437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9E40F7-DF99-4291-930E-49B77F5C27A3}"/>
              </a:ext>
            </a:extLst>
          </p:cNvPr>
          <p:cNvSpPr/>
          <p:nvPr/>
        </p:nvSpPr>
        <p:spPr>
          <a:xfrm>
            <a:off x="2765149" y="2344989"/>
            <a:ext cx="1565510" cy="163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07DB3C-BEB8-469E-9C79-4D83FAA5D775}"/>
              </a:ext>
            </a:extLst>
          </p:cNvPr>
          <p:cNvSpPr txBox="1"/>
          <p:nvPr/>
        </p:nvSpPr>
        <p:spPr>
          <a:xfrm>
            <a:off x="2900565" y="1945906"/>
            <a:ext cx="13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 Registers 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1D9DE8-AA90-4FE2-AA40-490224AAF3C9}"/>
              </a:ext>
            </a:extLst>
          </p:cNvPr>
          <p:cNvSpPr/>
          <p:nvPr/>
        </p:nvSpPr>
        <p:spPr>
          <a:xfrm>
            <a:off x="4854872" y="2016012"/>
            <a:ext cx="2749778" cy="20117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EA40-0827-49C0-8CC9-B2AE63EB3FD2}"/>
              </a:ext>
            </a:extLst>
          </p:cNvPr>
          <p:cNvSpPr txBox="1"/>
          <p:nvPr/>
        </p:nvSpPr>
        <p:spPr>
          <a:xfrm>
            <a:off x="4799124" y="1646680"/>
            <a:ext cx="402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be cached in </a:t>
            </a:r>
            <a:r>
              <a:rPr lang="en-US" altLang="ko-KR" b="1" dirty="0"/>
              <a:t>CCSM cache</a:t>
            </a:r>
            <a:endParaRPr lang="ko-KR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1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834"/>
    </mc:Choice>
    <mc:Fallback xmlns="">
      <p:transition advTm="63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9" grpId="0" animBg="1"/>
      <p:bldP spid="50" grpId="0" animBg="1"/>
      <p:bldP spid="51" grpId="0" animBg="1"/>
      <p:bldP spid="71" grpId="0" animBg="1"/>
      <p:bldP spid="72" grpId="0"/>
      <p:bldP spid="3" grpId="0"/>
      <p:bldP spid="5" grpId="0" animBg="1"/>
      <p:bldP spid="26" grpId="0"/>
      <p:bldP spid="30" grpId="0" animBg="1"/>
      <p:bldP spid="31" grpId="0" animBg="1"/>
      <p:bldP spid="32" grpId="0" animBg="1"/>
      <p:bldP spid="33" grpId="0" animBg="1"/>
      <p:bldP spid="29" grpId="0"/>
      <p:bldP spid="4" grpId="0" animBg="1"/>
      <p:bldP spid="36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8725B-C804-8840-9C8D-BB36E8A8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3200" dirty="0"/>
              <a:t>Updating CCSM Table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5E85-5215-514F-B1DD-816162BD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Initialized at application launch</a:t>
            </a:r>
            <a:endParaRPr kumimoji="1" lang="en-US" altLang="en-US" dirty="0"/>
          </a:p>
          <a:p>
            <a:r>
              <a:rPr kumimoji="1" lang="en-US" altLang="en-US" dirty="0"/>
              <a:t>Scanning Procedure </a:t>
            </a:r>
          </a:p>
          <a:p>
            <a:pPr lvl="1"/>
            <a:r>
              <a:rPr kumimoji="1" lang="en-US" altLang="en-US" dirty="0"/>
              <a:t>When? After a kernel is completed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41CC11-56C3-41F2-8DE5-F2374B252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64034"/>
              </p:ext>
            </p:extLst>
          </p:nvPr>
        </p:nvGraphicFramePr>
        <p:xfrm>
          <a:off x="5915245" y="2723638"/>
          <a:ext cx="1715558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779">
                  <a:extLst>
                    <a:ext uri="{9D8B030D-6E8A-4147-A177-3AD203B41FA5}">
                      <a16:colId xmlns:a16="http://schemas.microsoft.com/office/drawing/2014/main" val="78289351"/>
                    </a:ext>
                  </a:extLst>
                </a:gridCol>
                <a:gridCol w="857779">
                  <a:extLst>
                    <a:ext uri="{9D8B030D-6E8A-4147-A177-3AD203B41FA5}">
                      <a16:colId xmlns:a16="http://schemas.microsoft.com/office/drawing/2014/main" val="1176678562"/>
                    </a:ext>
                  </a:extLst>
                </a:gridCol>
              </a:tblGrid>
              <a:tr h="26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Segment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62941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8362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/>
                        <a:t>0</a:t>
                      </a:r>
                      <a:endParaRPr lang="ko-KR" altLang="en-US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59605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609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E633A8-BE98-405B-A767-9BCC44371EEF}"/>
              </a:ext>
            </a:extLst>
          </p:cNvPr>
          <p:cNvSpPr txBox="1"/>
          <p:nvPr/>
        </p:nvSpPr>
        <p:spPr>
          <a:xfrm>
            <a:off x="6093020" y="2379795"/>
            <a:ext cx="133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CCSM Table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46A1F-7487-4743-ADF7-A20EA5B8E2A3}"/>
              </a:ext>
            </a:extLst>
          </p:cNvPr>
          <p:cNvSpPr txBox="1"/>
          <p:nvPr/>
        </p:nvSpPr>
        <p:spPr>
          <a:xfrm>
            <a:off x="2296979" y="4675671"/>
            <a:ext cx="479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Updated Memory Region Map 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BFABFB-EA9D-4692-A4BF-2BEE28EA49AF}"/>
              </a:ext>
            </a:extLst>
          </p:cNvPr>
          <p:cNvSpPr/>
          <p:nvPr/>
        </p:nvSpPr>
        <p:spPr>
          <a:xfrm>
            <a:off x="1883612" y="2223893"/>
            <a:ext cx="3176761" cy="2154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518A-FCA7-4D5F-A1F5-F50B42AF1D74}"/>
              </a:ext>
            </a:extLst>
          </p:cNvPr>
          <p:cNvSpPr txBox="1"/>
          <p:nvPr/>
        </p:nvSpPr>
        <p:spPr>
          <a:xfrm>
            <a:off x="2125353" y="2227879"/>
            <a:ext cx="118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Segment 1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60A7-938C-49B8-99FA-E5FDEE193E56}"/>
              </a:ext>
            </a:extLst>
          </p:cNvPr>
          <p:cNvSpPr txBox="1"/>
          <p:nvPr/>
        </p:nvSpPr>
        <p:spPr>
          <a:xfrm>
            <a:off x="3232828" y="2227879"/>
            <a:ext cx="118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Segment 2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5A01B-BC9F-4132-A6A0-CA923E4587CC}"/>
              </a:ext>
            </a:extLst>
          </p:cNvPr>
          <p:cNvSpPr txBox="1"/>
          <p:nvPr/>
        </p:nvSpPr>
        <p:spPr>
          <a:xfrm>
            <a:off x="4266343" y="2479245"/>
            <a:ext cx="54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 . .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69F60-AA49-401F-A7C7-7D35E6901CF5}"/>
              </a:ext>
            </a:extLst>
          </p:cNvPr>
          <p:cNvSpPr txBox="1"/>
          <p:nvPr/>
        </p:nvSpPr>
        <p:spPr>
          <a:xfrm>
            <a:off x="2121282" y="3083078"/>
            <a:ext cx="110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Counter 1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851E7-ECC6-4999-B8DE-D4C9E968D3BC}"/>
              </a:ext>
            </a:extLst>
          </p:cNvPr>
          <p:cNvSpPr txBox="1"/>
          <p:nvPr/>
        </p:nvSpPr>
        <p:spPr>
          <a:xfrm>
            <a:off x="3228757" y="3083078"/>
            <a:ext cx="110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Counter 2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A2F49-5FC9-4B3F-8385-C39E4E81A4BE}"/>
              </a:ext>
            </a:extLst>
          </p:cNvPr>
          <p:cNvSpPr txBox="1"/>
          <p:nvPr/>
        </p:nvSpPr>
        <p:spPr>
          <a:xfrm>
            <a:off x="4266343" y="3344356"/>
            <a:ext cx="54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 . .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F80930-D642-411D-8398-CFA2292C7067}"/>
              </a:ext>
            </a:extLst>
          </p:cNvPr>
          <p:cNvSpPr txBox="1"/>
          <p:nvPr/>
        </p:nvSpPr>
        <p:spPr>
          <a:xfrm>
            <a:off x="6198828" y="3593155"/>
            <a:ext cx="461665" cy="307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43E86D-BC53-426D-8729-C270CED72B53}"/>
              </a:ext>
            </a:extLst>
          </p:cNvPr>
          <p:cNvSpPr txBox="1"/>
          <p:nvPr/>
        </p:nvSpPr>
        <p:spPr>
          <a:xfrm>
            <a:off x="7046172" y="3593155"/>
            <a:ext cx="461665" cy="307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B864A6-9AD3-4CC3-AF1E-1BCD5A84FF62}"/>
              </a:ext>
            </a:extLst>
          </p:cNvPr>
          <p:cNvSpPr/>
          <p:nvPr/>
        </p:nvSpPr>
        <p:spPr>
          <a:xfrm>
            <a:off x="6965033" y="3067491"/>
            <a:ext cx="440608" cy="214368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B80A4E-5F94-4F33-94EF-1ECD5AC4B5B2}"/>
              </a:ext>
            </a:extLst>
          </p:cNvPr>
          <p:cNvSpPr txBox="1"/>
          <p:nvPr/>
        </p:nvSpPr>
        <p:spPr>
          <a:xfrm>
            <a:off x="6827551" y="2977802"/>
            <a:ext cx="839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Invalid</a:t>
            </a:r>
            <a:endParaRPr lang="ko-KR" altLang="en-US" sz="1200" b="1" u="sn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EFF65E-2892-4E5D-AF8D-66CAE927F94C}"/>
              </a:ext>
            </a:extLst>
          </p:cNvPr>
          <p:cNvSpPr txBox="1"/>
          <p:nvPr/>
        </p:nvSpPr>
        <p:spPr>
          <a:xfrm>
            <a:off x="7046172" y="2985945"/>
            <a:ext cx="28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491E27E-EB7A-45A9-BCBF-20C3E5696365}"/>
              </a:ext>
            </a:extLst>
          </p:cNvPr>
          <p:cNvCxnSpPr>
            <a:cxnSpLocks/>
            <a:stCxn id="118" idx="1"/>
            <a:endCxn id="50" idx="1"/>
          </p:cNvCxnSpPr>
          <p:nvPr/>
        </p:nvCxnSpPr>
        <p:spPr>
          <a:xfrm rot="10800000">
            <a:off x="2081806" y="3622195"/>
            <a:ext cx="1438212" cy="1699541"/>
          </a:xfrm>
          <a:prstGeom prst="bentConnector3">
            <a:avLst>
              <a:gd name="adj1" fmla="val 12543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79B65E-1F80-4BF3-9740-217921DFD628}"/>
              </a:ext>
            </a:extLst>
          </p:cNvPr>
          <p:cNvSpPr/>
          <p:nvPr/>
        </p:nvSpPr>
        <p:spPr>
          <a:xfrm>
            <a:off x="2081806" y="3370220"/>
            <a:ext cx="2725965" cy="503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03E0D9-1F23-44D2-921E-4CEDABCB7C7F}"/>
              </a:ext>
            </a:extLst>
          </p:cNvPr>
          <p:cNvSpPr txBox="1"/>
          <p:nvPr/>
        </p:nvSpPr>
        <p:spPr>
          <a:xfrm>
            <a:off x="736485" y="3840368"/>
            <a:ext cx="96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2MB</a:t>
            </a:r>
          </a:p>
          <a:p>
            <a:r>
              <a:rPr lang="en-US" altLang="ko-KR" b="1" dirty="0"/>
              <a:t>Region Scan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7231-0CDA-4A2A-8A1C-E76E9462E84C}"/>
              </a:ext>
            </a:extLst>
          </p:cNvPr>
          <p:cNvSpPr txBox="1"/>
          <p:nvPr/>
        </p:nvSpPr>
        <p:spPr>
          <a:xfrm>
            <a:off x="2221606" y="3875560"/>
            <a:ext cx="299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Uniformly updated!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67346B-75D1-4C57-82AC-9AB99CE42279}"/>
              </a:ext>
            </a:extLst>
          </p:cNvPr>
          <p:cNvSpPr/>
          <p:nvPr/>
        </p:nvSpPr>
        <p:spPr>
          <a:xfrm>
            <a:off x="7007531" y="3329253"/>
            <a:ext cx="440608" cy="214368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F0CEB-0CD0-41F6-8E76-0EC8D4BDD73E}"/>
              </a:ext>
            </a:extLst>
          </p:cNvPr>
          <p:cNvSpPr txBox="1"/>
          <p:nvPr/>
        </p:nvSpPr>
        <p:spPr>
          <a:xfrm>
            <a:off x="7054964" y="3273039"/>
            <a:ext cx="28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2A6A81B-E4F9-44C4-ACCB-38F7F9BB5F9C}"/>
              </a:ext>
            </a:extLst>
          </p:cNvPr>
          <p:cNvSpPr/>
          <p:nvPr/>
        </p:nvSpPr>
        <p:spPr>
          <a:xfrm>
            <a:off x="2296979" y="4728049"/>
            <a:ext cx="3413994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D6338-6C8A-4C5E-83C7-03D9FFCDF386}"/>
              </a:ext>
            </a:extLst>
          </p:cNvPr>
          <p:cNvSpPr txBox="1"/>
          <p:nvPr/>
        </p:nvSpPr>
        <p:spPr>
          <a:xfrm>
            <a:off x="2377927" y="5644745"/>
            <a:ext cx="344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Bit vector for recording memory update status at 2MB granularity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4E57E1-163A-4618-8763-07DF930227F7}"/>
              </a:ext>
            </a:extLst>
          </p:cNvPr>
          <p:cNvSpPr/>
          <p:nvPr/>
        </p:nvSpPr>
        <p:spPr>
          <a:xfrm>
            <a:off x="5915246" y="3013665"/>
            <a:ext cx="1715558" cy="845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4B0F916-D0F3-4ACD-B27F-EC26B2A793D1}"/>
              </a:ext>
            </a:extLst>
          </p:cNvPr>
          <p:cNvGrpSpPr/>
          <p:nvPr/>
        </p:nvGrpSpPr>
        <p:grpSpPr>
          <a:xfrm>
            <a:off x="2192171" y="2542832"/>
            <a:ext cx="890436" cy="446947"/>
            <a:chOff x="6790610" y="4728049"/>
            <a:chExt cx="890436" cy="44694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1D5CDD-8FFA-4F3F-94EB-6CEB20F913F5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FE8F843-D0C8-4B49-BF7D-869B55F24364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8F7F198-C303-49E1-AF16-3FC31BDAEDBF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EC426164-EA54-40E6-B53A-8A7EFE0EE9C9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F6C237F-0098-440F-8D90-B5C8321C1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A670308-85C3-4208-B2A7-3C56437A6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C27A8D6-06BC-46BD-BD3C-0BCF2D3E3AB0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4CC2F4D-BDA3-4750-A77D-057232F0792C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252731-D387-450F-8875-3F02C16A8187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5F09345-2D26-43BD-94A2-A533A7A7A2AE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8FD2485-80ED-457E-AF35-55DB8F732F2F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73E7FD0-BC9B-4074-929A-DF55FB134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2D02703-5BEE-45DC-B131-C43EF0B408C7}"/>
              </a:ext>
            </a:extLst>
          </p:cNvPr>
          <p:cNvGrpSpPr/>
          <p:nvPr/>
        </p:nvGrpSpPr>
        <p:grpSpPr>
          <a:xfrm>
            <a:off x="3294022" y="2542832"/>
            <a:ext cx="890436" cy="446947"/>
            <a:chOff x="6790610" y="4728049"/>
            <a:chExt cx="890436" cy="4469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E429B61-252B-448A-99FF-C6AC1D43C1D0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8802590-E219-4999-B00A-649056BB925C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92A974C-4025-4AB4-BD56-5D4F976BCAFA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49E3EE7-787C-44B5-9C57-FA18E4F29AB8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D3A6F024-0563-4E8C-A5D2-03332050B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8BCE6EA-6189-4574-8FE7-CCDDCFB50851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8D2EC68-AEFF-4AEB-A39B-FA8DDB813761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02F4BDE-379F-4694-841C-9E4676315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9ECAD3-1333-4403-8804-09D7FF3C7F2F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D3D1260-7186-4ACD-A1BD-8ED36E585B8D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8E448F3-F358-4A50-977D-88AA9CE5DB07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428920B9-663C-4A71-892D-27A18847C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12150E9-A945-4164-963A-7FFB48BDCFDB}"/>
              </a:ext>
            </a:extLst>
          </p:cNvPr>
          <p:cNvGrpSpPr/>
          <p:nvPr/>
        </p:nvGrpSpPr>
        <p:grpSpPr>
          <a:xfrm>
            <a:off x="3520018" y="5113528"/>
            <a:ext cx="890436" cy="400111"/>
            <a:chOff x="6790610" y="4728049"/>
            <a:chExt cx="890436" cy="446947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C207843-05BA-4173-9835-9BFA9F13FC91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1A463F8-E776-4F40-BC08-9814AC50D819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0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8F285BF9-6948-45D4-A868-47AFA43C1660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90EC88E-858E-425C-92EF-DD94F1745A34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C00000"/>
                    </a:solidFill>
                  </a:rPr>
                  <a:t>1</a:t>
                </a:r>
                <a:endParaRPr lang="ko-KR" alt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0C90ED20-4366-41F1-BCE2-E40A6F2B1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6644E3C-5D30-4549-9F08-879E0A9EAB0E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3D148D9-B3A6-4A02-BD68-4E1BE1D584F2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8FFDC2-FE45-47B4-B1AC-612AC485233B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EF2736-89E8-40D1-AD22-B7A4B5276970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BA80E7A-8364-45C2-8A10-44710184A0E5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F85BBF6-0C1E-42DC-B9AB-013948FACD2E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F20A15B-2117-4467-B254-6E464973D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31425A8-7EDF-4316-A109-CEAC9F82A6C1}"/>
              </a:ext>
            </a:extLst>
          </p:cNvPr>
          <p:cNvGrpSpPr/>
          <p:nvPr/>
        </p:nvGrpSpPr>
        <p:grpSpPr>
          <a:xfrm>
            <a:off x="2192170" y="3413577"/>
            <a:ext cx="890436" cy="400111"/>
            <a:chOff x="6790610" y="4728049"/>
            <a:chExt cx="890436" cy="446947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11800B3-0BFC-4452-9061-8C5D9012D8CB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473B16A-367F-4A41-8EE6-77984BE1AF7C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C033BF7E-E663-49C1-8F6A-203D06E07379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E9C85F8F-A388-4A23-9F0B-6BC916B8D75B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40CCA56-FA16-42EC-A578-862C93A1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8F2AACC-E569-4B20-AB79-C2CB2927031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C52D203-8ADF-4B0F-83C9-A05483C42BF4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18F104C-AA21-4477-8B3D-D656BC26D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2DFB7AC-9B30-4B87-A51C-6B51EC81D071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96C2393-AEA0-4B0D-8322-AD0A5D2CEB21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2C5F86D-BBE2-4D13-8A89-C94A624DF77A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2B25CA97-0D3F-4824-82FA-158A54131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1A714F9-7FCB-485A-9E9D-1235E3F4ECF2}"/>
              </a:ext>
            </a:extLst>
          </p:cNvPr>
          <p:cNvGrpSpPr/>
          <p:nvPr/>
        </p:nvGrpSpPr>
        <p:grpSpPr>
          <a:xfrm>
            <a:off x="3291292" y="3413577"/>
            <a:ext cx="890436" cy="400111"/>
            <a:chOff x="6790610" y="4728049"/>
            <a:chExt cx="890436" cy="44694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F629924-1EC8-4663-889A-BA5886B60C08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6B0F91F-452D-4EC5-B422-67298C1D751F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66A41A0C-3E3B-4047-B9F6-C709B79D42BF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F0A6030-12B3-4FB6-9DAD-3E404B26508C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BB5A535B-43E6-4472-91C7-C1B052F9C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71B5E5A-B94E-4EC6-9D6F-54E9E2A3105C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BE07ADE4-A28F-4613-B897-85C27AB78BA9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0BED86DE-0A7A-4394-8D44-EC0D629EF2B3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65ECEA-608B-4B15-B530-934004A36165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85E2A85-3738-4740-BB64-87F93F97A60B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D63CBBE6-803C-4AFB-A715-738CA6671F52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26561339-1332-4006-AC82-CF4BECE80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70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2291"/>
    </mc:Choice>
    <mc:Fallback xmlns="">
      <p:transition advTm="62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 animBg="1"/>
      <p:bldP spid="48" grpId="0"/>
      <p:bldP spid="50" grpId="0" animBg="1"/>
      <p:bldP spid="51" grpId="0"/>
      <p:bldP spid="52" grpId="0"/>
      <p:bldP spid="64" grpId="0" animBg="1"/>
      <p:bldP spid="65" grpId="0"/>
      <p:bldP spid="73" grpId="0" animBg="1"/>
      <p:bldP spid="74" grpId="0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6266353-54FD-4837-9516-4F0811D05FD8}"/>
              </a:ext>
            </a:extLst>
          </p:cNvPr>
          <p:cNvCxnSpPr>
            <a:cxnSpLocks/>
            <a:stCxn id="13" idx="3"/>
            <a:endCxn id="31" idx="0"/>
          </p:cNvCxnSpPr>
          <p:nvPr/>
        </p:nvCxnSpPr>
        <p:spPr>
          <a:xfrm>
            <a:off x="2794154" y="2088122"/>
            <a:ext cx="1356760" cy="30238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0A46E6C-661C-4610-9094-728E7A4E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Need for Secure GPU Computing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A222DD-9DCF-41B4-ABB7-1E8A6152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29" y="1885150"/>
            <a:ext cx="1075897" cy="1075897"/>
          </a:xfr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42C9AC-BB83-45C1-B3A4-3926DDA386E0}"/>
              </a:ext>
            </a:extLst>
          </p:cNvPr>
          <p:cNvSpPr/>
          <p:nvPr/>
        </p:nvSpPr>
        <p:spPr>
          <a:xfrm>
            <a:off x="1366542" y="1758222"/>
            <a:ext cx="1427612" cy="65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Untrusted </a:t>
            </a:r>
          </a:p>
          <a:p>
            <a:pPr algn="ctr"/>
            <a:r>
              <a:rPr lang="en-US" altLang="ko-KR" dirty="0"/>
              <a:t>Device Driver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EF4C56-02BD-4EF3-8389-7D60ACF6B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72" y="2629856"/>
            <a:ext cx="1427612" cy="14276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F12DEA-D928-4737-AA81-7E75370D7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42" y="2550174"/>
            <a:ext cx="1427612" cy="14276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20B35B-E5D0-43C0-AA6C-B9B2FAEED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4" y="4445110"/>
            <a:ext cx="1427613" cy="1427613"/>
          </a:xfrm>
          <a:prstGeom prst="rect">
            <a:avLst/>
          </a:prstGeom>
        </p:spPr>
      </p:pic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FC7666EB-8297-4ABF-9A31-3CB531AEA27C}"/>
              </a:ext>
            </a:extLst>
          </p:cNvPr>
          <p:cNvSpPr/>
          <p:nvPr/>
        </p:nvSpPr>
        <p:spPr>
          <a:xfrm>
            <a:off x="6429279" y="3797318"/>
            <a:ext cx="696017" cy="1026370"/>
          </a:xfrm>
          <a:prstGeom prst="upDownArrow">
            <a:avLst>
              <a:gd name="adj1" fmla="val 40940"/>
              <a:gd name="adj2" fmla="val 5000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F93CBB4-C9CB-47CD-9583-26DF1DAD83D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29" y="1245118"/>
            <a:ext cx="606084" cy="60608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D5D4B6-84D1-4A27-AD62-671A80A11E07}"/>
              </a:ext>
            </a:extLst>
          </p:cNvPr>
          <p:cNvSpPr/>
          <p:nvPr/>
        </p:nvSpPr>
        <p:spPr>
          <a:xfrm>
            <a:off x="3493106" y="2390511"/>
            <a:ext cx="1315616" cy="636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23D6A0-D615-4FAF-9A85-77A524E393B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03" y="1704114"/>
            <a:ext cx="477039" cy="48056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FC1A95-7D3C-4607-9281-F4814C237436}"/>
              </a:ext>
            </a:extLst>
          </p:cNvPr>
          <p:cNvSpPr/>
          <p:nvPr/>
        </p:nvSpPr>
        <p:spPr>
          <a:xfrm>
            <a:off x="5917674" y="4802174"/>
            <a:ext cx="1583099" cy="11467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6E1515-1BAA-4244-AFC5-CEE516282269}"/>
              </a:ext>
            </a:extLst>
          </p:cNvPr>
          <p:cNvSpPr txBox="1"/>
          <p:nvPr/>
        </p:nvSpPr>
        <p:spPr>
          <a:xfrm>
            <a:off x="4158663" y="5411532"/>
            <a:ext cx="180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Trained DNN Parameters 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83F98B-452D-4A27-B096-283D878B1EF5}"/>
              </a:ext>
            </a:extLst>
          </p:cNvPr>
          <p:cNvSpPr txBox="1"/>
          <p:nvPr/>
        </p:nvSpPr>
        <p:spPr>
          <a:xfrm>
            <a:off x="4233515" y="1565408"/>
            <a:ext cx="266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Training Data </a:t>
            </a:r>
          </a:p>
          <a:p>
            <a:r>
              <a:rPr lang="en-US" altLang="ko-KR" sz="2400" b="1" dirty="0"/>
              <a:t>&amp; DNN Model</a:t>
            </a:r>
            <a:endParaRPr lang="ko-KR" altLang="en-US" sz="2400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3573AE8-C547-4DC3-9C88-9AA0106EA67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22" y="2496249"/>
            <a:ext cx="480565" cy="480565"/>
          </a:xfrm>
          <a:prstGeom prst="rect">
            <a:avLst/>
          </a:prstGeom>
        </p:spPr>
      </p:pic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C75E5B8E-D343-4B53-99E1-CFCD0D9CEFB8}"/>
              </a:ext>
            </a:extLst>
          </p:cNvPr>
          <p:cNvSpPr/>
          <p:nvPr/>
        </p:nvSpPr>
        <p:spPr>
          <a:xfrm>
            <a:off x="3184643" y="2843353"/>
            <a:ext cx="2424754" cy="9462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88CA8A-13C7-4FF4-BA70-E68AE8EAFDD0}"/>
              </a:ext>
            </a:extLst>
          </p:cNvPr>
          <p:cNvSpPr txBox="1"/>
          <p:nvPr/>
        </p:nvSpPr>
        <p:spPr>
          <a:xfrm>
            <a:off x="3438773" y="3534703"/>
            <a:ext cx="171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PCIe bus </a:t>
            </a:r>
            <a:endParaRPr lang="ko-KR" altLang="en-US" sz="2800" b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75F37FF-C74F-43BF-9C79-02795F81052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67" y="4534396"/>
            <a:ext cx="477039" cy="480564"/>
          </a:xfrm>
          <a:prstGeom prst="rect">
            <a:avLst/>
          </a:prstGeom>
        </p:spPr>
      </p:pic>
      <p:pic>
        <p:nvPicPr>
          <p:cNvPr id="71" name="내용 개체 틀 7">
            <a:extLst>
              <a:ext uri="{FF2B5EF4-FFF2-40B4-BE49-F238E27FC236}">
                <a16:creationId xmlns:a16="http://schemas.microsoft.com/office/drawing/2014/main" id="{D8D528F9-B935-4A9B-A4CD-C0E9DB5F906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83" y="2410732"/>
            <a:ext cx="594378" cy="59437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AE65D29-615F-465B-923B-49445565DAC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48" y="5444611"/>
            <a:ext cx="470314" cy="47031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6060B700-2F14-4C99-8623-498505A15E8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92" y="4357223"/>
            <a:ext cx="606084" cy="60608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1595D5B-C79C-4931-91B2-FDA35832B8F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19" y="5444611"/>
            <a:ext cx="470314" cy="470314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F19C294-4CF3-4985-AFA1-3D9C1FB5134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39" y="5444611"/>
            <a:ext cx="470314" cy="47031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366C3B6-C1E5-47FF-B3CF-870111620C00}"/>
              </a:ext>
            </a:extLst>
          </p:cNvPr>
          <p:cNvSpPr txBox="1"/>
          <p:nvPr/>
        </p:nvSpPr>
        <p:spPr>
          <a:xfrm>
            <a:off x="2319886" y="1077377"/>
            <a:ext cx="3884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Privileged SW Attack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03C422-0F97-4120-9D8B-083F85E54DA0}"/>
              </a:ext>
            </a:extLst>
          </p:cNvPr>
          <p:cNvSpPr txBox="1"/>
          <p:nvPr/>
        </p:nvSpPr>
        <p:spPr>
          <a:xfrm>
            <a:off x="3937817" y="4163802"/>
            <a:ext cx="226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</a:rPr>
              <a:t>Physical Attack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4EF8FCE-5762-4546-A587-E2612C2545F2}"/>
              </a:ext>
            </a:extLst>
          </p:cNvPr>
          <p:cNvSpPr/>
          <p:nvPr/>
        </p:nvSpPr>
        <p:spPr>
          <a:xfrm>
            <a:off x="0" y="909094"/>
            <a:ext cx="9144000" cy="5412878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760B68-AB5F-422D-96B5-BCD43217920B}"/>
              </a:ext>
            </a:extLst>
          </p:cNvPr>
          <p:cNvSpPr/>
          <p:nvPr/>
        </p:nvSpPr>
        <p:spPr>
          <a:xfrm>
            <a:off x="0" y="2951017"/>
            <a:ext cx="9144000" cy="955967"/>
          </a:xfrm>
          <a:prstGeom prst="rect">
            <a:avLst/>
          </a:prstGeom>
          <a:solidFill>
            <a:srgbClr val="005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to consider Secure GPU computing !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  <p:bldP spid="40" grpId="0" animBg="1"/>
      <p:bldP spid="50" grpId="0"/>
      <p:bldP spid="51" grpId="0"/>
      <p:bldP spid="87" grpId="0"/>
      <p:bldP spid="88" grpId="0"/>
      <p:bldP spid="79" grpId="0" animBg="1"/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E0FB1-6D32-4D6C-B344-FEF2E564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LLC Miss Handling with Common Counters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E72EFF-BDAA-438C-8014-43EB5C5D71B3}"/>
              </a:ext>
            </a:extLst>
          </p:cNvPr>
          <p:cNvSpPr/>
          <p:nvPr/>
        </p:nvSpPr>
        <p:spPr>
          <a:xfrm>
            <a:off x="2931530" y="1441929"/>
            <a:ext cx="3428448" cy="809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Last Level Cache</a:t>
            </a:r>
          </a:p>
          <a:p>
            <a:pPr algn="ctr"/>
            <a:r>
              <a:rPr lang="en-US" altLang="ko-KR" b="1" dirty="0"/>
              <a:t>(L2 cache)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5A75A-75D2-4AB8-82F9-9D67FB553133}"/>
              </a:ext>
            </a:extLst>
          </p:cNvPr>
          <p:cNvSpPr/>
          <p:nvPr/>
        </p:nvSpPr>
        <p:spPr>
          <a:xfrm>
            <a:off x="3329288" y="2921115"/>
            <a:ext cx="1026114" cy="809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CCSM Cache 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C3456C-8104-4034-9DD0-001364CCEA71}"/>
              </a:ext>
            </a:extLst>
          </p:cNvPr>
          <p:cNvSpPr/>
          <p:nvPr/>
        </p:nvSpPr>
        <p:spPr>
          <a:xfrm>
            <a:off x="5920010" y="2923050"/>
            <a:ext cx="1026114" cy="809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Counter Cache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F2105-19D5-4382-8F79-CD7D7EEFF221}"/>
              </a:ext>
            </a:extLst>
          </p:cNvPr>
          <p:cNvSpPr/>
          <p:nvPr/>
        </p:nvSpPr>
        <p:spPr>
          <a:xfrm>
            <a:off x="1515417" y="5331284"/>
            <a:ext cx="5802921" cy="809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GPU Memory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7ADBB7D-3F13-4610-8B7D-4396D3C7AD1D}"/>
              </a:ext>
            </a:extLst>
          </p:cNvPr>
          <p:cNvCxnSpPr>
            <a:cxnSpLocks/>
          </p:cNvCxnSpPr>
          <p:nvPr/>
        </p:nvCxnSpPr>
        <p:spPr>
          <a:xfrm>
            <a:off x="522791" y="4673882"/>
            <a:ext cx="8163871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EB5CBB0-4F1E-49BE-904F-5C253FD2B219}"/>
              </a:ext>
            </a:extLst>
          </p:cNvPr>
          <p:cNvSpPr txBox="1"/>
          <p:nvPr/>
        </p:nvSpPr>
        <p:spPr>
          <a:xfrm>
            <a:off x="436367" y="3960504"/>
            <a:ext cx="14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On-chip</a:t>
            </a:r>
          </a:p>
          <a:p>
            <a:r>
              <a:rPr lang="en-US" altLang="ko-KR" b="1" dirty="0"/>
              <a:t>Boundary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AE2CA7-54BF-4B37-84D7-05F6D4AECFFE}"/>
              </a:ext>
            </a:extLst>
          </p:cNvPr>
          <p:cNvSpPr txBox="1"/>
          <p:nvPr/>
        </p:nvSpPr>
        <p:spPr>
          <a:xfrm>
            <a:off x="7616720" y="4236105"/>
            <a:ext cx="121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Trusted 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A74718-A558-4CE0-8CF3-D023AFFD7C04}"/>
              </a:ext>
            </a:extLst>
          </p:cNvPr>
          <p:cNvSpPr txBox="1"/>
          <p:nvPr/>
        </p:nvSpPr>
        <p:spPr>
          <a:xfrm>
            <a:off x="7445828" y="4711550"/>
            <a:ext cx="137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Untrusted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7E6217-A2BA-4987-A68C-38E6E2A76AF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33067" y="3732675"/>
            <a:ext cx="0" cy="15986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030014D-E6AF-4821-AADB-ABA001565404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860240" y="1846742"/>
            <a:ext cx="1071290" cy="3484536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966104-5B02-4BB4-B6EA-E50E4E6F269B}"/>
              </a:ext>
            </a:extLst>
          </p:cNvPr>
          <p:cNvSpPr txBox="1"/>
          <p:nvPr/>
        </p:nvSpPr>
        <p:spPr>
          <a:xfrm>
            <a:off x="676178" y="2229945"/>
            <a:ext cx="105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</a:p>
          <a:p>
            <a:r>
              <a:rPr lang="en-US" altLang="ko-KR" dirty="0"/>
              <a:t>Request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ABFA1DA-C812-45E1-B890-90E53E76AE0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09270" y="2184630"/>
            <a:ext cx="669561" cy="80340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0F8EA4-41EC-4050-B727-1D3663102456}"/>
              </a:ext>
            </a:extLst>
          </p:cNvPr>
          <p:cNvSpPr txBox="1"/>
          <p:nvPr/>
        </p:nvSpPr>
        <p:spPr>
          <a:xfrm>
            <a:off x="2429315" y="2219992"/>
            <a:ext cx="254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CCSM cache access</a:t>
            </a:r>
            <a:endParaRPr lang="ko-KR" altLang="en-US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3BCF333-9968-4A5B-9DA3-72E6C685A92B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042079" y="4531005"/>
            <a:ext cx="1600535" cy="3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D41E35-DE4B-4485-82A6-363ED39F838B}"/>
              </a:ext>
            </a:extLst>
          </p:cNvPr>
          <p:cNvSpPr txBox="1"/>
          <p:nvPr/>
        </p:nvSpPr>
        <p:spPr>
          <a:xfrm>
            <a:off x="2322627" y="3825144"/>
            <a:ext cx="16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Miss : </a:t>
            </a:r>
          </a:p>
          <a:p>
            <a:r>
              <a:rPr lang="en-US" altLang="ko-KR" dirty="0"/>
              <a:t>CCSM request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4790DE4-BFCA-4A3D-9492-8B23E3FD5A2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55402" y="3325928"/>
            <a:ext cx="1564608" cy="1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52FB857-614E-4B23-9319-42217F87772E}"/>
              </a:ext>
            </a:extLst>
          </p:cNvPr>
          <p:cNvSpPr txBox="1"/>
          <p:nvPr/>
        </p:nvSpPr>
        <p:spPr>
          <a:xfrm>
            <a:off x="4619187" y="2714396"/>
            <a:ext cx="13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u="sng" dirty="0"/>
              <a:t>Invalid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Segment </a:t>
            </a:r>
            <a:endParaRPr lang="ko-KR" alt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F9E89B-FEF2-4E39-A861-9D94E672EB3B}"/>
              </a:ext>
            </a:extLst>
          </p:cNvPr>
          <p:cNvSpPr txBox="1"/>
          <p:nvPr/>
        </p:nvSpPr>
        <p:spPr>
          <a:xfrm>
            <a:off x="2017222" y="2987046"/>
            <a:ext cx="179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1. Hit: Use Common ctr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13ED24-94F1-4E91-A9D9-BCE779D967D4}"/>
              </a:ext>
            </a:extLst>
          </p:cNvPr>
          <p:cNvSpPr/>
          <p:nvPr/>
        </p:nvSpPr>
        <p:spPr>
          <a:xfrm>
            <a:off x="4491131" y="2689404"/>
            <a:ext cx="2693439" cy="26418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C69F26-3743-46CE-9FEA-B19ED05BD6CE}"/>
              </a:ext>
            </a:extLst>
          </p:cNvPr>
          <p:cNvSpPr txBox="1"/>
          <p:nvPr/>
        </p:nvSpPr>
        <p:spPr>
          <a:xfrm>
            <a:off x="6433002" y="1935279"/>
            <a:ext cx="2700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Common ctr </a:t>
            </a:r>
            <a:r>
              <a:rPr lang="en-US" altLang="ko-KR" sz="2000" dirty="0"/>
              <a:t>can </a:t>
            </a:r>
            <a:r>
              <a:rPr lang="en-US" altLang="ko-KR" sz="2000" b="1" dirty="0"/>
              <a:t>reduce counter cache access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99EFB1-27DB-4911-B8E8-CB78C679D917}"/>
              </a:ext>
            </a:extLst>
          </p:cNvPr>
          <p:cNvSpPr txBox="1"/>
          <p:nvPr/>
        </p:nvSpPr>
        <p:spPr>
          <a:xfrm>
            <a:off x="4971966" y="3838336"/>
            <a:ext cx="176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Use</a:t>
            </a:r>
          </a:p>
          <a:p>
            <a:r>
              <a:rPr lang="en-US" altLang="ko-KR" b="1" dirty="0"/>
              <a:t>per-block </a:t>
            </a:r>
            <a:r>
              <a:rPr lang="en-US" altLang="ko-KR" b="1" dirty="0" err="1"/>
              <a:t>ctrs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957E5D-69E5-42C1-88E6-1FF7EE2B391A}"/>
              </a:ext>
            </a:extLst>
          </p:cNvPr>
          <p:cNvSpPr txBox="1"/>
          <p:nvPr/>
        </p:nvSpPr>
        <p:spPr>
          <a:xfrm>
            <a:off x="2017222" y="1181577"/>
            <a:ext cx="105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LLC </a:t>
            </a:r>
          </a:p>
          <a:p>
            <a:r>
              <a:rPr lang="en-US" altLang="ko-KR" dirty="0"/>
              <a:t>Miss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7887794" y="5111660"/>
            <a:ext cx="450761" cy="9082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7887791" y="2684400"/>
            <a:ext cx="450761" cy="148708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9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848"/>
    </mc:Choice>
    <mc:Fallback xmlns="">
      <p:transition advTm="60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6" grpId="0"/>
      <p:bldP spid="47" grpId="0"/>
      <p:bldP spid="48" grpId="0"/>
      <p:bldP spid="55" grpId="0"/>
      <p:bldP spid="62" grpId="0"/>
      <p:bldP spid="73" grpId="0"/>
      <p:bldP spid="84" grpId="0"/>
      <p:bldP spid="91" grpId="0"/>
      <p:bldP spid="97" grpId="0" animBg="1"/>
      <p:bldP spid="99" grpId="0"/>
      <p:bldP spid="100" grpId="0"/>
      <p:bldP spid="101" grpId="0"/>
      <p:bldP spid="8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FDFD-407F-4EA8-8D16-805C5503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GPU Execution with Common Counter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1E6179-9588-4D6F-892F-65D7CADD39C7}"/>
              </a:ext>
            </a:extLst>
          </p:cNvPr>
          <p:cNvSpPr/>
          <p:nvPr/>
        </p:nvSpPr>
        <p:spPr>
          <a:xfrm>
            <a:off x="893965" y="1263867"/>
            <a:ext cx="1365662" cy="730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 Context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Initialization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767C10-E442-4B40-BC73-0293E8773291}"/>
              </a:ext>
            </a:extLst>
          </p:cNvPr>
          <p:cNvSpPr/>
          <p:nvPr/>
        </p:nvSpPr>
        <p:spPr>
          <a:xfrm>
            <a:off x="3979571" y="1263865"/>
            <a:ext cx="1314202" cy="730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 Execution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310D-1ADA-4B26-A94A-57105F8E666E}"/>
              </a:ext>
            </a:extLst>
          </p:cNvPr>
          <p:cNvSpPr/>
          <p:nvPr/>
        </p:nvSpPr>
        <p:spPr>
          <a:xfrm>
            <a:off x="6663394" y="1263865"/>
            <a:ext cx="1365662" cy="7303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Scanning Procedure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648021-445B-4D07-8C73-BA2E83DB658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59627" y="1629032"/>
            <a:ext cx="171994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FBB73-3B6F-4FCF-AB19-67B53FB5127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293773" y="1629032"/>
            <a:ext cx="1369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C933C0B-A4BA-4E87-B4B2-DE861CBD9E04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 flipH="1" flipV="1">
            <a:off x="4636672" y="1263865"/>
            <a:ext cx="3392384" cy="365167"/>
          </a:xfrm>
          <a:prstGeom prst="bentConnector4">
            <a:avLst>
              <a:gd name="adj1" fmla="val -6739"/>
              <a:gd name="adj2" fmla="val 1626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60EC5-0D86-4A06-BCC2-2CBC057CE868}"/>
              </a:ext>
            </a:extLst>
          </p:cNvPr>
          <p:cNvSpPr txBox="1"/>
          <p:nvPr/>
        </p:nvSpPr>
        <p:spPr>
          <a:xfrm>
            <a:off x="795403" y="2090826"/>
            <a:ext cx="146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Meta-data Initialization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7616A-2E17-4E1E-94E2-591CA2E0BF5A}"/>
              </a:ext>
            </a:extLst>
          </p:cNvPr>
          <p:cNvSpPr txBox="1"/>
          <p:nvPr/>
        </p:nvSpPr>
        <p:spPr>
          <a:xfrm>
            <a:off x="3884200" y="2090826"/>
            <a:ext cx="146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Meta-data Update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89EBD-A701-4125-8E2C-E1C87912E1A7}"/>
              </a:ext>
            </a:extLst>
          </p:cNvPr>
          <p:cNvSpPr txBox="1"/>
          <p:nvPr/>
        </p:nvSpPr>
        <p:spPr>
          <a:xfrm>
            <a:off x="6366260" y="2090825"/>
            <a:ext cx="198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Scan updated memory region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882C7-BAEF-48EF-A6C5-33C9E0CEC320}"/>
              </a:ext>
            </a:extLst>
          </p:cNvPr>
          <p:cNvSpPr txBox="1"/>
          <p:nvPr/>
        </p:nvSpPr>
        <p:spPr>
          <a:xfrm>
            <a:off x="2577432" y="1711156"/>
            <a:ext cx="90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 Launch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18F63-81A7-49FA-9BD2-9ED5144C6C1B}"/>
              </a:ext>
            </a:extLst>
          </p:cNvPr>
          <p:cNvSpPr/>
          <p:nvPr/>
        </p:nvSpPr>
        <p:spPr>
          <a:xfrm>
            <a:off x="1836148" y="3082891"/>
            <a:ext cx="5413738" cy="3015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B078DDA-239B-45EE-A9A3-CE460D4DD1C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97" y="3539192"/>
            <a:ext cx="317135" cy="3171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DFE545-B1BD-4C1B-B46A-29A5F03E480B}"/>
              </a:ext>
            </a:extLst>
          </p:cNvPr>
          <p:cNvSpPr txBox="1"/>
          <p:nvPr/>
        </p:nvSpPr>
        <p:spPr>
          <a:xfrm>
            <a:off x="2317096" y="4893325"/>
            <a:ext cx="27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Updated Memory Region Map 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AA642C-EB2E-4942-A3FE-1B014A4C12C9}"/>
              </a:ext>
            </a:extLst>
          </p:cNvPr>
          <p:cNvSpPr txBox="1"/>
          <p:nvPr/>
        </p:nvSpPr>
        <p:spPr>
          <a:xfrm>
            <a:off x="2439444" y="3171909"/>
            <a:ext cx="1955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Common Ctr set</a:t>
            </a:r>
            <a:endParaRPr lang="ko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AF297A-02FE-4908-881B-10EE5D9F2BEE}"/>
              </a:ext>
            </a:extLst>
          </p:cNvPr>
          <p:cNvSpPr/>
          <p:nvPr/>
        </p:nvSpPr>
        <p:spPr>
          <a:xfrm>
            <a:off x="2749981" y="3521219"/>
            <a:ext cx="384612" cy="3635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Ctr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90955-83A2-4E0A-9B52-56CFAD5D6FD7}"/>
              </a:ext>
            </a:extLst>
          </p:cNvPr>
          <p:cNvSpPr txBox="1"/>
          <p:nvPr/>
        </p:nvSpPr>
        <p:spPr>
          <a:xfrm>
            <a:off x="3089920" y="3463531"/>
            <a:ext cx="39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E419-D33C-4BBC-89C6-7CC74EFB972E}"/>
              </a:ext>
            </a:extLst>
          </p:cNvPr>
          <p:cNvSpPr/>
          <p:nvPr/>
        </p:nvSpPr>
        <p:spPr>
          <a:xfrm>
            <a:off x="3383531" y="3521219"/>
            <a:ext cx="384612" cy="3635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Ctr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74A4F60-7E30-41C0-AB93-FD3B370B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19437"/>
              </p:ext>
            </p:extLst>
          </p:nvPr>
        </p:nvGraphicFramePr>
        <p:xfrm>
          <a:off x="5174366" y="4425777"/>
          <a:ext cx="1715558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779">
                  <a:extLst>
                    <a:ext uri="{9D8B030D-6E8A-4147-A177-3AD203B41FA5}">
                      <a16:colId xmlns:a16="http://schemas.microsoft.com/office/drawing/2014/main" val="78289351"/>
                    </a:ext>
                  </a:extLst>
                </a:gridCol>
                <a:gridCol w="857779">
                  <a:extLst>
                    <a:ext uri="{9D8B030D-6E8A-4147-A177-3AD203B41FA5}">
                      <a16:colId xmlns:a16="http://schemas.microsoft.com/office/drawing/2014/main" val="1176678562"/>
                    </a:ext>
                  </a:extLst>
                </a:gridCol>
              </a:tblGrid>
              <a:tr h="26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Segment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62941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8362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/>
                        <a:t>0</a:t>
                      </a:r>
                      <a:endParaRPr lang="ko-KR" altLang="en-US" sz="12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59605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6092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3C19D06B-A77E-439E-BEB9-661A82ABD8C9}"/>
              </a:ext>
            </a:extLst>
          </p:cNvPr>
          <p:cNvSpPr txBox="1"/>
          <p:nvPr/>
        </p:nvSpPr>
        <p:spPr>
          <a:xfrm>
            <a:off x="5352141" y="4081934"/>
            <a:ext cx="133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CCSM Table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2AE435-5E4D-4EF5-A52A-75AFB082D095}"/>
              </a:ext>
            </a:extLst>
          </p:cNvPr>
          <p:cNvSpPr txBox="1"/>
          <p:nvPr/>
        </p:nvSpPr>
        <p:spPr>
          <a:xfrm>
            <a:off x="5443021" y="5245760"/>
            <a:ext cx="461665" cy="307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4D823C-9FFD-46BE-B50A-19608EE5464C}"/>
              </a:ext>
            </a:extLst>
          </p:cNvPr>
          <p:cNvSpPr txBox="1"/>
          <p:nvPr/>
        </p:nvSpPr>
        <p:spPr>
          <a:xfrm>
            <a:off x="6290365" y="5245760"/>
            <a:ext cx="461665" cy="307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DD12B5-B2A1-4504-B57E-DE95C37FE8DB}"/>
              </a:ext>
            </a:extLst>
          </p:cNvPr>
          <p:cNvSpPr txBox="1"/>
          <p:nvPr/>
        </p:nvSpPr>
        <p:spPr>
          <a:xfrm>
            <a:off x="4038575" y="3180273"/>
            <a:ext cx="82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 key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FED8D2-FD13-4364-8736-87889FFE3C3D}"/>
              </a:ext>
            </a:extLst>
          </p:cNvPr>
          <p:cNvSpPr/>
          <p:nvPr/>
        </p:nvSpPr>
        <p:spPr>
          <a:xfrm>
            <a:off x="2092628" y="3998893"/>
            <a:ext cx="5047368" cy="1939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47FD9C-7858-4AB4-A0D4-16AEA4FFFC34}"/>
              </a:ext>
            </a:extLst>
          </p:cNvPr>
          <p:cNvGrpSpPr/>
          <p:nvPr/>
        </p:nvGrpSpPr>
        <p:grpSpPr>
          <a:xfrm>
            <a:off x="3635525" y="4039252"/>
            <a:ext cx="1107474" cy="739976"/>
            <a:chOff x="3635525" y="4039252"/>
            <a:chExt cx="1107474" cy="7399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5944B-5461-460D-8E58-95ECA38D3A42}"/>
                </a:ext>
              </a:extLst>
            </p:cNvPr>
            <p:cNvSpPr txBox="1"/>
            <p:nvPr/>
          </p:nvSpPr>
          <p:spPr>
            <a:xfrm>
              <a:off x="3635525" y="4039252"/>
              <a:ext cx="1107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Ctr blocks</a:t>
              </a:r>
              <a:endParaRPr lang="ko-KR" altLang="en-US" sz="16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FB3DD92-62E9-47F9-898A-16E7C574E749}"/>
                </a:ext>
              </a:extLst>
            </p:cNvPr>
            <p:cNvSpPr/>
            <p:nvPr/>
          </p:nvSpPr>
          <p:spPr>
            <a:xfrm>
              <a:off x="3714533" y="4352903"/>
              <a:ext cx="933759" cy="4263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8C90F2-B9A4-4284-891C-E1BEDB925625}"/>
                </a:ext>
              </a:extLst>
            </p:cNvPr>
            <p:cNvSpPr/>
            <p:nvPr/>
          </p:nvSpPr>
          <p:spPr>
            <a:xfrm>
              <a:off x="4426155" y="4352903"/>
              <a:ext cx="222136" cy="4263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0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757C431-74E9-49AF-A040-E443D8C422AC}"/>
                </a:ext>
              </a:extLst>
            </p:cNvPr>
            <p:cNvGrpSpPr/>
            <p:nvPr/>
          </p:nvGrpSpPr>
          <p:grpSpPr>
            <a:xfrm>
              <a:off x="3714532" y="4352902"/>
              <a:ext cx="223422" cy="426325"/>
              <a:chOff x="6790611" y="5401093"/>
              <a:chExt cx="213056" cy="428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751E6D-549E-436C-AA55-5E1F5EED2D66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A1D99EC-1231-4232-B0D8-FC24F39F9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C99F5E-7386-4D05-88DF-932236DC3800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77" y="4352902"/>
              <a:ext cx="0" cy="426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C5E568A-8C83-4A48-8237-5D32C0339B37}"/>
                </a:ext>
              </a:extLst>
            </p:cNvPr>
            <p:cNvCxnSpPr>
              <a:cxnSpLocks/>
            </p:cNvCxnSpPr>
            <p:nvPr/>
          </p:nvCxnSpPr>
          <p:spPr>
            <a:xfrm>
              <a:off x="4418404" y="4352902"/>
              <a:ext cx="0" cy="426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F3CF459-509A-432C-ADD9-8F39F5A2D5E5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91" y="4352902"/>
              <a:ext cx="0" cy="426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DCAE3F-E042-4DD6-8E2F-23DF101F8B5B}"/>
                </a:ext>
              </a:extLst>
            </p:cNvPr>
            <p:cNvSpPr txBox="1"/>
            <p:nvPr/>
          </p:nvSpPr>
          <p:spPr>
            <a:xfrm>
              <a:off x="4099197" y="4334793"/>
              <a:ext cx="353884" cy="36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C8A0A7F-52DA-4E69-9804-33BD67A59F69}"/>
                </a:ext>
              </a:extLst>
            </p:cNvPr>
            <p:cNvGrpSpPr/>
            <p:nvPr/>
          </p:nvGrpSpPr>
          <p:grpSpPr>
            <a:xfrm>
              <a:off x="3946554" y="4352902"/>
              <a:ext cx="223422" cy="426325"/>
              <a:chOff x="6790611" y="5401093"/>
              <a:chExt cx="213056" cy="42873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54A1944-40E7-47FC-A03A-998F0140BC81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EA1FBE3-70F4-417E-92C8-001BF2257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B60836-C787-428C-9D99-9DA226CBE293}"/>
              </a:ext>
            </a:extLst>
          </p:cNvPr>
          <p:cNvGrpSpPr/>
          <p:nvPr/>
        </p:nvGrpSpPr>
        <p:grpSpPr>
          <a:xfrm>
            <a:off x="2457152" y="4034672"/>
            <a:ext cx="1183650" cy="747068"/>
            <a:chOff x="2457152" y="4034672"/>
            <a:chExt cx="1183650" cy="7470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98BDA1-1E56-4196-AF71-F283702CAF6C}"/>
                </a:ext>
              </a:extLst>
            </p:cNvPr>
            <p:cNvSpPr txBox="1"/>
            <p:nvPr/>
          </p:nvSpPr>
          <p:spPr>
            <a:xfrm>
              <a:off x="2457152" y="4034672"/>
              <a:ext cx="1183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Segment</a:t>
              </a:r>
              <a:endParaRPr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0B9623-3B9A-4605-809C-E751AA89F59E}"/>
                </a:ext>
              </a:extLst>
            </p:cNvPr>
            <p:cNvGrpSpPr/>
            <p:nvPr/>
          </p:nvGrpSpPr>
          <p:grpSpPr>
            <a:xfrm>
              <a:off x="2600936" y="4334793"/>
              <a:ext cx="890436" cy="446947"/>
              <a:chOff x="2600936" y="4334793"/>
              <a:chExt cx="890436" cy="4469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AD0ECCE-948A-4AD2-BC6A-590B01A7FE3D}"/>
                  </a:ext>
                </a:extLst>
              </p:cNvPr>
              <p:cNvSpPr/>
              <p:nvPr/>
            </p:nvSpPr>
            <p:spPr>
              <a:xfrm>
                <a:off x="2600937" y="4353005"/>
                <a:ext cx="890435" cy="42873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B7DE8D0-89B6-4F9F-898A-327195386FCB}"/>
                  </a:ext>
                </a:extLst>
              </p:cNvPr>
              <p:cNvSpPr/>
              <p:nvPr/>
            </p:nvSpPr>
            <p:spPr>
              <a:xfrm>
                <a:off x="3279542" y="4353005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2C80D1C-7C67-4026-BE2D-5635EDC1889C}"/>
                  </a:ext>
                </a:extLst>
              </p:cNvPr>
              <p:cNvGrpSpPr/>
              <p:nvPr/>
            </p:nvGrpSpPr>
            <p:grpSpPr>
              <a:xfrm>
                <a:off x="2600936" y="4353004"/>
                <a:ext cx="213056" cy="428735"/>
                <a:chOff x="6790611" y="5401093"/>
                <a:chExt cx="213056" cy="428735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78FE72E-4A0D-43D5-86B1-0DC11FF5B35F}"/>
                    </a:ext>
                  </a:extLst>
                </p:cNvPr>
                <p:cNvSpPr/>
                <p:nvPr/>
              </p:nvSpPr>
              <p:spPr>
                <a:xfrm>
                  <a:off x="6790611" y="5401093"/>
                  <a:ext cx="211829" cy="42873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99F81B55-EFEA-4F5D-80FE-5F5142B96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67" y="5401093"/>
                  <a:ext cx="0" cy="428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387CA8-BFDD-418D-A31C-7BB893565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250" y="4353004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FB5293BB-DD4D-4808-8FEF-2F026EB37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150" y="4353004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889424C-69E5-42DD-9FC1-E484A31DB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371" y="4353004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B74AFB-F3A4-478B-B666-65407B530C65}"/>
                  </a:ext>
                </a:extLst>
              </p:cNvPr>
              <p:cNvSpPr txBox="1"/>
              <p:nvPr/>
            </p:nvSpPr>
            <p:spPr>
              <a:xfrm>
                <a:off x="2967754" y="4334793"/>
                <a:ext cx="33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23D2C75-2CBF-444E-A23B-DB5D7D29FE55}"/>
                  </a:ext>
                </a:extLst>
              </p:cNvPr>
              <p:cNvGrpSpPr/>
              <p:nvPr/>
            </p:nvGrpSpPr>
            <p:grpSpPr>
              <a:xfrm>
                <a:off x="2822193" y="4353004"/>
                <a:ext cx="213056" cy="428735"/>
                <a:chOff x="6790611" y="5401093"/>
                <a:chExt cx="213056" cy="428735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E89B9629-F6FD-45F7-8F07-A22B33DA8962}"/>
                    </a:ext>
                  </a:extLst>
                </p:cNvPr>
                <p:cNvSpPr/>
                <p:nvPr/>
              </p:nvSpPr>
              <p:spPr>
                <a:xfrm>
                  <a:off x="6790611" y="5401093"/>
                  <a:ext cx="211829" cy="42873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30A9624-82FE-454C-996E-B15A0DA14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3667" y="5401093"/>
                  <a:ext cx="0" cy="428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75C0113-16FB-4E12-A650-D92C679F7BB1}"/>
              </a:ext>
            </a:extLst>
          </p:cNvPr>
          <p:cNvGrpSpPr/>
          <p:nvPr/>
        </p:nvGrpSpPr>
        <p:grpSpPr>
          <a:xfrm>
            <a:off x="3178950" y="5253449"/>
            <a:ext cx="890436" cy="400111"/>
            <a:chOff x="6790610" y="4728049"/>
            <a:chExt cx="890436" cy="446947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97D7E05-4FB5-42A4-A9DC-61F1585862E8}"/>
                </a:ext>
              </a:extLst>
            </p:cNvPr>
            <p:cNvSpPr/>
            <p:nvPr/>
          </p:nvSpPr>
          <p:spPr>
            <a:xfrm>
              <a:off x="6790611" y="4746261"/>
              <a:ext cx="890435" cy="4287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62841FB-34C9-4F49-8DDD-EE8AE970F3B7}"/>
                </a:ext>
              </a:extLst>
            </p:cNvPr>
            <p:cNvSpPr/>
            <p:nvPr/>
          </p:nvSpPr>
          <p:spPr>
            <a:xfrm>
              <a:off x="7469216" y="4746261"/>
              <a:ext cx="211829" cy="4287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0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0319D67-F0B8-42E6-BA01-18918D17B024}"/>
                </a:ext>
              </a:extLst>
            </p:cNvPr>
            <p:cNvGrpSpPr/>
            <p:nvPr/>
          </p:nvGrpSpPr>
          <p:grpSpPr>
            <a:xfrm>
              <a:off x="6790610" y="4746260"/>
              <a:ext cx="213056" cy="428735"/>
              <a:chOff x="6790611" y="5401093"/>
              <a:chExt cx="213056" cy="42873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662FD-A02B-420E-B59D-BE1AB8F88B8C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A144837-4728-4C8C-800A-D957A00B3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FD191A6-9890-4298-B0E6-5D63B6689F39}"/>
                </a:ext>
              </a:extLst>
            </p:cNvPr>
            <p:cNvCxnSpPr>
              <a:cxnSpLocks/>
            </p:cNvCxnSpPr>
            <p:nvPr/>
          </p:nvCxnSpPr>
          <p:spPr>
            <a:xfrm>
              <a:off x="72249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A5236B5-6706-4924-81F2-11F1AE20C2A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4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168DA79-47F3-4C7A-AFBA-C12495EAB0F1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45" y="4746260"/>
              <a:ext cx="0" cy="428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6EE2CB-A354-462B-8695-8C9E78403316}"/>
                </a:ext>
              </a:extLst>
            </p:cNvPr>
            <p:cNvSpPr txBox="1"/>
            <p:nvPr/>
          </p:nvSpPr>
          <p:spPr>
            <a:xfrm>
              <a:off x="7157428" y="4728049"/>
              <a:ext cx="337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6E2F19E-61E8-430B-82CF-5DE5E5089EE3}"/>
                </a:ext>
              </a:extLst>
            </p:cNvPr>
            <p:cNvGrpSpPr/>
            <p:nvPr/>
          </p:nvGrpSpPr>
          <p:grpSpPr>
            <a:xfrm>
              <a:off x="7011867" y="4746260"/>
              <a:ext cx="213056" cy="428735"/>
              <a:chOff x="6790611" y="5401093"/>
              <a:chExt cx="213056" cy="428735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D3263FA-A731-477B-8544-7579D61A585B}"/>
                  </a:ext>
                </a:extLst>
              </p:cNvPr>
              <p:cNvSpPr/>
              <p:nvPr/>
            </p:nvSpPr>
            <p:spPr>
              <a:xfrm>
                <a:off x="6790611" y="5401093"/>
                <a:ext cx="211829" cy="42873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0214B132-02AB-4566-834E-CEF169874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667" y="5401093"/>
                <a:ext cx="0" cy="428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07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7084"/>
    </mc:Choice>
    <mc:Fallback xmlns="">
      <p:transition advTm="37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6" grpId="0"/>
      <p:bldP spid="14" grpId="0"/>
      <p:bldP spid="18" grpId="0"/>
      <p:bldP spid="3" grpId="0"/>
      <p:bldP spid="5" grpId="0" animBg="1"/>
      <p:bldP spid="5" grpId="1" animBg="1"/>
      <p:bldP spid="21" grpId="0"/>
      <p:bldP spid="45" grpId="0"/>
      <p:bldP spid="48" grpId="0" animBg="1"/>
      <p:bldP spid="9" grpId="0"/>
      <p:bldP spid="56" grpId="0" animBg="1"/>
      <p:bldP spid="59" grpId="0"/>
      <p:bldP spid="60" grpId="0"/>
      <p:bldP spid="61" grpId="0"/>
      <p:bldP spid="67" grpId="0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7A93-5180-4A5D-8232-D8E6592F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B8D8-D2A5-4533-9ACD-2562D04F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Introduction 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rgbClr val="BFBFBF"/>
                </a:solidFill>
              </a:rPr>
              <a:t>Background &amp; Motivation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rgbClr val="BFBFBF"/>
                </a:solidFill>
              </a:rPr>
              <a:t>Common Counter 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Main Idea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Additional Metadata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Common Counter Mechanism</a:t>
            </a:r>
          </a:p>
          <a:p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Evaluation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8315-138F-4665-9668-C06E0B5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CEB2C-2402-4173-935A-FF628B8B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Simulator: GPGPU-Sim</a:t>
            </a:r>
          </a:p>
          <a:p>
            <a:r>
              <a:rPr lang="en-US" altLang="ko-KR" dirty="0"/>
              <a:t>Workloads: ISPASS, </a:t>
            </a:r>
            <a:r>
              <a:rPr lang="en-US" altLang="ko-KR" dirty="0" err="1"/>
              <a:t>Rodinia</a:t>
            </a:r>
            <a:r>
              <a:rPr lang="en-US" altLang="ko-KR" dirty="0"/>
              <a:t>, </a:t>
            </a:r>
            <a:r>
              <a:rPr lang="en-US" altLang="ko-KR" dirty="0" err="1"/>
              <a:t>Polybench</a:t>
            </a:r>
            <a:r>
              <a:rPr lang="en-US" altLang="ko-KR" dirty="0"/>
              <a:t>, </a:t>
            </a:r>
            <a:r>
              <a:rPr lang="en-US" altLang="ko-KR" dirty="0" err="1"/>
              <a:t>Pannotia</a:t>
            </a:r>
            <a:endParaRPr lang="en-US" altLang="ko-KR" dirty="0"/>
          </a:p>
          <a:p>
            <a:r>
              <a:rPr lang="en-US" altLang="ko-KR" dirty="0"/>
              <a:t>System configuration: Models NVIDIA TITAN X Pascal GPU 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6A7EFF-BE36-4C07-9614-0FAD036C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73141"/>
              </p:ext>
            </p:extLst>
          </p:nvPr>
        </p:nvGraphicFramePr>
        <p:xfrm>
          <a:off x="1400190" y="2388152"/>
          <a:ext cx="5990314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5157">
                  <a:extLst>
                    <a:ext uri="{9D8B030D-6E8A-4147-A177-3AD203B41FA5}">
                      <a16:colId xmlns:a16="http://schemas.microsoft.com/office/drawing/2014/main" val="3320461705"/>
                    </a:ext>
                  </a:extLst>
                </a:gridCol>
                <a:gridCol w="2995157">
                  <a:extLst>
                    <a:ext uri="{9D8B030D-6E8A-4147-A177-3AD203B41FA5}">
                      <a16:colId xmlns:a16="http://schemas.microsoft.com/office/drawing/2014/main" val="3220576048"/>
                    </a:ext>
                  </a:extLst>
                </a:gridCol>
              </a:tblGrid>
              <a:tr h="344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GPU Core Configuration</a:t>
                      </a:r>
                      <a:endParaRPr lang="ko-KR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9708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overview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 SMs, 64 warps per SM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90761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Shader core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1,417 MHz, GTO Scheduler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6781279"/>
                  </a:ext>
                </a:extLst>
              </a:tr>
              <a:tr h="344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Cache &amp; Memory Configuration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00876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L1 cache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 KB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23685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L2 cache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MB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411809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DRAM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GDDR5X 1,251 MHz, 12 GB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37430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 cache, Hash cache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 KB</a:t>
                      </a:r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0763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CCSM cache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KB</a:t>
                      </a:r>
                      <a:endParaRPr lang="ko-KR" alt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309986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size 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128 KB</a:t>
                      </a:r>
                      <a:endParaRPr lang="ko-KR" alt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978720"/>
                  </a:ext>
                </a:extLst>
              </a:tr>
              <a:tr h="322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Number of common </a:t>
                      </a:r>
                      <a:r>
                        <a:rPr lang="en-US" altLang="ko-KR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ctrs</a:t>
                      </a:r>
                      <a:r>
                        <a:rPr lang="en-US" altLang="ko-KR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ko-KR" alt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ko-KR" alt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19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5476"/>
    </mc:Choice>
    <mc:Fallback xmlns="">
      <p:transition advTm="4547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D36D552-7519-49AC-92D8-5F6E740C0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788603"/>
              </p:ext>
            </p:extLst>
          </p:nvPr>
        </p:nvGraphicFramePr>
        <p:xfrm>
          <a:off x="1" y="2355064"/>
          <a:ext cx="9143999" cy="262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4CBCFDE-5AC2-4F95-9574-6EF151A7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Performance: Separate MACs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BA36B-090B-4BFE-9159-566852C4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overhead analysis (Baseline: Non-secure GPU)</a:t>
            </a:r>
          </a:p>
          <a:p>
            <a:pPr lvl="1"/>
            <a:r>
              <a:rPr lang="en-US" altLang="ko-KR" dirty="0"/>
              <a:t>SC-128: </a:t>
            </a:r>
            <a:r>
              <a:rPr lang="en-US" altLang="ko-KR" b="1" dirty="0"/>
              <a:t>128-arity</a:t>
            </a:r>
            <a:r>
              <a:rPr lang="en-US" altLang="ko-KR" dirty="0"/>
              <a:t> split counter</a:t>
            </a:r>
          </a:p>
          <a:p>
            <a:pPr lvl="1"/>
            <a:r>
              <a:rPr lang="en-US" altLang="ko-KR" dirty="0"/>
              <a:t>Morphable Counter [MICRO ‘18]: </a:t>
            </a:r>
            <a:r>
              <a:rPr lang="en-US" altLang="ko-KR" b="1" dirty="0"/>
              <a:t>256-arity</a:t>
            </a:r>
            <a:r>
              <a:rPr lang="en-US" altLang="ko-KR" dirty="0"/>
              <a:t> split counter </a:t>
            </a:r>
          </a:p>
          <a:p>
            <a:pPr lvl="1"/>
            <a:r>
              <a:rPr lang="en-US" altLang="ko-KR" dirty="0" err="1"/>
              <a:t>Common_Ctr</a:t>
            </a:r>
            <a:r>
              <a:rPr lang="en-US" altLang="ko-KR" dirty="0"/>
              <a:t>: Implemented on top of  SC-128 (</a:t>
            </a:r>
            <a:r>
              <a:rPr lang="en-US" altLang="ko-KR" b="1" dirty="0"/>
              <a:t>128-arity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0BF51-17DC-4791-AED5-078A29214B56}"/>
              </a:ext>
            </a:extLst>
          </p:cNvPr>
          <p:cNvSpPr txBox="1"/>
          <p:nvPr/>
        </p:nvSpPr>
        <p:spPr>
          <a:xfrm>
            <a:off x="8460048" y="2595090"/>
            <a:ext cx="7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13.9%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668F75-1AD9-4287-810E-1AED162A1A4E}"/>
              </a:ext>
            </a:extLst>
          </p:cNvPr>
          <p:cNvCxnSpPr>
            <a:cxnSpLocks/>
          </p:cNvCxnSpPr>
          <p:nvPr/>
        </p:nvCxnSpPr>
        <p:spPr>
          <a:xfrm>
            <a:off x="8920791" y="2890520"/>
            <a:ext cx="0" cy="2032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F95ED2-0F36-409F-9681-986FC7AF8F2C}"/>
              </a:ext>
            </a:extLst>
          </p:cNvPr>
          <p:cNvSpPr txBox="1"/>
          <p:nvPr/>
        </p:nvSpPr>
        <p:spPr>
          <a:xfrm>
            <a:off x="2809108" y="4690257"/>
            <a:ext cx="3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With Separate MACs</a:t>
            </a:r>
            <a:endParaRPr lang="ko-KR" altLang="en-US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1257"/>
    </mc:Choice>
    <mc:Fallback xmlns="">
      <p:transition advTm="61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EB85-9F85-4A53-9C22-6C139CEF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Performance: Synergy In-line MACs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02E08-29BE-41F8-A56E-718A251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3"/>
            <a:ext cx="8894602" cy="47897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Common counter </a:t>
            </a:r>
            <a:r>
              <a:rPr lang="en-US" altLang="ko-KR" dirty="0"/>
              <a:t>reduces the performance degradation to </a:t>
            </a:r>
            <a:r>
              <a:rPr lang="en-US" altLang="ko-KR" b="1" u="sng" dirty="0">
                <a:solidFill>
                  <a:schemeClr val="accent1"/>
                </a:solidFill>
              </a:rPr>
              <a:t>2.9%</a:t>
            </a:r>
            <a:endParaRPr lang="ko-KR" altLang="en-US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34914-CB44-42EC-A7F3-D26DC1A092C2}"/>
              </a:ext>
            </a:extLst>
          </p:cNvPr>
          <p:cNvSpPr txBox="1"/>
          <p:nvPr/>
        </p:nvSpPr>
        <p:spPr>
          <a:xfrm>
            <a:off x="2809108" y="4787817"/>
            <a:ext cx="3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altLang="ko-K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Synergy[1] in-line MACs  </a:t>
            </a:r>
            <a:endParaRPr lang="ko-KR" altLang="en-US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6B63BF16-5BB3-4C24-9F39-9D4C248F1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430161"/>
              </p:ext>
            </p:extLst>
          </p:nvPr>
        </p:nvGraphicFramePr>
        <p:xfrm>
          <a:off x="-20782" y="2354400"/>
          <a:ext cx="9143999" cy="263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CE9154-4A3B-4A85-B618-826F76317368}"/>
              </a:ext>
            </a:extLst>
          </p:cNvPr>
          <p:cNvSpPr txBox="1"/>
          <p:nvPr/>
        </p:nvSpPr>
        <p:spPr>
          <a:xfrm>
            <a:off x="8442167" y="2523175"/>
            <a:ext cx="84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2.9% 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F7E04-6E75-43C2-A24D-A4194FE37ED6}"/>
              </a:ext>
            </a:extLst>
          </p:cNvPr>
          <p:cNvSpPr txBox="1"/>
          <p:nvPr/>
        </p:nvSpPr>
        <p:spPr>
          <a:xfrm>
            <a:off x="317090" y="6027467"/>
            <a:ext cx="645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 :</a:t>
            </a:r>
            <a:r>
              <a:rPr lang="en-US" altLang="ko-KR" sz="1200" dirty="0">
                <a:ea typeface="Helvetica" charset="0"/>
                <a:cs typeface="Helvetica" charset="0"/>
              </a:rPr>
              <a:t>SYNERGY: Rethinking Secure-Memory Design for Error-Correcting Memories, HPCA’18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4A4E73-48EA-4714-8A28-A2A8EE41819F}"/>
              </a:ext>
            </a:extLst>
          </p:cNvPr>
          <p:cNvSpPr/>
          <p:nvPr/>
        </p:nvSpPr>
        <p:spPr>
          <a:xfrm>
            <a:off x="3615878" y="2873385"/>
            <a:ext cx="255082" cy="14178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5FFE7A-5269-46D4-ADEB-80BBFB91ED3D}"/>
              </a:ext>
            </a:extLst>
          </p:cNvPr>
          <p:cNvSpPr/>
          <p:nvPr/>
        </p:nvSpPr>
        <p:spPr>
          <a:xfrm>
            <a:off x="7301419" y="2923285"/>
            <a:ext cx="255082" cy="1367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B3D4A8-6B03-44B7-8517-D075E75DFFFC}"/>
              </a:ext>
            </a:extLst>
          </p:cNvPr>
          <p:cNvSpPr/>
          <p:nvPr/>
        </p:nvSpPr>
        <p:spPr>
          <a:xfrm>
            <a:off x="5010342" y="2873385"/>
            <a:ext cx="305394" cy="14178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4C767-1887-4165-8799-0619979505A5}"/>
              </a:ext>
            </a:extLst>
          </p:cNvPr>
          <p:cNvSpPr/>
          <p:nvPr/>
        </p:nvSpPr>
        <p:spPr>
          <a:xfrm>
            <a:off x="3041668" y="2873385"/>
            <a:ext cx="255082" cy="14178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3BB5B-9A23-4419-AD0F-069B6BEE0151}"/>
              </a:ext>
            </a:extLst>
          </p:cNvPr>
          <p:cNvSpPr txBox="1"/>
          <p:nvPr/>
        </p:nvSpPr>
        <p:spPr>
          <a:xfrm>
            <a:off x="3041668" y="1609587"/>
            <a:ext cx="5582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color, </a:t>
            </a:r>
            <a:r>
              <a:rPr lang="en-US" altLang="ko-KR" sz="2000" b="1" dirty="0" err="1"/>
              <a:t>mis,lib,bfs</a:t>
            </a:r>
            <a:r>
              <a:rPr lang="en-US" altLang="ko-KR" sz="2000" b="1" dirty="0"/>
              <a:t> </a:t>
            </a:r>
            <a:r>
              <a:rPr lang="en-US" altLang="ko-KR" sz="2000" dirty="0"/>
              <a:t>: As kernel runs, # of requests served by </a:t>
            </a:r>
            <a:r>
              <a:rPr lang="en-US" altLang="ko-KR" sz="2000" b="1" dirty="0">
                <a:solidFill>
                  <a:schemeClr val="accent1"/>
                </a:solidFill>
              </a:rPr>
              <a:t>common counters </a:t>
            </a:r>
            <a:r>
              <a:rPr lang="en-US" altLang="ko-KR" sz="2000" dirty="0"/>
              <a:t>decreases.</a:t>
            </a:r>
            <a:endParaRPr lang="ko-KR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6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524"/>
    </mc:Choice>
    <mc:Fallback xmlns="">
      <p:transition advTm="485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3" grpId="0">
        <p:bldAsOne/>
      </p:bldGraphic>
      <p:bldP spid="4" grpId="0"/>
      <p:bldP spid="10" grpId="0" animBg="1"/>
      <p:bldP spid="11" grpId="0" animBg="1"/>
      <p:bldP spid="16" grpId="0" animBg="1"/>
      <p:bldP spid="15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3D935-AEB5-4065-A105-645EA1DD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Results in the 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F0266-54E5-47F9-BC31-CBF861C3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Uniformly updated ratios of real-world GPU Applications</a:t>
            </a:r>
          </a:p>
          <a:p>
            <a:endParaRPr lang="en-US" altLang="ko-KR" dirty="0"/>
          </a:p>
          <a:p>
            <a:r>
              <a:rPr lang="en-US" altLang="ko-KR" dirty="0"/>
              <a:t>Hardware area/energy cost for common counter mechanism</a:t>
            </a:r>
          </a:p>
          <a:p>
            <a:endParaRPr lang="en-US" altLang="ko-KR" dirty="0"/>
          </a:p>
          <a:p>
            <a:r>
              <a:rPr lang="en-US" altLang="ko-KR" dirty="0"/>
              <a:t>Ratios of LLC misses served by common counters </a:t>
            </a:r>
          </a:p>
          <a:p>
            <a:endParaRPr lang="en-US" altLang="ko-KR" dirty="0"/>
          </a:p>
          <a:p>
            <a:r>
              <a:rPr lang="en-US" altLang="ko-KR" dirty="0"/>
              <a:t>Scanning Overheads</a:t>
            </a:r>
          </a:p>
          <a:p>
            <a:endParaRPr lang="en-US" altLang="ko-KR" dirty="0"/>
          </a:p>
          <a:p>
            <a:r>
              <a:rPr lang="en-US" altLang="ko-KR" dirty="0"/>
              <a:t>Counter cache sensitivity experiments 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57B1F-4D5A-4402-A147-EE1F0F1436F4}"/>
              </a:ext>
            </a:extLst>
          </p:cNvPr>
          <p:cNvSpPr/>
          <p:nvPr/>
        </p:nvSpPr>
        <p:spPr>
          <a:xfrm>
            <a:off x="0" y="5305316"/>
            <a:ext cx="9144000" cy="707922"/>
          </a:xfrm>
          <a:prstGeom prst="rect">
            <a:avLst/>
          </a:prstGeom>
          <a:solidFill>
            <a:srgbClr val="005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Refer to our paper for more details!</a:t>
            </a:r>
            <a:endParaRPr lang="ko-KR" alt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417"/>
    </mc:Choice>
    <mc:Fallback xmlns="">
      <p:transition advTm="1441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6066-05CB-4233-8301-BDE73147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91BA6-04D9-4C27-90E2-BFD6A07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Result</a:t>
            </a:r>
          </a:p>
          <a:p>
            <a:pPr lvl="1"/>
            <a:r>
              <a:rPr lang="en-US" altLang="ko-KR" b="1" dirty="0">
                <a:solidFill>
                  <a:schemeClr val="accent1"/>
                </a:solidFill>
              </a:rPr>
              <a:t>Common Counter </a:t>
            </a:r>
            <a:r>
              <a:rPr lang="en-US" altLang="ko-KR" dirty="0"/>
              <a:t>reduces the performance degradation to </a:t>
            </a:r>
            <a:r>
              <a:rPr lang="en-US" altLang="ko-KR" b="1" u="sng" dirty="0">
                <a:solidFill>
                  <a:schemeClr val="accent1"/>
                </a:solidFill>
              </a:rPr>
              <a:t>2.9%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Problem </a:t>
            </a:r>
          </a:p>
          <a:p>
            <a:pPr lvl="1"/>
            <a:r>
              <a:rPr lang="en-US" altLang="ko-KR" b="1" u="sng" dirty="0"/>
              <a:t>Memory encryption</a:t>
            </a:r>
            <a:r>
              <a:rPr lang="en-US" altLang="ko-KR" dirty="0"/>
              <a:t> is one of the critical bottlenecks for secure GPU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Key Observation </a:t>
            </a:r>
          </a:p>
          <a:p>
            <a:pPr lvl="1"/>
            <a:r>
              <a:rPr lang="en-US" altLang="ko-KR" dirty="0"/>
              <a:t>GPU programs tend to uniformly update memory </a:t>
            </a:r>
          </a:p>
          <a:p>
            <a:pPr lvl="1"/>
            <a:r>
              <a:rPr lang="en-US" altLang="ko-KR" dirty="0"/>
              <a:t>The number of distinct common counters is small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Our Approach</a:t>
            </a:r>
          </a:p>
          <a:p>
            <a:pPr lvl="1"/>
            <a:r>
              <a:rPr lang="en-US" altLang="ko-KR" b="1" dirty="0">
                <a:solidFill>
                  <a:schemeClr val="accent1"/>
                </a:solidFill>
              </a:rPr>
              <a:t>Common Counter</a:t>
            </a:r>
            <a:r>
              <a:rPr lang="en-US" altLang="ko-KR" dirty="0"/>
              <a:t> provides compressed representation of per-block counters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562"/>
    </mc:Choice>
    <mc:Fallback xmlns="">
      <p:transition advTm="3656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FF09-69C7-4378-B676-6FB4CF879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Backup Slides</a:t>
            </a:r>
            <a:endParaRPr lang="ko-KR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99934-5EB1-4514-BB0F-A18BF885D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30"/>
    </mc:Choice>
    <mc:Fallback xmlns="">
      <p:transition advTm="123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3095-EFED-4512-939B-3009C8E7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Type of Physical Attacks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3829D-D34C-4EF0-ADB4-528693BF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A9C29318-2A1E-4B65-AB8B-788C084F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76" y="2602903"/>
            <a:ext cx="2563339" cy="1652193"/>
          </a:xfrm>
          <a:prstGeom prst="round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CF03C724-C9C5-47CD-BBBE-44756A130FFF}"/>
              </a:ext>
            </a:extLst>
          </p:cNvPr>
          <p:cNvSpPr/>
          <p:nvPr/>
        </p:nvSpPr>
        <p:spPr>
          <a:xfrm>
            <a:off x="405101" y="1715192"/>
            <a:ext cx="2393990" cy="548640"/>
          </a:xfrm>
          <a:prstGeom prst="rect">
            <a:avLst/>
          </a:prstGeom>
          <a:solidFill>
            <a:srgbClr val="E8B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Unauthorized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Leak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4B247F4-2154-4793-9B79-D0D2A52F3027}"/>
              </a:ext>
            </a:extLst>
          </p:cNvPr>
          <p:cNvSpPr/>
          <p:nvPr/>
        </p:nvSpPr>
        <p:spPr>
          <a:xfrm>
            <a:off x="3401523" y="1729904"/>
            <a:ext cx="2487699" cy="548640"/>
          </a:xfrm>
          <a:prstGeom prst="rect">
            <a:avLst/>
          </a:prstGeom>
          <a:solidFill>
            <a:srgbClr val="E8B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Unauthorized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Data Modification </a:t>
            </a: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9B6773FE-C92A-4F77-A057-74DA5594EB90}"/>
              </a:ext>
            </a:extLst>
          </p:cNvPr>
          <p:cNvSpPr/>
          <p:nvPr/>
        </p:nvSpPr>
        <p:spPr>
          <a:xfrm>
            <a:off x="6395977" y="1715192"/>
            <a:ext cx="2356597" cy="548640"/>
          </a:xfrm>
          <a:prstGeom prst="rect">
            <a:avLst/>
          </a:prstGeom>
          <a:solidFill>
            <a:srgbClr val="E8B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Replay Attack</a:t>
            </a:r>
          </a:p>
        </p:txBody>
      </p:sp>
      <p:cxnSp>
        <p:nvCxnSpPr>
          <p:cNvPr id="10" name="Straight Connector 24">
            <a:extLst>
              <a:ext uri="{FF2B5EF4-FFF2-40B4-BE49-F238E27FC236}">
                <a16:creationId xmlns:a16="http://schemas.microsoft.com/office/drawing/2014/main" id="{778CA69F-47C2-42BA-86A0-1CDC7BFE810B}"/>
              </a:ext>
            </a:extLst>
          </p:cNvPr>
          <p:cNvCxnSpPr>
            <a:cxnSpLocks/>
          </p:cNvCxnSpPr>
          <p:nvPr/>
        </p:nvCxnSpPr>
        <p:spPr>
          <a:xfrm>
            <a:off x="3109027" y="1660425"/>
            <a:ext cx="16862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DD62D1B1-30AC-4E68-A1EF-9A007BB12C3F}"/>
              </a:ext>
            </a:extLst>
          </p:cNvPr>
          <p:cNvCxnSpPr>
            <a:cxnSpLocks/>
          </p:cNvCxnSpPr>
          <p:nvPr/>
        </p:nvCxnSpPr>
        <p:spPr>
          <a:xfrm>
            <a:off x="6097622" y="1660425"/>
            <a:ext cx="0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22A25B-AC63-40CF-BB40-F10743837913}"/>
              </a:ext>
            </a:extLst>
          </p:cNvPr>
          <p:cNvSpPr txBox="1"/>
          <p:nvPr/>
        </p:nvSpPr>
        <p:spPr>
          <a:xfrm>
            <a:off x="0" y="533290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b="1" dirty="0">
                <a:ea typeface="Helvetica" charset="0"/>
                <a:cs typeface="Helvetica" charset="0"/>
              </a:rPr>
              <a:t>Secure memory needs to protect against these attacks 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B9C25-C2CD-4A37-9EE9-F943614F4F13}"/>
              </a:ext>
            </a:extLst>
          </p:cNvPr>
          <p:cNvSpPr txBox="1"/>
          <p:nvPr/>
        </p:nvSpPr>
        <p:spPr>
          <a:xfrm>
            <a:off x="-23087" y="4588156"/>
            <a:ext cx="3140545" cy="45783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000" b="1" i="1" u="sng" dirty="0"/>
              <a:t>Cold Boot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4D597-CF08-4F9E-B29F-8A59168B2950}"/>
              </a:ext>
            </a:extLst>
          </p:cNvPr>
          <p:cNvSpPr txBox="1"/>
          <p:nvPr/>
        </p:nvSpPr>
        <p:spPr>
          <a:xfrm>
            <a:off x="3463333" y="4589087"/>
            <a:ext cx="2335935" cy="4163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000" b="1" i="1" u="sng" dirty="0"/>
              <a:t>DMA Attack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7A63F-C546-4558-A3AA-FDFFAB283CB9}"/>
              </a:ext>
            </a:extLst>
          </p:cNvPr>
          <p:cNvSpPr/>
          <p:nvPr/>
        </p:nvSpPr>
        <p:spPr>
          <a:xfrm>
            <a:off x="3947521" y="2637336"/>
            <a:ext cx="1402078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FCCD17-1139-426E-B4F2-B7944014A603}"/>
              </a:ext>
            </a:extLst>
          </p:cNvPr>
          <p:cNvSpPr/>
          <p:nvPr/>
        </p:nvSpPr>
        <p:spPr>
          <a:xfrm>
            <a:off x="3947521" y="3606343"/>
            <a:ext cx="1402078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C94483-71A4-4D12-BD12-E84134CF3EC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48560" y="3185976"/>
            <a:ext cx="0" cy="420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4163AF-FAEA-40CC-A37D-BBB8B09F0C39}"/>
              </a:ext>
            </a:extLst>
          </p:cNvPr>
          <p:cNvSpPr txBox="1"/>
          <p:nvPr/>
        </p:nvSpPr>
        <p:spPr>
          <a:xfrm>
            <a:off x="6289721" y="4657667"/>
            <a:ext cx="2685266" cy="4163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000" b="1" i="1" u="sng" dirty="0"/>
              <a:t>Man in the middle attack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5010C3-F675-4005-8BD3-51A160F60C40}"/>
              </a:ext>
            </a:extLst>
          </p:cNvPr>
          <p:cNvSpPr/>
          <p:nvPr/>
        </p:nvSpPr>
        <p:spPr>
          <a:xfrm>
            <a:off x="6251676" y="2500584"/>
            <a:ext cx="1106301" cy="639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Processor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CD5F5-BB68-4336-AEB0-12528FE8FF1F}"/>
              </a:ext>
            </a:extLst>
          </p:cNvPr>
          <p:cNvSpPr/>
          <p:nvPr/>
        </p:nvSpPr>
        <p:spPr>
          <a:xfrm>
            <a:off x="7944112" y="2495531"/>
            <a:ext cx="822584" cy="639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EC81A7-4D9E-4A56-9323-76511C35C8CE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7357977" y="2815163"/>
            <a:ext cx="586135" cy="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9FBEBD-9CBE-42DD-92E0-6BD2195E75B8}"/>
              </a:ext>
            </a:extLst>
          </p:cNvPr>
          <p:cNvSpPr/>
          <p:nvPr/>
        </p:nvSpPr>
        <p:spPr>
          <a:xfrm>
            <a:off x="7959812" y="3588249"/>
            <a:ext cx="822949" cy="416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53A14C5-6F25-42B4-8D90-EEB021BA32A8}"/>
              </a:ext>
            </a:extLst>
          </p:cNvPr>
          <p:cNvSpPr/>
          <p:nvPr/>
        </p:nvSpPr>
        <p:spPr>
          <a:xfrm>
            <a:off x="7959812" y="4091473"/>
            <a:ext cx="822949" cy="416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 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41530B-C49F-4059-B213-41B5A1D0C590}"/>
              </a:ext>
            </a:extLst>
          </p:cNvPr>
          <p:cNvSpPr/>
          <p:nvPr/>
        </p:nvSpPr>
        <p:spPr>
          <a:xfrm>
            <a:off x="6357877" y="3588249"/>
            <a:ext cx="887767" cy="41631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Data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6B096E-46FD-4252-9BCC-13598093262F}"/>
              </a:ext>
            </a:extLst>
          </p:cNvPr>
          <p:cNvSpPr/>
          <p:nvPr/>
        </p:nvSpPr>
        <p:spPr>
          <a:xfrm>
            <a:off x="6357877" y="4091473"/>
            <a:ext cx="887767" cy="41631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MAC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번개 45">
            <a:extLst>
              <a:ext uri="{FF2B5EF4-FFF2-40B4-BE49-F238E27FC236}">
                <a16:creationId xmlns:a16="http://schemas.microsoft.com/office/drawing/2014/main" id="{E6C190A8-449A-4A72-B80C-CB97304C2800}"/>
              </a:ext>
            </a:extLst>
          </p:cNvPr>
          <p:cNvSpPr/>
          <p:nvPr/>
        </p:nvSpPr>
        <p:spPr>
          <a:xfrm>
            <a:off x="7488719" y="2527701"/>
            <a:ext cx="316951" cy="5749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왼쪽 46">
            <a:extLst>
              <a:ext uri="{FF2B5EF4-FFF2-40B4-BE49-F238E27FC236}">
                <a16:creationId xmlns:a16="http://schemas.microsoft.com/office/drawing/2014/main" id="{C9AA5DA6-A319-4E53-8A1E-F17B04699A6C}"/>
              </a:ext>
            </a:extLst>
          </p:cNvPr>
          <p:cNvSpPr/>
          <p:nvPr/>
        </p:nvSpPr>
        <p:spPr>
          <a:xfrm>
            <a:off x="7324506" y="3724899"/>
            <a:ext cx="521963" cy="5068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2D951A-C744-468F-92D6-7353EE6A3340}"/>
              </a:ext>
            </a:extLst>
          </p:cNvPr>
          <p:cNvSpPr txBox="1"/>
          <p:nvPr/>
        </p:nvSpPr>
        <p:spPr>
          <a:xfrm>
            <a:off x="6910320" y="3107419"/>
            <a:ext cx="17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Reuse old pair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2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8E46E00B-B3A9-4D04-9F7F-87AA6B7A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Trusted Execution Environment (TEE)</a:t>
            </a:r>
          </a:p>
          <a:p>
            <a:pPr lvl="1"/>
            <a:r>
              <a:rPr lang="en-US" altLang="ko-KR" dirty="0"/>
              <a:t>Intel SGX, ARM </a:t>
            </a:r>
            <a:r>
              <a:rPr lang="en-US" altLang="ko-KR" dirty="0" err="1"/>
              <a:t>TrustZone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Existing TEEs </a:t>
            </a:r>
            <a:r>
              <a:rPr lang="en-US" altLang="ko-KR" b="1" dirty="0">
                <a:solidFill>
                  <a:schemeClr val="accent1"/>
                </a:solidFill>
              </a:rPr>
              <a:t>does not provide TEE on GPUs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61C36-DC43-41D5-A5BD-484EE11B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Trusted</a:t>
            </a:r>
            <a:r>
              <a:rPr lang="ko-KR" altLang="en-US" dirty="0"/>
              <a:t> </a:t>
            </a:r>
            <a:r>
              <a:rPr lang="en-US" altLang="ko-KR" dirty="0"/>
              <a:t>GPU Computing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68FDF2-6446-4289-9B2F-C978C4FBDD94}"/>
              </a:ext>
            </a:extLst>
          </p:cNvPr>
          <p:cNvSpPr/>
          <p:nvPr/>
        </p:nvSpPr>
        <p:spPr>
          <a:xfrm>
            <a:off x="3388188" y="3062660"/>
            <a:ext cx="817759" cy="834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Device Driver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C9FCC2-F5B2-4F36-B220-3FFE83F3FF06}"/>
              </a:ext>
            </a:extLst>
          </p:cNvPr>
          <p:cNvSpPr/>
          <p:nvPr/>
        </p:nvSpPr>
        <p:spPr>
          <a:xfrm>
            <a:off x="5210403" y="3095471"/>
            <a:ext cx="988193" cy="7686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EB9578-F7A4-4E45-A71E-CDCD70ED9CEF}"/>
              </a:ext>
            </a:extLst>
          </p:cNvPr>
          <p:cNvSpPr/>
          <p:nvPr/>
        </p:nvSpPr>
        <p:spPr>
          <a:xfrm>
            <a:off x="6678728" y="3095470"/>
            <a:ext cx="1204400" cy="7686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8C74EA-0163-4BED-8458-DC5EE9B936F0}"/>
              </a:ext>
            </a:extLst>
          </p:cNvPr>
          <p:cNvCxnSpPr>
            <a:cxnSpLocks/>
            <a:stCxn id="14" idx="3"/>
            <a:endCxn id="153" idx="1"/>
          </p:cNvCxnSpPr>
          <p:nvPr/>
        </p:nvCxnSpPr>
        <p:spPr>
          <a:xfrm flipV="1">
            <a:off x="2732896" y="3479794"/>
            <a:ext cx="6552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DB0F3C-FAB1-4EE9-A65E-872DC209C73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198596" y="3479793"/>
            <a:ext cx="480132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7D9949-1556-4479-8723-83ABED71594E}"/>
              </a:ext>
            </a:extLst>
          </p:cNvPr>
          <p:cNvCxnSpPr>
            <a:cxnSpLocks/>
            <a:stCxn id="153" idx="3"/>
            <a:endCxn id="35" idx="1"/>
          </p:cNvCxnSpPr>
          <p:nvPr/>
        </p:nvCxnSpPr>
        <p:spPr>
          <a:xfrm>
            <a:off x="4205947" y="3479794"/>
            <a:ext cx="10044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453B77-42BD-40E2-97EE-2F9E08BA7C98}"/>
              </a:ext>
            </a:extLst>
          </p:cNvPr>
          <p:cNvSpPr/>
          <p:nvPr/>
        </p:nvSpPr>
        <p:spPr>
          <a:xfrm>
            <a:off x="3327026" y="2882898"/>
            <a:ext cx="4831761" cy="1139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AB16FD-97DB-4BAE-8A6C-8A1560303783}"/>
              </a:ext>
            </a:extLst>
          </p:cNvPr>
          <p:cNvSpPr/>
          <p:nvPr/>
        </p:nvSpPr>
        <p:spPr>
          <a:xfrm>
            <a:off x="1166612" y="3329159"/>
            <a:ext cx="633449" cy="3552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B2EF84-B6B6-49CE-9DD8-4E1D80F3C9C1}"/>
              </a:ext>
            </a:extLst>
          </p:cNvPr>
          <p:cNvSpPr/>
          <p:nvPr/>
        </p:nvSpPr>
        <p:spPr>
          <a:xfrm>
            <a:off x="985212" y="3079905"/>
            <a:ext cx="1747684" cy="7997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6DC66-812D-46BB-87E5-744333611FF4}"/>
              </a:ext>
            </a:extLst>
          </p:cNvPr>
          <p:cNvSpPr txBox="1"/>
          <p:nvPr/>
        </p:nvSpPr>
        <p:spPr>
          <a:xfrm>
            <a:off x="1399213" y="2710573"/>
            <a:ext cx="9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Enclave</a:t>
            </a:r>
            <a:endParaRPr lang="ko-KR" altLang="en-US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FCF4DB-B909-44E6-AA55-F30E4400D0E7}"/>
              </a:ext>
            </a:extLst>
          </p:cNvPr>
          <p:cNvSpPr/>
          <p:nvPr/>
        </p:nvSpPr>
        <p:spPr>
          <a:xfrm>
            <a:off x="1864106" y="3329159"/>
            <a:ext cx="699525" cy="3552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74DA034-3263-40ED-BABB-1DC6A40F528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16240" y="4022435"/>
            <a:ext cx="1026667" cy="143022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5C3D2D-4245-4AFC-9DC9-15204FFEFE65}"/>
              </a:ext>
            </a:extLst>
          </p:cNvPr>
          <p:cNvSpPr txBox="1"/>
          <p:nvPr/>
        </p:nvSpPr>
        <p:spPr>
          <a:xfrm>
            <a:off x="874177" y="3960892"/>
            <a:ext cx="174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Protected by Hardware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7CFBF2A-3330-4693-9B4A-13DFC320125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74" y="3000709"/>
            <a:ext cx="298959" cy="298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EE5B94-E54A-4408-972D-AB8CCFEDF25B}"/>
              </a:ext>
            </a:extLst>
          </p:cNvPr>
          <p:cNvSpPr txBox="1"/>
          <p:nvPr/>
        </p:nvSpPr>
        <p:spPr>
          <a:xfrm>
            <a:off x="4200287" y="3114591"/>
            <a:ext cx="101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PCIe-bus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6D9FF6-F1B8-4EC6-ACEE-C71F57BBD748}"/>
              </a:ext>
            </a:extLst>
          </p:cNvPr>
          <p:cNvSpPr txBox="1"/>
          <p:nvPr/>
        </p:nvSpPr>
        <p:spPr>
          <a:xfrm>
            <a:off x="5795254" y="4153880"/>
            <a:ext cx="219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Attack Surface</a:t>
            </a:r>
            <a:endParaRPr lang="ko-KR" altLang="en-US" b="1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E9EFB87-55EC-4FA0-8236-C6FC3E2FA94E}"/>
              </a:ext>
            </a:extLst>
          </p:cNvPr>
          <p:cNvCxnSpPr>
            <a:cxnSpLocks/>
          </p:cNvCxnSpPr>
          <p:nvPr/>
        </p:nvCxnSpPr>
        <p:spPr>
          <a:xfrm rot="10800000">
            <a:off x="2318897" y="3896928"/>
            <a:ext cx="1422130" cy="15557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&quot;허용 안 됨&quot; 기호 87">
            <a:extLst>
              <a:ext uri="{FF2B5EF4-FFF2-40B4-BE49-F238E27FC236}">
                <a16:creationId xmlns:a16="http://schemas.microsoft.com/office/drawing/2014/main" id="{2AC3BF2C-B775-42AF-A0C1-90CCAB3AFB36}"/>
              </a:ext>
            </a:extLst>
          </p:cNvPr>
          <p:cNvSpPr/>
          <p:nvPr/>
        </p:nvSpPr>
        <p:spPr>
          <a:xfrm>
            <a:off x="2161876" y="4249016"/>
            <a:ext cx="314037" cy="336248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CDDCCDE-6922-4A7F-B3A1-B83E24CC0F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47" y="5154320"/>
            <a:ext cx="596672" cy="596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36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124"/>
    </mc:Choice>
    <mc:Fallback xmlns="">
      <p:transition advTm="50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35" grpId="0" animBg="1"/>
      <p:bldP spid="36" grpId="0" animBg="1"/>
      <p:bldP spid="34" grpId="0" animBg="1"/>
      <p:bldP spid="9" grpId="0" animBg="1"/>
      <p:bldP spid="14" grpId="0" animBg="1"/>
      <p:bldP spid="16" grpId="0"/>
      <p:bldP spid="57" grpId="0" animBg="1"/>
      <p:bldP spid="37" grpId="0"/>
      <p:bldP spid="52" grpId="0"/>
      <p:bldP spid="80" grpId="0"/>
      <p:bldP spid="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E1B16-F4BA-40AB-AB69-EACE0E77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memory read/write behavior by using </a:t>
            </a:r>
            <a:r>
              <a:rPr lang="en-US" altLang="ko-KR" b="1" dirty="0" err="1"/>
              <a:t>NVBit</a:t>
            </a:r>
            <a:r>
              <a:rPr lang="en-US" altLang="ko-KR" dirty="0"/>
              <a:t> </a:t>
            </a:r>
            <a:r>
              <a:rPr lang="en-US" altLang="ko-KR" b="1" dirty="0"/>
              <a:t>[1]</a:t>
            </a:r>
          </a:p>
          <a:p>
            <a:pPr lvl="1"/>
            <a:r>
              <a:rPr lang="en-US" altLang="ko-KR" dirty="0"/>
              <a:t>Collect traces for load/store instructions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7FC892F9-3F5B-4E50-B408-20F455A0F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423784"/>
              </p:ext>
            </p:extLst>
          </p:nvPr>
        </p:nvGraphicFramePr>
        <p:xfrm>
          <a:off x="94899" y="2056367"/>
          <a:ext cx="4686963" cy="198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FC4294F-7BDC-43B2-B4EC-4D3D1B45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GPU SW Memory Write Patterns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2BBB1-D32E-4DEF-A2A7-D740E7512FF8}"/>
              </a:ext>
            </a:extLst>
          </p:cNvPr>
          <p:cNvSpPr txBox="1"/>
          <p:nvPr/>
        </p:nvSpPr>
        <p:spPr>
          <a:xfrm>
            <a:off x="967508" y="1687035"/>
            <a:ext cx="42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of Real-World GPU Applications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1FA84-D29B-425D-A859-02FBABFAB979}"/>
              </a:ext>
            </a:extLst>
          </p:cNvPr>
          <p:cNvSpPr txBox="1"/>
          <p:nvPr/>
        </p:nvSpPr>
        <p:spPr>
          <a:xfrm>
            <a:off x="477347" y="5992479"/>
            <a:ext cx="557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 : </a:t>
            </a:r>
            <a:r>
              <a:rPr lang="en-US" altLang="ko-KR" sz="1200" dirty="0" err="1"/>
              <a:t>NVBit</a:t>
            </a:r>
            <a:r>
              <a:rPr lang="en-US" altLang="ko-KR" sz="1200" dirty="0"/>
              <a:t>: A Dynamic Binary Instrumentation Framework for NVIDIA GPUs, MICRO’19</a:t>
            </a:r>
            <a:endParaRPr lang="ko-KR" altLang="en-US" sz="1200" dirty="0"/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444DD180-C0A8-43F2-9D9D-26CD2C1A3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115238"/>
              </p:ext>
            </p:extLst>
          </p:nvPr>
        </p:nvGraphicFramePr>
        <p:xfrm>
          <a:off x="477347" y="4195166"/>
          <a:ext cx="4315081" cy="17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FF20FD2-7B1D-45C5-A2DE-7F36FEEAE8EC}"/>
              </a:ext>
            </a:extLst>
          </p:cNvPr>
          <p:cNvSpPr/>
          <p:nvPr/>
        </p:nvSpPr>
        <p:spPr>
          <a:xfrm>
            <a:off x="1084965" y="4812084"/>
            <a:ext cx="646626" cy="801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55FCDC-512C-45B3-9C82-22348214173D}"/>
              </a:ext>
            </a:extLst>
          </p:cNvPr>
          <p:cNvSpPr/>
          <p:nvPr/>
        </p:nvSpPr>
        <p:spPr>
          <a:xfrm>
            <a:off x="2546445" y="4661037"/>
            <a:ext cx="646626" cy="9790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33BA8B-79C1-4715-8A56-CA39A8EB8316}"/>
              </a:ext>
            </a:extLst>
          </p:cNvPr>
          <p:cNvSpPr/>
          <p:nvPr/>
        </p:nvSpPr>
        <p:spPr>
          <a:xfrm>
            <a:off x="788011" y="2669967"/>
            <a:ext cx="742501" cy="1020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715655-4ABE-4B00-B9C7-D885975AD269}"/>
              </a:ext>
            </a:extLst>
          </p:cNvPr>
          <p:cNvSpPr/>
          <p:nvPr/>
        </p:nvSpPr>
        <p:spPr>
          <a:xfrm>
            <a:off x="3073522" y="2851505"/>
            <a:ext cx="811975" cy="916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9598F3E-13E3-4049-9DF4-58C692AEF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352284"/>
              </p:ext>
            </p:extLst>
          </p:nvPr>
        </p:nvGraphicFramePr>
        <p:xfrm>
          <a:off x="4678904" y="2096428"/>
          <a:ext cx="4477101" cy="220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BE8FB221-1DCE-4768-B4C7-2F1776652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286656"/>
              </p:ext>
            </p:extLst>
          </p:nvPr>
        </p:nvGraphicFramePr>
        <p:xfrm>
          <a:off x="4641135" y="4383585"/>
          <a:ext cx="4416745" cy="143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0D1032-BF97-4354-8051-9CDC625320A6}"/>
              </a:ext>
            </a:extLst>
          </p:cNvPr>
          <p:cNvSpPr txBox="1"/>
          <p:nvPr/>
        </p:nvSpPr>
        <p:spPr>
          <a:xfrm>
            <a:off x="5015561" y="1676641"/>
            <a:ext cx="42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of GPU Benchmark Suite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1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5" grpId="0"/>
      <p:bldGraphic spid="20" grpId="0">
        <p:bldAsOne/>
      </p:bldGraphic>
      <p:bldP spid="8" grpId="0" animBg="1"/>
      <p:bldP spid="9" grpId="0" animBg="1"/>
      <p:bldP spid="15" grpId="0" animBg="1"/>
      <p:bldP spid="16" grpId="0" animBg="1"/>
      <p:bldGraphic spid="18" grpId="0">
        <p:bldAsOne/>
      </p:bldGraphic>
      <p:bldGraphic spid="21" grpId="0">
        <p:bldAsOne/>
      </p:bldGraphic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2BC473-D9D8-4BF5-8850-C5CDE05F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" y="2150026"/>
            <a:ext cx="8423920" cy="16055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8D4933-8821-4BA9-A72E-E3F7697D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GPU SW Memory Write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EA198-BA31-46B6-A3F3-B2C7EF52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440465"/>
          </a:xfrm>
        </p:spPr>
        <p:txBody>
          <a:bodyPr/>
          <a:lstStyle/>
          <a:p>
            <a:r>
              <a:rPr lang="en-US" altLang="ko-KR" dirty="0"/>
              <a:t>Analyze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577522-86FB-4CCE-AD9B-38470F14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85" y="1731332"/>
            <a:ext cx="1341813" cy="44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DF8AF-49F9-497E-A98F-CB8E09D80648}"/>
              </a:ext>
            </a:extLst>
          </p:cNvPr>
          <p:cNvSpPr txBox="1"/>
          <p:nvPr/>
        </p:nvSpPr>
        <p:spPr>
          <a:xfrm>
            <a:off x="2782407" y="1760360"/>
            <a:ext cx="357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for GPU Benchmark Suite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1683D-D59E-4B51-92DA-DF1B83BE4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04288"/>
            <a:ext cx="6912768" cy="2124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3ADD4-DC31-43C6-BCB7-B3EC3C5E8F2C}"/>
              </a:ext>
            </a:extLst>
          </p:cNvPr>
          <p:cNvSpPr txBox="1"/>
          <p:nvPr/>
        </p:nvSpPr>
        <p:spPr>
          <a:xfrm>
            <a:off x="2603604" y="3883979"/>
            <a:ext cx="42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for Real-World GPU Applications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C93D19-50D3-49F3-9E9B-96CC1FFCB3DE}"/>
              </a:ext>
            </a:extLst>
          </p:cNvPr>
          <p:cNvSpPr/>
          <p:nvPr/>
        </p:nvSpPr>
        <p:spPr>
          <a:xfrm>
            <a:off x="646922" y="2341979"/>
            <a:ext cx="3166188" cy="945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3AB7-35FD-4F63-BD0F-8A596B193776}"/>
              </a:ext>
            </a:extLst>
          </p:cNvPr>
          <p:cNvSpPr/>
          <p:nvPr/>
        </p:nvSpPr>
        <p:spPr>
          <a:xfrm>
            <a:off x="4027714" y="2341979"/>
            <a:ext cx="314131" cy="9775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012EE-2A9B-4D91-B9B2-5F2B3BDE94B9}"/>
              </a:ext>
            </a:extLst>
          </p:cNvPr>
          <p:cNvSpPr/>
          <p:nvPr/>
        </p:nvSpPr>
        <p:spPr>
          <a:xfrm>
            <a:off x="6923314" y="2341979"/>
            <a:ext cx="637423" cy="945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386D04-6E88-42E2-AFC7-2CCD5BEA1253}"/>
              </a:ext>
            </a:extLst>
          </p:cNvPr>
          <p:cNvSpPr/>
          <p:nvPr/>
        </p:nvSpPr>
        <p:spPr>
          <a:xfrm>
            <a:off x="1822579" y="4932739"/>
            <a:ext cx="553617" cy="1164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BF5E8-2815-4C9D-9AE3-247B7775B265}"/>
              </a:ext>
            </a:extLst>
          </p:cNvPr>
          <p:cNvSpPr/>
          <p:nvPr/>
        </p:nvSpPr>
        <p:spPr>
          <a:xfrm>
            <a:off x="4571999" y="4778443"/>
            <a:ext cx="497635" cy="13187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EA33C92-668E-441F-B389-4F621400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7" y="2150026"/>
            <a:ext cx="8423920" cy="16055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3788B3-7D3E-41AF-889E-0E5C5CCA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85" y="1731332"/>
            <a:ext cx="1341813" cy="4404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732696-4919-4AB2-A718-0B8416673249}"/>
              </a:ext>
            </a:extLst>
          </p:cNvPr>
          <p:cNvSpPr txBox="1"/>
          <p:nvPr/>
        </p:nvSpPr>
        <p:spPr>
          <a:xfrm>
            <a:off x="2782407" y="1760360"/>
            <a:ext cx="357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for GPU Benchmark Suite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8C85C0-1752-44CE-BE76-CEEF6C5E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04288"/>
            <a:ext cx="6912768" cy="21240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A58F05-84E0-4A18-8821-27D2832F74B1}"/>
              </a:ext>
            </a:extLst>
          </p:cNvPr>
          <p:cNvSpPr txBox="1"/>
          <p:nvPr/>
        </p:nvSpPr>
        <p:spPr>
          <a:xfrm>
            <a:off x="2603604" y="3883979"/>
            <a:ext cx="42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Result for Real-World GPU Applications</a:t>
            </a:r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8D4933-8821-4BA9-A72E-E3F7697D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GPU SW Memory Write Analysis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EA198-BA31-46B6-A3F3-B2C7EF52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3"/>
            <a:ext cx="8894602" cy="522514"/>
          </a:xfrm>
        </p:spPr>
        <p:txBody>
          <a:bodyPr/>
          <a:lstStyle/>
          <a:p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C93D19-50D3-49F3-9E9B-96CC1FFCB3DE}"/>
              </a:ext>
            </a:extLst>
          </p:cNvPr>
          <p:cNvSpPr/>
          <p:nvPr/>
        </p:nvSpPr>
        <p:spPr>
          <a:xfrm>
            <a:off x="2032000" y="2341980"/>
            <a:ext cx="314131" cy="9455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3AB7-35FD-4F63-BD0F-8A596B193776}"/>
              </a:ext>
            </a:extLst>
          </p:cNvPr>
          <p:cNvSpPr/>
          <p:nvPr/>
        </p:nvSpPr>
        <p:spPr>
          <a:xfrm>
            <a:off x="2625341" y="2341980"/>
            <a:ext cx="314131" cy="945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012EE-2A9B-4D91-B9B2-5F2B3BDE94B9}"/>
              </a:ext>
            </a:extLst>
          </p:cNvPr>
          <p:cNvSpPr/>
          <p:nvPr/>
        </p:nvSpPr>
        <p:spPr>
          <a:xfrm>
            <a:off x="6638212" y="2341980"/>
            <a:ext cx="314131" cy="945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386D04-6E88-42E2-AFC7-2CCD5BEA1253}"/>
              </a:ext>
            </a:extLst>
          </p:cNvPr>
          <p:cNvSpPr/>
          <p:nvPr/>
        </p:nvSpPr>
        <p:spPr>
          <a:xfrm>
            <a:off x="5484462" y="5153277"/>
            <a:ext cx="478972" cy="9409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BF5E8-2815-4C9D-9AE3-247B7775B265}"/>
              </a:ext>
            </a:extLst>
          </p:cNvPr>
          <p:cNvSpPr/>
          <p:nvPr/>
        </p:nvSpPr>
        <p:spPr>
          <a:xfrm>
            <a:off x="7280485" y="5028599"/>
            <a:ext cx="426601" cy="10655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863990-CA56-4C1C-A01E-95941E1B4163}"/>
              </a:ext>
            </a:extLst>
          </p:cNvPr>
          <p:cNvSpPr/>
          <p:nvPr/>
        </p:nvSpPr>
        <p:spPr>
          <a:xfrm>
            <a:off x="3196975" y="2341980"/>
            <a:ext cx="314131" cy="945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D35AA-7573-4B17-9C82-6652F88ACF96}"/>
              </a:ext>
            </a:extLst>
          </p:cNvPr>
          <p:cNvSpPr/>
          <p:nvPr/>
        </p:nvSpPr>
        <p:spPr>
          <a:xfrm>
            <a:off x="4961138" y="2341980"/>
            <a:ext cx="256072" cy="931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719BC073-2D35-4302-970E-B4E7A7A8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r>
              <a:rPr lang="en-US" altLang="ko-KR" dirty="0"/>
              <a:t>Coverage comparison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07FDFD-407F-4EA8-8D16-805C5503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Coverage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7E012-98B3-455A-B474-676E08C62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24923"/>
              </p:ext>
            </p:extLst>
          </p:nvPr>
        </p:nvGraphicFramePr>
        <p:xfrm>
          <a:off x="892014" y="1673773"/>
          <a:ext cx="6462347" cy="1162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1541">
                  <a:extLst>
                    <a:ext uri="{9D8B030D-6E8A-4147-A177-3AD203B41FA5}">
                      <a16:colId xmlns:a16="http://schemas.microsoft.com/office/drawing/2014/main" val="3265377478"/>
                    </a:ext>
                  </a:extLst>
                </a:gridCol>
                <a:gridCol w="1936766">
                  <a:extLst>
                    <a:ext uri="{9D8B030D-6E8A-4147-A177-3AD203B41FA5}">
                      <a16:colId xmlns:a16="http://schemas.microsoft.com/office/drawing/2014/main" val="1428668653"/>
                    </a:ext>
                  </a:extLst>
                </a:gridCol>
                <a:gridCol w="2614040">
                  <a:extLst>
                    <a:ext uri="{9D8B030D-6E8A-4147-A177-3AD203B41FA5}">
                      <a16:colId xmlns:a16="http://schemas.microsoft.com/office/drawing/2014/main" val="2982213354"/>
                    </a:ext>
                  </a:extLst>
                </a:gridCol>
              </a:tblGrid>
              <a:tr h="302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Scheme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Granularity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Per-block Coverage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207416"/>
                  </a:ext>
                </a:extLst>
              </a:tr>
              <a:tr h="302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 counter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128B data block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 </a:t>
                      </a:r>
                      <a:r>
                        <a:rPr lang="ko-KR" altLang="en-US" dirty="0"/>
                        <a:t>* </a:t>
                      </a:r>
                      <a:r>
                        <a:rPr lang="en-US" altLang="ko-KR" dirty="0"/>
                        <a:t>16KB  = </a:t>
                      </a:r>
                      <a:r>
                        <a:rPr lang="en-US" altLang="ko-KR" b="1" dirty="0"/>
                        <a:t>16KB data 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525604"/>
                  </a:ext>
                </a:extLst>
              </a:tr>
              <a:tr h="430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Common counter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 KB data block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</a:t>
                      </a:r>
                      <a:r>
                        <a:rPr lang="ko-KR" altLang="en-US" dirty="0"/>
                        <a:t>* </a:t>
                      </a:r>
                      <a:r>
                        <a:rPr lang="en-US" altLang="ko-KR" dirty="0"/>
                        <a:t>128KB = </a:t>
                      </a:r>
                      <a:r>
                        <a:rPr lang="en-US" altLang="ko-KR" b="1" dirty="0"/>
                        <a:t>32MB data 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45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83DB770-CE08-43B2-B6CC-0C27364C8E63}"/>
              </a:ext>
            </a:extLst>
          </p:cNvPr>
          <p:cNvSpPr/>
          <p:nvPr/>
        </p:nvSpPr>
        <p:spPr>
          <a:xfrm>
            <a:off x="4748883" y="1673772"/>
            <a:ext cx="2567826" cy="11783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0F1B2-7A4A-474B-B51E-80482EBB1C17}"/>
              </a:ext>
            </a:extLst>
          </p:cNvPr>
          <p:cNvSpPr txBox="1"/>
          <p:nvPr/>
        </p:nvSpPr>
        <p:spPr>
          <a:xfrm>
            <a:off x="4572000" y="2898754"/>
            <a:ext cx="35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2048x</a:t>
            </a:r>
            <a:r>
              <a:rPr lang="en-US" altLang="ko-KR" sz="2400" b="1" dirty="0"/>
              <a:t> </a:t>
            </a:r>
            <a:r>
              <a:rPr lang="en-US" altLang="ko-KR" sz="2400" dirty="0"/>
              <a:t>efficient coverage </a:t>
            </a: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5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E0A7F-FD25-4F89-AAE3-F460502A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Performance Result &amp; Counter Coverage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2B9F8-F06D-4810-BD1D-F098BCAE9131}"/>
              </a:ext>
            </a:extLst>
          </p:cNvPr>
          <p:cNvSpPr txBox="1"/>
          <p:nvPr/>
        </p:nvSpPr>
        <p:spPr>
          <a:xfrm>
            <a:off x="6365175" y="1635143"/>
            <a:ext cx="26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Synergy in-line MACs 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C6C2099-7274-4E2D-AAA6-5999FB16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3"/>
            <a:ext cx="8894602" cy="606084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EDAA306-00A4-43C7-A4DB-A4DD81AE5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309255"/>
              </p:ext>
            </p:extLst>
          </p:nvPr>
        </p:nvGraphicFramePr>
        <p:xfrm>
          <a:off x="0" y="3633879"/>
          <a:ext cx="9144000" cy="208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D1A1042-F37D-436D-BD8F-4AF733D9D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46017"/>
              </p:ext>
            </p:extLst>
          </p:nvPr>
        </p:nvGraphicFramePr>
        <p:xfrm>
          <a:off x="0" y="1740012"/>
          <a:ext cx="9144000" cy="194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8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BA75-D6A6-4AA9-A530-4E76766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Counter Cache Miss ratio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26F58-3CE9-4047-84CF-9805B7CC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293805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D83A6E5-14CA-4250-94B7-400BBB3C0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16399"/>
              </p:ext>
            </p:extLst>
          </p:nvPr>
        </p:nvGraphicFramePr>
        <p:xfrm>
          <a:off x="80387" y="3662270"/>
          <a:ext cx="8761506" cy="217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5F67865-B9C8-4409-BAE2-C9C3A7EE7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09214"/>
              </p:ext>
            </p:extLst>
          </p:nvPr>
        </p:nvGraphicFramePr>
        <p:xfrm>
          <a:off x="0" y="1166344"/>
          <a:ext cx="9143999" cy="262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4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FCDA-544B-4739-84ED-7356952F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Scanning Overhead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8BF2-ED09-4A97-9483-A856334D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Evaluate scanning procedure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00FC2-D1E3-46C0-9D05-A9E8B1C2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78" y="2341193"/>
            <a:ext cx="5657850" cy="28810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753278-DA9F-4E3E-8A83-7DC1E61DB270}"/>
              </a:ext>
            </a:extLst>
          </p:cNvPr>
          <p:cNvSpPr/>
          <p:nvPr/>
        </p:nvSpPr>
        <p:spPr>
          <a:xfrm>
            <a:off x="6074611" y="2657642"/>
            <a:ext cx="967873" cy="21817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D55A1-4F2D-4293-B10E-A785BE57D142}"/>
              </a:ext>
            </a:extLst>
          </p:cNvPr>
          <p:cNvSpPr txBox="1"/>
          <p:nvPr/>
        </p:nvSpPr>
        <p:spPr>
          <a:xfrm>
            <a:off x="5983705" y="2080126"/>
            <a:ext cx="156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Neglig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9B60-29AA-452B-B2B3-F1ACEF33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346985"/>
          </a:xfrm>
          <a:ln>
            <a:noFill/>
          </a:ln>
        </p:spPr>
        <p:txBody>
          <a:bodyPr/>
          <a:lstStyle/>
          <a:p>
            <a:r>
              <a:rPr lang="en-US" altLang="ko-KR" b="1" dirty="0"/>
              <a:t>HIX [ASPLOS ‘19]: Securing I/O Path from CPU to GPU</a:t>
            </a:r>
          </a:p>
          <a:p>
            <a:pPr lvl="1"/>
            <a:r>
              <a:rPr lang="en-US" altLang="ko-KR" dirty="0"/>
              <a:t>All device I/O accesses to GPU are controlled by </a:t>
            </a:r>
            <a:r>
              <a:rPr lang="en-US" altLang="ko-KR" b="1" dirty="0">
                <a:solidFill>
                  <a:srgbClr val="00B050"/>
                </a:solidFill>
              </a:rPr>
              <a:t>trusted device driver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3971BB-33E6-40C0-AE63-A425BB2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Prior Work : HIX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5B95A-A146-4498-935A-ADB414E435AD}"/>
              </a:ext>
            </a:extLst>
          </p:cNvPr>
          <p:cNvSpPr/>
          <p:nvPr/>
        </p:nvSpPr>
        <p:spPr>
          <a:xfrm>
            <a:off x="4016333" y="2731140"/>
            <a:ext cx="903837" cy="8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Device Driver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0846B8-9EDA-4859-A35F-D1F8739F295E}"/>
              </a:ext>
            </a:extLst>
          </p:cNvPr>
          <p:cNvSpPr/>
          <p:nvPr/>
        </p:nvSpPr>
        <p:spPr>
          <a:xfrm>
            <a:off x="1326615" y="2865684"/>
            <a:ext cx="1165018" cy="544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Enclave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B1D5CB-4E82-4FA1-A7E4-90F40D6E017E}"/>
              </a:ext>
            </a:extLst>
          </p:cNvPr>
          <p:cNvSpPr/>
          <p:nvPr/>
        </p:nvSpPr>
        <p:spPr>
          <a:xfrm>
            <a:off x="1326615" y="3581781"/>
            <a:ext cx="1165018" cy="5640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Untrusted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DF0BDA-97CD-4F87-A541-B9E20AE67BFA}"/>
              </a:ext>
            </a:extLst>
          </p:cNvPr>
          <p:cNvSpPr/>
          <p:nvPr/>
        </p:nvSpPr>
        <p:spPr>
          <a:xfrm>
            <a:off x="6136424" y="2731140"/>
            <a:ext cx="748656" cy="813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DB4852-7C4F-4EC9-8EEC-5EDC182DABA9}"/>
              </a:ext>
            </a:extLst>
          </p:cNvPr>
          <p:cNvSpPr txBox="1"/>
          <p:nvPr/>
        </p:nvSpPr>
        <p:spPr>
          <a:xfrm>
            <a:off x="2524071" y="2214187"/>
            <a:ext cx="180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Secure Channel</a:t>
            </a:r>
            <a:endParaRPr lang="ko-KR" altLang="en-US" sz="1600" b="1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916E07F-5149-47F2-8F83-42B199C25CA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91633" y="3428297"/>
            <a:ext cx="1524700" cy="4355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&quot;허용 안 됨&quot; 기호 61">
            <a:extLst>
              <a:ext uri="{FF2B5EF4-FFF2-40B4-BE49-F238E27FC236}">
                <a16:creationId xmlns:a16="http://schemas.microsoft.com/office/drawing/2014/main" id="{2C4E73F2-31ED-4174-82F1-68AD82092C2B}"/>
              </a:ext>
            </a:extLst>
          </p:cNvPr>
          <p:cNvSpPr/>
          <p:nvPr/>
        </p:nvSpPr>
        <p:spPr>
          <a:xfrm>
            <a:off x="3497709" y="3321739"/>
            <a:ext cx="260697" cy="270000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5F4CD-1B95-41D1-9E85-B177EF078DB5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920170" y="3137870"/>
            <a:ext cx="12162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F3DC61-6F07-4739-B196-EADEFDC1461F}"/>
              </a:ext>
            </a:extLst>
          </p:cNvPr>
          <p:cNvSpPr txBox="1"/>
          <p:nvPr/>
        </p:nvSpPr>
        <p:spPr>
          <a:xfrm>
            <a:off x="5016335" y="2587883"/>
            <a:ext cx="136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Protected</a:t>
            </a:r>
          </a:p>
          <a:p>
            <a:r>
              <a:rPr lang="en-US" altLang="ko-KR" sz="1600" b="1" dirty="0"/>
              <a:t>PCIe-path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CC958C-A8B4-47CC-9285-0213A863353C}"/>
              </a:ext>
            </a:extLst>
          </p:cNvPr>
          <p:cNvSpPr/>
          <p:nvPr/>
        </p:nvSpPr>
        <p:spPr>
          <a:xfrm>
            <a:off x="2606443" y="2751261"/>
            <a:ext cx="607818" cy="312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047211-C066-4DDB-9BFC-E5CFA537CD5C}"/>
              </a:ext>
            </a:extLst>
          </p:cNvPr>
          <p:cNvSpPr/>
          <p:nvPr/>
        </p:nvSpPr>
        <p:spPr>
          <a:xfrm>
            <a:off x="3271513" y="2751261"/>
            <a:ext cx="607818" cy="312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CMD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BF3C9FB-7208-4E20-8490-F7FA5121CB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42" y="2531084"/>
            <a:ext cx="298959" cy="29895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72C2AD-16E5-4F67-B208-4A22A15E9C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72" y="2531084"/>
            <a:ext cx="298959" cy="298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4A52A-BFDF-4543-A6A8-6D0116D1DE42}"/>
              </a:ext>
            </a:extLst>
          </p:cNvPr>
          <p:cNvSpPr txBox="1"/>
          <p:nvPr/>
        </p:nvSpPr>
        <p:spPr>
          <a:xfrm>
            <a:off x="6003959" y="2077916"/>
            <a:ext cx="141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 GPU HW Modification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451BC-C32E-4A78-9D3F-E5CB7318D29A}"/>
              </a:ext>
            </a:extLst>
          </p:cNvPr>
          <p:cNvSpPr txBox="1"/>
          <p:nvPr/>
        </p:nvSpPr>
        <p:spPr>
          <a:xfrm>
            <a:off x="3824942" y="3562843"/>
            <a:ext cx="14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Enclave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12DFE-274F-4A14-BF43-D2003FDF05BE}"/>
              </a:ext>
            </a:extLst>
          </p:cNvPr>
          <p:cNvSpPr/>
          <p:nvPr/>
        </p:nvSpPr>
        <p:spPr>
          <a:xfrm>
            <a:off x="6003959" y="2028280"/>
            <a:ext cx="1383647" cy="18551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859955-FA36-4E50-A6E0-B2DF70CF4956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2491633" y="3137869"/>
            <a:ext cx="152470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054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2643"/>
    </mc:Choice>
    <mc:Fallback xmlns="">
      <p:transition advTm="42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51" grpId="0" animBg="1"/>
      <p:bldP spid="58" grpId="0"/>
      <p:bldP spid="62" grpId="0" animBg="1"/>
      <p:bldP spid="30" grpId="0"/>
      <p:bldP spid="40" grpId="0" animBg="1"/>
      <p:bldP spid="41" grpId="0" animBg="1"/>
      <p:bldP spid="9" grpId="0"/>
      <p:bldP spid="8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53F427-80E8-4642-BA0D-ACBF70EBF6C8}"/>
              </a:ext>
            </a:extLst>
          </p:cNvPr>
          <p:cNvSpPr txBox="1"/>
          <p:nvPr/>
        </p:nvSpPr>
        <p:spPr>
          <a:xfrm>
            <a:off x="1914900" y="3021185"/>
            <a:ext cx="149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Secure Channel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9B60-29AA-452B-B2B3-F1ACEF33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346985"/>
          </a:xfrm>
        </p:spPr>
        <p:txBody>
          <a:bodyPr/>
          <a:lstStyle/>
          <a:p>
            <a:r>
              <a:rPr lang="en-US" altLang="ko-KR" b="1" dirty="0"/>
              <a:t>Graviton [OSDI ‘18]: Trusted GPU by changing GPU HW</a:t>
            </a:r>
          </a:p>
          <a:p>
            <a:pPr lvl="1"/>
            <a:r>
              <a:rPr lang="en-US" altLang="ko-KR" b="1" dirty="0">
                <a:solidFill>
                  <a:srgbClr val="00B050"/>
                </a:solidFill>
              </a:rPr>
              <a:t>Trusted Command Processor</a:t>
            </a:r>
            <a:r>
              <a:rPr lang="en-US" altLang="ko-KR" dirty="0"/>
              <a:t> handles critical GPU operations instead of driver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3971BB-33E6-40C0-AE63-A425BB2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Prior Work : Graviton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86CF83-4BCB-4193-9761-0EB187602C86}"/>
              </a:ext>
            </a:extLst>
          </p:cNvPr>
          <p:cNvSpPr/>
          <p:nvPr/>
        </p:nvSpPr>
        <p:spPr>
          <a:xfrm>
            <a:off x="706977" y="2757931"/>
            <a:ext cx="1177612" cy="5640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Untrusted Device Driver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CEB48-76B1-49B7-8705-4A61CCA4C4F3}"/>
              </a:ext>
            </a:extLst>
          </p:cNvPr>
          <p:cNvSpPr/>
          <p:nvPr/>
        </p:nvSpPr>
        <p:spPr>
          <a:xfrm>
            <a:off x="3669366" y="2633242"/>
            <a:ext cx="1205345" cy="8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Command Processor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8DC053-291F-49CC-9A6A-633B37D70C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84589" y="3039971"/>
            <a:ext cx="178477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406B62-116F-44F0-9A40-84BA4EA43248}"/>
              </a:ext>
            </a:extLst>
          </p:cNvPr>
          <p:cNvSpPr/>
          <p:nvPr/>
        </p:nvSpPr>
        <p:spPr>
          <a:xfrm>
            <a:off x="6030059" y="3084239"/>
            <a:ext cx="1724717" cy="47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Unprotected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Memory Region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9FBC65B-94CC-47EE-88A8-A9904BFC3A3E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 flipV="1">
            <a:off x="4874711" y="2779415"/>
            <a:ext cx="1155348" cy="26055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CB3860D-C947-4FDF-9234-23F53601F725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874711" y="3039972"/>
            <a:ext cx="1155348" cy="2818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13B57F-CDEC-494D-8D6C-C716D3D219FB}"/>
              </a:ext>
            </a:extLst>
          </p:cNvPr>
          <p:cNvSpPr/>
          <p:nvPr/>
        </p:nvSpPr>
        <p:spPr>
          <a:xfrm>
            <a:off x="6030059" y="2541056"/>
            <a:ext cx="1724717" cy="4767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Protected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Memory Region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D742360-C3F1-442D-975D-F48A358B4295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5400000" flipH="1" flipV="1">
            <a:off x="3985663" y="-148823"/>
            <a:ext cx="216875" cy="5596635"/>
          </a:xfrm>
          <a:prstGeom prst="bentConnector3">
            <a:avLst>
              <a:gd name="adj1" fmla="val 2756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허용 안 됨&quot; 기호 47">
            <a:extLst>
              <a:ext uri="{FF2B5EF4-FFF2-40B4-BE49-F238E27FC236}">
                <a16:creationId xmlns:a16="http://schemas.microsoft.com/office/drawing/2014/main" id="{000C63FA-67F2-4F18-8831-DDBC57BBBB16}"/>
              </a:ext>
            </a:extLst>
          </p:cNvPr>
          <p:cNvSpPr/>
          <p:nvPr/>
        </p:nvSpPr>
        <p:spPr>
          <a:xfrm>
            <a:off x="6234984" y="2060379"/>
            <a:ext cx="271912" cy="264104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7E3031-A5D6-44F1-B712-27AE4DCD1AA1}"/>
              </a:ext>
            </a:extLst>
          </p:cNvPr>
          <p:cNvSpPr txBox="1"/>
          <p:nvPr/>
        </p:nvSpPr>
        <p:spPr>
          <a:xfrm>
            <a:off x="3410569" y="1766326"/>
            <a:ext cx="45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Accesses from device driver are not allowed 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228F1-77B7-4CEB-B49C-73B2FD2CBEFF}"/>
              </a:ext>
            </a:extLst>
          </p:cNvPr>
          <p:cNvSpPr/>
          <p:nvPr/>
        </p:nvSpPr>
        <p:spPr>
          <a:xfrm>
            <a:off x="5916508" y="2437396"/>
            <a:ext cx="1951821" cy="11973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F08358-5FBD-4A66-ACAB-D0B703C6AB71}"/>
              </a:ext>
            </a:extLst>
          </p:cNvPr>
          <p:cNvSpPr/>
          <p:nvPr/>
        </p:nvSpPr>
        <p:spPr>
          <a:xfrm>
            <a:off x="1956617" y="2653066"/>
            <a:ext cx="607818" cy="3120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E04AEA-2862-4B93-8DA6-796F375CC726}"/>
              </a:ext>
            </a:extLst>
          </p:cNvPr>
          <p:cNvSpPr/>
          <p:nvPr/>
        </p:nvSpPr>
        <p:spPr>
          <a:xfrm>
            <a:off x="2621687" y="2653066"/>
            <a:ext cx="607818" cy="3120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CMD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BE2BC9D-A996-4AF4-9400-964FA10CE3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83" y="2447514"/>
            <a:ext cx="298959" cy="2989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33DDA9C-DF27-4D2B-9A60-9415C51A68D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01" y="2447514"/>
            <a:ext cx="298959" cy="298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AE794-57E9-49D0-8E6E-A516E3495EB1}"/>
              </a:ext>
            </a:extLst>
          </p:cNvPr>
          <p:cNvSpPr txBox="1"/>
          <p:nvPr/>
        </p:nvSpPr>
        <p:spPr>
          <a:xfrm>
            <a:off x="5723282" y="3591458"/>
            <a:ext cx="24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Stacked GPU Memory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4CA35-6D77-4148-B289-719FF876F786}"/>
              </a:ext>
            </a:extLst>
          </p:cNvPr>
          <p:cNvSpPr/>
          <p:nvPr/>
        </p:nvSpPr>
        <p:spPr>
          <a:xfrm>
            <a:off x="3389015" y="2332169"/>
            <a:ext cx="4681015" cy="16606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3DF1F-4537-4F7B-B247-D9DF29693AEC}"/>
              </a:ext>
            </a:extLst>
          </p:cNvPr>
          <p:cNvSpPr txBox="1"/>
          <p:nvPr/>
        </p:nvSpPr>
        <p:spPr>
          <a:xfrm>
            <a:off x="5148960" y="3906530"/>
            <a:ext cx="108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GPU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8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027"/>
    </mc:Choice>
    <mc:Fallback xmlns="">
      <p:transition advTm="36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9B60-29AA-452B-B2B3-F1ACEF33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346985"/>
          </a:xfrm>
        </p:spPr>
        <p:txBody>
          <a:bodyPr/>
          <a:lstStyle/>
          <a:p>
            <a:r>
              <a:rPr lang="en-US" altLang="ko-KR" b="1" dirty="0"/>
              <a:t>HIX [ASPLOS ‘19]: Securing I/O Path from CPU to GPU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Graviton [OSDI ‘18]: Trusted GPU by changing GPU HW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3971BB-33E6-40C0-AE63-A425BB2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Limitations of Prior 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5B95A-A146-4498-935A-ADB414E435AD}"/>
              </a:ext>
            </a:extLst>
          </p:cNvPr>
          <p:cNvSpPr/>
          <p:nvPr/>
        </p:nvSpPr>
        <p:spPr>
          <a:xfrm>
            <a:off x="3588630" y="2058736"/>
            <a:ext cx="903837" cy="8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Device Driver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0846B8-9EDA-4859-A35F-D1F8739F295E}"/>
              </a:ext>
            </a:extLst>
          </p:cNvPr>
          <p:cNvSpPr/>
          <p:nvPr/>
        </p:nvSpPr>
        <p:spPr>
          <a:xfrm>
            <a:off x="898912" y="2191922"/>
            <a:ext cx="1165018" cy="544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Enclave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DF0BDA-97CD-4F87-A541-B9E20AE67BFA}"/>
              </a:ext>
            </a:extLst>
          </p:cNvPr>
          <p:cNvSpPr/>
          <p:nvPr/>
        </p:nvSpPr>
        <p:spPr>
          <a:xfrm>
            <a:off x="5708721" y="2058736"/>
            <a:ext cx="748656" cy="813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DB4852-7C4F-4EC9-8EEC-5EDC182DABA9}"/>
              </a:ext>
            </a:extLst>
          </p:cNvPr>
          <p:cNvSpPr txBox="1"/>
          <p:nvPr/>
        </p:nvSpPr>
        <p:spPr>
          <a:xfrm>
            <a:off x="2118157" y="1568862"/>
            <a:ext cx="180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Secure Channel</a:t>
            </a:r>
            <a:endParaRPr lang="ko-KR" altLang="en-US" sz="16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5F4CD-1B95-41D1-9E85-B177EF078DB5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492467" y="2465466"/>
            <a:ext cx="12162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F3DC61-6F07-4739-B196-EADEFDC1461F}"/>
              </a:ext>
            </a:extLst>
          </p:cNvPr>
          <p:cNvSpPr txBox="1"/>
          <p:nvPr/>
        </p:nvSpPr>
        <p:spPr>
          <a:xfrm>
            <a:off x="4470555" y="1857721"/>
            <a:ext cx="136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Monitor</a:t>
            </a:r>
          </a:p>
          <a:p>
            <a:r>
              <a:rPr lang="en-US" altLang="ko-KR" sz="1600" b="1" dirty="0"/>
              <a:t>PCIe-packet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CC958C-A8B4-47CC-9285-0213A863353C}"/>
              </a:ext>
            </a:extLst>
          </p:cNvPr>
          <p:cNvSpPr/>
          <p:nvPr/>
        </p:nvSpPr>
        <p:spPr>
          <a:xfrm>
            <a:off x="2200529" y="2078700"/>
            <a:ext cx="607818" cy="312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047211-C066-4DDB-9BFC-E5CFA537CD5C}"/>
              </a:ext>
            </a:extLst>
          </p:cNvPr>
          <p:cNvSpPr/>
          <p:nvPr/>
        </p:nvSpPr>
        <p:spPr>
          <a:xfrm>
            <a:off x="2865599" y="2078700"/>
            <a:ext cx="607818" cy="312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CMD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BF3C9FB-7208-4E20-8490-F7FA5121CB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8" y="1858523"/>
            <a:ext cx="298959" cy="29895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972C2AD-16E5-4F67-B208-4A22A15E9C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58" y="1858523"/>
            <a:ext cx="298959" cy="298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4A52A-BFDF-4543-A6A8-6D0116D1DE42}"/>
              </a:ext>
            </a:extLst>
          </p:cNvPr>
          <p:cNvSpPr txBox="1"/>
          <p:nvPr/>
        </p:nvSpPr>
        <p:spPr>
          <a:xfrm>
            <a:off x="5489606" y="1428022"/>
            <a:ext cx="15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 GPU HW Modification</a:t>
            </a:r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2B605B-927B-4AD1-9454-AAA1617BBABA}"/>
              </a:ext>
            </a:extLst>
          </p:cNvPr>
          <p:cNvSpPr/>
          <p:nvPr/>
        </p:nvSpPr>
        <p:spPr>
          <a:xfrm>
            <a:off x="898912" y="2865465"/>
            <a:ext cx="1165018" cy="4930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Untrusted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1279319-C90C-4997-817D-181E9512450D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63930" y="2640920"/>
            <a:ext cx="1524700" cy="4710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&quot;허용 안 됨&quot; 기호 52">
            <a:extLst>
              <a:ext uri="{FF2B5EF4-FFF2-40B4-BE49-F238E27FC236}">
                <a16:creationId xmlns:a16="http://schemas.microsoft.com/office/drawing/2014/main" id="{8573A538-45D9-4067-84F8-E0F811A261E6}"/>
              </a:ext>
            </a:extLst>
          </p:cNvPr>
          <p:cNvSpPr/>
          <p:nvPr/>
        </p:nvSpPr>
        <p:spPr>
          <a:xfrm>
            <a:off x="3070006" y="2534361"/>
            <a:ext cx="260697" cy="270000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2871C7-1898-46FA-BFE8-2BCDC112384D}"/>
              </a:ext>
            </a:extLst>
          </p:cNvPr>
          <p:cNvSpPr/>
          <p:nvPr/>
        </p:nvSpPr>
        <p:spPr>
          <a:xfrm>
            <a:off x="5445228" y="1384389"/>
            <a:ext cx="1453865" cy="17900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51B05-B2F4-44EB-9A64-12CCF9C36CF8}"/>
              </a:ext>
            </a:extLst>
          </p:cNvPr>
          <p:cNvSpPr txBox="1"/>
          <p:nvPr/>
        </p:nvSpPr>
        <p:spPr>
          <a:xfrm>
            <a:off x="6899093" y="1875546"/>
            <a:ext cx="23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Out-of-scope </a:t>
            </a:r>
          </a:p>
          <a:p>
            <a:r>
              <a:rPr lang="en-US" altLang="ko-KR" b="1" dirty="0"/>
              <a:t>: GPU Physical Attack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F5FD3C-BBFD-403C-93EC-A24A57E77E8C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2063930" y="2464107"/>
            <a:ext cx="1524700" cy="13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E1EAF8B-AA1B-4850-B33F-70CBB48C5C5F}"/>
              </a:ext>
            </a:extLst>
          </p:cNvPr>
          <p:cNvSpPr txBox="1"/>
          <p:nvPr/>
        </p:nvSpPr>
        <p:spPr>
          <a:xfrm>
            <a:off x="1931648" y="5093768"/>
            <a:ext cx="149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Secure Channel</a:t>
            </a:r>
            <a:endParaRPr lang="ko-KR" altLang="en-US" sz="16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817BA4-4551-43A0-83EE-D66D64F21980}"/>
              </a:ext>
            </a:extLst>
          </p:cNvPr>
          <p:cNvSpPr/>
          <p:nvPr/>
        </p:nvSpPr>
        <p:spPr>
          <a:xfrm>
            <a:off x="723725" y="4830514"/>
            <a:ext cx="1177612" cy="5640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Untrusted Device Driver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5AF6AB-8AC3-4343-9A60-C5326EF720EB}"/>
              </a:ext>
            </a:extLst>
          </p:cNvPr>
          <p:cNvSpPr/>
          <p:nvPr/>
        </p:nvSpPr>
        <p:spPr>
          <a:xfrm>
            <a:off x="3686114" y="4705825"/>
            <a:ext cx="1205345" cy="8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Command Processor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ADF44F-F50A-434F-B815-95DD62E5E146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901337" y="5112554"/>
            <a:ext cx="178477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4D9BA5D-28D3-46D5-B216-85386C73E58F}"/>
              </a:ext>
            </a:extLst>
          </p:cNvPr>
          <p:cNvSpPr/>
          <p:nvPr/>
        </p:nvSpPr>
        <p:spPr>
          <a:xfrm>
            <a:off x="6046807" y="5156822"/>
            <a:ext cx="1724717" cy="47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Unprotected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Memory Region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782A307-7B08-4A34-A4CB-23FCB946F93E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4891459" y="4851998"/>
            <a:ext cx="1155348" cy="26055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E677038C-8407-49EF-8B28-9C2A0F6CA483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4891459" y="5112555"/>
            <a:ext cx="1155348" cy="2818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FF36E2-6458-4F14-9320-B873D0013B6D}"/>
              </a:ext>
            </a:extLst>
          </p:cNvPr>
          <p:cNvSpPr/>
          <p:nvPr/>
        </p:nvSpPr>
        <p:spPr>
          <a:xfrm>
            <a:off x="6046807" y="4613639"/>
            <a:ext cx="1724717" cy="4767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Protected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Memory Region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2BDBE01-B40D-4846-A5FF-9376FCBC2C7F}"/>
              </a:ext>
            </a:extLst>
          </p:cNvPr>
          <p:cNvCxnSpPr>
            <a:cxnSpLocks/>
            <a:stCxn id="76" idx="0"/>
            <a:endCxn id="83" idx="0"/>
          </p:cNvCxnSpPr>
          <p:nvPr/>
        </p:nvCxnSpPr>
        <p:spPr>
          <a:xfrm rot="5400000" flipH="1" flipV="1">
            <a:off x="4002411" y="1923760"/>
            <a:ext cx="216875" cy="5596635"/>
          </a:xfrm>
          <a:prstGeom prst="bentConnector3">
            <a:avLst>
              <a:gd name="adj1" fmla="val 2756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&quot;허용 안 됨&quot; 기호 84">
            <a:extLst>
              <a:ext uri="{FF2B5EF4-FFF2-40B4-BE49-F238E27FC236}">
                <a16:creationId xmlns:a16="http://schemas.microsoft.com/office/drawing/2014/main" id="{913B0971-6C06-4919-9CFD-004D80602C19}"/>
              </a:ext>
            </a:extLst>
          </p:cNvPr>
          <p:cNvSpPr/>
          <p:nvPr/>
        </p:nvSpPr>
        <p:spPr>
          <a:xfrm>
            <a:off x="6251732" y="4132962"/>
            <a:ext cx="271912" cy="264104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660FB9-8118-4299-99BF-571739D2713C}"/>
              </a:ext>
            </a:extLst>
          </p:cNvPr>
          <p:cNvSpPr txBox="1"/>
          <p:nvPr/>
        </p:nvSpPr>
        <p:spPr>
          <a:xfrm>
            <a:off x="3427317" y="3838909"/>
            <a:ext cx="45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Accesses from device driver are</a:t>
            </a:r>
            <a:r>
              <a:rPr lang="ko-KR" altLang="en-US" b="1" dirty="0"/>
              <a:t> </a:t>
            </a:r>
            <a:r>
              <a:rPr lang="en-US" altLang="ko-KR" b="1" dirty="0"/>
              <a:t>not allowed </a:t>
            </a:r>
            <a:endParaRPr lang="ko-KR" altLang="en-US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A665A6-4B94-476A-B91B-32EF79792011}"/>
              </a:ext>
            </a:extLst>
          </p:cNvPr>
          <p:cNvSpPr/>
          <p:nvPr/>
        </p:nvSpPr>
        <p:spPr>
          <a:xfrm>
            <a:off x="5933256" y="4509979"/>
            <a:ext cx="1951821" cy="11973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AB7A04-5D68-4BFE-8A06-0FAEE45340E8}"/>
              </a:ext>
            </a:extLst>
          </p:cNvPr>
          <p:cNvSpPr/>
          <p:nvPr/>
        </p:nvSpPr>
        <p:spPr>
          <a:xfrm>
            <a:off x="1973365" y="4725649"/>
            <a:ext cx="607818" cy="3120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F81937-8F59-4ABE-AA18-55AD39DC226A}"/>
              </a:ext>
            </a:extLst>
          </p:cNvPr>
          <p:cNvSpPr/>
          <p:nvPr/>
        </p:nvSpPr>
        <p:spPr>
          <a:xfrm>
            <a:off x="2638435" y="4725649"/>
            <a:ext cx="607818" cy="31204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CMD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AD08019-E06C-4791-8AFF-1133196001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31" y="4520097"/>
            <a:ext cx="298959" cy="29895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CC18D7B5-6B3C-4AFB-9907-B2CEDA2C5C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49" y="4520097"/>
            <a:ext cx="298959" cy="29895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4BD7C31-46B8-4827-B4F6-B06813C191B9}"/>
              </a:ext>
            </a:extLst>
          </p:cNvPr>
          <p:cNvSpPr txBox="1"/>
          <p:nvPr/>
        </p:nvSpPr>
        <p:spPr>
          <a:xfrm>
            <a:off x="5740030" y="5664041"/>
            <a:ext cx="24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Stacked GPU Memory</a:t>
            </a:r>
            <a:endParaRPr lang="ko-KR" altLang="en-US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159EFC9-65E4-420A-932D-7A60679D178F}"/>
              </a:ext>
            </a:extLst>
          </p:cNvPr>
          <p:cNvSpPr/>
          <p:nvPr/>
        </p:nvSpPr>
        <p:spPr>
          <a:xfrm>
            <a:off x="3405763" y="4404752"/>
            <a:ext cx="4681015" cy="16606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EA005A-58B2-42DA-AA76-8DA59A6869D6}"/>
              </a:ext>
            </a:extLst>
          </p:cNvPr>
          <p:cNvSpPr txBox="1"/>
          <p:nvPr/>
        </p:nvSpPr>
        <p:spPr>
          <a:xfrm>
            <a:off x="5165708" y="5979113"/>
            <a:ext cx="108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GPU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131C58A3-E16C-4E5F-836C-A8BC8756D9EB}"/>
              </a:ext>
            </a:extLst>
          </p:cNvPr>
          <p:cNvSpPr/>
          <p:nvPr/>
        </p:nvSpPr>
        <p:spPr>
          <a:xfrm>
            <a:off x="533400" y="3847888"/>
            <a:ext cx="7686302" cy="2505721"/>
          </a:xfrm>
          <a:custGeom>
            <a:avLst/>
            <a:gdLst>
              <a:gd name="connsiteX0" fmla="*/ 5206630 w 7686302"/>
              <a:gd name="connsiteY0" fmla="*/ 652523 h 2461735"/>
              <a:gd name="connsiteX1" fmla="*/ 5206630 w 7686302"/>
              <a:gd name="connsiteY1" fmla="*/ 2160263 h 2461735"/>
              <a:gd name="connsiteX2" fmla="*/ 7475933 w 7686302"/>
              <a:gd name="connsiteY2" fmla="*/ 2160263 h 2461735"/>
              <a:gd name="connsiteX3" fmla="*/ 7475933 w 7686302"/>
              <a:gd name="connsiteY3" fmla="*/ 652523 h 2461735"/>
              <a:gd name="connsiteX4" fmla="*/ 0 w 7686302"/>
              <a:gd name="connsiteY4" fmla="*/ 0 h 2461735"/>
              <a:gd name="connsiteX5" fmla="*/ 7686302 w 7686302"/>
              <a:gd name="connsiteY5" fmla="*/ 0 h 2461735"/>
              <a:gd name="connsiteX6" fmla="*/ 7686302 w 7686302"/>
              <a:gd name="connsiteY6" fmla="*/ 2461735 h 2461735"/>
              <a:gd name="connsiteX7" fmla="*/ 0 w 7686302"/>
              <a:gd name="connsiteY7" fmla="*/ 2461735 h 246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6302" h="2461735">
                <a:moveTo>
                  <a:pt x="5206630" y="652523"/>
                </a:moveTo>
                <a:lnTo>
                  <a:pt x="5206630" y="2160263"/>
                </a:lnTo>
                <a:lnTo>
                  <a:pt x="7475933" y="2160263"/>
                </a:lnTo>
                <a:lnTo>
                  <a:pt x="7475933" y="652523"/>
                </a:lnTo>
                <a:close/>
                <a:moveTo>
                  <a:pt x="0" y="0"/>
                </a:moveTo>
                <a:lnTo>
                  <a:pt x="7686302" y="0"/>
                </a:lnTo>
                <a:lnTo>
                  <a:pt x="7686302" y="2461735"/>
                </a:lnTo>
                <a:lnTo>
                  <a:pt x="0" y="2461735"/>
                </a:lnTo>
                <a:close/>
              </a:path>
            </a:pathLst>
          </a:cu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C02F9B-DE6E-4DE6-A8B1-C82BD16C0EF6}"/>
              </a:ext>
            </a:extLst>
          </p:cNvPr>
          <p:cNvSpPr txBox="1"/>
          <p:nvPr/>
        </p:nvSpPr>
        <p:spPr>
          <a:xfrm>
            <a:off x="4200163" y="4142088"/>
            <a:ext cx="44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Assumption : Stacked GPU Memory 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0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2258"/>
    </mc:Choice>
    <mc:Fallback xmlns="">
      <p:transition advTm="32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9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8F4E9-A3BF-45E6-A624-553C4C80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1" y="936172"/>
            <a:ext cx="8894602" cy="5159828"/>
          </a:xfrm>
          <a:ln>
            <a:noFill/>
          </a:ln>
        </p:spPr>
        <p:txBody>
          <a:bodyPr>
            <a:normAutofit/>
          </a:bodyPr>
          <a:lstStyle/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black"/>
                </a:solidFill>
              </a:rPr>
              <a:t>Main Contributions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Provide s</a:t>
            </a:r>
            <a:r>
              <a:rPr lang="en-US" altLang="ko-KR" dirty="0"/>
              <a:t>ecure GPU memory </a:t>
            </a:r>
            <a:r>
              <a:rPr lang="en-US" altLang="ko-KR" b="1" dirty="0">
                <a:solidFill>
                  <a:schemeClr val="accent1"/>
                </a:solidFill>
              </a:rPr>
              <a:t>with low performance overheads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Exploit </a:t>
            </a:r>
            <a:r>
              <a:rPr lang="en-US" altLang="ko-KR" b="1" dirty="0">
                <a:solidFill>
                  <a:srgbClr val="4472C4"/>
                </a:solidFill>
              </a:rPr>
              <a:t>unique memory update behavior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of common GPU applications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Reduce the average performance overhead to </a:t>
            </a:r>
            <a:r>
              <a:rPr lang="en-US" altLang="ko-KR" b="1" u="sng" dirty="0">
                <a:solidFill>
                  <a:srgbClr val="4472C4"/>
                </a:solidFill>
              </a:rPr>
              <a:t>2.9 % </a:t>
            </a: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52E140-24A9-495F-AB5A-A2EF1AC5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Goal: Secure GPU Memory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AB581-DD2C-49AA-B18D-8B36D00A853E}"/>
              </a:ext>
            </a:extLst>
          </p:cNvPr>
          <p:cNvSpPr/>
          <p:nvPr/>
        </p:nvSpPr>
        <p:spPr>
          <a:xfrm>
            <a:off x="560581" y="2424474"/>
            <a:ext cx="730783" cy="671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</a:t>
            </a:r>
          </a:p>
          <a:p>
            <a:pPr algn="ctr"/>
            <a:r>
              <a:rPr lang="en-US" altLang="ko-KR" b="1" dirty="0"/>
              <a:t>App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530715-8FF7-49E3-9DEE-BDE0A61CFE0A}"/>
              </a:ext>
            </a:extLst>
          </p:cNvPr>
          <p:cNvSpPr/>
          <p:nvPr/>
        </p:nvSpPr>
        <p:spPr>
          <a:xfrm>
            <a:off x="2340923" y="1838747"/>
            <a:ext cx="2729777" cy="164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79A0F-E1F2-47F3-B863-6E98B7C2A138}"/>
              </a:ext>
            </a:extLst>
          </p:cNvPr>
          <p:cNvSpPr/>
          <p:nvPr/>
        </p:nvSpPr>
        <p:spPr>
          <a:xfrm>
            <a:off x="6390106" y="1905929"/>
            <a:ext cx="1898316" cy="15123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36C9BF-1ECD-444C-9B98-6283D9F2C9E5}"/>
              </a:ext>
            </a:extLst>
          </p:cNvPr>
          <p:cNvSpPr/>
          <p:nvPr/>
        </p:nvSpPr>
        <p:spPr>
          <a:xfrm>
            <a:off x="335499" y="2042925"/>
            <a:ext cx="1235669" cy="1235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DB4BF-C562-4D6A-81B7-CA5753BFBC81}"/>
              </a:ext>
            </a:extLst>
          </p:cNvPr>
          <p:cNvSpPr txBox="1"/>
          <p:nvPr/>
        </p:nvSpPr>
        <p:spPr>
          <a:xfrm>
            <a:off x="512746" y="2137074"/>
            <a:ext cx="9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Enclave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03C9C-1773-4F2C-BD10-50A5B7049CFE}"/>
              </a:ext>
            </a:extLst>
          </p:cNvPr>
          <p:cNvSpPr txBox="1"/>
          <p:nvPr/>
        </p:nvSpPr>
        <p:spPr>
          <a:xfrm>
            <a:off x="656230" y="1720032"/>
            <a:ext cx="6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9F200-702C-4FE6-9D2B-0F75981EAE26}"/>
              </a:ext>
            </a:extLst>
          </p:cNvPr>
          <p:cNvSpPr txBox="1"/>
          <p:nvPr/>
        </p:nvSpPr>
        <p:spPr>
          <a:xfrm>
            <a:off x="3331388" y="1550472"/>
            <a:ext cx="6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CFF46A-4763-450A-805D-DE49445D9E4B}"/>
              </a:ext>
            </a:extLst>
          </p:cNvPr>
          <p:cNvSpPr/>
          <p:nvPr/>
        </p:nvSpPr>
        <p:spPr>
          <a:xfrm>
            <a:off x="3974322" y="1973629"/>
            <a:ext cx="1005787" cy="5356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Crypto</a:t>
            </a:r>
          </a:p>
          <a:p>
            <a:pPr algn="ctr"/>
            <a:r>
              <a:rPr lang="en-US" altLang="ko-KR" b="1" dirty="0"/>
              <a:t>Engine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1FD74-4BC6-4E8C-9153-A09885D2B10E}"/>
              </a:ext>
            </a:extLst>
          </p:cNvPr>
          <p:cNvSpPr/>
          <p:nvPr/>
        </p:nvSpPr>
        <p:spPr>
          <a:xfrm>
            <a:off x="3974322" y="2797654"/>
            <a:ext cx="1005787" cy="5356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Integrity</a:t>
            </a:r>
          </a:p>
          <a:p>
            <a:pPr algn="ctr"/>
            <a:r>
              <a:rPr lang="en-US" altLang="ko-KR" b="1" dirty="0"/>
              <a:t>Engine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40C2B8-8B67-4B9B-8BFD-3BDD8E33B0BD}"/>
              </a:ext>
            </a:extLst>
          </p:cNvPr>
          <p:cNvSpPr txBox="1"/>
          <p:nvPr/>
        </p:nvSpPr>
        <p:spPr>
          <a:xfrm>
            <a:off x="5731632" y="1489199"/>
            <a:ext cx="30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GDDRx</a:t>
            </a:r>
            <a:r>
              <a:rPr lang="en-US" altLang="ko-KR" sz="2400" b="1" dirty="0"/>
              <a:t> GPU Memory </a:t>
            </a:r>
            <a:endParaRPr lang="ko-KR" altLang="en-US" sz="2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2348D7-4FC0-4C7A-9498-DA15C7EB42BF}"/>
              </a:ext>
            </a:extLst>
          </p:cNvPr>
          <p:cNvSpPr/>
          <p:nvPr/>
        </p:nvSpPr>
        <p:spPr>
          <a:xfrm>
            <a:off x="3901440" y="1459392"/>
            <a:ext cx="4822791" cy="2291821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DF43B8-357D-4F78-A8AE-DA706CAF31E3}"/>
              </a:ext>
            </a:extLst>
          </p:cNvPr>
          <p:cNvSpPr txBox="1"/>
          <p:nvPr/>
        </p:nvSpPr>
        <p:spPr>
          <a:xfrm>
            <a:off x="5145772" y="942280"/>
            <a:ext cx="233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Our Focus 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71C000-9452-4DB8-9F2F-C05828BFC147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 flipV="1">
            <a:off x="1291364" y="2760285"/>
            <a:ext cx="1125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FE77071-FBB0-48E5-8016-3E7220D778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70700" y="2660582"/>
            <a:ext cx="1319406" cy="150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4E8B92-92C3-4548-A86A-54080CD07028}"/>
              </a:ext>
            </a:extLst>
          </p:cNvPr>
          <p:cNvSpPr/>
          <p:nvPr/>
        </p:nvSpPr>
        <p:spPr>
          <a:xfrm>
            <a:off x="6523824" y="1998262"/>
            <a:ext cx="1655526" cy="553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Meta-data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FEFF33-F458-4D7A-97C2-2821A25DD7CC}"/>
              </a:ext>
            </a:extLst>
          </p:cNvPr>
          <p:cNvSpPr/>
          <p:nvPr/>
        </p:nvSpPr>
        <p:spPr>
          <a:xfrm>
            <a:off x="6523824" y="2689410"/>
            <a:ext cx="1655526" cy="530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Encrypted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8DB3-773E-4426-9983-667CABCDE82A}"/>
              </a:ext>
            </a:extLst>
          </p:cNvPr>
          <p:cNvSpPr txBox="1"/>
          <p:nvPr/>
        </p:nvSpPr>
        <p:spPr>
          <a:xfrm>
            <a:off x="5113827" y="2647291"/>
            <a:ext cx="127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Encryption</a:t>
            </a:r>
          </a:p>
          <a:p>
            <a:r>
              <a:rPr lang="en-US" altLang="ko-KR" b="1" dirty="0"/>
              <a:t> &amp; Integrity verification 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CB1EE-D34E-40BA-9AAC-43CD5258CA3C}"/>
              </a:ext>
            </a:extLst>
          </p:cNvPr>
          <p:cNvSpPr txBox="1"/>
          <p:nvPr/>
        </p:nvSpPr>
        <p:spPr>
          <a:xfrm>
            <a:off x="1651746" y="2233462"/>
            <a:ext cx="7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PCIe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4D642B-C64A-4136-97C3-96D7956955A7}"/>
              </a:ext>
            </a:extLst>
          </p:cNvPr>
          <p:cNvSpPr/>
          <p:nvPr/>
        </p:nvSpPr>
        <p:spPr>
          <a:xfrm>
            <a:off x="285795" y="1607825"/>
            <a:ext cx="3101597" cy="21433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408D03-9BEA-4579-9831-DF647332531B}"/>
              </a:ext>
            </a:extLst>
          </p:cNvPr>
          <p:cNvSpPr txBox="1"/>
          <p:nvPr/>
        </p:nvSpPr>
        <p:spPr>
          <a:xfrm>
            <a:off x="80387" y="1146160"/>
            <a:ext cx="358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Protected by prior work</a:t>
            </a:r>
            <a:endParaRPr lang="ko-KR" altLang="en-US" sz="2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549FF0-88B3-489A-9ADF-FAB5835FF753}"/>
              </a:ext>
            </a:extLst>
          </p:cNvPr>
          <p:cNvSpPr/>
          <p:nvPr/>
        </p:nvSpPr>
        <p:spPr>
          <a:xfrm>
            <a:off x="2416514" y="2353555"/>
            <a:ext cx="903837" cy="8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Trusted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Device Driver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2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945"/>
    </mc:Choice>
    <mc:Fallback xmlns="">
      <p:transition advTm="33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8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2FE65-9DFD-45C4-BBFF-518F875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Threat Model &amp; Assumptions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2CEC0-E441-4145-A49F-C6DE0C81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Threat Model</a:t>
            </a:r>
          </a:p>
          <a:p>
            <a:pPr lvl="1"/>
            <a:r>
              <a:rPr lang="en-US" altLang="ko-KR" dirty="0"/>
              <a:t>Attackers can fully control </a:t>
            </a:r>
            <a:r>
              <a:rPr lang="en-US" altLang="ko-KR" b="1" dirty="0"/>
              <a:t>operating system/hypervisor</a:t>
            </a:r>
          </a:p>
          <a:p>
            <a:pPr lvl="1"/>
            <a:r>
              <a:rPr lang="en-US" altLang="ko-KR" dirty="0"/>
              <a:t>Attackers can </a:t>
            </a:r>
            <a:r>
              <a:rPr lang="en-US" altLang="ko-KR" b="1" dirty="0"/>
              <a:t>physically access the whole system</a:t>
            </a:r>
          </a:p>
          <a:p>
            <a:r>
              <a:rPr lang="en-US" altLang="ko-KR" dirty="0"/>
              <a:t>Trusted Computing Base (TCB)</a:t>
            </a:r>
          </a:p>
          <a:p>
            <a:pPr lvl="1"/>
            <a:r>
              <a:rPr lang="en-US" altLang="ko-KR" dirty="0"/>
              <a:t>GPU processor &amp; GPU software running on the GPU</a:t>
            </a:r>
          </a:p>
          <a:p>
            <a:pPr lvl="1"/>
            <a:r>
              <a:rPr lang="en-US" altLang="ko-KR" dirty="0"/>
              <a:t>CPU chip &amp; user application in an CPU Enclave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Out of Scope</a:t>
            </a:r>
          </a:p>
          <a:p>
            <a:pPr lvl="1"/>
            <a:r>
              <a:rPr lang="en-US" altLang="ko-KR" dirty="0"/>
              <a:t>Denial of Service(DoS) attacks</a:t>
            </a:r>
          </a:p>
          <a:p>
            <a:pPr lvl="1"/>
            <a:r>
              <a:rPr lang="en-US" altLang="ko-KR" dirty="0"/>
              <a:t>Side-channel attacks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5453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2987"/>
    </mc:Choice>
    <mc:Fallback xmlns="">
      <p:transition advTm="329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7A93-5180-4A5D-8232-D8E6592F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B8D8-D2A5-4533-9ACD-2562D04F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Introduction 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Background &amp; Motivation</a:t>
            </a: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rgbClr val="BFBFBF"/>
                </a:solidFill>
              </a:rPr>
              <a:t>Common Counter 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Main Idea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Additional Metadata</a:t>
            </a:r>
          </a:p>
          <a:p>
            <a:pPr lvl="1"/>
            <a:r>
              <a:rPr lang="en-US" altLang="ko-KR" sz="2800" dirty="0">
                <a:solidFill>
                  <a:srgbClr val="BFBFBF"/>
                </a:solidFill>
              </a:rPr>
              <a:t>Common Counter Mechanism</a:t>
            </a:r>
          </a:p>
          <a:p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9.2|4.5|6|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5.7|4.1|5.7|8.9|6.5|3|10.1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8.7|2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4.2|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9.6|8.4|4.5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15.7|9.3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5.2|4.6|10.2|7.2|11.6|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4|10.2|3.4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8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3.3|1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3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0.3|32|7.9|1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7.2|15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9.2|1.2|5.6|3.8|14.6|5.8|1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4.2|7.7|7|18.6|20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67034</TotalTime>
  <Words>5109</Words>
  <Application>Microsoft Office PowerPoint</Application>
  <PresentationFormat>화면 슬라이드 쇼(4:3)</PresentationFormat>
  <Paragraphs>1056</Paragraphs>
  <Slides>36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</vt:lpstr>
      <vt:lpstr>Cambria Math</vt:lpstr>
      <vt:lpstr>Helvetica</vt:lpstr>
      <vt:lpstr>Palatino Linotype</vt:lpstr>
      <vt:lpstr>Segoe UI</vt:lpstr>
      <vt:lpstr>Wingdings</vt:lpstr>
      <vt:lpstr>Office Theme</vt:lpstr>
      <vt:lpstr>PowerPoint 프레젠테이션</vt:lpstr>
      <vt:lpstr>Need for Secure GPU Computing </vt:lpstr>
      <vt:lpstr>Trusted GPU Computing</vt:lpstr>
      <vt:lpstr>Prior Work : HIX</vt:lpstr>
      <vt:lpstr>Prior Work : Graviton</vt:lpstr>
      <vt:lpstr>Limitations of Prior Work</vt:lpstr>
      <vt:lpstr>Goal: Secure GPU Memory</vt:lpstr>
      <vt:lpstr>Threat Model &amp; Assumptions </vt:lpstr>
      <vt:lpstr>Outline </vt:lpstr>
      <vt:lpstr>Background : Securing Memory </vt:lpstr>
      <vt:lpstr>Background : Securing Memory </vt:lpstr>
      <vt:lpstr>Problem : Performance Overhead </vt:lpstr>
      <vt:lpstr>Performance Breakdown Analysis </vt:lpstr>
      <vt:lpstr>Uniformly Updated Segments </vt:lpstr>
      <vt:lpstr>Observation : GPU SW Write Patterns </vt:lpstr>
      <vt:lpstr>Outline </vt:lpstr>
      <vt:lpstr>Common Counter : Main Idea</vt:lpstr>
      <vt:lpstr>Finding Uniformly Updated Segments</vt:lpstr>
      <vt:lpstr>Updating CCSM Table</vt:lpstr>
      <vt:lpstr>LLC Miss Handling with Common Counters</vt:lpstr>
      <vt:lpstr>GPU Execution with Common Counter</vt:lpstr>
      <vt:lpstr>Outline </vt:lpstr>
      <vt:lpstr>Methodology</vt:lpstr>
      <vt:lpstr>Performance: Separate MACs</vt:lpstr>
      <vt:lpstr>Performance: Synergy In-line MACs</vt:lpstr>
      <vt:lpstr>More Results in the Paper</vt:lpstr>
      <vt:lpstr>Conclusion</vt:lpstr>
      <vt:lpstr>Backup Slides</vt:lpstr>
      <vt:lpstr>Type of Physical Attacks  </vt:lpstr>
      <vt:lpstr>GPU SW Memory Write Patterns </vt:lpstr>
      <vt:lpstr>GPU SW Memory Write Patterns</vt:lpstr>
      <vt:lpstr>GPU SW Memory Write Analysis </vt:lpstr>
      <vt:lpstr>Coverage </vt:lpstr>
      <vt:lpstr>Performance Result &amp; Counter Coverage</vt:lpstr>
      <vt:lpstr>Counter Cache Miss ratio </vt:lpstr>
      <vt:lpstr>Scanning Overhead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Kanellopoulos Konstantinos</dc:creator>
  <cp:lastModifiedBy>seonjin na</cp:lastModifiedBy>
  <cp:revision>5943</cp:revision>
  <dcterms:created xsi:type="dcterms:W3CDTF">2019-10-07T15:51:34Z</dcterms:created>
  <dcterms:modified xsi:type="dcterms:W3CDTF">2021-02-14T15:59:26Z</dcterms:modified>
</cp:coreProperties>
</file>