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7" r:id="rId2"/>
    <p:sldId id="258" r:id="rId3"/>
    <p:sldId id="259" r:id="rId4"/>
    <p:sldId id="268" r:id="rId5"/>
    <p:sldId id="270" r:id="rId6"/>
    <p:sldId id="269" r:id="rId7"/>
    <p:sldId id="266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7" autoAdjust="0"/>
  </p:normalViewPr>
  <p:slideViewPr>
    <p:cSldViewPr>
      <p:cViewPr>
        <p:scale>
          <a:sx n="130" d="100"/>
          <a:sy n="130" d="100"/>
        </p:scale>
        <p:origin x="-10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4A6F2-A0A9-451D-946C-164A5C31155D}" type="datetimeFigureOut">
              <a:rPr lang="ko-KR" altLang="en-US" smtClean="0"/>
              <a:pPr/>
              <a:t>2015-04-07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68FF2-1895-48B8-84C9-0CD93FAAB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68FF2-1895-48B8-84C9-0CD93FAAB7E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76B67-433C-4655-8F4E-1EEDCA9F53C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647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1A581-5710-48F1-B156-74DA4C272D49}" type="datetimeFigureOut">
              <a:rPr lang="ko-KR" altLang="en-US" smtClean="0"/>
              <a:pPr/>
              <a:t>2015-04-07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94478-E4F0-4FA3-B6EB-56D990EFB8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1A581-5710-48F1-B156-74DA4C272D49}" type="datetimeFigureOut">
              <a:rPr lang="ko-KR" altLang="en-US" smtClean="0"/>
              <a:pPr/>
              <a:t>2015-04-07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94478-E4F0-4FA3-B6EB-56D990EFB8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1A581-5710-48F1-B156-74DA4C272D49}" type="datetimeFigureOut">
              <a:rPr lang="ko-KR" altLang="en-US" smtClean="0"/>
              <a:pPr/>
              <a:t>2015-04-07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94478-E4F0-4FA3-B6EB-56D990EFB8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1A581-5710-48F1-B156-74DA4C272D49}" type="datetimeFigureOut">
              <a:rPr lang="ko-KR" altLang="en-US" smtClean="0"/>
              <a:pPr/>
              <a:t>2015-04-07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94478-E4F0-4FA3-B6EB-56D990EFB8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1A581-5710-48F1-B156-74DA4C272D49}" type="datetimeFigureOut">
              <a:rPr lang="ko-KR" altLang="en-US" smtClean="0"/>
              <a:pPr/>
              <a:t>2015-04-07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94478-E4F0-4FA3-B6EB-56D990EFB8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1A581-5710-48F1-B156-74DA4C272D49}" type="datetimeFigureOut">
              <a:rPr lang="ko-KR" altLang="en-US" smtClean="0"/>
              <a:pPr/>
              <a:t>2015-04-07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94478-E4F0-4FA3-B6EB-56D990EFB8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1A581-5710-48F1-B156-74DA4C272D49}" type="datetimeFigureOut">
              <a:rPr lang="ko-KR" altLang="en-US" smtClean="0"/>
              <a:pPr/>
              <a:t>2015-04-07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94478-E4F0-4FA3-B6EB-56D990EFB8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1A581-5710-48F1-B156-74DA4C272D49}" type="datetimeFigureOut">
              <a:rPr lang="ko-KR" altLang="en-US" smtClean="0"/>
              <a:pPr/>
              <a:t>2015-04-07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94478-E4F0-4FA3-B6EB-56D990EFB8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1A581-5710-48F1-B156-74DA4C272D49}" type="datetimeFigureOut">
              <a:rPr lang="ko-KR" altLang="en-US" smtClean="0"/>
              <a:pPr/>
              <a:t>2015-04-07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94478-E4F0-4FA3-B6EB-56D990EFB8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1A581-5710-48F1-B156-74DA4C272D49}" type="datetimeFigureOut">
              <a:rPr lang="ko-KR" altLang="en-US" smtClean="0"/>
              <a:pPr/>
              <a:t>2015-04-07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94478-E4F0-4FA3-B6EB-56D990EFB8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1A581-5710-48F1-B156-74DA4C272D49}" type="datetimeFigureOut">
              <a:rPr lang="ko-KR" altLang="en-US" smtClean="0"/>
              <a:pPr/>
              <a:t>2015-04-07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94478-E4F0-4FA3-B6EB-56D990EFB8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B51A581-5710-48F1-B156-74DA4C272D49}" type="datetimeFigureOut">
              <a:rPr lang="ko-KR" altLang="en-US" smtClean="0"/>
              <a:pPr/>
              <a:t>2015-04-07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EE94478-E4F0-4FA3-B6EB-56D990EFB8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google.co.kr/url?sa=i&amp;rct=j&amp;q=&amp;esrc=s&amp;source=images&amp;cd=&amp;cad=rja&amp;uact=8&amp;ved=0CAcQjRw&amp;url=http://cliparts101.com/free_clipart/8494/Padlock_Icon&amp;ei=2T4WVcTlIoizmwW_gIGYDQ&amp;bvm=bv.89381419,d.dGY&amp;psig=AFQjCNH8CxHP7BcAHsfLFtNNKhRLpD9sCQ&amp;ust=142760736550426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C:\Users\User\Desktop\ㅜㅜ종설\3\images28Z7QT1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13606">
            <a:off x="7295636" y="2366424"/>
            <a:ext cx="778654" cy="778654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43808" y="3143248"/>
            <a:ext cx="5256584" cy="3048021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 smtClean="0">
                <a:solidFill>
                  <a:srgbClr val="7F7F7F"/>
                </a:solidFill>
              </a:rPr>
              <a:t>                                </a:t>
            </a:r>
          </a:p>
          <a:p>
            <a:pPr algn="r"/>
            <a:r>
              <a:rPr lang="en-US" altLang="ko-KR" sz="2400" dirty="0" smtClean="0">
                <a:solidFill>
                  <a:srgbClr val="7F7F7F"/>
                </a:solidFill>
              </a:rPr>
              <a:t>1</a:t>
            </a:r>
            <a:r>
              <a:rPr lang="ko-KR" altLang="en-US" sz="2400" dirty="0" smtClean="0">
                <a:solidFill>
                  <a:srgbClr val="7F7F7F"/>
                </a:solidFill>
              </a:rPr>
              <a:t>차 발표</a:t>
            </a:r>
            <a:endParaRPr lang="en-US" altLang="ko-KR" sz="2400" dirty="0" smtClean="0">
              <a:solidFill>
                <a:srgbClr val="7F7F7F"/>
              </a:solidFill>
            </a:endParaRPr>
          </a:p>
          <a:p>
            <a:pPr algn="r"/>
            <a:r>
              <a:rPr lang="en-US" altLang="ko-KR" sz="2400" dirty="0" smtClean="0">
                <a:solidFill>
                  <a:srgbClr val="7F7F7F"/>
                </a:solidFill>
              </a:rPr>
              <a:t>-15.03.31-</a:t>
            </a:r>
            <a:endParaRPr lang="en-US" altLang="ko-KR" sz="2400" dirty="0" smtClean="0">
              <a:solidFill>
                <a:srgbClr val="7F7F7F"/>
              </a:solidFill>
              <a:latin typeface="+mn-ea"/>
            </a:endParaRPr>
          </a:p>
          <a:p>
            <a:pPr algn="r"/>
            <a:endParaRPr lang="en-US" altLang="ko-KR" sz="2400" dirty="0" smtClean="0">
              <a:solidFill>
                <a:srgbClr val="7F7F7F"/>
              </a:solidFill>
            </a:endParaRPr>
          </a:p>
          <a:p>
            <a:pPr algn="r"/>
            <a:r>
              <a:rPr lang="en-US" altLang="ko-KR" sz="2400" b="1" dirty="0" smtClean="0">
                <a:solidFill>
                  <a:srgbClr val="7F7F7F"/>
                </a:solidFill>
              </a:rPr>
              <a:t>2012122348</a:t>
            </a:r>
            <a:r>
              <a:rPr lang="en-US" altLang="ko-KR" sz="2400" b="1" dirty="0" smtClean="0">
                <a:solidFill>
                  <a:srgbClr val="7F7F7F"/>
                </a:solidFill>
                <a:latin typeface="+mn-ea"/>
              </a:rPr>
              <a:t> </a:t>
            </a:r>
            <a:r>
              <a:rPr lang="ko-KR" altLang="en-US" sz="2400" b="1" dirty="0" smtClean="0">
                <a:solidFill>
                  <a:srgbClr val="7F7F7F"/>
                </a:solidFill>
                <a:latin typeface="+mn-ea"/>
              </a:rPr>
              <a:t>박규영</a:t>
            </a:r>
            <a:r>
              <a:rPr lang="en-US" altLang="ko-KR" sz="2400" b="1" dirty="0" smtClean="0">
                <a:solidFill>
                  <a:srgbClr val="7F7F7F"/>
                </a:solidFill>
              </a:rPr>
              <a:t>         2012122346 </a:t>
            </a:r>
            <a:r>
              <a:rPr lang="ko-KR" altLang="en-US" sz="2400" b="1" dirty="0" smtClean="0">
                <a:solidFill>
                  <a:srgbClr val="7F7F7F"/>
                </a:solidFill>
              </a:rPr>
              <a:t>남호정</a:t>
            </a:r>
            <a:r>
              <a:rPr lang="en-US" altLang="ko-KR" sz="2400" b="1" dirty="0" smtClean="0">
                <a:solidFill>
                  <a:srgbClr val="7F7F7F"/>
                </a:solidFill>
              </a:rPr>
              <a:t>                            2012122365 </a:t>
            </a:r>
            <a:r>
              <a:rPr lang="ko-KR" altLang="en-US" sz="2400" b="1" dirty="0" smtClean="0">
                <a:solidFill>
                  <a:srgbClr val="7F7F7F"/>
                </a:solidFill>
              </a:rPr>
              <a:t>임정교</a:t>
            </a:r>
            <a:endParaRPr lang="en-US" altLang="ko-KR" sz="2400" b="1" dirty="0" smtClean="0">
              <a:solidFill>
                <a:srgbClr val="7F7F7F"/>
              </a:solidFill>
            </a:endParaRPr>
          </a:p>
          <a:p>
            <a:endParaRPr lang="en-US" altLang="ko-KR" sz="2400" b="1" dirty="0" smtClean="0">
              <a:solidFill>
                <a:srgbClr val="7F7F7F"/>
              </a:solidFill>
            </a:endParaRPr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642910" y="2190741"/>
            <a:ext cx="6643734" cy="1095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6600" b="1" dirty="0" smtClean="0">
                <a:solidFill>
                  <a:srgbClr val="92D050"/>
                </a:solidFill>
              </a:rPr>
              <a:t>장소에 맞지 않는 </a:t>
            </a:r>
            <a:r>
              <a:rPr lang="ko-KR" altLang="en-US" sz="6600" b="1" dirty="0" smtClean="0">
                <a:solidFill>
                  <a:srgbClr val="92D050"/>
                </a:solidFill>
              </a:rPr>
              <a:t>스마트 폰 </a:t>
            </a:r>
            <a:r>
              <a:rPr lang="ko-KR" altLang="en-US" sz="6600" b="1" dirty="0" smtClean="0">
                <a:solidFill>
                  <a:srgbClr val="92D050"/>
                </a:solidFill>
              </a:rPr>
              <a:t>사용을 </a:t>
            </a:r>
            <a:r>
              <a:rPr lang="ko-KR" altLang="en-US" sz="6600" b="1" dirty="0" smtClean="0">
                <a:solidFill>
                  <a:srgbClr val="92D050"/>
                </a:solidFill>
              </a:rPr>
              <a:t>방지 위한 </a:t>
            </a:r>
            <a:r>
              <a:rPr lang="ko-KR" altLang="en-US" sz="6600" b="1" dirty="0" smtClean="0">
                <a:solidFill>
                  <a:srgbClr val="92D050"/>
                </a:solidFill>
              </a:rPr>
              <a:t>잠금 어플리케이션</a:t>
            </a:r>
            <a:endParaRPr lang="ko-KR" altLang="en-US" sz="6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02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 txBox="1">
            <a:spLocks/>
          </p:cNvSpPr>
          <p:nvPr/>
        </p:nvSpPr>
        <p:spPr>
          <a:xfrm>
            <a:off x="214282" y="428604"/>
            <a:ext cx="1799234" cy="643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Char char="v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목차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67544" y="1089087"/>
            <a:ext cx="828092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1714480" y="1589472"/>
            <a:ext cx="5214974" cy="785818"/>
          </a:xfrm>
          <a:prstGeom prst="roundRect">
            <a:avLst>
              <a:gd name="adj" fmla="val 41801"/>
            </a:avLst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9800000" lon="0" rev="0"/>
            </a:camera>
            <a:lightRig rig="threePt" dir="t">
              <a:rot lat="0" lon="0" rev="1800000"/>
            </a:lightRig>
          </a:scene3d>
          <a:sp3d extrusionH="381000"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>
              <a:buFont typeface="Wingdings" pitchFamily="2" charset="2"/>
              <a:buChar char="l"/>
            </a:pPr>
            <a:r>
              <a:rPr lang="en-US" altLang="ko-KR" sz="2800" b="1" dirty="0" smtClean="0">
                <a:solidFill>
                  <a:schemeClr val="tx1"/>
                </a:solidFill>
              </a:rPr>
              <a:t> CONTENTS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000232" y="2428868"/>
            <a:ext cx="5214974" cy="785818"/>
          </a:xfrm>
          <a:prstGeom prst="roundRect">
            <a:avLst>
              <a:gd name="adj" fmla="val 42732"/>
            </a:avLst>
          </a:prstGeom>
          <a:solidFill>
            <a:schemeClr val="accent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9800000" lon="0" rev="0"/>
            </a:camera>
            <a:lightRig rig="threePt" dir="t">
              <a:rot lat="0" lon="0" rev="1800000"/>
            </a:lightRig>
          </a:scene3d>
          <a:sp3d extrusionH="381000"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</a:rPr>
              <a:t> 문제제기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285984" y="3286124"/>
            <a:ext cx="5214974" cy="785818"/>
          </a:xfrm>
          <a:prstGeom prst="roundRect">
            <a:avLst>
              <a:gd name="adj" fmla="val 46456"/>
            </a:avLst>
          </a:prstGeom>
          <a:solidFill>
            <a:schemeClr val="accent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9800000" lon="0" rev="0"/>
            </a:camera>
            <a:lightRig rig="threePt" dir="t">
              <a:rot lat="0" lon="0" rev="1800000"/>
            </a:lightRig>
          </a:scene3d>
          <a:sp3d extrusionH="381000"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</a:rPr>
              <a:t> 프로젝트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571736" y="4143380"/>
            <a:ext cx="5214974" cy="785818"/>
          </a:xfrm>
          <a:prstGeom prst="roundRect">
            <a:avLst>
              <a:gd name="adj" fmla="val 47387"/>
            </a:avLst>
          </a:prstGeom>
          <a:solidFill>
            <a:schemeClr val="accent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9800000" lon="0" rev="0"/>
            </a:camera>
            <a:lightRig rig="threePt" dir="t">
              <a:rot lat="0" lon="0" rev="1800000"/>
            </a:lightRig>
          </a:scene3d>
          <a:sp3d extrusionH="381000"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</a:rPr>
              <a:t> 특허조사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928926" y="5000636"/>
            <a:ext cx="5214974" cy="785818"/>
          </a:xfrm>
          <a:prstGeom prst="roundRect">
            <a:avLst>
              <a:gd name="adj" fmla="val 45525"/>
            </a:avLst>
          </a:prstGeom>
          <a:solidFill>
            <a:schemeClr val="accent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9800000" lon="0" rev="0"/>
            </a:camera>
            <a:lightRig rig="threePt" dir="t">
              <a:rot lat="0" lon="0" rev="1800000"/>
            </a:lightRig>
          </a:scene3d>
          <a:sp3d extrusionH="381000"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</a:rPr>
              <a:t> 기술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차별점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9828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428596" y="380979"/>
            <a:ext cx="3286148" cy="732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endParaRPr lang="en-US" altLang="ko-KR" sz="2400" b="1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467544" y="1089087"/>
            <a:ext cx="8280920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1000100" y="1428736"/>
            <a:ext cx="6643734" cy="264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ko-KR" altLang="en-US" sz="2400" dirty="0" smtClean="0"/>
          </a:p>
          <a:p>
            <a:pPr algn="ctr">
              <a:buNone/>
            </a:pP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64291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800" b="1" dirty="0" smtClean="0"/>
              <a:t> 문제 제기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57290" y="5000636"/>
            <a:ext cx="69294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2000" dirty="0" smtClean="0">
                <a:solidFill>
                  <a:srgbClr val="FF0000"/>
                </a:solidFill>
              </a:rPr>
              <a:t> 현재 자제력이 없는 학생들의 무분별한 이용이 큰 문제점     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85852" y="1857364"/>
            <a:ext cx="6786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 STRAFORD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UNIVERSITY</a:t>
            </a:r>
            <a:r>
              <a:rPr lang="ko-KR" altLang="en-US" dirty="0" smtClean="0"/>
              <a:t>는 최근 연구를 통해 스마트 폰 </a:t>
            </a:r>
            <a:endParaRPr lang="en-US" altLang="ko-KR" dirty="0" smtClean="0"/>
          </a:p>
          <a:p>
            <a:r>
              <a:rPr lang="ko-KR" altLang="en-US" dirty="0" smtClean="0"/>
              <a:t>   이용자의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분의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'</a:t>
            </a:r>
            <a:r>
              <a:rPr lang="ko-KR" altLang="en-US" b="1" dirty="0" smtClean="0">
                <a:solidFill>
                  <a:srgbClr val="FF0000"/>
                </a:solidFill>
              </a:rPr>
              <a:t>중독</a:t>
            </a:r>
            <a:r>
              <a:rPr lang="en-US" altLang="ko-KR" dirty="0" smtClean="0"/>
              <a:t>'</a:t>
            </a:r>
            <a:r>
              <a:rPr lang="ko-KR" altLang="en-US" dirty="0" smtClean="0"/>
              <a:t>된 상태라는 결과는 내놨다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dirty="0" smtClean="0"/>
              <a:t>실제 청소년의 스마트 폰 중독은 이미 </a:t>
            </a:r>
            <a:r>
              <a:rPr lang="ko-KR" altLang="en-US" dirty="0" smtClean="0">
                <a:solidFill>
                  <a:srgbClr val="FF0000"/>
                </a:solidFill>
              </a:rPr>
              <a:t>위험수위</a:t>
            </a:r>
            <a:r>
              <a:rPr lang="ko-KR" altLang="en-US" dirty="0" smtClean="0"/>
              <a:t>를 넘어섰다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dirty="0" smtClean="0"/>
              <a:t> 언어 파괴 현상 급증</a:t>
            </a:r>
            <a:r>
              <a:rPr lang="en-US" altLang="ko-KR" dirty="0" smtClean="0"/>
              <a:t>, SNS</a:t>
            </a:r>
            <a:r>
              <a:rPr lang="ko-KR" altLang="en-US" dirty="0" smtClean="0"/>
              <a:t>를 통한 학교 폭력 노출 등  </a:t>
            </a:r>
            <a:r>
              <a:rPr lang="ko-KR" altLang="en-US" dirty="0" smtClean="0">
                <a:solidFill>
                  <a:srgbClr val="FF0000"/>
                </a:solidFill>
              </a:rPr>
              <a:t>치명적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</a:rPr>
              <a:t>인 악영향</a:t>
            </a:r>
            <a:r>
              <a:rPr lang="ko-KR" altLang="en-US" dirty="0" smtClean="0"/>
              <a:t>을 끼친다는 지적도 있다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dirty="0" smtClean="0"/>
              <a:t> 학교 내 스마트 폰 등 정보통신기기 사용을 학교장 재량으로 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rgbClr val="FF0000"/>
                </a:solidFill>
              </a:rPr>
              <a:t>제한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59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428596" y="380979"/>
            <a:ext cx="3286148" cy="732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endParaRPr lang="en-US" altLang="ko-KR" sz="2400" b="1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467544" y="1089087"/>
            <a:ext cx="8280920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642918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400" b="1" dirty="0" smtClean="0"/>
              <a:t> 프로젝트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207167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42976" y="1643050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 smtClean="0"/>
              <a:t>학생들이 스마트 </a:t>
            </a:r>
            <a:r>
              <a:rPr lang="ko-KR" altLang="en-US" dirty="0" err="1" smtClean="0"/>
              <a:t>폰을</a:t>
            </a:r>
            <a:r>
              <a:rPr lang="ko-KR" altLang="en-US" dirty="0" smtClean="0"/>
              <a:t> 가지고 놀면서 수업에 집중을 못하는 것을 방</a:t>
            </a:r>
            <a:endParaRPr lang="en-US" altLang="ko-KR" dirty="0" smtClean="0"/>
          </a:p>
          <a:p>
            <a:r>
              <a:rPr lang="ko-KR" altLang="en-US" dirty="0" smtClean="0"/>
              <a:t> 지하기 위하여 디바이스에 스마트 </a:t>
            </a:r>
            <a:r>
              <a:rPr lang="ko-KR" altLang="en-US" dirty="0" err="1" smtClean="0"/>
              <a:t>폰을</a:t>
            </a:r>
            <a:r>
              <a:rPr lang="ko-KR" altLang="en-US" dirty="0" smtClean="0"/>
              <a:t> 접촉하면 스마트 </a:t>
            </a:r>
            <a:r>
              <a:rPr lang="ko-KR" altLang="en-US" dirty="0" err="1" smtClean="0"/>
              <a:t>폰에</a:t>
            </a:r>
            <a:r>
              <a:rPr lang="ko-KR" altLang="en-US" dirty="0" smtClean="0"/>
              <a:t> 일정한  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 원하는 시간대와 공간에서 스마트 폰 잠금이 가능하다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실행되며 해당 어플 내에서는 기본기능 즉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긴급전화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등등을 빼고는 나머지 기능을 모두 사용 못하게 만드는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만일 다시 사용하고 싶다면 디바이스에 스마트 </a:t>
            </a:r>
            <a:r>
              <a:rPr lang="ko-KR" altLang="en-US" dirty="0" err="1" smtClean="0"/>
              <a:t>폰을</a:t>
            </a:r>
            <a:r>
              <a:rPr lang="ko-KR" altLang="en-US" dirty="0" smtClean="0"/>
              <a:t> 다시 접촉시키면 해당 </a:t>
            </a:r>
            <a:r>
              <a:rPr lang="ko-KR" altLang="en-US" dirty="0" err="1" smtClean="0"/>
              <a:t>어플이</a:t>
            </a:r>
            <a:r>
              <a:rPr lang="ko-KR" altLang="en-US" dirty="0" smtClean="0"/>
              <a:t> 저절로 꺼지는 기능의 프로젝트를 생각하고 있습니다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7290" y="4786322"/>
            <a:ext cx="66437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sz="2000" b="1" dirty="0" smtClean="0">
                <a:solidFill>
                  <a:srgbClr val="FF0000"/>
                </a:solidFill>
              </a:rPr>
              <a:t> 단말 접촉을 통하여 원하는 시간과 공간에서 휴대폰을  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제어하는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APP</a:t>
            </a:r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24459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500034" y="380979"/>
            <a:ext cx="2428892" cy="732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2400" b="1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467544" y="1089087"/>
            <a:ext cx="8280920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571480"/>
            <a:ext cx="40005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800" b="1" dirty="0" smtClean="0"/>
              <a:t>특허 조사</a:t>
            </a:r>
            <a:endParaRPr lang="en-US" altLang="ko-KR" sz="2800" b="1" dirty="0" smtClean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214414" y="1428738"/>
          <a:ext cx="7429552" cy="492922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tx1">
                      <a:alpha val="0"/>
                    </a:schemeClr>
                  </a:outerShdw>
                </a:effectLst>
              </a:tblPr>
              <a:tblGrid>
                <a:gridCol w="2476576"/>
                <a:gridCol w="2476576"/>
                <a:gridCol w="2476400"/>
              </a:tblGrid>
              <a:tr h="7791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전자 출석부 처리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어린이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)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스마트 중독방지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3000"/>
                      </a:schemeClr>
                    </a:solidFill>
                  </a:tcPr>
                </a:tc>
              </a:tr>
              <a:tr h="488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공개일자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13.04.03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14.11.17</a:t>
                      </a:r>
                      <a:endParaRPr lang="en-US" sz="10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3000"/>
                      </a:schemeClr>
                    </a:solidFill>
                  </a:tcPr>
                </a:tc>
              </a:tr>
              <a:tr h="488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발명자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고형대 외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차경호 외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2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3000"/>
                      </a:schemeClr>
                    </a:solidFill>
                  </a:tcPr>
                </a:tc>
              </a:tr>
              <a:tr h="1341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요약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단말기에 설치된 응용프로그램이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강의자에게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전자 출석부를 제공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어플리케이션 프로그램을 제어하는 응용 런처 프로그램을 설치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3000"/>
                      </a:schemeClr>
                    </a:solidFill>
                  </a:tcPr>
                </a:tc>
              </a:tr>
              <a:tr h="488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최종처분내용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거절결정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일반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) 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등록결정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일반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) 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3000"/>
                      </a:schemeClr>
                    </a:solidFill>
                  </a:tcPr>
                </a:tc>
              </a:tr>
              <a:tr h="1341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발명의 효과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강의자가 출석을 정확하게 체크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각 수강자들의 용이하게 출석 점수를 부여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어린이가 중독될 수 있는 어플리케이션 프로그램으로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부터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사전에 보호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3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59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500034" y="380979"/>
            <a:ext cx="2428892" cy="732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2400" b="1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467544" y="1089087"/>
            <a:ext cx="8280920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571480"/>
            <a:ext cx="40005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800" b="1" dirty="0" smtClean="0"/>
              <a:t>특허 조사</a:t>
            </a:r>
            <a:endParaRPr lang="en-US" altLang="ko-KR" sz="2800" b="1" dirty="0" smtClean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285852" y="1428736"/>
          <a:ext cx="7286675" cy="4929220"/>
        </p:xfrm>
        <a:graphic>
          <a:graphicData uri="http://schemas.openxmlformats.org/drawingml/2006/table">
            <a:tbl>
              <a:tblPr/>
              <a:tblGrid>
                <a:gridCol w="2428949"/>
                <a:gridCol w="2428949"/>
                <a:gridCol w="2428777"/>
              </a:tblGrid>
              <a:tr h="977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고유번호 칩 출석 관리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NFC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이용 생활 관리 시스템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단말기 출석 관리 시스템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</a:tr>
              <a:tr h="5421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13.11.27</a:t>
                      </a:r>
                      <a:endParaRPr lang="en-US" sz="10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13.12.24</a:t>
                      </a:r>
                      <a:endParaRPr lang="en-US" sz="10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10.10.15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</a:tr>
              <a:tr h="5421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김홍식 외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정해영 외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김종근 외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</a:tr>
              <a:tr h="12512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스마트 기기를 이용한 사용자별 고유번호 칩에 기초한 출석 관리 서비스 제공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NFC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태그가 구성된 특정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위치에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학생 스마트 </a:t>
                      </a:r>
                      <a:r>
                        <a:rPr lang="ko-KR" altLang="en-US" sz="1000" b="1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폰을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ko-KR" altLang="en-US" sz="1000" b="1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태깅함으로써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학생들의 출석을 관리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피교육자로부터 착석할 좌석의 고유위치코드와 개인식별코드를 출석내용으로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입력 받아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무선 전송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</a:tr>
              <a:tr h="364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거절결정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일반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)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등록결정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일반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) 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거절결정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일반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) 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</a:tr>
              <a:tr h="12512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중계 모듈이 설치되어 있다면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하나의 칩만으로 복수의 학원 또는 학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교의 출석 관리가 가능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출결상태 확인과 학생 수업 정보 확인 등을 간편하게 수행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할 수 있게 된다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피교육자 개개인에 대한 정보를 파악하여 친밀한 학습지도가 가능하고 수업의 질을 높이는 효과가 있다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59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500034" y="380979"/>
            <a:ext cx="2428892" cy="732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2400" b="1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467544" y="1089087"/>
            <a:ext cx="8280920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571480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b="1" dirty="0" smtClean="0"/>
              <a:t> </a:t>
            </a:r>
            <a:r>
              <a:rPr lang="ko-KR" altLang="en-US" sz="2400" b="1" dirty="0" smtClean="0"/>
              <a:t>비슷한 기술 및 </a:t>
            </a:r>
            <a:r>
              <a:rPr lang="ko-KR" altLang="en-US" sz="2400" b="1" dirty="0" err="1" smtClean="0"/>
              <a:t>차별점</a:t>
            </a:r>
            <a:endParaRPr lang="ko-KR" altLang="en-US" sz="2000" b="1" dirty="0"/>
          </a:p>
        </p:txBody>
      </p:sp>
      <p:pic>
        <p:nvPicPr>
          <p:cNvPr id="1026" name="Picture 2" descr="C:\Users\User\Desktop\ㅜㅜ종설\3\KakaoTalk_20150328_1331095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1500174"/>
            <a:ext cx="4357718" cy="857256"/>
          </a:xfrm>
          <a:prstGeom prst="rect">
            <a:avLst/>
          </a:prstGeom>
          <a:noFill/>
        </p:spPr>
      </p:pic>
      <p:pic>
        <p:nvPicPr>
          <p:cNvPr id="1027" name="Picture 3" descr="C:\Users\User\Desktop\ㅜㅜ종설\3\KakaoTalk_20150328_1329239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2429274"/>
            <a:ext cx="4357718" cy="927882"/>
          </a:xfrm>
          <a:prstGeom prst="rect">
            <a:avLst/>
          </a:prstGeom>
          <a:noFill/>
        </p:spPr>
      </p:pic>
      <p:pic>
        <p:nvPicPr>
          <p:cNvPr id="1028" name="Picture 4" descr="C:\Users\User\Desktop\ㅜㅜ종설\3\KakaoTalk_20150328_13281977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58" y="3429000"/>
            <a:ext cx="4357718" cy="81987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929058" y="450057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dirty="0" smtClean="0"/>
              <a:t> 잠금 기능은 같지만 본인이 직접 실행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시켜야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9" name="Picture 5" descr="C:\Users\User\Desktop\ㅜㅜ종설\3\KakaoTalk_20150328_14014649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1357298"/>
            <a:ext cx="2411032" cy="428628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643042" y="5857892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rgbClr val="FF0000"/>
                </a:solidFill>
              </a:rPr>
              <a:t> 저희는 자의가 아니라 타의로 실행되며 일정한 공간에서 지속성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    </a:t>
            </a:r>
            <a:r>
              <a:rPr lang="ko-KR" altLang="en-US" dirty="0" smtClean="0">
                <a:solidFill>
                  <a:srgbClr val="FF0000"/>
                </a:solidFill>
              </a:rPr>
              <a:t>을 갖습니다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59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4953011"/>
            <a:ext cx="374441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감사합니다</a:t>
            </a:r>
            <a:endParaRPr lang="en-US" altLang="ko-KR" sz="200" dirty="0"/>
          </a:p>
          <a:p>
            <a:pPr algn="ctr"/>
            <a:endParaRPr lang="ko-KR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AutoShape 2"/>
          <p:cNvCxnSpPr>
            <a:cxnSpLocks noChangeShapeType="1"/>
          </p:cNvCxnSpPr>
          <p:nvPr/>
        </p:nvCxnSpPr>
        <p:spPr bwMode="auto">
          <a:xfrm flipH="1">
            <a:off x="1214415" y="4762509"/>
            <a:ext cx="6977849" cy="0"/>
          </a:xfrm>
          <a:prstGeom prst="straightConnector1">
            <a:avLst/>
          </a:prstGeom>
          <a:noFill/>
          <a:ln w="127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077" name="Picture 5" descr="http://cliparts101.com/files/374/9007ED14BCB053FDFE3EB786B41F3278/Padlock_Ic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1071546"/>
            <a:ext cx="3286148" cy="3286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56310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2031</TotalTime>
  <Words>416</Words>
  <Application>Microsoft Office PowerPoint</Application>
  <PresentationFormat>화면 슬라이드 쇼(4:3)</PresentationFormat>
  <Paragraphs>83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태양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74</cp:revision>
  <dcterms:created xsi:type="dcterms:W3CDTF">2015-03-18T11:18:38Z</dcterms:created>
  <dcterms:modified xsi:type="dcterms:W3CDTF">2015-04-07T02:47:07Z</dcterms:modified>
</cp:coreProperties>
</file>