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704" r:id="rId2"/>
    <p:sldId id="3131" r:id="rId3"/>
    <p:sldId id="3041" r:id="rId4"/>
    <p:sldId id="3107" r:id="rId5"/>
    <p:sldId id="3120" r:id="rId6"/>
    <p:sldId id="3121" r:id="rId7"/>
    <p:sldId id="3147" r:id="rId8"/>
    <p:sldId id="3122" r:id="rId9"/>
    <p:sldId id="3143" r:id="rId10"/>
    <p:sldId id="3124" r:id="rId11"/>
    <p:sldId id="3127" r:id="rId12"/>
    <p:sldId id="3132" r:id="rId13"/>
    <p:sldId id="3146" r:id="rId14"/>
    <p:sldId id="3130" r:id="rId15"/>
    <p:sldId id="3109" r:id="rId16"/>
    <p:sldId id="3110" r:id="rId17"/>
    <p:sldId id="3095" r:id="rId18"/>
    <p:sldId id="3111" r:id="rId19"/>
    <p:sldId id="3133" r:id="rId20"/>
    <p:sldId id="3114" r:id="rId21"/>
    <p:sldId id="3116" r:id="rId22"/>
    <p:sldId id="3128" r:id="rId23"/>
    <p:sldId id="3145" r:id="rId24"/>
    <p:sldId id="37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80" autoAdjust="0"/>
    <p:restoredTop sz="75486" autoAdjust="0"/>
  </p:normalViewPr>
  <p:slideViewPr>
    <p:cSldViewPr snapToGrid="0">
      <p:cViewPr varScale="1">
        <p:scale>
          <a:sx n="109" d="100"/>
          <a:sy n="109" d="100"/>
        </p:scale>
        <p:origin x="144" y="360"/>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07A9FB-B4AA-40C7-A5AA-4B85A3DED926}" type="datetimeFigureOut">
              <a:rPr lang="en-GB" smtClean="0"/>
              <a:t>09/02/2025</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27EC4-43D7-4899-AF54-D30B3AC26D4A}" type="slidenum">
              <a:rPr lang="en-GB" smtClean="0"/>
              <a:t>‹#›</a:t>
            </a:fld>
            <a:endParaRPr lang="en-GB" dirty="0"/>
          </a:p>
        </p:txBody>
      </p:sp>
    </p:spTree>
    <p:extLst>
      <p:ext uri="{BB962C8B-B14F-4D97-AF65-F5344CB8AC3E}">
        <p14:creationId xmlns:p14="http://schemas.microsoft.com/office/powerpoint/2010/main" val="3789706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6125"/>
            <a:ext cx="6554788" cy="3687763"/>
          </a:xfrm>
        </p:spPr>
      </p:sp>
      <p:sp>
        <p:nvSpPr>
          <p:cNvPr id="3" name="Notes Placeholder 2"/>
          <p:cNvSpPr>
            <a:spLocks noGrp="1"/>
          </p:cNvSpPr>
          <p:nvPr>
            <p:ph type="body" idx="1"/>
          </p:nvPr>
        </p:nvSpPr>
        <p:spPr/>
        <p:txBody>
          <a:bodyPr/>
          <a:lstStyle/>
          <a:p>
            <a:endParaRPr lang="pt-BR"/>
          </a:p>
        </p:txBody>
      </p:sp>
      <p:sp>
        <p:nvSpPr>
          <p:cNvPr id="4" name="Date Placeholder 3"/>
          <p:cNvSpPr>
            <a:spLocks noGrp="1"/>
          </p:cNvSpPr>
          <p:nvPr>
            <p:ph type="dt" idx="10"/>
          </p:nvPr>
        </p:nvSpPr>
        <p:spPr/>
        <p:txBody>
          <a:bodyPr/>
          <a:lstStyle/>
          <a:p>
            <a:r>
              <a:rPr lang="en-GB" altLang="pt-BR"/>
              <a:t>27/02/08</a:t>
            </a:r>
          </a:p>
        </p:txBody>
      </p:sp>
      <p:sp>
        <p:nvSpPr>
          <p:cNvPr id="5" name="Slide Number Placeholder 4"/>
          <p:cNvSpPr>
            <a:spLocks noGrp="1"/>
          </p:cNvSpPr>
          <p:nvPr>
            <p:ph type="sldNum" idx="11"/>
          </p:nvPr>
        </p:nvSpPr>
        <p:spPr/>
        <p:txBody>
          <a:bodyPr/>
          <a:lstStyle/>
          <a:p>
            <a:fld id="{5874F056-E3E6-4B1C-8AC9-823E2CE9657C}" type="slidenum">
              <a:rPr lang="en-GB" altLang="pt-BR" smtClean="0"/>
              <a:pPr/>
              <a:t>3</a:t>
            </a:fld>
            <a:endParaRPr lang="en-GB" altLang="pt-BR"/>
          </a:p>
        </p:txBody>
      </p:sp>
    </p:spTree>
    <p:extLst>
      <p:ext uri="{BB962C8B-B14F-4D97-AF65-F5344CB8AC3E}">
        <p14:creationId xmlns:p14="http://schemas.microsoft.com/office/powerpoint/2010/main" val="2147436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1370 MB /4.4 = 311.4 seconds  =&gt; 311.4/60 = 5.2 Minutes</a:t>
            </a:r>
          </a:p>
          <a:p>
            <a:r>
              <a:rPr lang="en-GB" dirty="0"/>
              <a:t>1024 * 1024  / 100 = 10485.76 seconds =&gt; 10485.76/60/60 = 2.9 hours </a:t>
            </a:r>
            <a:endParaRPr lang="en-IE" dirty="0"/>
          </a:p>
          <a:p>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15</a:t>
            </a:fld>
            <a:endParaRPr lang="en-GB" dirty="0"/>
          </a:p>
        </p:txBody>
      </p:sp>
    </p:spTree>
    <p:extLst>
      <p:ext uri="{BB962C8B-B14F-4D97-AF65-F5344CB8AC3E}">
        <p14:creationId xmlns:p14="http://schemas.microsoft.com/office/powerpoint/2010/main" val="4233031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1370 MB /4.4 = 311.4 seconds  =&gt; 311.4/60 = 5.2 Minutes</a:t>
            </a:r>
          </a:p>
          <a:p>
            <a:r>
              <a:rPr lang="en-GB" dirty="0"/>
              <a:t>1024 * 1024  / 100 = 10485.76 seconds =&gt; 10485.76/60/60 = 2.9 hours </a:t>
            </a:r>
            <a:endParaRPr lang="en-IE" dirty="0"/>
          </a:p>
          <a:p>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16</a:t>
            </a:fld>
            <a:endParaRPr lang="en-GB" dirty="0"/>
          </a:p>
        </p:txBody>
      </p:sp>
    </p:spTree>
    <p:extLst>
      <p:ext uri="{BB962C8B-B14F-4D97-AF65-F5344CB8AC3E}">
        <p14:creationId xmlns:p14="http://schemas.microsoft.com/office/powerpoint/2010/main" val="3740937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6125"/>
            <a:ext cx="6554788" cy="3687763"/>
          </a:xfrm>
        </p:spPr>
      </p:sp>
      <p:sp>
        <p:nvSpPr>
          <p:cNvPr id="3" name="Notes Placeholder 2"/>
          <p:cNvSpPr>
            <a:spLocks noGrp="1"/>
          </p:cNvSpPr>
          <p:nvPr>
            <p:ph type="body" idx="1"/>
          </p:nvPr>
        </p:nvSpPr>
        <p:spPr/>
        <p:txBody>
          <a:bodyPr/>
          <a:lstStyle/>
          <a:p>
            <a:r>
              <a:rPr lang="en-US" b="1" i="0" dirty="0">
                <a:solidFill>
                  <a:srgbClr val="202124"/>
                </a:solidFill>
                <a:effectLst/>
                <a:latin typeface="arial" panose="020B0604020202020204" pitchFamily="34" charset="0"/>
              </a:rPr>
              <a:t>1. Resource Sharing: </a:t>
            </a:r>
            <a:r>
              <a:rPr lang="en-US" b="0" i="0" dirty="0">
                <a:solidFill>
                  <a:srgbClr val="202124"/>
                </a:solidFill>
                <a:effectLst/>
                <a:latin typeface="arial" panose="020B0604020202020204" pitchFamily="34" charset="0"/>
              </a:rPr>
              <a:t>In a cloud computing platform like Amazon Web Services (AWS), different users can share the same physical resources (servers, storage) that are allocated dynamically according to their needs. This ensures efficient resource usage without the need for each user to own dedicated hardware.</a:t>
            </a:r>
          </a:p>
          <a:p>
            <a:r>
              <a:rPr lang="en-US" b="1" i="0" dirty="0">
                <a:solidFill>
                  <a:srgbClr val="202124"/>
                </a:solidFill>
                <a:effectLst/>
                <a:latin typeface="arial" panose="020B0604020202020204" pitchFamily="34" charset="0"/>
              </a:rPr>
              <a:t>2. Openness: </a:t>
            </a:r>
            <a:r>
              <a:rPr lang="en-US" b="0" i="0" dirty="0">
                <a:solidFill>
                  <a:srgbClr val="202124"/>
                </a:solidFill>
                <a:effectLst/>
                <a:latin typeface="arial" panose="020B0604020202020204" pitchFamily="34" charset="0"/>
              </a:rPr>
              <a:t>Openness refers to the ability of a distributed system to support standardized interfaces and protocols, allowing different components or systems to interoperate. The internet itself is an open system, where various devices and services can communicate with each other using common protocols such as HTTP, TCP/IP, or DNS. This openness allows new services to be added without disrupting the existing system.</a:t>
            </a:r>
          </a:p>
          <a:p>
            <a:r>
              <a:rPr lang="en-US" b="1" i="0" dirty="0">
                <a:solidFill>
                  <a:srgbClr val="202124"/>
                </a:solidFill>
                <a:effectLst/>
                <a:latin typeface="arial" panose="020B0604020202020204" pitchFamily="34" charset="0"/>
              </a:rPr>
              <a:t>3. Concurrency: </a:t>
            </a:r>
            <a:r>
              <a:rPr lang="en-US" b="0" i="0" dirty="0">
                <a:solidFill>
                  <a:srgbClr val="202124"/>
                </a:solidFill>
                <a:effectLst/>
                <a:latin typeface="arial" panose="020B0604020202020204" pitchFamily="34" charset="0"/>
              </a:rPr>
              <a:t>Concurrency in distributed systems refers to the ability to execute multiple tasks or processes simultaneously. In a distributed database system like Google’s Bigtable, multiple queries can be processed in parallel across different nodes in the system. The database can handle multiple read and write operations concurrently, improving the overall throughput.</a:t>
            </a:r>
          </a:p>
          <a:p>
            <a:r>
              <a:rPr lang="en-US" b="1" i="0" dirty="0">
                <a:solidFill>
                  <a:srgbClr val="202124"/>
                </a:solidFill>
                <a:effectLst/>
                <a:latin typeface="arial" panose="020B0604020202020204" pitchFamily="34" charset="0"/>
              </a:rPr>
              <a:t>4. Scalability:</a:t>
            </a:r>
            <a:r>
              <a:rPr lang="en-US" b="0" i="0" dirty="0">
                <a:solidFill>
                  <a:srgbClr val="202124"/>
                </a:solidFill>
                <a:effectLst/>
                <a:latin typeface="arial" panose="020B0604020202020204" pitchFamily="34" charset="0"/>
              </a:rPr>
              <a:t> Scalability refers to the ability of a distributed system to grow and handle increased load by adding more resources (nodes, machines, etc.) without significant degradation in performance. A service like Netflix can scale its infrastructure by adding more servers or using cloud services to handle increasing numbers of users watching movies and shows. This allows Netflix to grow without compromising user experience.</a:t>
            </a:r>
          </a:p>
          <a:p>
            <a:r>
              <a:rPr lang="en-US" b="1" i="0" dirty="0">
                <a:solidFill>
                  <a:srgbClr val="202124"/>
                </a:solidFill>
                <a:effectLst/>
                <a:latin typeface="arial" panose="020B0604020202020204" pitchFamily="34" charset="0"/>
              </a:rPr>
              <a:t>5. Fault Tolerance: </a:t>
            </a:r>
            <a:r>
              <a:rPr lang="en-US" b="0" i="0" dirty="0">
                <a:solidFill>
                  <a:srgbClr val="202124"/>
                </a:solidFill>
                <a:effectLst/>
                <a:latin typeface="arial" panose="020B0604020202020204" pitchFamily="34" charset="0"/>
              </a:rPr>
              <a:t>Fault tolerance is the ability of a distributed system to continue functioning properly despite the failure of one or more of its components. In a distributed file system like Hadoop HDFS, if one node fails, the data it was storing is replicated on other nodes. The system continues to operate as normal by accessing the replicated data, ensuring no data loss and maintaining availability.</a:t>
            </a:r>
          </a:p>
          <a:p>
            <a:r>
              <a:rPr lang="en-US" b="1" i="0" dirty="0">
                <a:solidFill>
                  <a:srgbClr val="202124"/>
                </a:solidFill>
                <a:effectLst/>
                <a:latin typeface="arial" panose="020B0604020202020204" pitchFamily="34" charset="0"/>
              </a:rPr>
              <a:t>6. Transparency: </a:t>
            </a:r>
            <a:r>
              <a:rPr lang="en-US" b="0" i="0" dirty="0">
                <a:solidFill>
                  <a:srgbClr val="202124"/>
                </a:solidFill>
                <a:effectLst/>
                <a:latin typeface="arial" panose="020B0604020202020204" pitchFamily="34" charset="0"/>
              </a:rPr>
              <a:t>Transparency in a distributed system means that the user or application is unaware of the system’s underlying complexity and structure. When using a cloud storage service like Google Drive, users do not need to know the exact location of their data, whether it's stored in one data center or replicated across multiple servers. The system ensures transparency by allowing seamless access without revealing the internal distribution or replication of data.</a:t>
            </a:r>
          </a:p>
          <a:p>
            <a:r>
              <a:rPr lang="en-US" b="1" i="0" dirty="0">
                <a:solidFill>
                  <a:srgbClr val="202124"/>
                </a:solidFill>
                <a:effectLst/>
                <a:latin typeface="arial" panose="020B0604020202020204" pitchFamily="34" charset="0"/>
              </a:rPr>
              <a:t>Sources:</a:t>
            </a:r>
          </a:p>
          <a:p>
            <a:r>
              <a:rPr lang="pt-BR" b="0" dirty="0"/>
              <a:t>Tanenbaum, A. S., &amp; van Steen, M. (2017). Distributed Systems: Principles and Paradigms (3rd ed.). Pearson.</a:t>
            </a:r>
          </a:p>
          <a:p>
            <a:r>
              <a:rPr lang="pt-BR" b="0" dirty="0"/>
              <a:t>Coulouris, G., Dollimore, J., Kindberg, T., &amp; Blair, G. (2011). Distributed Systems: Concepts and Design (5th ed.). Addison-Wesley.</a:t>
            </a:r>
          </a:p>
          <a:p>
            <a:r>
              <a:rPr lang="pt-BR" b="0" dirty="0"/>
              <a:t>Apache Hadoop Documentation – https://hadoop.apache.org/</a:t>
            </a:r>
          </a:p>
          <a:p>
            <a:r>
              <a:rPr lang="pt-BR" b="0" dirty="0"/>
              <a:t>Lamport, L. (1978). Time, Clocks, and the Ordering of Events in a Distributed System. Communications of the ACM, 21(7), 558-565.</a:t>
            </a:r>
          </a:p>
        </p:txBody>
      </p:sp>
      <p:sp>
        <p:nvSpPr>
          <p:cNvPr id="4" name="Date Placeholder 3"/>
          <p:cNvSpPr>
            <a:spLocks noGrp="1"/>
          </p:cNvSpPr>
          <p:nvPr>
            <p:ph type="dt" idx="10"/>
          </p:nvPr>
        </p:nvSpPr>
        <p:spPr/>
        <p:txBody>
          <a:bodyPr/>
          <a:lstStyle/>
          <a:p>
            <a:r>
              <a:rPr lang="en-GB" altLang="pt-BR"/>
              <a:t>27/02/08</a:t>
            </a:r>
          </a:p>
        </p:txBody>
      </p:sp>
      <p:sp>
        <p:nvSpPr>
          <p:cNvPr id="5" name="Slide Number Placeholder 4"/>
          <p:cNvSpPr>
            <a:spLocks noGrp="1"/>
          </p:cNvSpPr>
          <p:nvPr>
            <p:ph type="sldNum" idx="11"/>
          </p:nvPr>
        </p:nvSpPr>
        <p:spPr/>
        <p:txBody>
          <a:bodyPr/>
          <a:lstStyle/>
          <a:p>
            <a:fld id="{5874F056-E3E6-4B1C-8AC9-823E2CE9657C}" type="slidenum">
              <a:rPr lang="en-GB" altLang="pt-BR" smtClean="0"/>
              <a:pPr/>
              <a:t>17</a:t>
            </a:fld>
            <a:endParaRPr lang="en-GB" altLang="pt-BR"/>
          </a:p>
        </p:txBody>
      </p:sp>
    </p:spTree>
    <p:extLst>
      <p:ext uri="{BB962C8B-B14F-4D97-AF65-F5344CB8AC3E}">
        <p14:creationId xmlns:p14="http://schemas.microsoft.com/office/powerpoint/2010/main" val="502189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https://insideBigdata.com/2020/07/14/a-modern-data-storage-paradigm-reducing-the-high-cost-of-data-management/</a:t>
            </a:r>
          </a:p>
          <a:p>
            <a:r>
              <a:rPr lang="en-US" b="1" dirty="0"/>
              <a:t>Storage/ compute paradigm</a:t>
            </a:r>
            <a:r>
              <a:rPr lang="en-US" dirty="0"/>
              <a:t> is about the computation to the location of the data, which aligns with Hadoop's use of HDFS and MapReduce.</a:t>
            </a:r>
          </a:p>
          <a:p>
            <a:r>
              <a:rPr lang="en-US" b="1" dirty="0"/>
              <a:t>Compute/ storage paradigm</a:t>
            </a:r>
            <a:r>
              <a:rPr lang="en-US" dirty="0"/>
              <a:t> involves the movement of data to computation, but this is less emphasized in Hadoop's architecture.</a:t>
            </a:r>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18</a:t>
            </a:fld>
            <a:endParaRPr lang="en-GB" dirty="0"/>
          </a:p>
        </p:txBody>
      </p:sp>
    </p:spTree>
    <p:extLst>
      <p:ext uri="{BB962C8B-B14F-4D97-AF65-F5344CB8AC3E}">
        <p14:creationId xmlns:p14="http://schemas.microsoft.com/office/powerpoint/2010/main" val="2876147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spcBef>
                <a:spcPts val="1200"/>
              </a:spcBef>
              <a:spcAft>
                <a:spcPts val="600"/>
              </a:spcAft>
            </a:pPr>
            <a:r>
              <a:rPr lang="en-GB" sz="1200" dirty="0">
                <a:solidFill>
                  <a:srgbClr val="000000"/>
                </a:solidFill>
              </a:rPr>
              <a:t>D</a:t>
            </a:r>
            <a:r>
              <a:rPr lang="en-GB" sz="1200" b="0" i="0" u="none" strike="noStrike" baseline="0" dirty="0">
                <a:solidFill>
                  <a:srgbClr val="000000"/>
                </a:solidFill>
              </a:rPr>
              <a:t>ata expands on real-time and the organizations were looking for a centralized repository can efficiently store the data, which needs to be retrieved, manipulated, and updated using some form of management system.</a:t>
            </a:r>
          </a:p>
          <a:p>
            <a:pPr>
              <a:lnSpc>
                <a:spcPct val="120000"/>
              </a:lnSpc>
              <a:spcBef>
                <a:spcPts val="1200"/>
              </a:spcBef>
              <a:spcAft>
                <a:spcPts val="600"/>
              </a:spcAft>
            </a:pPr>
            <a:r>
              <a:rPr lang="en-GB" sz="1200" dirty="0">
                <a:solidFill>
                  <a:srgbClr val="000000"/>
                </a:solidFill>
              </a:rPr>
              <a:t>Database administrators are required to </a:t>
            </a:r>
            <a:r>
              <a:rPr lang="en-GB" sz="1200" b="0" i="0" u="none" strike="noStrike" baseline="0" dirty="0">
                <a:solidFill>
                  <a:srgbClr val="000000"/>
                </a:solidFill>
              </a:rPr>
              <a:t>balance the computer’s workload to avoid </a:t>
            </a:r>
            <a:r>
              <a:rPr lang="en-GB" sz="1200" b="1" i="0" u="none" strike="noStrike" baseline="0" dirty="0">
                <a:solidFill>
                  <a:srgbClr val="000000"/>
                </a:solidFill>
              </a:rPr>
              <a:t>peak-load problems</a:t>
            </a:r>
            <a:r>
              <a:rPr lang="en-GB" sz="1200" b="0" i="0" u="none" strike="noStrike" baseline="0" dirty="0">
                <a:solidFill>
                  <a:srgbClr val="000000"/>
                </a:solidFill>
              </a:rPr>
              <a:t> when people across an organization want to use it. </a:t>
            </a:r>
          </a:p>
          <a:p>
            <a:pPr>
              <a:lnSpc>
                <a:spcPct val="120000"/>
              </a:lnSpc>
              <a:spcBef>
                <a:spcPts val="1200"/>
              </a:spcBef>
              <a:spcAft>
                <a:spcPts val="600"/>
              </a:spcAft>
            </a:pPr>
            <a:r>
              <a:rPr lang="en-GB" sz="1200" b="0" i="0" u="none" strike="noStrike" baseline="0" dirty="0">
                <a:solidFill>
                  <a:srgbClr val="000000"/>
                </a:solidFill>
              </a:rPr>
              <a:t>It limits users’ flexibility in doing their own work in a centralized computing system, which has led to the swing toward decentralized/ distributed computing.</a:t>
            </a:r>
          </a:p>
          <a:p>
            <a:pPr>
              <a:lnSpc>
                <a:spcPct val="120000"/>
              </a:lnSpc>
              <a:spcBef>
                <a:spcPts val="1200"/>
              </a:spcBef>
              <a:spcAft>
                <a:spcPts val="600"/>
              </a:spcAft>
            </a:pPr>
            <a:r>
              <a:rPr lang="en-GB" sz="1200" b="0" i="0" u="none" strike="noStrike" baseline="0" dirty="0">
                <a:solidFill>
                  <a:srgbClr val="000000"/>
                </a:solidFill>
              </a:rPr>
              <a:t>A distributed database consists of a set of interrelated databases stored on several computers distributed over a network wherein the data can be concurrently accessed and altered. The components of a distributed database include a database server and a client as shown in the Figure.</a:t>
            </a:r>
          </a:p>
          <a:p>
            <a:pPr marL="0" marR="0" lvl="0" indent="0" algn="l" defTabSz="914400" rtl="0" eaLnBrk="1" fontAlgn="auto" latinLnBrk="0" hangingPunct="1">
              <a:lnSpc>
                <a:spcPct val="120000"/>
              </a:lnSpc>
              <a:spcBef>
                <a:spcPts val="1200"/>
              </a:spcBef>
              <a:spcAft>
                <a:spcPts val="600"/>
              </a:spcAft>
              <a:buClrTx/>
              <a:buSzTx/>
              <a:buFontTx/>
              <a:buNone/>
              <a:tabLst/>
              <a:defRPr/>
            </a:pPr>
            <a:r>
              <a:rPr lang="en-GB" sz="1800" b="0" i="0" u="none" strike="noStrike" baseline="0" dirty="0">
                <a:solidFill>
                  <a:srgbClr val="000000"/>
                </a:solidFill>
              </a:rPr>
              <a:t>Resource sharing, Scalability, Fault tolerance/ Robustness, and Performance/ speed are other benefits of distributed processing. </a:t>
            </a:r>
            <a:endParaRPr lang="en-GB" sz="1800" dirty="0"/>
          </a:p>
          <a:p>
            <a:pPr>
              <a:lnSpc>
                <a:spcPct val="120000"/>
              </a:lnSpc>
              <a:spcBef>
                <a:spcPts val="1200"/>
              </a:spcBef>
              <a:spcAft>
                <a:spcPts val="600"/>
              </a:spcAft>
            </a:pPr>
            <a:endParaRPr lang="en-GB" sz="1800" dirty="0"/>
          </a:p>
          <a:p>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20</a:t>
            </a:fld>
            <a:endParaRPr lang="en-GB" dirty="0"/>
          </a:p>
        </p:txBody>
      </p:sp>
    </p:spTree>
    <p:extLst>
      <p:ext uri="{BB962C8B-B14F-4D97-AF65-F5344CB8AC3E}">
        <p14:creationId xmlns:p14="http://schemas.microsoft.com/office/powerpoint/2010/main" val="3806013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1" i="0" dirty="0">
                <a:solidFill>
                  <a:srgbClr val="70757A"/>
                </a:solidFill>
                <a:effectLst/>
                <a:latin typeface="arial" panose="020B0604020202020204" pitchFamily="34" charset="0"/>
              </a:rPr>
              <a:t>Predicaments</a:t>
            </a:r>
            <a:r>
              <a:rPr lang="en-GB" b="0" i="0" dirty="0">
                <a:solidFill>
                  <a:srgbClr val="202124"/>
                </a:solidFill>
                <a:effectLst/>
                <a:latin typeface="arial" panose="020B0604020202020204" pitchFamily="34" charset="0"/>
              </a:rPr>
              <a:t>: A difficult, unpleasant, or embarrassing situation.</a:t>
            </a:r>
          </a:p>
          <a:p>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21</a:t>
            </a:fld>
            <a:endParaRPr lang="en-GB" dirty="0"/>
          </a:p>
        </p:txBody>
      </p:sp>
    </p:spTree>
    <p:extLst>
      <p:ext uri="{BB962C8B-B14F-4D97-AF65-F5344CB8AC3E}">
        <p14:creationId xmlns:p14="http://schemas.microsoft.com/office/powerpoint/2010/main" val="2763299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200"/>
              </a:spcBef>
              <a:spcAft>
                <a:spcPts val="600"/>
              </a:spcAft>
            </a:pPr>
            <a:r>
              <a:rPr lang="en-GB" dirty="0"/>
              <a:t>For Big data systems, there are a few specific research challenges as</a:t>
            </a:r>
          </a:p>
          <a:p>
            <a:pPr marL="447675" indent="-447675">
              <a:spcBef>
                <a:spcPts val="1200"/>
              </a:spcBef>
              <a:buFont typeface="+mj-lt"/>
              <a:buAutoNum type="arabicPeriod"/>
            </a:pPr>
            <a:r>
              <a:rPr lang="en-GB" b="1" dirty="0"/>
              <a:t>Scalability: </a:t>
            </a:r>
            <a:r>
              <a:rPr lang="en-GB" dirty="0"/>
              <a:t>The foremost requirement for Big data systems is to provide massive capability for processing and storage of huge amounts of data. Scalability should be achieved without any noticeable degradation in performance. </a:t>
            </a:r>
          </a:p>
          <a:p>
            <a:pPr marL="447675" indent="-447675">
              <a:spcBef>
                <a:spcPts val="1200"/>
              </a:spcBef>
              <a:buFont typeface="+mj-lt"/>
              <a:buAutoNum type="arabicPeriod"/>
            </a:pPr>
            <a:r>
              <a:rPr lang="en-GB" b="1" dirty="0"/>
              <a:t>Availability and Fault Tolerance: </a:t>
            </a:r>
            <a:r>
              <a:rPr lang="en-GB" dirty="0"/>
              <a:t>An efficient Big data system should be able to tolerate faults. Faults could either be transient such as network congestion, CPU availability, and packet loss, or they could be persistent such as disk failure, power faults, and network outages. </a:t>
            </a:r>
          </a:p>
          <a:p>
            <a:pPr marL="447675" indent="-447675">
              <a:spcBef>
                <a:spcPts val="1200"/>
              </a:spcBef>
              <a:buFont typeface="+mj-lt"/>
              <a:buAutoNum type="arabicPeriod"/>
            </a:pPr>
            <a:r>
              <a:rPr lang="en-GB" b="1" dirty="0"/>
              <a:t>Efficient Network Setup: </a:t>
            </a:r>
            <a:r>
              <a:rPr lang="en-GB" dirty="0"/>
              <a:t>As Big data system consists of a large number of machines and workstations, efficient networking setup is an important requirement. The network should be capable of providing access to Big data, with low communication latency. Network setup should facilitate building Big data systems through both Local Area Network (LAN) and Wide Area Network (WAN). </a:t>
            </a:r>
          </a:p>
          <a:p>
            <a:pPr marL="447675" indent="-447675">
              <a:spcBef>
                <a:spcPts val="1200"/>
              </a:spcBef>
              <a:buFont typeface="+mj-lt"/>
              <a:buAutoNum type="arabicPeriod"/>
            </a:pPr>
            <a:r>
              <a:rPr lang="en-GB" b="1" dirty="0"/>
              <a:t>Flexibility: </a:t>
            </a:r>
            <a:r>
              <a:rPr lang="en-GB" dirty="0"/>
              <a:t>Big data systems may contain data from multiple sources such as textual data, images, videos, and graphs. Similarly, data can be assessed and analyzed through multiple means including visualizations, raw data, aggregated data, and queries. Big data systems should facilitate flexible mechanisms for accessing and storing Big data systems.</a:t>
            </a:r>
          </a:p>
          <a:p>
            <a:pPr marL="447675" indent="-447675">
              <a:spcBef>
                <a:spcPts val="1200"/>
              </a:spcBef>
              <a:buFont typeface="+mj-lt"/>
              <a:buAutoNum type="arabicPeriod"/>
            </a:pPr>
            <a:r>
              <a:rPr lang="en-GB" b="1" dirty="0"/>
              <a:t>Privacy and Access Control: </a:t>
            </a:r>
            <a:r>
              <a:rPr lang="en-GB" dirty="0"/>
              <a:t>As Big data systems gather data from a large number of sources, privacy and access control are likely to be one of the major concerns. Questions such as which data should be made public, what information should be assessed, and who has the ownership of data are important and needed to be identified. </a:t>
            </a:r>
          </a:p>
          <a:p>
            <a:pPr marL="447675" indent="-447675">
              <a:spcBef>
                <a:spcPts val="1200"/>
              </a:spcBef>
              <a:buFont typeface="+mj-lt"/>
              <a:buAutoNum type="arabicPeriod" startAt="6"/>
            </a:pPr>
            <a:r>
              <a:rPr lang="en-GB" sz="1200" b="1" dirty="0"/>
              <a:t>Elasticity: </a:t>
            </a:r>
            <a:r>
              <a:rPr lang="en-GB" sz="1200" dirty="0"/>
              <a:t>In a Big data system, the number of users varies over time. An efficient system should be able to meet user’s needs. Elasticity refers to the capability of the system in meeting these needs. </a:t>
            </a:r>
          </a:p>
          <a:p>
            <a:pPr marL="447675" indent="-447675">
              <a:spcBef>
                <a:spcPts val="1200"/>
              </a:spcBef>
              <a:buFont typeface="+mj-lt"/>
              <a:buAutoNum type="arabicPeriod" startAt="6"/>
            </a:pPr>
            <a:r>
              <a:rPr lang="en-GB" sz="1200" b="1" dirty="0"/>
              <a:t>Batch Processing and Interactive Processing: </a:t>
            </a:r>
            <a:r>
              <a:rPr lang="en-GB" sz="1200" dirty="0"/>
              <a:t>With the passage of time, Big data systems have expanded from batch processing to interactive processing. For capable Big data systems, possessing the ability to </a:t>
            </a:r>
            <a:r>
              <a:rPr lang="en-GB" sz="1200" dirty="0" err="1"/>
              <a:t>analyze</a:t>
            </a:r>
            <a:r>
              <a:rPr lang="en-GB" sz="1200" dirty="0"/>
              <a:t> and process Big data in batch mode as well streaming mode is necessary. </a:t>
            </a:r>
          </a:p>
          <a:p>
            <a:pPr marL="447675" indent="-447675">
              <a:spcBef>
                <a:spcPts val="1200"/>
              </a:spcBef>
              <a:buFont typeface="+mj-lt"/>
              <a:buAutoNum type="arabicPeriod" startAt="6"/>
            </a:pPr>
            <a:r>
              <a:rPr lang="en-GB" sz="1200" b="1" dirty="0"/>
              <a:t>Efficient Storage: </a:t>
            </a:r>
            <a:r>
              <a:rPr lang="en-GB" sz="1200" dirty="0"/>
              <a:t>As data is replicated in Big data systems, efficient mechanisms for replication and storage are significant in reducing the overall cost. </a:t>
            </a:r>
          </a:p>
          <a:p>
            <a:pPr marL="447675" indent="-447675">
              <a:spcBef>
                <a:spcPts val="1200"/>
              </a:spcBef>
              <a:buFont typeface="+mj-lt"/>
              <a:buAutoNum type="arabicPeriod" startAt="6"/>
            </a:pPr>
            <a:r>
              <a:rPr lang="en-GB" sz="1200" b="1" dirty="0"/>
              <a:t>Multi-tenancy: </a:t>
            </a:r>
            <a:r>
              <a:rPr lang="en-GB" sz="1200" dirty="0"/>
              <a:t>Big data systems are accessed by multiple users at a time. Multitenancy refers to the capability of the system in providing fair, persistent, and isolated services to the users of Big data. </a:t>
            </a:r>
          </a:p>
          <a:p>
            <a:pPr marL="447675" indent="-447675">
              <a:spcBef>
                <a:spcPts val="1200"/>
              </a:spcBef>
              <a:buFont typeface="+mj-lt"/>
              <a:buAutoNum type="arabicPeriod" startAt="6"/>
            </a:pPr>
            <a:r>
              <a:rPr lang="en-GB" sz="1200" b="1" dirty="0"/>
              <a:t>Efficient Processing: </a:t>
            </a:r>
            <a:r>
              <a:rPr lang="en-GB" sz="1200" dirty="0"/>
              <a:t>As data is massive, efficient algorithms, techniques, and hardware are needed for large-scale computation of Big data. In this context, effective techniques for parallelization are also significant. Similarly, iterative computation for machine learning and data analytics are also important. </a:t>
            </a:r>
          </a:p>
          <a:p>
            <a:pPr marL="447675" indent="-447675">
              <a:spcBef>
                <a:spcPts val="1200"/>
              </a:spcBef>
              <a:buFont typeface="+mj-lt"/>
              <a:buAutoNum type="arabicPeriod" startAt="6"/>
              <a:tabLst>
                <a:tab pos="5019675" algn="l"/>
              </a:tabLst>
            </a:pPr>
            <a:r>
              <a:rPr lang="en-GB" sz="1200" b="1" dirty="0"/>
              <a:t>Efficient Scheduling: </a:t>
            </a:r>
            <a:r>
              <a:rPr lang="en-GB" sz="1200" dirty="0"/>
              <a:t>With multiple parallel tasks and concurrent users, methods and techniques for efficient scheduling are needed.</a:t>
            </a:r>
          </a:p>
          <a:p>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22</a:t>
            </a:fld>
            <a:endParaRPr lang="en-GB" dirty="0"/>
          </a:p>
        </p:txBody>
      </p:sp>
    </p:spTree>
    <p:extLst>
      <p:ext uri="{BB962C8B-B14F-4D97-AF65-F5344CB8AC3E}">
        <p14:creationId xmlns:p14="http://schemas.microsoft.com/office/powerpoint/2010/main" val="246832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coronavirus pandemic's effects on the growing digitization of daily life and how technology is assisting in reimagining the future of employment are both highlighted in 11</a:t>
            </a:r>
            <a:r>
              <a:rPr lang="en-GB" baseline="30000" dirty="0"/>
              <a:t>th</a:t>
            </a:r>
            <a:r>
              <a:rPr lang="en-GB" dirty="0"/>
              <a:t> edition of Data Never Sleeps.</a:t>
            </a:r>
          </a:p>
        </p:txBody>
      </p:sp>
      <p:sp>
        <p:nvSpPr>
          <p:cNvPr id="4" name="Slide Number Placeholder 3"/>
          <p:cNvSpPr>
            <a:spLocks noGrp="1"/>
          </p:cNvSpPr>
          <p:nvPr>
            <p:ph type="sldNum" sz="quarter" idx="5"/>
          </p:nvPr>
        </p:nvSpPr>
        <p:spPr/>
        <p:txBody>
          <a:bodyPr/>
          <a:lstStyle/>
          <a:p>
            <a:fld id="{B9427EC4-43D7-4899-AF54-D30B3AC26D4A}" type="slidenum">
              <a:rPr lang="en-GB" smtClean="0"/>
              <a:t>4</a:t>
            </a:fld>
            <a:endParaRPr lang="en-GB" dirty="0"/>
          </a:p>
        </p:txBody>
      </p:sp>
    </p:spTree>
    <p:extLst>
      <p:ext uri="{BB962C8B-B14F-4D97-AF65-F5344CB8AC3E}">
        <p14:creationId xmlns:p14="http://schemas.microsoft.com/office/powerpoint/2010/main" val="3531126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dirty="0"/>
              <a:t>Structured data: </a:t>
            </a:r>
            <a:r>
              <a:rPr lang="en-GB" sz="1200" dirty="0"/>
              <a:t>Data containing a defined data type, format, and structure (that is, transaction data, online analytical processing [OLAP] data cubes, traditional RDBMS, CSV files, and even simple spreadsheets).</a:t>
            </a:r>
          </a:p>
          <a:p>
            <a:r>
              <a:rPr lang="en-GB" sz="1200" b="1" dirty="0"/>
              <a:t>Semi-structured data:</a:t>
            </a:r>
            <a:r>
              <a:rPr lang="en-GB" sz="1200" dirty="0"/>
              <a:t> Textual data files with a discernible pattern that enables parsing (such as Extensible Markup Language [XML] data files that are self-describing and defined by an XML schema). </a:t>
            </a:r>
          </a:p>
          <a:p>
            <a:r>
              <a:rPr lang="en-GB" sz="1200" b="1" dirty="0"/>
              <a:t>Quasi-structured data: </a:t>
            </a:r>
            <a:r>
              <a:rPr lang="en-GB" sz="1200" dirty="0"/>
              <a:t>Textual data with erratic data formats that can be formatted with effort, tools, and time (for instance, web clickstream data that may contain inconsistencies in data values and formats). </a:t>
            </a:r>
          </a:p>
          <a:p>
            <a:r>
              <a:rPr lang="en-GB" sz="1200" b="1" dirty="0"/>
              <a:t>Unstructured data:</a:t>
            </a:r>
            <a:r>
              <a:rPr lang="en-GB" sz="1200" dirty="0"/>
              <a:t> Data that has no inherent structure, which may include text documents, PDFs, images, and video.</a:t>
            </a:r>
          </a:p>
        </p:txBody>
      </p:sp>
      <p:sp>
        <p:nvSpPr>
          <p:cNvPr id="4" name="Slide Number Placeholder 3"/>
          <p:cNvSpPr>
            <a:spLocks noGrp="1"/>
          </p:cNvSpPr>
          <p:nvPr>
            <p:ph type="sldNum" sz="quarter" idx="5"/>
          </p:nvPr>
        </p:nvSpPr>
        <p:spPr/>
        <p:txBody>
          <a:bodyPr/>
          <a:lstStyle/>
          <a:p>
            <a:fld id="{B9427EC4-43D7-4899-AF54-D30B3AC26D4A}" type="slidenum">
              <a:rPr lang="en-GB" smtClean="0"/>
              <a:t>5</a:t>
            </a:fld>
            <a:endParaRPr lang="en-GB" dirty="0"/>
          </a:p>
        </p:txBody>
      </p:sp>
    </p:spTree>
    <p:extLst>
      <p:ext uri="{BB962C8B-B14F-4D97-AF65-F5344CB8AC3E}">
        <p14:creationId xmlns:p14="http://schemas.microsoft.com/office/powerpoint/2010/main" val="277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200"/>
              </a:spcBef>
            </a:pPr>
            <a:r>
              <a:rPr lang="en-GB" sz="1200" dirty="0"/>
              <a:t>Big data can be characterized by identifying some important characteristics and these are referred to as </a:t>
            </a:r>
            <a:r>
              <a:rPr lang="en-GB" sz="1200" b="1" dirty="0"/>
              <a:t>five V’s of Big data</a:t>
            </a:r>
            <a:r>
              <a:rPr lang="en-GB" sz="1200" dirty="0"/>
              <a:t>. </a:t>
            </a:r>
          </a:p>
          <a:p>
            <a:pPr marL="514350" indent="-514350">
              <a:spcBef>
                <a:spcPts val="1200"/>
              </a:spcBef>
              <a:buFont typeface="+mj-lt"/>
              <a:buAutoNum type="arabicPeriod"/>
            </a:pPr>
            <a:r>
              <a:rPr lang="en-GB" sz="1200" b="1" dirty="0"/>
              <a:t>Volume: </a:t>
            </a:r>
            <a:r>
              <a:rPr lang="en-GB" sz="1200" dirty="0"/>
              <a:t>Big data refers to the massive volume of data such that the amount of data challenges the storage and processing requirements. While there is no specific distinction about the volume of data, normally the volume could vary from Terabytes (10</a:t>
            </a:r>
            <a:r>
              <a:rPr lang="en-GB" sz="1200" baseline="30000" dirty="0"/>
              <a:t>12</a:t>
            </a:r>
            <a:r>
              <a:rPr lang="en-GB" sz="1200" dirty="0"/>
              <a:t>) to exabytes (10</a:t>
            </a:r>
            <a:r>
              <a:rPr lang="en-GB" sz="1200" baseline="30000" dirty="0"/>
              <a:t>18</a:t>
            </a:r>
            <a:r>
              <a:rPr lang="en-GB" sz="1200" dirty="0"/>
              <a:t>) and beyond. </a:t>
            </a:r>
          </a:p>
          <a:p>
            <a:pPr marL="514350" indent="-514350">
              <a:spcBef>
                <a:spcPts val="1200"/>
              </a:spcBef>
              <a:buFont typeface="+mj-lt"/>
              <a:buAutoNum type="arabicPeriod"/>
            </a:pPr>
            <a:r>
              <a:rPr lang="en-GB" sz="1200" b="1" dirty="0"/>
              <a:t>Velocity:</a:t>
            </a:r>
            <a:r>
              <a:rPr lang="en-GB" sz="1200" dirty="0"/>
              <a:t> Data is being generated at a very fast pace. The high rate of data generation signifies the importance of data. The high velocity of data can be assessed by the fact that a large proportion of data being used belong to the recent past. </a:t>
            </a:r>
          </a:p>
          <a:p>
            <a:pPr marL="514350" indent="-514350">
              <a:spcBef>
                <a:spcPts val="1200"/>
              </a:spcBef>
              <a:buFont typeface="+mj-lt"/>
              <a:buAutoNum type="arabicPeriod"/>
            </a:pPr>
            <a:r>
              <a:rPr lang="en-GB" sz="1200" b="1" dirty="0"/>
              <a:t>Variety:</a:t>
            </a:r>
            <a:r>
              <a:rPr lang="en-GB" sz="1200" dirty="0"/>
              <a:t> Data under consideration could be obtained from numerous sources such as web logs, Internet of Things (IoT) devices, URLs, user tweets, and search patterns etc. Similarly, data could have different formats such as Comma Separated Values (CSV), tables, text documents, and graphs. Further, it could either be structured, semi-structured, or unstructured. </a:t>
            </a:r>
          </a:p>
          <a:p>
            <a:pPr marL="514350" indent="-514350">
              <a:spcBef>
                <a:spcPts val="1200"/>
              </a:spcBef>
              <a:buFont typeface="+mj-lt"/>
              <a:buAutoNum type="arabicPeriod"/>
            </a:pPr>
            <a:r>
              <a:rPr lang="en-GB" sz="1200" b="1" dirty="0"/>
              <a:t>Veracity:</a:t>
            </a:r>
            <a:r>
              <a:rPr lang="en-GB" sz="1200" dirty="0"/>
              <a:t> Data may vary in terms of veracity; i.e., data under consideration may be inconsistent or it may be highly consistent across all replicas; it may be useless or it may be of high value. Veracity refers to the trustworthiness, accuracy, or authenticity of data. </a:t>
            </a:r>
          </a:p>
          <a:p>
            <a:pPr marL="514350" indent="-514350">
              <a:spcBef>
                <a:spcPts val="1200"/>
              </a:spcBef>
              <a:buFont typeface="+mj-lt"/>
              <a:buAutoNum type="arabicPeriod"/>
            </a:pPr>
            <a:r>
              <a:rPr lang="en-GB" sz="1200" b="1" dirty="0"/>
              <a:t>Value:</a:t>
            </a:r>
            <a:r>
              <a:rPr lang="en-GB" sz="1200" dirty="0"/>
              <a:t> Data must be of high value; i.e., stale data has limited value.</a:t>
            </a:r>
          </a:p>
          <a:p>
            <a:pPr marL="514350" indent="-514350">
              <a:spcBef>
                <a:spcPts val="1200"/>
              </a:spcBef>
              <a:buFont typeface="+mj-lt"/>
              <a:buAutoNum type="arabicPeriod"/>
            </a:pPr>
            <a:r>
              <a:rPr lang="en-GB" sz="1200" b="1" dirty="0"/>
              <a:t>Variability:</a:t>
            </a:r>
            <a:r>
              <a:rPr lang="en-GB" sz="1200" dirty="0"/>
              <a:t> </a:t>
            </a:r>
            <a:r>
              <a:rPr lang="en-GB" b="0" i="0" dirty="0">
                <a:solidFill>
                  <a:srgbClr val="666666"/>
                </a:solidFill>
                <a:effectLst/>
                <a:latin typeface="Open Sans" panose="020B0606030504020204" pitchFamily="34" charset="0"/>
              </a:rPr>
              <a:t>Variability refers to data whose meaning is constantly changing</a:t>
            </a:r>
            <a:r>
              <a:rPr lang="en-GB" sz="1200" dirty="0"/>
              <a:t>. </a:t>
            </a:r>
            <a:r>
              <a:rPr lang="en-GB" b="0" i="0" dirty="0">
                <a:solidFill>
                  <a:srgbClr val="666666"/>
                </a:solidFill>
                <a:effectLst/>
                <a:latin typeface="Open Sans" panose="020B0606030504020204" pitchFamily="34" charset="0"/>
              </a:rPr>
              <a:t>Evidently, “great” on its own is not a sufficient signifier of positive sentiment. Instead, companies have to develop sophisticated programmes which can ‘understand’ context and decode the precise meaning of words through it.</a:t>
            </a:r>
            <a:endParaRPr lang="en-GB" sz="1200" dirty="0"/>
          </a:p>
          <a:p>
            <a:pPr marL="514350" indent="-514350">
              <a:spcBef>
                <a:spcPts val="1200"/>
              </a:spcBef>
              <a:buFont typeface="+mj-lt"/>
              <a:buAutoNum type="arabicPeriod"/>
            </a:pPr>
            <a:r>
              <a:rPr lang="en-GB" sz="1200" b="1" dirty="0"/>
              <a:t>Visualization: </a:t>
            </a:r>
            <a:r>
              <a:rPr lang="en-GB" sz="1200" dirty="0"/>
              <a:t>Visualization is critical in today’s world. Using charts and graphs to visualize large amounts of complex data is much more effective in conveying meaning than spreadsheets and reports chock-full of numbers and formulas.</a:t>
            </a:r>
          </a:p>
          <a:p>
            <a:pPr marL="514350" indent="-514350">
              <a:spcBef>
                <a:spcPts val="1200"/>
              </a:spcBef>
              <a:buFont typeface="+mj-lt"/>
              <a:buAutoNum type="arabicPeriod"/>
            </a:pPr>
            <a:endParaRPr lang="en-GB" sz="1200" dirty="0"/>
          </a:p>
        </p:txBody>
      </p:sp>
      <p:sp>
        <p:nvSpPr>
          <p:cNvPr id="4" name="Slide Number Placeholder 3"/>
          <p:cNvSpPr>
            <a:spLocks noGrp="1"/>
          </p:cNvSpPr>
          <p:nvPr>
            <p:ph type="sldNum" sz="quarter" idx="5"/>
          </p:nvPr>
        </p:nvSpPr>
        <p:spPr/>
        <p:txBody>
          <a:bodyPr/>
          <a:lstStyle/>
          <a:p>
            <a:fld id="{B9427EC4-43D7-4899-AF54-D30B3AC26D4A}" type="slidenum">
              <a:rPr lang="en-GB" smtClean="0"/>
              <a:t>7</a:t>
            </a:fld>
            <a:endParaRPr lang="en-GB" dirty="0"/>
          </a:p>
        </p:txBody>
      </p:sp>
    </p:spTree>
    <p:extLst>
      <p:ext uri="{BB962C8B-B14F-4D97-AF65-F5344CB8AC3E}">
        <p14:creationId xmlns:p14="http://schemas.microsoft.com/office/powerpoint/2010/main" val="2664245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i="0" dirty="0">
                <a:solidFill>
                  <a:srgbClr val="202124"/>
                </a:solidFill>
                <a:effectLst/>
                <a:latin typeface="arial" panose="020B0604020202020204" pitchFamily="34" charset="0"/>
              </a:rPr>
              <a:t>Google Flu Trends</a:t>
            </a:r>
            <a:r>
              <a:rPr lang="en-GB" b="0" i="0" dirty="0">
                <a:solidFill>
                  <a:srgbClr val="202124"/>
                </a:solidFill>
                <a:effectLst/>
                <a:latin typeface="arial" panose="020B0604020202020204" pitchFamily="34" charset="0"/>
              </a:rPr>
              <a:t> (GFT)</a:t>
            </a:r>
          </a:p>
          <a:p>
            <a:pPr>
              <a:lnSpc>
                <a:spcPct val="100000"/>
              </a:lnSpc>
              <a:spcBef>
                <a:spcPts val="1400"/>
              </a:spcBef>
            </a:pPr>
            <a:r>
              <a:rPr lang="en-GB" sz="1200" dirty="0"/>
              <a:t>We consider a scenario that is based on where the data sample collected may not reflect true results. </a:t>
            </a:r>
          </a:p>
          <a:p>
            <a:pPr>
              <a:lnSpc>
                <a:spcPct val="100000"/>
              </a:lnSpc>
              <a:spcBef>
                <a:spcPts val="1400"/>
              </a:spcBef>
            </a:pPr>
            <a:r>
              <a:rPr lang="en-GB" sz="1200" dirty="0"/>
              <a:t>In 2009, Google tracked the spread of Flu in the United States. The prediction was based on GFT, the search trends available on Google. The prediction was so successful that it outnumbered the prediction from the Center for Disease Control (CDC). </a:t>
            </a:r>
          </a:p>
          <a:p>
            <a:pPr>
              <a:lnSpc>
                <a:spcPct val="100000"/>
              </a:lnSpc>
              <a:spcBef>
                <a:spcPts val="1400"/>
              </a:spcBef>
            </a:pPr>
            <a:r>
              <a:rPr lang="en-GB" sz="1200" dirty="0"/>
              <a:t>In 2013, a similar prediction appeared as erroneous. It was observed that the GFT prediction was overstated by a factor of more than two. The problem was that Google’s algorithm was simply considering the search terms on the Google Search Engine. It was assumed that all the related searches made on Google are related to spread of flu. The Google team was unable to find the correlation between search terms and flu.</a:t>
            </a:r>
          </a:p>
          <a:p>
            <a:pPr>
              <a:lnSpc>
                <a:spcPct val="100000"/>
              </a:lnSpc>
              <a:spcBef>
                <a:spcPts val="1200"/>
              </a:spcBef>
              <a:spcAft>
                <a:spcPts val="600"/>
              </a:spcAft>
            </a:pPr>
            <a:r>
              <a:rPr lang="en-GB" sz="1200" dirty="0"/>
              <a:t>Consider a situation based on the data collected for election tweets, the data may provide a favour to a specific candidate. </a:t>
            </a:r>
          </a:p>
          <a:p>
            <a:pPr>
              <a:lnSpc>
                <a:spcPct val="100000"/>
              </a:lnSpc>
              <a:spcBef>
                <a:spcPts val="1200"/>
              </a:spcBef>
              <a:spcAft>
                <a:spcPts val="600"/>
              </a:spcAft>
            </a:pPr>
            <a:r>
              <a:rPr lang="en-GB" sz="1200" dirty="0"/>
              <a:t>Suppose the voters of the candidate are pro-active on social media as compared to the voters of other candidates. </a:t>
            </a:r>
          </a:p>
          <a:p>
            <a:pPr>
              <a:lnSpc>
                <a:spcPct val="100000"/>
              </a:lnSpc>
              <a:spcBef>
                <a:spcPts val="1200"/>
              </a:spcBef>
              <a:spcAft>
                <a:spcPts val="600"/>
              </a:spcAft>
            </a:pPr>
            <a:r>
              <a:rPr lang="en-GB" sz="1200" dirty="0"/>
              <a:t>Similarly, sample size in any Big data problem could have its own biases. </a:t>
            </a:r>
          </a:p>
          <a:p>
            <a:pPr>
              <a:lnSpc>
                <a:spcPct val="100000"/>
              </a:lnSpc>
              <a:spcBef>
                <a:spcPts val="1200"/>
              </a:spcBef>
              <a:spcAft>
                <a:spcPts val="600"/>
              </a:spcAft>
            </a:pPr>
            <a:r>
              <a:rPr lang="en-GB" sz="1200" dirty="0"/>
              <a:t>Determining the correct size of data for a given Big data problem is not trivial. In addition, collecting or gathering the complete data is also an issue. </a:t>
            </a:r>
          </a:p>
          <a:p>
            <a:pPr>
              <a:lnSpc>
                <a:spcPct val="100000"/>
              </a:lnSpc>
              <a:spcBef>
                <a:spcPts val="1200"/>
              </a:spcBef>
              <a:spcAft>
                <a:spcPts val="600"/>
              </a:spcAft>
            </a:pPr>
            <a:r>
              <a:rPr lang="en-GB" sz="1200" dirty="0"/>
              <a:t>We address the Big data problems and </a:t>
            </a:r>
            <a:r>
              <a:rPr lang="en-GB" sz="1200" dirty="0" err="1"/>
              <a:t>analyze</a:t>
            </a:r>
            <a:r>
              <a:rPr lang="en-GB" sz="1200" dirty="0"/>
              <a:t> on the available data – a term which is referred to donate the data which has found for analysis. </a:t>
            </a:r>
          </a:p>
          <a:p>
            <a:pPr>
              <a:lnSpc>
                <a:spcPct val="100000"/>
              </a:lnSpc>
              <a:spcBef>
                <a:spcPts val="1200"/>
              </a:spcBef>
              <a:spcAft>
                <a:spcPts val="600"/>
              </a:spcAft>
            </a:pPr>
            <a:r>
              <a:rPr lang="en-GB" sz="1200" dirty="0"/>
              <a:t>In the case of collecting more data is often more useful for analysis; it is not necessary that more data would yield improved results. In this context, relevance of data being collected is also important.</a:t>
            </a:r>
          </a:p>
          <a:p>
            <a:pPr>
              <a:lnSpc>
                <a:spcPct val="100000"/>
              </a:lnSpc>
              <a:spcBef>
                <a:spcPts val="1400"/>
              </a:spcBef>
            </a:pPr>
            <a:endParaRPr lang="en-GB" sz="1200" dirty="0"/>
          </a:p>
          <a:p>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8</a:t>
            </a:fld>
            <a:endParaRPr lang="en-GB" dirty="0"/>
          </a:p>
        </p:txBody>
      </p:sp>
    </p:spTree>
    <p:extLst>
      <p:ext uri="{BB962C8B-B14F-4D97-AF65-F5344CB8AC3E}">
        <p14:creationId xmlns:p14="http://schemas.microsoft.com/office/powerpoint/2010/main" val="1171897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9</a:t>
            </a:fld>
            <a:endParaRPr lang="en-GB" dirty="0"/>
          </a:p>
        </p:txBody>
      </p:sp>
    </p:spTree>
    <p:extLst>
      <p:ext uri="{BB962C8B-B14F-4D97-AF65-F5344CB8AC3E}">
        <p14:creationId xmlns:p14="http://schemas.microsoft.com/office/powerpoint/2010/main" val="4161270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Ask the students to use chatGPT/ </a:t>
            </a:r>
            <a:r>
              <a:rPr lang="en-IE" dirty="0" err="1"/>
              <a:t>DeepSeek</a:t>
            </a:r>
            <a:r>
              <a:rPr lang="en-IE" dirty="0"/>
              <a:t> to find the examples for ACID.</a:t>
            </a:r>
          </a:p>
        </p:txBody>
      </p:sp>
      <p:sp>
        <p:nvSpPr>
          <p:cNvPr id="4" name="Slide Number Placeholder 3"/>
          <p:cNvSpPr>
            <a:spLocks noGrp="1"/>
          </p:cNvSpPr>
          <p:nvPr>
            <p:ph type="sldNum" sz="quarter" idx="5"/>
          </p:nvPr>
        </p:nvSpPr>
        <p:spPr/>
        <p:txBody>
          <a:bodyPr/>
          <a:lstStyle/>
          <a:p>
            <a:fld id="{B9427EC4-43D7-4899-AF54-D30B3AC26D4A}" type="slidenum">
              <a:rPr lang="en-GB" smtClean="0"/>
              <a:t>10</a:t>
            </a:fld>
            <a:endParaRPr lang="en-GB" dirty="0"/>
          </a:p>
        </p:txBody>
      </p:sp>
    </p:spTree>
    <p:extLst>
      <p:ext uri="{BB962C8B-B14F-4D97-AF65-F5344CB8AC3E}">
        <p14:creationId xmlns:p14="http://schemas.microsoft.com/office/powerpoint/2010/main" val="878367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02124"/>
                </a:solidFill>
                <a:effectLst/>
                <a:latin typeface="arial" panose="020B0604020202020204" pitchFamily="34" charset="0"/>
              </a:rPr>
              <a:t>NewSQL is </a:t>
            </a:r>
            <a:r>
              <a:rPr lang="en-GB" b="1" i="0" dirty="0">
                <a:solidFill>
                  <a:srgbClr val="202124"/>
                </a:solidFill>
                <a:effectLst/>
                <a:latin typeface="arial" panose="020B0604020202020204" pitchFamily="34" charset="0"/>
              </a:rPr>
              <a:t>a class of relational database management systems</a:t>
            </a:r>
            <a:r>
              <a:rPr lang="en-GB" b="0" i="0" dirty="0">
                <a:solidFill>
                  <a:srgbClr val="202124"/>
                </a:solidFill>
                <a:effectLst/>
                <a:latin typeface="arial" panose="020B0604020202020204" pitchFamily="34" charset="0"/>
              </a:rPr>
              <a:t> that seek to provide the </a:t>
            </a:r>
            <a:r>
              <a:rPr lang="en-GB" b="1" i="0" dirty="0">
                <a:solidFill>
                  <a:srgbClr val="202124"/>
                </a:solidFill>
                <a:effectLst/>
                <a:latin typeface="arial" panose="020B0604020202020204" pitchFamily="34" charset="0"/>
              </a:rPr>
              <a:t>scalability</a:t>
            </a:r>
            <a:r>
              <a:rPr lang="en-GB" b="0" i="0" dirty="0">
                <a:solidFill>
                  <a:srgbClr val="202124"/>
                </a:solidFill>
                <a:effectLst/>
                <a:latin typeface="arial" panose="020B0604020202020204" pitchFamily="34" charset="0"/>
              </a:rPr>
              <a:t> of NoSQL systems for online transaction processing (OLTP) workloads while maintaining the ACID guarantees of a traditional database system.</a:t>
            </a:r>
          </a:p>
          <a:p>
            <a:r>
              <a:rPr lang="en-GB" b="1" dirty="0"/>
              <a:t>NewSQL databases aim to bridge the gap between these two worlds:</a:t>
            </a:r>
          </a:p>
          <a:p>
            <a:r>
              <a:rPr lang="en-GB" dirty="0"/>
              <a:t>Scalability</a:t>
            </a:r>
          </a:p>
          <a:p>
            <a:r>
              <a:rPr lang="en-GB" dirty="0"/>
              <a:t>SQL Interface</a:t>
            </a:r>
          </a:p>
          <a:p>
            <a:r>
              <a:rPr lang="en-GB" dirty="0"/>
              <a:t>ACID Compliance</a:t>
            </a:r>
          </a:p>
          <a:p>
            <a:r>
              <a:rPr lang="en-GB" dirty="0"/>
              <a:t>Performance</a:t>
            </a:r>
          </a:p>
          <a:p>
            <a:r>
              <a:rPr lang="en-GB" b="1" dirty="0"/>
              <a:t>Examples of NewSQL Databases</a:t>
            </a:r>
          </a:p>
          <a:p>
            <a:r>
              <a:rPr lang="en-GB" dirty="0"/>
              <a:t>Google Spanner, </a:t>
            </a:r>
            <a:r>
              <a:rPr lang="en-GB" dirty="0" err="1"/>
              <a:t>CockroachDB</a:t>
            </a:r>
            <a:r>
              <a:rPr lang="en-GB" dirty="0"/>
              <a:t>, </a:t>
            </a:r>
            <a:r>
              <a:rPr lang="en-GB" dirty="0" err="1"/>
              <a:t>VoltDB</a:t>
            </a:r>
            <a:endParaRPr lang="en-GB" dirty="0"/>
          </a:p>
          <a:p>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12</a:t>
            </a:fld>
            <a:endParaRPr lang="en-GB" dirty="0"/>
          </a:p>
        </p:txBody>
      </p:sp>
    </p:spTree>
    <p:extLst>
      <p:ext uri="{BB962C8B-B14F-4D97-AF65-F5344CB8AC3E}">
        <p14:creationId xmlns:p14="http://schemas.microsoft.com/office/powerpoint/2010/main" val="2206106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00000"/>
                </a:solidFill>
                <a:effectLst/>
                <a:latin typeface="Söhne"/>
              </a:rPr>
              <a:t>Lambda Architecture:</a:t>
            </a:r>
            <a:endParaRPr lang="en-US" b="0" i="0" dirty="0">
              <a:solidFill>
                <a:srgbClr val="000000"/>
              </a:solidFill>
              <a:effectLst/>
              <a:latin typeface="Söhne"/>
            </a:endParaRPr>
          </a:p>
          <a:p>
            <a:pPr algn="l"/>
            <a:r>
              <a:rPr lang="en-US" b="0" i="0" dirty="0">
                <a:solidFill>
                  <a:srgbClr val="000000"/>
                </a:solidFill>
                <a:effectLst/>
                <a:latin typeface="Söhne"/>
              </a:rPr>
              <a:t>To deliver precise and current insights, the Lambda Architecture is built to manage both batch and real-time data processing. The batch layer, the speed layer, and the serving layer are the three layers that make it up.</a:t>
            </a:r>
          </a:p>
          <a:p>
            <a:pPr algn="l"/>
            <a:r>
              <a:rPr lang="en-US" b="1" i="0" dirty="0">
                <a:solidFill>
                  <a:srgbClr val="000000"/>
                </a:solidFill>
                <a:effectLst/>
                <a:latin typeface="Söhne"/>
              </a:rPr>
              <a:t>Real-World Example: Social Media Analytics</a:t>
            </a:r>
            <a:endParaRPr lang="en-US" b="0" i="0" dirty="0">
              <a:solidFill>
                <a:srgbClr val="000000"/>
              </a:solidFill>
              <a:effectLst/>
              <a:latin typeface="Söhne"/>
            </a:endParaRPr>
          </a:p>
          <a:p>
            <a:pPr algn="l"/>
            <a:r>
              <a:rPr lang="en-US" b="0" i="0" dirty="0">
                <a:solidFill>
                  <a:srgbClr val="000000"/>
                </a:solidFill>
                <a:effectLst/>
                <a:latin typeface="Söhne"/>
              </a:rPr>
              <a:t>Imagine a social media platform like Twitter. It generates a massive amount of data in real-time, including tweets, user interactions, and trending topics. The Lambda Architecture can be applied to analyze this data:</a:t>
            </a:r>
          </a:p>
          <a:p>
            <a:pPr algn="l">
              <a:buFont typeface="+mj-lt"/>
              <a:buAutoNum type="arabicPeriod"/>
            </a:pPr>
            <a:r>
              <a:rPr lang="en-US" b="1" i="0" dirty="0">
                <a:solidFill>
                  <a:srgbClr val="000000"/>
                </a:solidFill>
                <a:effectLst/>
                <a:latin typeface="Söhne"/>
              </a:rPr>
              <a:t>Batch Layer</a:t>
            </a:r>
            <a:r>
              <a:rPr lang="en-US" b="0" i="0" dirty="0">
                <a:solidFill>
                  <a:srgbClr val="000000"/>
                </a:solidFill>
                <a:effectLst/>
                <a:latin typeface="Söhne"/>
              </a:rPr>
              <a:t>: In order to create batch views, the batch layer gathers and analyses past data. Aggregating data, computing statistics, and creating precomputed data sets may all be required. For instance, the batch layer could examine past tweet data to identify trending hashtags over time.</a:t>
            </a:r>
          </a:p>
          <a:p>
            <a:pPr algn="l">
              <a:buFont typeface="+mj-lt"/>
              <a:buAutoNum type="arabicPeriod"/>
            </a:pPr>
            <a:r>
              <a:rPr lang="en-US" b="1" i="0" dirty="0">
                <a:solidFill>
                  <a:srgbClr val="000000"/>
                </a:solidFill>
                <a:effectLst/>
                <a:latin typeface="Söhne"/>
              </a:rPr>
              <a:t>Stream Layer</a:t>
            </a:r>
            <a:r>
              <a:rPr lang="en-US" b="0" i="0" dirty="0">
                <a:solidFill>
                  <a:srgbClr val="000000"/>
                </a:solidFill>
                <a:effectLst/>
                <a:latin typeface="Söhne"/>
              </a:rPr>
              <a:t>: Processing of data in real-time is handled by the Stream layer. It instantly evaluates incoming data streams and offers in-the-moment insights. In our example, the speed layer might be in charge of processing incoming tweets, spotting trends, and instantly updating the trending topics.</a:t>
            </a:r>
          </a:p>
          <a:p>
            <a:pPr algn="l">
              <a:buFont typeface="+mj-lt"/>
              <a:buAutoNum type="arabicPeriod"/>
            </a:pPr>
            <a:r>
              <a:rPr lang="en-US" b="1" i="0" dirty="0">
                <a:solidFill>
                  <a:srgbClr val="000000"/>
                </a:solidFill>
                <a:effectLst/>
                <a:latin typeface="Söhne"/>
              </a:rPr>
              <a:t>Storage Layer</a:t>
            </a:r>
            <a:r>
              <a:rPr lang="en-US" b="0" i="0" dirty="0">
                <a:solidFill>
                  <a:srgbClr val="000000"/>
                </a:solidFill>
                <a:effectLst/>
                <a:latin typeface="Söhne"/>
              </a:rPr>
              <a:t>: The serving layer combines the results from both the batch and speed layers to provide a unified view of the data. In our example, this could involve presenting both historical and real-time trending topics to users, allowing them to explore the data.</a:t>
            </a:r>
          </a:p>
          <a:p>
            <a:pPr algn="l"/>
            <a:r>
              <a:rPr lang="en-US" b="1" i="0" dirty="0">
                <a:solidFill>
                  <a:srgbClr val="000000"/>
                </a:solidFill>
                <a:effectLst/>
                <a:latin typeface="Söhne"/>
              </a:rPr>
              <a:t>Kappa Architecture:</a:t>
            </a:r>
            <a:endParaRPr lang="en-US" b="0" i="0" dirty="0">
              <a:solidFill>
                <a:srgbClr val="000000"/>
              </a:solidFill>
              <a:effectLst/>
              <a:latin typeface="Söhne"/>
            </a:endParaRPr>
          </a:p>
          <a:p>
            <a:pPr algn="l"/>
            <a:r>
              <a:rPr lang="en-US" b="0" i="0" dirty="0">
                <a:solidFill>
                  <a:srgbClr val="000000"/>
                </a:solidFill>
                <a:effectLst/>
                <a:latin typeface="Söhne"/>
              </a:rPr>
              <a:t>A more reduced method that only concentrates on real-time data processing is the Kappa Architecture. It does away with the Lambda Architecture’s. Lambda Architecture's complexity of maintaining both batch and real-time processing layers.</a:t>
            </a:r>
          </a:p>
          <a:p>
            <a:pPr algn="l"/>
            <a:r>
              <a:rPr lang="en-US" b="1" i="0" dirty="0">
                <a:solidFill>
                  <a:srgbClr val="000000"/>
                </a:solidFill>
                <a:effectLst/>
                <a:latin typeface="Söhne"/>
              </a:rPr>
              <a:t>Real-World Example: Internet of Things (IoT) Data Processing</a:t>
            </a:r>
            <a:endParaRPr lang="en-US" b="0" i="0" dirty="0">
              <a:solidFill>
                <a:srgbClr val="000000"/>
              </a:solidFill>
              <a:effectLst/>
              <a:latin typeface="Söhne"/>
            </a:endParaRPr>
          </a:p>
          <a:p>
            <a:pPr algn="l"/>
            <a:r>
              <a:rPr lang="en-US" b="0" i="0" dirty="0">
                <a:solidFill>
                  <a:srgbClr val="000000"/>
                </a:solidFill>
                <a:effectLst/>
                <a:latin typeface="Söhne"/>
              </a:rPr>
              <a:t>Think about the implementation of a smart city with IoT sensors dispersed over the city to track energy use, air quality, and traffic. Processing this continuous stream of data can be done using the </a:t>
            </a:r>
            <a:r>
              <a:rPr lang="en-US" b="1" i="0" dirty="0">
                <a:solidFill>
                  <a:srgbClr val="000000"/>
                </a:solidFill>
                <a:effectLst/>
                <a:latin typeface="Söhne"/>
              </a:rPr>
              <a:t>Data Ingestion</a:t>
            </a:r>
            <a:r>
              <a:rPr lang="en-US" b="0" i="0" dirty="0">
                <a:solidFill>
                  <a:srgbClr val="000000"/>
                </a:solidFill>
                <a:effectLst/>
                <a:latin typeface="Söhne"/>
              </a:rPr>
              <a:t>: The system streams data from sensors to a streaming platform like Apache Kafka in real time.</a:t>
            </a:r>
          </a:p>
          <a:p>
            <a:pPr marL="171450" indent="-171450" algn="l">
              <a:buFont typeface="Arial" panose="020B0604020202020204" pitchFamily="34" charset="0"/>
              <a:buChar char="•"/>
            </a:pPr>
            <a:r>
              <a:rPr lang="en-US" b="1" i="0" dirty="0">
                <a:solidFill>
                  <a:srgbClr val="000000"/>
                </a:solidFill>
                <a:effectLst/>
                <a:latin typeface="Söhne"/>
              </a:rPr>
              <a:t>Processing and Analysis</a:t>
            </a:r>
            <a:r>
              <a:rPr lang="en-US" b="0" i="0" dirty="0">
                <a:solidFill>
                  <a:srgbClr val="000000"/>
                </a:solidFill>
                <a:effectLst/>
                <a:latin typeface="Söhne"/>
              </a:rPr>
              <a:t>: The incoming data streams are processed and </a:t>
            </a:r>
            <a:r>
              <a:rPr lang="en-US" b="0" i="0" dirty="0" err="1">
                <a:solidFill>
                  <a:srgbClr val="000000"/>
                </a:solidFill>
                <a:effectLst/>
                <a:latin typeface="Söhne"/>
              </a:rPr>
              <a:t>analysed</a:t>
            </a:r>
            <a:r>
              <a:rPr lang="en-US" b="0" i="0" dirty="0">
                <a:solidFill>
                  <a:srgbClr val="000000"/>
                </a:solidFill>
                <a:effectLst/>
                <a:latin typeface="Söhne"/>
              </a:rPr>
              <a:t> by the streaming platform. For example, it might immediately identify trends of traffic congestion, abnormalities in the air quality, or increases in energy consumption.</a:t>
            </a:r>
          </a:p>
          <a:p>
            <a:pPr marL="171450" indent="-171450" algn="l">
              <a:buFont typeface="Arial" panose="020B0604020202020204" pitchFamily="34" charset="0"/>
              <a:buChar char="•"/>
            </a:pPr>
            <a:r>
              <a:rPr lang="en-US" b="1" i="0" dirty="0">
                <a:solidFill>
                  <a:srgbClr val="000000"/>
                </a:solidFill>
                <a:effectLst/>
                <a:latin typeface="Söhne"/>
              </a:rPr>
              <a:t>Real-Time Insights</a:t>
            </a:r>
            <a:r>
              <a:rPr lang="en-US" b="0" i="0" dirty="0">
                <a:solidFill>
                  <a:srgbClr val="000000"/>
                </a:solidFill>
                <a:effectLst/>
                <a:latin typeface="Söhne"/>
              </a:rPr>
              <a:t>: To help city authorities make quick, educated decisions, the processed data can be used to give them real-time insights. For instance, based on the patterns of existing congestion, traffic control systems could be changed in real time.</a:t>
            </a:r>
          </a:p>
          <a:p>
            <a:pPr marL="171450" indent="-171450" algn="l">
              <a:buFont typeface="Arial" panose="020B0604020202020204" pitchFamily="34" charset="0"/>
              <a:buChar char="•"/>
            </a:pPr>
            <a:r>
              <a:rPr lang="en-US" b="1" i="0" dirty="0">
                <a:solidFill>
                  <a:srgbClr val="000000"/>
                </a:solidFill>
                <a:effectLst/>
                <a:latin typeface="Söhne"/>
              </a:rPr>
              <a:t>Storage and Further Analysis</a:t>
            </a:r>
            <a:r>
              <a:rPr lang="en-US" b="0" i="0" dirty="0">
                <a:solidFill>
                  <a:srgbClr val="000000"/>
                </a:solidFill>
                <a:effectLst/>
                <a:latin typeface="Söhne"/>
              </a:rPr>
              <a:t>: Additionally, processed data can be kept for potential future examination. This archived data can be </a:t>
            </a:r>
            <a:r>
              <a:rPr lang="en-US" b="0" i="0" dirty="0" err="1">
                <a:solidFill>
                  <a:srgbClr val="000000"/>
                </a:solidFill>
                <a:effectLst/>
                <a:latin typeface="Söhne"/>
              </a:rPr>
              <a:t>utilised</a:t>
            </a:r>
            <a:r>
              <a:rPr lang="en-US" b="0" i="0" dirty="0">
                <a:solidFill>
                  <a:srgbClr val="000000"/>
                </a:solidFill>
                <a:effectLst/>
                <a:latin typeface="Söhne"/>
              </a:rPr>
              <a:t> for historical comparisons, trend research, and other purposes. </a:t>
            </a:r>
          </a:p>
        </p:txBody>
      </p:sp>
      <p:sp>
        <p:nvSpPr>
          <p:cNvPr id="4" name="Slide Number Placeholder 3"/>
          <p:cNvSpPr>
            <a:spLocks noGrp="1"/>
          </p:cNvSpPr>
          <p:nvPr>
            <p:ph type="sldNum" sz="quarter" idx="5"/>
          </p:nvPr>
        </p:nvSpPr>
        <p:spPr/>
        <p:txBody>
          <a:bodyPr/>
          <a:lstStyle/>
          <a:p>
            <a:fld id="{B9427EC4-43D7-4899-AF54-D30B3AC26D4A}" type="slidenum">
              <a:rPr lang="en-GB" smtClean="0"/>
              <a:t>14</a:t>
            </a:fld>
            <a:endParaRPr lang="en-GB" dirty="0"/>
          </a:p>
        </p:txBody>
      </p:sp>
    </p:spTree>
    <p:extLst>
      <p:ext uri="{BB962C8B-B14F-4D97-AF65-F5344CB8AC3E}">
        <p14:creationId xmlns:p14="http://schemas.microsoft.com/office/powerpoint/2010/main" val="1508400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B836-E4EE-4E06-8B91-0A9BDBDB439E}"/>
              </a:ext>
            </a:extLst>
          </p:cNvPr>
          <p:cNvSpPr>
            <a:spLocks noGrp="1"/>
          </p:cNvSpPr>
          <p:nvPr>
            <p:ph type="ctrTitle"/>
          </p:nvPr>
        </p:nvSpPr>
        <p:spPr>
          <a:xfrm>
            <a:off x="1524000" y="1646238"/>
            <a:ext cx="9144000" cy="2387600"/>
          </a:xfrm>
        </p:spPr>
        <p:txBody>
          <a:bodyPr anchor="b"/>
          <a:lstStyle>
            <a:lvl1pPr algn="ctr">
              <a:defRPr sz="6000"/>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6A843F9D-205F-46E1-9D12-71A9AC6E13FC}"/>
              </a:ext>
            </a:extLst>
          </p:cNvPr>
          <p:cNvSpPr>
            <a:spLocks noGrp="1"/>
          </p:cNvSpPr>
          <p:nvPr>
            <p:ph type="subTitle" idx="1"/>
          </p:nvPr>
        </p:nvSpPr>
        <p:spPr>
          <a:xfrm>
            <a:off x="1524000" y="4125913"/>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42162BC-6CA4-467E-AC86-BC77F310BE51}"/>
              </a:ext>
            </a:extLst>
          </p:cNvPr>
          <p:cNvSpPr>
            <a:spLocks noGrp="1"/>
          </p:cNvSpPr>
          <p:nvPr>
            <p:ph type="dt" sz="half" idx="10"/>
          </p:nvPr>
        </p:nvSpPr>
        <p:spPr/>
        <p:txBody>
          <a:bodyPr/>
          <a:lstStyle/>
          <a:p>
            <a:fld id="{4CFD9213-8E24-495B-A8C4-6EC418F75D7E}" type="datetime1">
              <a:rPr lang="en-GB" smtClean="0"/>
              <a:t>09/02/2025</a:t>
            </a:fld>
            <a:endParaRPr lang="en-GB" dirty="0"/>
          </a:p>
        </p:txBody>
      </p:sp>
      <p:sp>
        <p:nvSpPr>
          <p:cNvPr id="5" name="Footer Placeholder 4">
            <a:extLst>
              <a:ext uri="{FF2B5EF4-FFF2-40B4-BE49-F238E27FC236}">
                <a16:creationId xmlns:a16="http://schemas.microsoft.com/office/drawing/2014/main" id="{EA333EDF-AB45-418D-8F51-D1AD2EDA3FD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9F2102F7-94A1-4E2F-BEC9-64BA0D69333A}"/>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965830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5B817-3673-4DE2-BCA0-E562F2CEF01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69E6782-58FA-4A22-8241-7CD0AF42E1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2997E6-7848-4967-B09B-5BD03C98421D}"/>
              </a:ext>
            </a:extLst>
          </p:cNvPr>
          <p:cNvSpPr>
            <a:spLocks noGrp="1"/>
          </p:cNvSpPr>
          <p:nvPr>
            <p:ph type="dt" sz="half" idx="10"/>
          </p:nvPr>
        </p:nvSpPr>
        <p:spPr/>
        <p:txBody>
          <a:bodyPr/>
          <a:lstStyle/>
          <a:p>
            <a:fld id="{19C4AB86-E617-4EA5-9E84-BB351A233842}" type="datetime1">
              <a:rPr lang="en-GB" smtClean="0"/>
              <a:t>09/02/2025</a:t>
            </a:fld>
            <a:endParaRPr lang="en-GB" dirty="0"/>
          </a:p>
        </p:txBody>
      </p:sp>
      <p:sp>
        <p:nvSpPr>
          <p:cNvPr id="5" name="Footer Placeholder 4">
            <a:extLst>
              <a:ext uri="{FF2B5EF4-FFF2-40B4-BE49-F238E27FC236}">
                <a16:creationId xmlns:a16="http://schemas.microsoft.com/office/drawing/2014/main" id="{89B674B2-668D-4966-8849-37A9CCD4800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4CBD734-78B6-42C0-B289-397DED80D89A}"/>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3324412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01867C-BED4-44B7-A70E-4EF6F33997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4DCE0-AEE9-4B9E-845B-8A5FB77BAB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A9966C-5B0E-4D0D-9341-168BA6C3832B}"/>
              </a:ext>
            </a:extLst>
          </p:cNvPr>
          <p:cNvSpPr>
            <a:spLocks noGrp="1"/>
          </p:cNvSpPr>
          <p:nvPr>
            <p:ph type="dt" sz="half" idx="10"/>
          </p:nvPr>
        </p:nvSpPr>
        <p:spPr/>
        <p:txBody>
          <a:bodyPr/>
          <a:lstStyle/>
          <a:p>
            <a:fld id="{BACDF3EB-14D9-49B3-99C0-D1BD31963A18}" type="datetime1">
              <a:rPr lang="en-GB" smtClean="0"/>
              <a:t>09/02/2025</a:t>
            </a:fld>
            <a:endParaRPr lang="en-GB" dirty="0"/>
          </a:p>
        </p:txBody>
      </p:sp>
      <p:sp>
        <p:nvSpPr>
          <p:cNvPr id="5" name="Footer Placeholder 4">
            <a:extLst>
              <a:ext uri="{FF2B5EF4-FFF2-40B4-BE49-F238E27FC236}">
                <a16:creationId xmlns:a16="http://schemas.microsoft.com/office/drawing/2014/main" id="{19EB4EB6-224E-4A2D-AC5D-AF0AFB62C00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2544B8DA-5E4F-4D52-8936-9F9FCC7CEEBB}"/>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79670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E0AE1-99A4-41F3-BF6E-65E1013A9185}"/>
              </a:ext>
            </a:extLst>
          </p:cNvPr>
          <p:cNvSpPr>
            <a:spLocks noGrp="1"/>
          </p:cNvSpPr>
          <p:nvPr>
            <p:ph type="title"/>
          </p:nvPr>
        </p:nvSpPr>
        <p:spPr>
          <a:xfrm>
            <a:off x="838200" y="92564"/>
            <a:ext cx="9022237" cy="1325563"/>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9A915C1-7308-4EE4-B2E5-01F49DB1D5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04424B-1C03-4B66-9EF1-A229FB752C71}"/>
              </a:ext>
            </a:extLst>
          </p:cNvPr>
          <p:cNvSpPr>
            <a:spLocks noGrp="1"/>
          </p:cNvSpPr>
          <p:nvPr>
            <p:ph type="dt" sz="half" idx="10"/>
          </p:nvPr>
        </p:nvSpPr>
        <p:spPr/>
        <p:txBody>
          <a:bodyPr/>
          <a:lstStyle/>
          <a:p>
            <a:fld id="{EAEA556C-629C-4EB5-AC7E-47D3D9C3D5B1}" type="datetime1">
              <a:rPr lang="en-GB" smtClean="0"/>
              <a:t>09/02/2025</a:t>
            </a:fld>
            <a:endParaRPr lang="en-GB" dirty="0"/>
          </a:p>
        </p:txBody>
      </p:sp>
      <p:sp>
        <p:nvSpPr>
          <p:cNvPr id="5" name="Footer Placeholder 4">
            <a:extLst>
              <a:ext uri="{FF2B5EF4-FFF2-40B4-BE49-F238E27FC236}">
                <a16:creationId xmlns:a16="http://schemas.microsoft.com/office/drawing/2014/main" id="{7243E005-405B-4CE0-928D-52F5FEE11F3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3E78D7E0-ED2C-4C9E-A814-A3C47C37ED50}"/>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462113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D467-1716-4D07-9AA3-7A664C4D19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8704D9E-EF9B-4615-96B0-4EA09278B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501B99-FD4E-4ACF-95C7-037B7D19971E}"/>
              </a:ext>
            </a:extLst>
          </p:cNvPr>
          <p:cNvSpPr>
            <a:spLocks noGrp="1"/>
          </p:cNvSpPr>
          <p:nvPr>
            <p:ph type="dt" sz="half" idx="10"/>
          </p:nvPr>
        </p:nvSpPr>
        <p:spPr/>
        <p:txBody>
          <a:bodyPr/>
          <a:lstStyle/>
          <a:p>
            <a:fld id="{DB274E6A-361B-482C-BEB8-E77510833018}" type="datetime1">
              <a:rPr lang="en-GB" smtClean="0"/>
              <a:t>09/02/2025</a:t>
            </a:fld>
            <a:endParaRPr lang="en-GB" dirty="0"/>
          </a:p>
        </p:txBody>
      </p:sp>
      <p:sp>
        <p:nvSpPr>
          <p:cNvPr id="5" name="Footer Placeholder 4">
            <a:extLst>
              <a:ext uri="{FF2B5EF4-FFF2-40B4-BE49-F238E27FC236}">
                <a16:creationId xmlns:a16="http://schemas.microsoft.com/office/drawing/2014/main" id="{45207437-B0B6-48C7-A34A-19E95D9BCFC6}"/>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06FBE12A-27A4-4D4D-9CB9-5AD86CA3B9E1}"/>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844928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C101-C812-4A54-B9AD-882F17E2C89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EF0F46-33F1-4156-BC49-BB22674E3D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B920D2-BE75-470C-9C4B-D8543D713C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7442DAA-7DAF-49AC-BAE0-70A3942E6C36}"/>
              </a:ext>
            </a:extLst>
          </p:cNvPr>
          <p:cNvSpPr>
            <a:spLocks noGrp="1"/>
          </p:cNvSpPr>
          <p:nvPr>
            <p:ph type="dt" sz="half" idx="10"/>
          </p:nvPr>
        </p:nvSpPr>
        <p:spPr/>
        <p:txBody>
          <a:bodyPr/>
          <a:lstStyle/>
          <a:p>
            <a:fld id="{A4D43481-0588-4DC8-94EA-AE341802C868}" type="datetime1">
              <a:rPr lang="en-GB" smtClean="0"/>
              <a:t>09/02/2025</a:t>
            </a:fld>
            <a:endParaRPr lang="en-GB" dirty="0"/>
          </a:p>
        </p:txBody>
      </p:sp>
      <p:sp>
        <p:nvSpPr>
          <p:cNvPr id="6" name="Footer Placeholder 5">
            <a:extLst>
              <a:ext uri="{FF2B5EF4-FFF2-40B4-BE49-F238E27FC236}">
                <a16:creationId xmlns:a16="http://schemas.microsoft.com/office/drawing/2014/main" id="{2C113C39-64ED-4144-988B-D3ED11FEF258}"/>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471450C-57E5-4F9B-9DCD-E3CA0727E33C}"/>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425616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4105-5F97-48A3-AA6F-BADCE382C1FC}"/>
              </a:ext>
            </a:extLst>
          </p:cNvPr>
          <p:cNvSpPr>
            <a:spLocks noGrp="1"/>
          </p:cNvSpPr>
          <p:nvPr>
            <p:ph type="title"/>
          </p:nvPr>
        </p:nvSpPr>
        <p:spPr>
          <a:xfrm>
            <a:off x="838200" y="10477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79B9BC-0773-46F4-BF10-B66027DBAA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33E622-696B-4DC4-94B6-1DD605B114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49C910A-7183-4227-AD5B-275F32F506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3A0466-8EA4-44AE-AF38-8D0CF8770A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7A87FD3-5C74-44AD-9CB5-28B1BF7DB053}"/>
              </a:ext>
            </a:extLst>
          </p:cNvPr>
          <p:cNvSpPr>
            <a:spLocks noGrp="1"/>
          </p:cNvSpPr>
          <p:nvPr>
            <p:ph type="dt" sz="half" idx="10"/>
          </p:nvPr>
        </p:nvSpPr>
        <p:spPr/>
        <p:txBody>
          <a:bodyPr/>
          <a:lstStyle/>
          <a:p>
            <a:fld id="{BE2EF427-28C3-4F2F-BEDA-798AD4163F5A}" type="datetime1">
              <a:rPr lang="en-GB" smtClean="0"/>
              <a:t>09/02/2025</a:t>
            </a:fld>
            <a:endParaRPr lang="en-GB" dirty="0"/>
          </a:p>
        </p:txBody>
      </p:sp>
      <p:sp>
        <p:nvSpPr>
          <p:cNvPr id="8" name="Footer Placeholder 7">
            <a:extLst>
              <a:ext uri="{FF2B5EF4-FFF2-40B4-BE49-F238E27FC236}">
                <a16:creationId xmlns:a16="http://schemas.microsoft.com/office/drawing/2014/main" id="{CBD7C44D-BC7B-4904-9A38-0AD77B82DAF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489B4015-E9F7-405B-AFAF-0A367C43664F}"/>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763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00906-B4A4-4BEE-92C1-B3DDE11F0F3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A20F041-8ABD-4664-B1A5-6A4CA1C05D75}"/>
              </a:ext>
            </a:extLst>
          </p:cNvPr>
          <p:cNvSpPr>
            <a:spLocks noGrp="1"/>
          </p:cNvSpPr>
          <p:nvPr>
            <p:ph type="dt" sz="half" idx="10"/>
          </p:nvPr>
        </p:nvSpPr>
        <p:spPr/>
        <p:txBody>
          <a:bodyPr/>
          <a:lstStyle/>
          <a:p>
            <a:fld id="{B9C1057F-51D2-4D28-8C23-D70F0BA07BA7}" type="datetime1">
              <a:rPr lang="en-GB" smtClean="0"/>
              <a:t>09/02/2025</a:t>
            </a:fld>
            <a:endParaRPr lang="en-GB" dirty="0"/>
          </a:p>
        </p:txBody>
      </p:sp>
      <p:sp>
        <p:nvSpPr>
          <p:cNvPr id="4" name="Footer Placeholder 3">
            <a:extLst>
              <a:ext uri="{FF2B5EF4-FFF2-40B4-BE49-F238E27FC236}">
                <a16:creationId xmlns:a16="http://schemas.microsoft.com/office/drawing/2014/main" id="{98D34C98-2D5E-430B-B7D8-66C11BD7E104}"/>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D26634D6-E26A-4DDD-864E-C75069819F8F}"/>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018796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7FC441-C690-4EEF-920D-D09DB0F2C495}"/>
              </a:ext>
            </a:extLst>
          </p:cNvPr>
          <p:cNvSpPr>
            <a:spLocks noGrp="1"/>
          </p:cNvSpPr>
          <p:nvPr>
            <p:ph type="dt" sz="half" idx="10"/>
          </p:nvPr>
        </p:nvSpPr>
        <p:spPr/>
        <p:txBody>
          <a:bodyPr/>
          <a:lstStyle/>
          <a:p>
            <a:fld id="{58F264F1-A183-40BB-803C-D61F03963E3E}" type="datetime1">
              <a:rPr lang="en-GB" smtClean="0"/>
              <a:t>09/02/2025</a:t>
            </a:fld>
            <a:endParaRPr lang="en-GB" dirty="0"/>
          </a:p>
        </p:txBody>
      </p:sp>
      <p:sp>
        <p:nvSpPr>
          <p:cNvPr id="3" name="Footer Placeholder 2">
            <a:extLst>
              <a:ext uri="{FF2B5EF4-FFF2-40B4-BE49-F238E27FC236}">
                <a16:creationId xmlns:a16="http://schemas.microsoft.com/office/drawing/2014/main" id="{B31B84C9-EEF1-438D-91A9-23773B67B2FD}"/>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D5D5FB7D-1032-4532-BEB0-CE5E34CDC0C1}"/>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4062012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46BE4-6FF8-47FD-94E0-A136532FDC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0B5A2B-F66F-41C8-A747-1E19255F49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EB2CDD9-C6CB-4AD9-BCCE-B1E27D979A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C96FB3-9D3F-40F6-A756-F494796AFBCA}"/>
              </a:ext>
            </a:extLst>
          </p:cNvPr>
          <p:cNvSpPr>
            <a:spLocks noGrp="1"/>
          </p:cNvSpPr>
          <p:nvPr>
            <p:ph type="dt" sz="half" idx="10"/>
          </p:nvPr>
        </p:nvSpPr>
        <p:spPr/>
        <p:txBody>
          <a:bodyPr/>
          <a:lstStyle/>
          <a:p>
            <a:fld id="{F551C1CA-F152-4E29-9E3A-7C330E3BE3AD}" type="datetime1">
              <a:rPr lang="en-GB" smtClean="0"/>
              <a:t>09/02/2025</a:t>
            </a:fld>
            <a:endParaRPr lang="en-GB" dirty="0"/>
          </a:p>
        </p:txBody>
      </p:sp>
      <p:sp>
        <p:nvSpPr>
          <p:cNvPr id="6" name="Footer Placeholder 5">
            <a:extLst>
              <a:ext uri="{FF2B5EF4-FFF2-40B4-BE49-F238E27FC236}">
                <a16:creationId xmlns:a16="http://schemas.microsoft.com/office/drawing/2014/main" id="{6942FFE2-D26A-4DBB-A9F8-21F2F25BBEBF}"/>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03225179-2F71-4479-886B-DD6A3B09F7ED}"/>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3379764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0C0E-53E5-430A-BECB-DE76F1CC30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3D6A415-E8A5-4B01-8F66-20BF09CE9F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00E08B4D-3C51-43FD-849B-425B6D6F8A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C423EC-1F52-4B63-A47A-58925E01D32F}"/>
              </a:ext>
            </a:extLst>
          </p:cNvPr>
          <p:cNvSpPr>
            <a:spLocks noGrp="1"/>
          </p:cNvSpPr>
          <p:nvPr>
            <p:ph type="dt" sz="half" idx="10"/>
          </p:nvPr>
        </p:nvSpPr>
        <p:spPr/>
        <p:txBody>
          <a:bodyPr/>
          <a:lstStyle/>
          <a:p>
            <a:fld id="{CBBE83A9-ADAE-40F2-B511-07219EA96DAD}" type="datetime1">
              <a:rPr lang="en-GB" smtClean="0"/>
              <a:t>09/02/2025</a:t>
            </a:fld>
            <a:endParaRPr lang="en-GB" dirty="0"/>
          </a:p>
        </p:txBody>
      </p:sp>
      <p:sp>
        <p:nvSpPr>
          <p:cNvPr id="6" name="Footer Placeholder 5">
            <a:extLst>
              <a:ext uri="{FF2B5EF4-FFF2-40B4-BE49-F238E27FC236}">
                <a16:creationId xmlns:a16="http://schemas.microsoft.com/office/drawing/2014/main" id="{CD86B3AD-0636-4B60-96A1-136B5F012689}"/>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CDD8601E-D9A2-4620-8887-F3EB040CB0B8}"/>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902295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2158B2-5239-4E3A-89F4-229D4B122F8A}"/>
              </a:ext>
            </a:extLst>
          </p:cNvPr>
          <p:cNvSpPr>
            <a:spLocks noGrp="1"/>
          </p:cNvSpPr>
          <p:nvPr>
            <p:ph type="title"/>
          </p:nvPr>
        </p:nvSpPr>
        <p:spPr>
          <a:xfrm>
            <a:off x="838200" y="83784"/>
            <a:ext cx="8998258"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9824DE6-2CA7-45AF-BD92-BBC7CEF35684}"/>
              </a:ext>
            </a:extLst>
          </p:cNvPr>
          <p:cNvSpPr>
            <a:spLocks noGrp="1"/>
          </p:cNvSpPr>
          <p:nvPr>
            <p:ph type="body" idx="1"/>
          </p:nvPr>
        </p:nvSpPr>
        <p:spPr>
          <a:xfrm>
            <a:off x="838200" y="1622144"/>
            <a:ext cx="10515600" cy="473433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4DED070D-E4E1-46F4-8BC2-48A17062CF0A}"/>
              </a:ext>
            </a:extLst>
          </p:cNvPr>
          <p:cNvSpPr>
            <a:spLocks noGrp="1"/>
          </p:cNvSpPr>
          <p:nvPr>
            <p:ph type="dt" sz="half" idx="2"/>
          </p:nvPr>
        </p:nvSpPr>
        <p:spPr>
          <a:xfrm>
            <a:off x="838200" y="646288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00DBF4-A2C0-4575-88A6-014316B7EF15}" type="datetime1">
              <a:rPr lang="en-GB" smtClean="0"/>
              <a:t>09/02/2025</a:t>
            </a:fld>
            <a:endParaRPr lang="en-GB" dirty="0"/>
          </a:p>
        </p:txBody>
      </p:sp>
      <p:sp>
        <p:nvSpPr>
          <p:cNvPr id="5" name="Footer Placeholder 4">
            <a:extLst>
              <a:ext uri="{FF2B5EF4-FFF2-40B4-BE49-F238E27FC236}">
                <a16:creationId xmlns:a16="http://schemas.microsoft.com/office/drawing/2014/main" id="{8FCB2783-4AC1-4DB9-A963-608F0E23124E}"/>
              </a:ext>
            </a:extLst>
          </p:cNvPr>
          <p:cNvSpPr>
            <a:spLocks noGrp="1"/>
          </p:cNvSpPr>
          <p:nvPr>
            <p:ph type="ftr" sz="quarter" idx="3"/>
          </p:nvPr>
        </p:nvSpPr>
        <p:spPr>
          <a:xfrm>
            <a:off x="4038600" y="646288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F369F35E-0E56-4AEE-8CB6-32E08C67576E}"/>
              </a:ext>
            </a:extLst>
          </p:cNvPr>
          <p:cNvSpPr>
            <a:spLocks noGrp="1"/>
          </p:cNvSpPr>
          <p:nvPr>
            <p:ph type="sldNum" sz="quarter" idx="4"/>
          </p:nvPr>
        </p:nvSpPr>
        <p:spPr>
          <a:xfrm>
            <a:off x="8610600" y="646288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DB4F7-D883-4928-8961-38134A510B78}" type="slidenum">
              <a:rPr lang="en-GB" smtClean="0"/>
              <a:t>‹#›</a:t>
            </a:fld>
            <a:endParaRPr lang="en-GB" dirty="0"/>
          </a:p>
        </p:txBody>
      </p:sp>
      <p:cxnSp>
        <p:nvCxnSpPr>
          <p:cNvPr id="8" name="Straight Connector 7">
            <a:extLst>
              <a:ext uri="{FF2B5EF4-FFF2-40B4-BE49-F238E27FC236}">
                <a16:creationId xmlns:a16="http://schemas.microsoft.com/office/drawing/2014/main" id="{7A42AE21-F744-4C3E-B28E-2B2F510608E3}"/>
              </a:ext>
            </a:extLst>
          </p:cNvPr>
          <p:cNvCxnSpPr/>
          <p:nvPr userDrawn="1"/>
        </p:nvCxnSpPr>
        <p:spPr>
          <a:xfrm>
            <a:off x="0" y="1515745"/>
            <a:ext cx="12192000" cy="0"/>
          </a:xfrm>
          <a:prstGeom prst="line">
            <a:avLst/>
          </a:prstGeom>
          <a:ln w="41275" cmpd="dbl">
            <a:solidFill>
              <a:schemeClr val="accent6">
                <a:lumMod val="75000"/>
                <a:alpha val="83000"/>
              </a:schemeClr>
            </a:solidFill>
          </a:ln>
        </p:spPr>
        <p:style>
          <a:lnRef idx="3">
            <a:schemeClr val="accent2"/>
          </a:lnRef>
          <a:fillRef idx="0">
            <a:schemeClr val="accent2"/>
          </a:fillRef>
          <a:effectRef idx="2">
            <a:schemeClr val="accent2"/>
          </a:effectRef>
          <a:fontRef idx="minor">
            <a:schemeClr val="tx1"/>
          </a:fontRef>
        </p:style>
      </p:cxnSp>
      <p:pic>
        <p:nvPicPr>
          <p:cNvPr id="9" name="Picture 2" descr="CCT College Dublin">
            <a:extLst>
              <a:ext uri="{FF2B5EF4-FFF2-40B4-BE49-F238E27FC236}">
                <a16:creationId xmlns:a16="http://schemas.microsoft.com/office/drawing/2014/main" id="{6497D8E6-2408-4505-A9D3-2F0E7EE712E0}"/>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987380" y="437403"/>
            <a:ext cx="2177985" cy="57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440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b="1" kern="1200">
          <a:solidFill>
            <a:schemeClr val="accent4">
              <a:lumMod val="75000"/>
            </a:schemeClr>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6695E-5CD1-4B19-A8E8-FEEEE597FE4F}"/>
              </a:ext>
            </a:extLst>
          </p:cNvPr>
          <p:cNvSpPr txBox="1">
            <a:spLocks noGrp="1"/>
          </p:cNvSpPr>
          <p:nvPr>
            <p:ph type="ctrTitle"/>
          </p:nvPr>
        </p:nvSpPr>
        <p:spPr>
          <a:xfrm>
            <a:off x="774059" y="1594420"/>
            <a:ext cx="10810236" cy="2013706"/>
          </a:xfrm>
        </p:spPr>
        <p:txBody>
          <a:bodyPr>
            <a:noAutofit/>
          </a:bodyPr>
          <a:lstStyle/>
          <a:p>
            <a:pPr lvl="0">
              <a:lnSpc>
                <a:spcPct val="110000"/>
              </a:lnSpc>
            </a:pPr>
            <a:r>
              <a:rPr lang="en-GB" sz="3600" dirty="0">
                <a:solidFill>
                  <a:schemeClr val="accent6">
                    <a:lumMod val="75000"/>
                  </a:schemeClr>
                </a:solidFill>
                <a:latin typeface="+mn-lt"/>
              </a:rPr>
              <a:t>Big Data Storage and Processing</a:t>
            </a:r>
            <a:br>
              <a:rPr lang="en-GB" sz="3600" dirty="0">
                <a:solidFill>
                  <a:schemeClr val="accent6">
                    <a:lumMod val="75000"/>
                  </a:schemeClr>
                </a:solidFill>
                <a:latin typeface="+mn-lt"/>
              </a:rPr>
            </a:br>
            <a:r>
              <a:rPr lang="en-GB" sz="3200" dirty="0">
                <a:solidFill>
                  <a:schemeClr val="accent6">
                    <a:lumMod val="75000"/>
                  </a:schemeClr>
                </a:solidFill>
                <a:latin typeface="+mn-lt"/>
              </a:rPr>
              <a:t>MSc in Data Analytics</a:t>
            </a:r>
            <a:br>
              <a:rPr lang="en-GB" sz="3600" dirty="0"/>
            </a:br>
            <a:r>
              <a:rPr lang="en-GB" sz="3600" dirty="0"/>
              <a:t>CCT College Dublin</a:t>
            </a:r>
            <a:endParaRPr lang="en-GB" sz="3600" dirty="0">
              <a:latin typeface="+mn-lt"/>
            </a:endParaRPr>
          </a:p>
        </p:txBody>
      </p:sp>
      <p:sp>
        <p:nvSpPr>
          <p:cNvPr id="3" name="Subtitle 2">
            <a:extLst>
              <a:ext uri="{FF2B5EF4-FFF2-40B4-BE49-F238E27FC236}">
                <a16:creationId xmlns:a16="http://schemas.microsoft.com/office/drawing/2014/main" id="{CF22397A-B976-4D54-A4CD-20AA62C0719F}"/>
              </a:ext>
            </a:extLst>
          </p:cNvPr>
          <p:cNvSpPr txBox="1">
            <a:spLocks noGrp="1"/>
          </p:cNvSpPr>
          <p:nvPr>
            <p:ph type="subTitle" idx="1"/>
          </p:nvPr>
        </p:nvSpPr>
        <p:spPr>
          <a:xfrm>
            <a:off x="1640012" y="5764450"/>
            <a:ext cx="8837838" cy="1092204"/>
          </a:xfrm>
        </p:spPr>
        <p:txBody>
          <a:bodyPr>
            <a:normAutofit/>
          </a:bodyPr>
          <a:lstStyle/>
          <a:p>
            <a:pPr lvl="0"/>
            <a:r>
              <a:rPr lang="en-GB" sz="2800" b="1" dirty="0">
                <a:solidFill>
                  <a:schemeClr val="accent1">
                    <a:lumMod val="75000"/>
                  </a:schemeClr>
                </a:solidFill>
              </a:rPr>
              <a:t>Lecturer: Dr. Muhammad Iqbal</a:t>
            </a:r>
            <a:r>
              <a:rPr lang="en-GB" sz="1600" b="1" baseline="60000" dirty="0">
                <a:solidFill>
                  <a:schemeClr val="accent1">
                    <a:lumMod val="75000"/>
                  </a:schemeClr>
                </a:solidFill>
              </a:rPr>
              <a:t>*</a:t>
            </a:r>
          </a:p>
          <a:p>
            <a:pPr lvl="0"/>
            <a:r>
              <a:rPr lang="en-GB" sz="2800" b="1" dirty="0">
                <a:solidFill>
                  <a:schemeClr val="accent1">
                    <a:lumMod val="75000"/>
                  </a:schemeClr>
                </a:solidFill>
              </a:rPr>
              <a:t>Email: miqbal@cct.ie</a:t>
            </a:r>
          </a:p>
          <a:p>
            <a:pPr lvl="0"/>
            <a:endParaRPr lang="en-GB" sz="2800" b="1" dirty="0">
              <a:solidFill>
                <a:schemeClr val="accent1">
                  <a:lumMod val="75000"/>
                </a:schemeClr>
              </a:solidFill>
            </a:endParaRPr>
          </a:p>
        </p:txBody>
      </p:sp>
      <p:sp>
        <p:nvSpPr>
          <p:cNvPr id="5" name="Subtitle 2">
            <a:extLst>
              <a:ext uri="{FF2B5EF4-FFF2-40B4-BE49-F238E27FC236}">
                <a16:creationId xmlns:a16="http://schemas.microsoft.com/office/drawing/2014/main" id="{22CFE4FC-E589-4887-B87B-4184B451149E}"/>
              </a:ext>
            </a:extLst>
          </p:cNvPr>
          <p:cNvSpPr txBox="1">
            <a:spLocks/>
          </p:cNvSpPr>
          <p:nvPr/>
        </p:nvSpPr>
        <p:spPr>
          <a:xfrm>
            <a:off x="1524000" y="4066021"/>
            <a:ext cx="9144000" cy="1197559"/>
          </a:xfrm>
          <a:prstGeom prst="rect">
            <a:avLst/>
          </a:prstGeom>
          <a:noFill/>
          <a:ln>
            <a:noFill/>
          </a:ln>
        </p:spPr>
        <p:txBody>
          <a:bodyPr vert="horz" wrap="square" lIns="91440" tIns="45720" rIns="91440" bIns="45720" anchor="t" anchorCtr="1" compatLnSpc="1">
            <a:normAutofit/>
          </a:bodyPr>
          <a:lstStyle>
            <a:lvl1pPr marL="0" marR="0" lvl="0" indent="0" algn="ctr" defTabSz="914400" rtl="0" fontAlgn="auto" hangingPunct="1">
              <a:lnSpc>
                <a:spcPct val="90000"/>
              </a:lnSpc>
              <a:spcBef>
                <a:spcPts val="1000"/>
              </a:spcBef>
              <a:spcAft>
                <a:spcPts val="0"/>
              </a:spcAft>
              <a:buSzPct val="100000"/>
              <a:buFont typeface="Arial" pitchFamily="34"/>
              <a:buNone/>
              <a:tabLst/>
              <a:defRPr lang="en-US" sz="24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200" b="1" dirty="0">
                <a:solidFill>
                  <a:schemeClr val="tx1"/>
                </a:solidFill>
              </a:rPr>
              <a:t>Introduction to Big Data Storage &amp; Processing (BDSP)</a:t>
            </a:r>
            <a:endParaRPr lang="en-GB" sz="3200" b="1" baseline="60000" dirty="0">
              <a:solidFill>
                <a:schemeClr val="tx1"/>
              </a:solidFill>
            </a:endParaRPr>
          </a:p>
          <a:p>
            <a:r>
              <a:rPr lang="en-GB" sz="3200" b="1" dirty="0">
                <a:solidFill>
                  <a:schemeClr val="tx1"/>
                </a:solidFill>
              </a:rPr>
              <a:t>Week 1</a:t>
            </a:r>
          </a:p>
          <a:p>
            <a:endParaRPr lang="en-GB" sz="3200" b="1" dirty="0">
              <a:solidFill>
                <a:schemeClr val="tx1"/>
              </a:solidFill>
            </a:endParaRPr>
          </a:p>
        </p:txBody>
      </p:sp>
      <p:pic>
        <p:nvPicPr>
          <p:cNvPr id="1026" name="Picture 2" descr="Big Data vs Hadoop | Differences between Big Data and Hadoop | Edureka">
            <a:extLst>
              <a:ext uri="{FF2B5EF4-FFF2-40B4-BE49-F238E27FC236}">
                <a16:creationId xmlns:a16="http://schemas.microsoft.com/office/drawing/2014/main" id="{836D66BB-4C6F-452E-918C-58308175A6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56" y="-21410"/>
            <a:ext cx="2995611" cy="159678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4D457AA4-B096-4D35-A0EA-64244265F62F}"/>
              </a:ext>
            </a:extLst>
          </p:cNvPr>
          <p:cNvSpPr>
            <a:spLocks noGrp="1"/>
          </p:cNvSpPr>
          <p:nvPr>
            <p:ph type="sldNum" sz="quarter" idx="12"/>
          </p:nvPr>
        </p:nvSpPr>
        <p:spPr/>
        <p:txBody>
          <a:bodyPr/>
          <a:lstStyle/>
          <a:p>
            <a:fld id="{6C8DB4F7-D883-4928-8961-38134A510B78}" type="slidenum">
              <a:rPr lang="en-GB" smtClean="0"/>
              <a:t>1</a:t>
            </a:fld>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D746-F5FF-4725-89CC-FE1EE1FB5926}"/>
              </a:ext>
            </a:extLst>
          </p:cNvPr>
          <p:cNvSpPr>
            <a:spLocks noGrp="1"/>
          </p:cNvSpPr>
          <p:nvPr>
            <p:ph type="title"/>
          </p:nvPr>
        </p:nvSpPr>
        <p:spPr/>
        <p:txBody>
          <a:bodyPr/>
          <a:lstStyle/>
          <a:p>
            <a:r>
              <a:rPr lang="en-GB" dirty="0"/>
              <a:t>Types of Data</a:t>
            </a:r>
            <a:br>
              <a:rPr lang="en-GB" dirty="0"/>
            </a:br>
            <a:r>
              <a:rPr lang="en-GB" sz="2800" dirty="0">
                <a:solidFill>
                  <a:schemeClr val="accent1">
                    <a:lumMod val="75000"/>
                  </a:schemeClr>
                </a:solidFill>
              </a:rPr>
              <a:t>Transactional or Analytical</a:t>
            </a:r>
            <a:endParaRPr lang="en-GB" sz="3200" dirty="0">
              <a:solidFill>
                <a:schemeClr val="accent1">
                  <a:lumMod val="75000"/>
                </a:schemeClr>
              </a:solidFill>
            </a:endParaRPr>
          </a:p>
        </p:txBody>
      </p:sp>
      <p:sp>
        <p:nvSpPr>
          <p:cNvPr id="3" name="Content Placeholder 2">
            <a:extLst>
              <a:ext uri="{FF2B5EF4-FFF2-40B4-BE49-F238E27FC236}">
                <a16:creationId xmlns:a16="http://schemas.microsoft.com/office/drawing/2014/main" id="{2938A848-406F-47AA-A516-CB39F62BA18C}"/>
              </a:ext>
            </a:extLst>
          </p:cNvPr>
          <p:cNvSpPr>
            <a:spLocks noGrp="1"/>
          </p:cNvSpPr>
          <p:nvPr>
            <p:ph idx="1"/>
          </p:nvPr>
        </p:nvSpPr>
        <p:spPr>
          <a:xfrm>
            <a:off x="838200" y="1551807"/>
            <a:ext cx="7663229" cy="5367741"/>
          </a:xfrm>
        </p:spPr>
        <p:txBody>
          <a:bodyPr>
            <a:normAutofit fontScale="92500"/>
          </a:bodyPr>
          <a:lstStyle/>
          <a:p>
            <a:pPr marL="360363" indent="-360363">
              <a:lnSpc>
                <a:spcPct val="110000"/>
              </a:lnSpc>
              <a:spcBef>
                <a:spcPts val="1200"/>
              </a:spcBef>
              <a:spcAft>
                <a:spcPts val="1200"/>
              </a:spcAft>
              <a:buFont typeface="+mj-lt"/>
              <a:buAutoNum type="arabicPeriod"/>
            </a:pPr>
            <a:r>
              <a:rPr lang="en-GB" sz="2400" b="1" dirty="0"/>
              <a:t>Transactional Systems: </a:t>
            </a:r>
            <a:r>
              <a:rPr lang="en-GB" sz="2400" dirty="0"/>
              <a:t>These are the types of systems which support transaction processing. Such kind of systems adhere </a:t>
            </a:r>
            <a:r>
              <a:rPr lang="en-GB" sz="2400" b="1" dirty="0"/>
              <a:t>to ACID (Atomicity, Consistency, Isolation, and Durability) </a:t>
            </a:r>
            <a:r>
              <a:rPr lang="en-GB" sz="2400" dirty="0"/>
              <a:t>properties. They have proper </a:t>
            </a:r>
            <a:r>
              <a:rPr lang="en-GB" sz="2400" b="1" dirty="0"/>
              <a:t>schema</a:t>
            </a:r>
            <a:r>
              <a:rPr lang="en-GB" sz="2400" dirty="0"/>
              <a:t> and data for each transaction is uniquely identified. </a:t>
            </a:r>
          </a:p>
          <a:p>
            <a:pPr marL="360363" indent="-360363">
              <a:lnSpc>
                <a:spcPct val="110000"/>
              </a:lnSpc>
              <a:spcBef>
                <a:spcPts val="1200"/>
              </a:spcBef>
              <a:spcAft>
                <a:spcPts val="1200"/>
              </a:spcAft>
              <a:buFont typeface="+mj-lt"/>
              <a:buAutoNum type="arabicPeriod"/>
            </a:pPr>
            <a:r>
              <a:rPr lang="en-GB" sz="2400" b="1" dirty="0"/>
              <a:t>Analytical Systems: </a:t>
            </a:r>
            <a:r>
              <a:rPr lang="en-GB" sz="2400" dirty="0"/>
              <a:t>Data does not necessarily adhere to a proper schema. It may have duplicates and missing values etc. Such systems are more appropriate for analyzing data. </a:t>
            </a:r>
          </a:p>
          <a:p>
            <a:pPr marL="360363" indent="-360363">
              <a:lnSpc>
                <a:spcPct val="110000"/>
              </a:lnSpc>
              <a:spcBef>
                <a:spcPts val="1200"/>
              </a:spcBef>
              <a:spcAft>
                <a:spcPts val="1200"/>
              </a:spcAft>
            </a:pPr>
            <a:r>
              <a:rPr lang="en-GB" sz="2400" dirty="0"/>
              <a:t>The term Big data has been associated for analytical systems because such systems do not require strong consistency and have schema-less data with duplicates, multi-formatting, and missing values. </a:t>
            </a:r>
          </a:p>
        </p:txBody>
      </p:sp>
      <p:pic>
        <p:nvPicPr>
          <p:cNvPr id="5122" name="Picture 2" descr="Transaction Processing System (TPS) | Techfunnel&amp;#39;s Complete Guide">
            <a:extLst>
              <a:ext uri="{FF2B5EF4-FFF2-40B4-BE49-F238E27FC236}">
                <a16:creationId xmlns:a16="http://schemas.microsoft.com/office/drawing/2014/main" id="{ABE1631C-2A05-4FC6-AD3E-32E697D04E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5976" y="111541"/>
            <a:ext cx="2438400" cy="129595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1B0B6DC3-BC19-17D4-8D3B-83C92E606E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1429" y="1622144"/>
            <a:ext cx="3357196" cy="155940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6514020-EC20-441F-D38F-6DA629E1195A}"/>
              </a:ext>
            </a:extLst>
          </p:cNvPr>
          <p:cNvPicPr>
            <a:picLocks noChangeAspect="1"/>
          </p:cNvPicPr>
          <p:nvPr/>
        </p:nvPicPr>
        <p:blipFill>
          <a:blip r:embed="rId5"/>
          <a:stretch>
            <a:fillRect/>
          </a:stretch>
        </p:blipFill>
        <p:spPr>
          <a:xfrm>
            <a:off x="9384908" y="3306583"/>
            <a:ext cx="1667023" cy="3500085"/>
          </a:xfrm>
          <a:prstGeom prst="rect">
            <a:avLst/>
          </a:prstGeom>
        </p:spPr>
      </p:pic>
      <p:sp>
        <p:nvSpPr>
          <p:cNvPr id="5" name="Slide Number Placeholder 4">
            <a:extLst>
              <a:ext uri="{FF2B5EF4-FFF2-40B4-BE49-F238E27FC236}">
                <a16:creationId xmlns:a16="http://schemas.microsoft.com/office/drawing/2014/main" id="{1DD3E841-DA8D-6F1D-27AB-0E1A2D41F3DD}"/>
              </a:ext>
            </a:extLst>
          </p:cNvPr>
          <p:cNvSpPr>
            <a:spLocks noGrp="1"/>
          </p:cNvSpPr>
          <p:nvPr>
            <p:ph type="sldNum" sz="quarter" idx="12"/>
          </p:nvPr>
        </p:nvSpPr>
        <p:spPr/>
        <p:txBody>
          <a:bodyPr/>
          <a:lstStyle/>
          <a:p>
            <a:fld id="{6C8DB4F7-D883-4928-8961-38134A510B78}" type="slidenum">
              <a:rPr lang="en-GB" smtClean="0"/>
              <a:t>10</a:t>
            </a:fld>
            <a:endParaRPr lang="en-GB" dirty="0"/>
          </a:p>
        </p:txBody>
      </p:sp>
    </p:spTree>
    <p:extLst>
      <p:ext uri="{BB962C8B-B14F-4D97-AF65-F5344CB8AC3E}">
        <p14:creationId xmlns:p14="http://schemas.microsoft.com/office/powerpoint/2010/main" val="3677605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72942-C5A5-4550-8802-67618B91D951}"/>
              </a:ext>
            </a:extLst>
          </p:cNvPr>
          <p:cNvSpPr>
            <a:spLocks noGrp="1"/>
          </p:cNvSpPr>
          <p:nvPr>
            <p:ph type="title"/>
          </p:nvPr>
        </p:nvSpPr>
        <p:spPr/>
        <p:txBody>
          <a:bodyPr/>
          <a:lstStyle/>
          <a:p>
            <a:r>
              <a:rPr lang="en-GB" dirty="0"/>
              <a:t>ACID vs BASE</a:t>
            </a:r>
          </a:p>
        </p:txBody>
      </p:sp>
      <p:sp>
        <p:nvSpPr>
          <p:cNvPr id="3" name="Content Placeholder 2">
            <a:extLst>
              <a:ext uri="{FF2B5EF4-FFF2-40B4-BE49-F238E27FC236}">
                <a16:creationId xmlns:a16="http://schemas.microsoft.com/office/drawing/2014/main" id="{821282FA-40E9-49DB-98C5-E82A43CF5094}"/>
              </a:ext>
            </a:extLst>
          </p:cNvPr>
          <p:cNvSpPr>
            <a:spLocks noGrp="1"/>
          </p:cNvSpPr>
          <p:nvPr>
            <p:ph idx="1"/>
          </p:nvPr>
        </p:nvSpPr>
        <p:spPr>
          <a:xfrm>
            <a:off x="677008" y="1585510"/>
            <a:ext cx="6436677" cy="5235856"/>
          </a:xfrm>
        </p:spPr>
        <p:txBody>
          <a:bodyPr>
            <a:normAutofit/>
          </a:bodyPr>
          <a:lstStyle/>
          <a:p>
            <a:pPr marL="360363" indent="-360363">
              <a:lnSpc>
                <a:spcPct val="100000"/>
              </a:lnSpc>
              <a:spcBef>
                <a:spcPts val="1200"/>
              </a:spcBef>
              <a:spcAft>
                <a:spcPts val="600"/>
              </a:spcAft>
            </a:pPr>
            <a:r>
              <a:rPr lang="en-GB" sz="2400" dirty="0"/>
              <a:t>For distributed systems, meeting </a:t>
            </a:r>
            <a:r>
              <a:rPr lang="en-GB" sz="2400" b="1" dirty="0"/>
              <a:t>ACID </a:t>
            </a:r>
            <a:r>
              <a:rPr lang="en-GB" sz="2400" dirty="0"/>
              <a:t>guarantees is really challenging. Therefore, many Big data systems employ </a:t>
            </a:r>
            <a:r>
              <a:rPr lang="en-GB" sz="2400" b="1" dirty="0"/>
              <a:t>BASE</a:t>
            </a:r>
            <a:r>
              <a:rPr lang="en-GB" sz="2400" dirty="0"/>
              <a:t> properties. </a:t>
            </a:r>
          </a:p>
          <a:p>
            <a:pPr marL="360363" indent="-360363">
              <a:lnSpc>
                <a:spcPct val="100000"/>
              </a:lnSpc>
              <a:spcBef>
                <a:spcPts val="1200"/>
              </a:spcBef>
              <a:spcAft>
                <a:spcPts val="600"/>
              </a:spcAft>
            </a:pPr>
            <a:r>
              <a:rPr lang="en-GB" sz="2400" b="1" dirty="0"/>
              <a:t>BASE </a:t>
            </a:r>
            <a:r>
              <a:rPr lang="en-GB" sz="2400" dirty="0"/>
              <a:t>is an acronym for </a:t>
            </a:r>
            <a:r>
              <a:rPr lang="en-GB" sz="2400" b="1" dirty="0"/>
              <a:t>Basically Available Soft state Eventual consistency</a:t>
            </a:r>
            <a:r>
              <a:rPr lang="en-GB" sz="2400" dirty="0"/>
              <a:t>. </a:t>
            </a:r>
          </a:p>
          <a:p>
            <a:pPr marL="360363" indent="-360363">
              <a:lnSpc>
                <a:spcPct val="100000"/>
              </a:lnSpc>
              <a:spcBef>
                <a:spcPts val="1200"/>
              </a:spcBef>
              <a:spcAft>
                <a:spcPts val="600"/>
              </a:spcAft>
            </a:pPr>
            <a:r>
              <a:rPr lang="en-GB" sz="2400" b="1" dirty="0"/>
              <a:t>BASE </a:t>
            </a:r>
            <a:r>
              <a:rPr lang="en-GB" sz="2400" dirty="0"/>
              <a:t>implies that in case of network failure, Big data systems tend to compromise on </a:t>
            </a:r>
            <a:r>
              <a:rPr lang="en-GB" sz="2400" b="1" dirty="0"/>
              <a:t>consistency</a:t>
            </a:r>
            <a:r>
              <a:rPr lang="en-GB" sz="2400" dirty="0"/>
              <a:t> in order to provide </a:t>
            </a:r>
            <a:r>
              <a:rPr lang="en-GB" sz="2400" b="1" dirty="0"/>
              <a:t>availability</a:t>
            </a:r>
            <a:r>
              <a:rPr lang="en-GB" sz="2400" dirty="0"/>
              <a:t>. </a:t>
            </a:r>
          </a:p>
          <a:p>
            <a:pPr marL="360363" indent="-360363">
              <a:lnSpc>
                <a:spcPct val="100000"/>
              </a:lnSpc>
              <a:spcBef>
                <a:spcPts val="1200"/>
              </a:spcBef>
              <a:spcAft>
                <a:spcPts val="600"/>
              </a:spcAft>
            </a:pPr>
            <a:r>
              <a:rPr lang="en-GB" sz="2400" dirty="0"/>
              <a:t>The main focus of such systems is to ensure </a:t>
            </a:r>
            <a:r>
              <a:rPr lang="en-GB" sz="2400" b="1" dirty="0"/>
              <a:t>availability</a:t>
            </a:r>
            <a:r>
              <a:rPr lang="en-GB" sz="2400" dirty="0"/>
              <a:t>, whereas </a:t>
            </a:r>
            <a:r>
              <a:rPr lang="en-GB" sz="2400" b="1" dirty="0"/>
              <a:t>eventual consistency </a:t>
            </a:r>
            <a:r>
              <a:rPr lang="en-GB" sz="2400" dirty="0"/>
              <a:t>model is followed.</a:t>
            </a:r>
          </a:p>
        </p:txBody>
      </p:sp>
      <p:pic>
        <p:nvPicPr>
          <p:cNvPr id="6" name="Picture 5">
            <a:extLst>
              <a:ext uri="{FF2B5EF4-FFF2-40B4-BE49-F238E27FC236}">
                <a16:creationId xmlns:a16="http://schemas.microsoft.com/office/drawing/2014/main" id="{117E0A1E-7020-4545-BCEB-7D60FD3CD7EE}"/>
              </a:ext>
            </a:extLst>
          </p:cNvPr>
          <p:cNvPicPr>
            <a:picLocks noChangeAspect="1"/>
          </p:cNvPicPr>
          <p:nvPr/>
        </p:nvPicPr>
        <p:blipFill>
          <a:blip r:embed="rId2"/>
          <a:stretch>
            <a:fillRect/>
          </a:stretch>
        </p:blipFill>
        <p:spPr>
          <a:xfrm>
            <a:off x="7113685" y="1856517"/>
            <a:ext cx="4646610" cy="4296633"/>
          </a:xfrm>
          <a:prstGeom prst="rect">
            <a:avLst/>
          </a:prstGeom>
        </p:spPr>
      </p:pic>
      <p:sp>
        <p:nvSpPr>
          <p:cNvPr id="5" name="Slide Number Placeholder 4">
            <a:extLst>
              <a:ext uri="{FF2B5EF4-FFF2-40B4-BE49-F238E27FC236}">
                <a16:creationId xmlns:a16="http://schemas.microsoft.com/office/drawing/2014/main" id="{76DF802D-2231-9450-41FC-E3B78097EBEF}"/>
              </a:ext>
            </a:extLst>
          </p:cNvPr>
          <p:cNvSpPr>
            <a:spLocks noGrp="1"/>
          </p:cNvSpPr>
          <p:nvPr>
            <p:ph type="sldNum" sz="quarter" idx="12"/>
          </p:nvPr>
        </p:nvSpPr>
        <p:spPr/>
        <p:txBody>
          <a:bodyPr/>
          <a:lstStyle/>
          <a:p>
            <a:fld id="{6C8DB4F7-D883-4928-8961-38134A510B78}" type="slidenum">
              <a:rPr lang="en-GB" smtClean="0"/>
              <a:t>11</a:t>
            </a:fld>
            <a:endParaRPr lang="en-GB" dirty="0"/>
          </a:p>
        </p:txBody>
      </p:sp>
    </p:spTree>
    <p:extLst>
      <p:ext uri="{BB962C8B-B14F-4D97-AF65-F5344CB8AC3E}">
        <p14:creationId xmlns:p14="http://schemas.microsoft.com/office/powerpoint/2010/main" val="2022139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CE4D-FC3A-48B5-9D3B-2DEEBF66327E}"/>
              </a:ext>
            </a:extLst>
          </p:cNvPr>
          <p:cNvSpPr>
            <a:spLocks noGrp="1"/>
          </p:cNvSpPr>
          <p:nvPr>
            <p:ph type="title"/>
          </p:nvPr>
        </p:nvSpPr>
        <p:spPr/>
        <p:txBody>
          <a:bodyPr/>
          <a:lstStyle/>
          <a:p>
            <a:r>
              <a:rPr lang="en-GB" dirty="0"/>
              <a:t>Databases</a:t>
            </a:r>
            <a:br>
              <a:rPr lang="en-GB" dirty="0"/>
            </a:br>
            <a:r>
              <a:rPr lang="en-GB" sz="2800" dirty="0">
                <a:solidFill>
                  <a:schemeClr val="accent1">
                    <a:lumMod val="75000"/>
                  </a:schemeClr>
                </a:solidFill>
              </a:rPr>
              <a:t>Relational and Non-relational</a:t>
            </a:r>
          </a:p>
        </p:txBody>
      </p:sp>
      <p:pic>
        <p:nvPicPr>
          <p:cNvPr id="6" name="Picture 5">
            <a:extLst>
              <a:ext uri="{FF2B5EF4-FFF2-40B4-BE49-F238E27FC236}">
                <a16:creationId xmlns:a16="http://schemas.microsoft.com/office/drawing/2014/main" id="{42F62861-A67F-465D-AA22-CC06AF5DDC5D}"/>
              </a:ext>
            </a:extLst>
          </p:cNvPr>
          <p:cNvPicPr>
            <a:picLocks noChangeAspect="1"/>
          </p:cNvPicPr>
          <p:nvPr/>
        </p:nvPicPr>
        <p:blipFill>
          <a:blip r:embed="rId3"/>
          <a:stretch>
            <a:fillRect/>
          </a:stretch>
        </p:blipFill>
        <p:spPr>
          <a:xfrm>
            <a:off x="6781904" y="4038564"/>
            <a:ext cx="5029200" cy="2697818"/>
          </a:xfrm>
          <a:prstGeom prst="rect">
            <a:avLst/>
          </a:prstGeom>
        </p:spPr>
      </p:pic>
      <p:pic>
        <p:nvPicPr>
          <p:cNvPr id="8" name="Picture 7">
            <a:extLst>
              <a:ext uri="{FF2B5EF4-FFF2-40B4-BE49-F238E27FC236}">
                <a16:creationId xmlns:a16="http://schemas.microsoft.com/office/drawing/2014/main" id="{F98F3FA2-3F5C-4DC9-99A8-19EED97B8016}"/>
              </a:ext>
            </a:extLst>
          </p:cNvPr>
          <p:cNvPicPr>
            <a:picLocks noChangeAspect="1"/>
          </p:cNvPicPr>
          <p:nvPr/>
        </p:nvPicPr>
        <p:blipFill>
          <a:blip r:embed="rId4"/>
          <a:stretch>
            <a:fillRect/>
          </a:stretch>
        </p:blipFill>
        <p:spPr>
          <a:xfrm>
            <a:off x="7315409" y="1576902"/>
            <a:ext cx="3600241" cy="2370033"/>
          </a:xfrm>
          <a:prstGeom prst="rect">
            <a:avLst/>
          </a:prstGeom>
        </p:spPr>
      </p:pic>
      <p:sp>
        <p:nvSpPr>
          <p:cNvPr id="10" name="TextBox 9">
            <a:extLst>
              <a:ext uri="{FF2B5EF4-FFF2-40B4-BE49-F238E27FC236}">
                <a16:creationId xmlns:a16="http://schemas.microsoft.com/office/drawing/2014/main" id="{08F35B9F-245A-4E62-9ECE-B6F45206B5CC}"/>
              </a:ext>
            </a:extLst>
          </p:cNvPr>
          <p:cNvSpPr txBox="1"/>
          <p:nvPr/>
        </p:nvSpPr>
        <p:spPr>
          <a:xfrm>
            <a:off x="833434" y="4263941"/>
            <a:ext cx="5862641" cy="2539157"/>
          </a:xfrm>
          <a:prstGeom prst="rect">
            <a:avLst/>
          </a:prstGeom>
          <a:noFill/>
        </p:spPr>
        <p:txBody>
          <a:bodyPr wrap="square">
            <a:spAutoFit/>
          </a:bodyPr>
          <a:lstStyle/>
          <a:p>
            <a:pPr marL="342900" indent="-342900" algn="l">
              <a:spcBef>
                <a:spcPts val="1200"/>
              </a:spcBef>
              <a:spcAft>
                <a:spcPts val="600"/>
              </a:spcAft>
              <a:buFont typeface="Arial" panose="020B0604020202020204" pitchFamily="34" charset="0"/>
              <a:buChar char="•"/>
            </a:pPr>
            <a:r>
              <a:rPr lang="en-GB" sz="2400" b="0" i="0" u="none" strike="noStrike" baseline="0" dirty="0">
                <a:latin typeface="NimbusRomNo9L-Medi"/>
              </a:rPr>
              <a:t>Traditional relational databases provide high </a:t>
            </a:r>
            <a:r>
              <a:rPr lang="en-GB" sz="2400" b="1" i="0" u="none" strike="noStrike" baseline="0" dirty="0">
                <a:latin typeface="NimbusRomNo9L-Medi"/>
              </a:rPr>
              <a:t>consistency</a:t>
            </a:r>
            <a:r>
              <a:rPr lang="en-GB" sz="2400" b="0" i="0" u="none" strike="noStrike" baseline="0" dirty="0">
                <a:latin typeface="NimbusRomNo9L-Medi"/>
              </a:rPr>
              <a:t>.</a:t>
            </a:r>
          </a:p>
          <a:p>
            <a:pPr marL="342900" indent="-342900" algn="l">
              <a:spcBef>
                <a:spcPts val="1200"/>
              </a:spcBef>
              <a:spcAft>
                <a:spcPts val="600"/>
              </a:spcAft>
              <a:buFont typeface="Arial" panose="020B0604020202020204" pitchFamily="34" charset="0"/>
              <a:buChar char="•"/>
            </a:pPr>
            <a:r>
              <a:rPr lang="en-GB" sz="2400" b="1" i="0" u="none" strike="noStrike" baseline="0" dirty="0">
                <a:latin typeface="NimbusRomNo9L-Medi"/>
              </a:rPr>
              <a:t>NoSQL databases </a:t>
            </a:r>
            <a:r>
              <a:rPr lang="en-GB" sz="2400" b="0" i="0" u="none" strike="noStrike" baseline="0" dirty="0">
                <a:latin typeface="NimbusRomNo9L-Medi"/>
              </a:rPr>
              <a:t>provide high </a:t>
            </a:r>
            <a:r>
              <a:rPr lang="en-GB" sz="2400" b="1" i="0" u="none" strike="noStrike" baseline="0" dirty="0">
                <a:latin typeface="NimbusRomNo9L-Medi"/>
              </a:rPr>
              <a:t>performance</a:t>
            </a:r>
            <a:r>
              <a:rPr lang="en-GB" sz="2400" b="0" i="0" u="none" strike="noStrike" baseline="0" dirty="0">
                <a:latin typeface="NimbusRomNo9L-Medi"/>
              </a:rPr>
              <a:t> at the cost of </a:t>
            </a:r>
            <a:r>
              <a:rPr lang="en-GB" sz="2400" b="1" i="0" u="none" strike="noStrike" baseline="0" dirty="0">
                <a:latin typeface="NimbusRomNo9L-Medi"/>
              </a:rPr>
              <a:t>consistency</a:t>
            </a:r>
            <a:r>
              <a:rPr lang="en-GB" sz="2400" b="0" i="0" u="none" strike="noStrike" baseline="0" dirty="0">
                <a:latin typeface="NimbusRomNo9L-Medi"/>
              </a:rPr>
              <a:t>, and </a:t>
            </a:r>
            <a:r>
              <a:rPr lang="en-GB" sz="2400" b="1" i="0" u="none" strike="noStrike" baseline="0" dirty="0">
                <a:latin typeface="NimbusRomNo9L-Medi"/>
              </a:rPr>
              <a:t>NewSQL </a:t>
            </a:r>
            <a:r>
              <a:rPr lang="en-GB" sz="2400" b="0" i="0" u="none" strike="noStrike" baseline="0" dirty="0">
                <a:latin typeface="NimbusRomNo9L-Medi"/>
              </a:rPr>
              <a:t>databases attempt to bridge the gap.</a:t>
            </a:r>
            <a:endParaRPr lang="en-GB" sz="2400" dirty="0"/>
          </a:p>
        </p:txBody>
      </p:sp>
      <p:pic>
        <p:nvPicPr>
          <p:cNvPr id="12" name="Picture 11">
            <a:extLst>
              <a:ext uri="{FF2B5EF4-FFF2-40B4-BE49-F238E27FC236}">
                <a16:creationId xmlns:a16="http://schemas.microsoft.com/office/drawing/2014/main" id="{9BC23F39-17C9-4A58-B862-29A90AFB10B3}"/>
              </a:ext>
            </a:extLst>
          </p:cNvPr>
          <p:cNvPicPr>
            <a:picLocks noChangeAspect="1"/>
          </p:cNvPicPr>
          <p:nvPr/>
        </p:nvPicPr>
        <p:blipFill>
          <a:blip r:embed="rId5"/>
          <a:stretch>
            <a:fillRect/>
          </a:stretch>
        </p:blipFill>
        <p:spPr>
          <a:xfrm>
            <a:off x="1929421" y="1551718"/>
            <a:ext cx="3828445" cy="2663476"/>
          </a:xfrm>
          <a:prstGeom prst="rect">
            <a:avLst/>
          </a:prstGeom>
        </p:spPr>
      </p:pic>
      <p:sp>
        <p:nvSpPr>
          <p:cNvPr id="3" name="Slide Number Placeholder 2">
            <a:extLst>
              <a:ext uri="{FF2B5EF4-FFF2-40B4-BE49-F238E27FC236}">
                <a16:creationId xmlns:a16="http://schemas.microsoft.com/office/drawing/2014/main" id="{E51DF9DB-1A3C-D260-7CBE-C20B68F84470}"/>
              </a:ext>
            </a:extLst>
          </p:cNvPr>
          <p:cNvSpPr>
            <a:spLocks noGrp="1"/>
          </p:cNvSpPr>
          <p:nvPr>
            <p:ph type="sldNum" sz="quarter" idx="12"/>
          </p:nvPr>
        </p:nvSpPr>
        <p:spPr/>
        <p:txBody>
          <a:bodyPr/>
          <a:lstStyle/>
          <a:p>
            <a:fld id="{6C8DB4F7-D883-4928-8961-38134A510B78}" type="slidenum">
              <a:rPr lang="en-GB" smtClean="0"/>
              <a:t>12</a:t>
            </a:fld>
            <a:endParaRPr lang="en-GB" dirty="0"/>
          </a:p>
        </p:txBody>
      </p:sp>
    </p:spTree>
    <p:extLst>
      <p:ext uri="{BB962C8B-B14F-4D97-AF65-F5344CB8AC3E}">
        <p14:creationId xmlns:p14="http://schemas.microsoft.com/office/powerpoint/2010/main" val="2718270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F2C61-A190-166C-F640-750A2853B4B0}"/>
              </a:ext>
            </a:extLst>
          </p:cNvPr>
          <p:cNvSpPr>
            <a:spLocks noGrp="1"/>
          </p:cNvSpPr>
          <p:nvPr>
            <p:ph type="title"/>
          </p:nvPr>
        </p:nvSpPr>
        <p:spPr/>
        <p:txBody>
          <a:bodyPr/>
          <a:lstStyle/>
          <a:p>
            <a:r>
              <a:rPr lang="en-GB" dirty="0"/>
              <a:t>Questions and Discussion</a:t>
            </a:r>
          </a:p>
        </p:txBody>
      </p:sp>
      <p:sp>
        <p:nvSpPr>
          <p:cNvPr id="3" name="Content Placeholder 2">
            <a:extLst>
              <a:ext uri="{FF2B5EF4-FFF2-40B4-BE49-F238E27FC236}">
                <a16:creationId xmlns:a16="http://schemas.microsoft.com/office/drawing/2014/main" id="{19B00523-4A8E-891F-BD8A-43E10F9CE1DE}"/>
              </a:ext>
            </a:extLst>
          </p:cNvPr>
          <p:cNvSpPr>
            <a:spLocks noGrp="1"/>
          </p:cNvSpPr>
          <p:nvPr>
            <p:ph idx="1"/>
          </p:nvPr>
        </p:nvSpPr>
        <p:spPr>
          <a:xfrm>
            <a:off x="838200" y="1569392"/>
            <a:ext cx="10515600" cy="5235856"/>
          </a:xfrm>
        </p:spPr>
        <p:txBody>
          <a:bodyPr>
            <a:normAutofit/>
          </a:bodyPr>
          <a:lstStyle/>
          <a:p>
            <a:pPr marL="360363" indent="-360363">
              <a:lnSpc>
                <a:spcPct val="100000"/>
              </a:lnSpc>
              <a:spcBef>
                <a:spcPts val="1200"/>
              </a:spcBef>
              <a:spcAft>
                <a:spcPts val="600"/>
              </a:spcAft>
            </a:pPr>
            <a:r>
              <a:rPr lang="en-GB" sz="2400" dirty="0"/>
              <a:t>How many kinds of major databases you have identified so far?</a:t>
            </a:r>
          </a:p>
          <a:p>
            <a:pPr marL="360363" indent="-360363">
              <a:lnSpc>
                <a:spcPct val="100000"/>
              </a:lnSpc>
              <a:spcBef>
                <a:spcPts val="1200"/>
              </a:spcBef>
              <a:spcAft>
                <a:spcPts val="600"/>
              </a:spcAft>
            </a:pPr>
            <a:endParaRPr lang="en-GB" sz="2400" b="1" dirty="0"/>
          </a:p>
          <a:p>
            <a:pPr marL="360363" indent="-360363">
              <a:lnSpc>
                <a:spcPct val="100000"/>
              </a:lnSpc>
              <a:spcBef>
                <a:spcPts val="1200"/>
              </a:spcBef>
              <a:spcAft>
                <a:spcPts val="600"/>
              </a:spcAft>
            </a:pPr>
            <a:endParaRPr lang="en-GB" sz="2400" b="1" dirty="0"/>
          </a:p>
          <a:p>
            <a:pPr marL="360363" indent="-360363">
              <a:lnSpc>
                <a:spcPct val="100000"/>
              </a:lnSpc>
              <a:spcBef>
                <a:spcPts val="1200"/>
              </a:spcBef>
              <a:spcAft>
                <a:spcPts val="600"/>
              </a:spcAft>
            </a:pPr>
            <a:r>
              <a:rPr lang="en-GB" sz="2400" dirty="0"/>
              <a:t>What are the differences between ACID and BASE?</a:t>
            </a:r>
          </a:p>
          <a:p>
            <a:pPr>
              <a:lnSpc>
                <a:spcPct val="100000"/>
              </a:lnSpc>
              <a:spcBef>
                <a:spcPts val="1200"/>
              </a:spcBef>
              <a:spcAft>
                <a:spcPts val="600"/>
              </a:spcAft>
            </a:pPr>
            <a:endParaRPr lang="en-GB" sz="2400" dirty="0"/>
          </a:p>
          <a:p>
            <a:pPr marL="0" indent="0">
              <a:lnSpc>
                <a:spcPct val="100000"/>
              </a:lnSpc>
              <a:spcBef>
                <a:spcPts val="1200"/>
              </a:spcBef>
              <a:spcAft>
                <a:spcPts val="600"/>
              </a:spcAft>
              <a:buNone/>
            </a:pPr>
            <a:endParaRPr lang="en-GB" sz="2400" dirty="0"/>
          </a:p>
        </p:txBody>
      </p:sp>
      <p:sp>
        <p:nvSpPr>
          <p:cNvPr id="5" name="Slide Number Placeholder 4">
            <a:extLst>
              <a:ext uri="{FF2B5EF4-FFF2-40B4-BE49-F238E27FC236}">
                <a16:creationId xmlns:a16="http://schemas.microsoft.com/office/drawing/2014/main" id="{30AF4441-1A0C-3C65-7692-8A91070EE2D4}"/>
              </a:ext>
            </a:extLst>
          </p:cNvPr>
          <p:cNvSpPr>
            <a:spLocks noGrp="1"/>
          </p:cNvSpPr>
          <p:nvPr>
            <p:ph type="sldNum" sz="quarter" idx="12"/>
          </p:nvPr>
        </p:nvSpPr>
        <p:spPr/>
        <p:txBody>
          <a:bodyPr/>
          <a:lstStyle/>
          <a:p>
            <a:fld id="{6C8DB4F7-D883-4928-8961-38134A510B78}" type="slidenum">
              <a:rPr lang="en-GB" smtClean="0"/>
              <a:t>13</a:t>
            </a:fld>
            <a:endParaRPr lang="en-GB" dirty="0"/>
          </a:p>
        </p:txBody>
      </p:sp>
    </p:spTree>
    <p:extLst>
      <p:ext uri="{BB962C8B-B14F-4D97-AF65-F5344CB8AC3E}">
        <p14:creationId xmlns:p14="http://schemas.microsoft.com/office/powerpoint/2010/main" val="158926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50053-1E37-4A2D-8263-5CD49358FDE0}"/>
              </a:ext>
            </a:extLst>
          </p:cNvPr>
          <p:cNvSpPr>
            <a:spLocks noGrp="1"/>
          </p:cNvSpPr>
          <p:nvPr>
            <p:ph type="title"/>
          </p:nvPr>
        </p:nvSpPr>
        <p:spPr/>
        <p:txBody>
          <a:bodyPr/>
          <a:lstStyle/>
          <a:p>
            <a:r>
              <a:rPr lang="pt-BR" dirty="0"/>
              <a:t>Big Data Architectures</a:t>
            </a:r>
            <a:endParaRPr lang="en-GB" dirty="0"/>
          </a:p>
        </p:txBody>
      </p:sp>
      <p:pic>
        <p:nvPicPr>
          <p:cNvPr id="5" name="Picture 4">
            <a:extLst>
              <a:ext uri="{FF2B5EF4-FFF2-40B4-BE49-F238E27FC236}">
                <a16:creationId xmlns:a16="http://schemas.microsoft.com/office/drawing/2014/main" id="{81967C62-FE93-46E2-A77C-2C35AD268173}"/>
              </a:ext>
            </a:extLst>
          </p:cNvPr>
          <p:cNvPicPr>
            <a:picLocks noChangeAspect="1"/>
          </p:cNvPicPr>
          <p:nvPr/>
        </p:nvPicPr>
        <p:blipFill>
          <a:blip r:embed="rId3"/>
          <a:stretch>
            <a:fillRect/>
          </a:stretch>
        </p:blipFill>
        <p:spPr>
          <a:xfrm>
            <a:off x="6792021" y="1853838"/>
            <a:ext cx="4866579" cy="2413999"/>
          </a:xfrm>
          <a:prstGeom prst="rect">
            <a:avLst/>
          </a:prstGeom>
        </p:spPr>
      </p:pic>
      <p:pic>
        <p:nvPicPr>
          <p:cNvPr id="7" name="Picture 6">
            <a:extLst>
              <a:ext uri="{FF2B5EF4-FFF2-40B4-BE49-F238E27FC236}">
                <a16:creationId xmlns:a16="http://schemas.microsoft.com/office/drawing/2014/main" id="{738C385C-69CC-48F2-8A0F-0939D325164F}"/>
              </a:ext>
            </a:extLst>
          </p:cNvPr>
          <p:cNvPicPr>
            <a:picLocks noChangeAspect="1"/>
          </p:cNvPicPr>
          <p:nvPr/>
        </p:nvPicPr>
        <p:blipFill>
          <a:blip r:embed="rId4"/>
          <a:stretch>
            <a:fillRect/>
          </a:stretch>
        </p:blipFill>
        <p:spPr>
          <a:xfrm>
            <a:off x="6096000" y="5036050"/>
            <a:ext cx="5762626" cy="1053737"/>
          </a:xfrm>
          <a:prstGeom prst="rect">
            <a:avLst/>
          </a:prstGeom>
        </p:spPr>
      </p:pic>
      <p:sp>
        <p:nvSpPr>
          <p:cNvPr id="10" name="Content Placeholder 2">
            <a:extLst>
              <a:ext uri="{FF2B5EF4-FFF2-40B4-BE49-F238E27FC236}">
                <a16:creationId xmlns:a16="http://schemas.microsoft.com/office/drawing/2014/main" id="{82066CD9-B0DD-4261-BC03-2F0ABAA1BABA}"/>
              </a:ext>
            </a:extLst>
          </p:cNvPr>
          <p:cNvSpPr>
            <a:spLocks noGrp="1"/>
          </p:cNvSpPr>
          <p:nvPr>
            <p:ph idx="1"/>
          </p:nvPr>
        </p:nvSpPr>
        <p:spPr>
          <a:xfrm>
            <a:off x="838200" y="1638300"/>
            <a:ext cx="5953821" cy="5219700"/>
          </a:xfrm>
        </p:spPr>
        <p:txBody>
          <a:bodyPr>
            <a:normAutofit/>
          </a:bodyPr>
          <a:lstStyle/>
          <a:p>
            <a:pPr marL="358775" indent="-358775">
              <a:lnSpc>
                <a:spcPct val="100000"/>
              </a:lnSpc>
              <a:spcBef>
                <a:spcPts val="1200"/>
              </a:spcBef>
              <a:spcAft>
                <a:spcPts val="600"/>
              </a:spcAft>
            </a:pPr>
            <a:r>
              <a:rPr lang="en-GB" sz="2400" dirty="0"/>
              <a:t>Different architectures can be used for Big data processing. </a:t>
            </a:r>
          </a:p>
          <a:p>
            <a:pPr marL="358775" indent="-358775">
              <a:lnSpc>
                <a:spcPct val="100000"/>
              </a:lnSpc>
              <a:spcBef>
                <a:spcPts val="1200"/>
              </a:spcBef>
              <a:spcAft>
                <a:spcPts val="600"/>
              </a:spcAft>
            </a:pPr>
            <a:r>
              <a:rPr lang="en-GB" sz="2400" dirty="0"/>
              <a:t>We introduce two major architectures used in Big data.</a:t>
            </a:r>
          </a:p>
          <a:p>
            <a:pPr marL="358775" indent="-358775">
              <a:lnSpc>
                <a:spcPct val="100000"/>
              </a:lnSpc>
              <a:spcBef>
                <a:spcPts val="1200"/>
              </a:spcBef>
              <a:spcAft>
                <a:spcPts val="600"/>
              </a:spcAft>
            </a:pPr>
            <a:r>
              <a:rPr lang="en-GB" sz="2400" dirty="0"/>
              <a:t>An efficient real time data processing architecture needs to be </a:t>
            </a:r>
            <a:r>
              <a:rPr lang="en-GB" sz="2400" b="1" dirty="0">
                <a:highlight>
                  <a:srgbClr val="FFFF00"/>
                </a:highlight>
              </a:rPr>
              <a:t>scalable</a:t>
            </a:r>
            <a:r>
              <a:rPr lang="en-GB" sz="2400" dirty="0"/>
              <a:t> and    </a:t>
            </a:r>
            <a:r>
              <a:rPr lang="en-GB" sz="2400" b="1" dirty="0">
                <a:highlight>
                  <a:srgbClr val="FFFF00"/>
                </a:highlight>
              </a:rPr>
              <a:t>fault-tolerant</a:t>
            </a:r>
            <a:r>
              <a:rPr lang="en-GB" sz="2400" dirty="0"/>
              <a:t> and it should support batch and incremental updates. The kinds of architectures are mentioned below</a:t>
            </a:r>
          </a:p>
          <a:p>
            <a:pPr marL="358775" indent="-358775">
              <a:lnSpc>
                <a:spcPct val="100000"/>
              </a:lnSpc>
              <a:spcBef>
                <a:spcPts val="1200"/>
              </a:spcBef>
              <a:spcAft>
                <a:spcPts val="600"/>
              </a:spcAft>
              <a:buFont typeface="+mj-lt"/>
              <a:buAutoNum type="arabicPeriod"/>
            </a:pPr>
            <a:r>
              <a:rPr lang="en-GB" b="1" dirty="0"/>
              <a:t>Lambda Architecture</a:t>
            </a:r>
            <a:endParaRPr lang="en-GB" sz="2200" b="1" dirty="0"/>
          </a:p>
          <a:p>
            <a:pPr marL="358775" indent="-358775">
              <a:lnSpc>
                <a:spcPct val="100000"/>
              </a:lnSpc>
              <a:spcBef>
                <a:spcPts val="1200"/>
              </a:spcBef>
              <a:spcAft>
                <a:spcPts val="600"/>
              </a:spcAft>
              <a:buFont typeface="+mj-lt"/>
              <a:buAutoNum type="arabicPeriod"/>
            </a:pPr>
            <a:r>
              <a:rPr lang="en-GB" b="1" dirty="0"/>
              <a:t>Kappa Architecture</a:t>
            </a:r>
            <a:endParaRPr lang="en-GB" sz="3600" b="1" dirty="0"/>
          </a:p>
        </p:txBody>
      </p:sp>
      <p:sp>
        <p:nvSpPr>
          <p:cNvPr id="3" name="Slide Number Placeholder 2">
            <a:extLst>
              <a:ext uri="{FF2B5EF4-FFF2-40B4-BE49-F238E27FC236}">
                <a16:creationId xmlns:a16="http://schemas.microsoft.com/office/drawing/2014/main" id="{D9549C13-8E16-5C80-4500-7593C50AA408}"/>
              </a:ext>
            </a:extLst>
          </p:cNvPr>
          <p:cNvSpPr>
            <a:spLocks noGrp="1"/>
          </p:cNvSpPr>
          <p:nvPr>
            <p:ph type="sldNum" sz="quarter" idx="12"/>
          </p:nvPr>
        </p:nvSpPr>
        <p:spPr/>
        <p:txBody>
          <a:bodyPr/>
          <a:lstStyle/>
          <a:p>
            <a:fld id="{6C8DB4F7-D883-4928-8961-38134A510B78}" type="slidenum">
              <a:rPr lang="en-GB" smtClean="0"/>
              <a:t>14</a:t>
            </a:fld>
            <a:endParaRPr lang="en-GB" dirty="0"/>
          </a:p>
        </p:txBody>
      </p:sp>
      <p:sp>
        <p:nvSpPr>
          <p:cNvPr id="6" name="Rectangle: Rounded Corners 5">
            <a:extLst>
              <a:ext uri="{FF2B5EF4-FFF2-40B4-BE49-F238E27FC236}">
                <a16:creationId xmlns:a16="http://schemas.microsoft.com/office/drawing/2014/main" id="{775CA9C0-7930-005A-509E-8E7961A17481}"/>
              </a:ext>
            </a:extLst>
          </p:cNvPr>
          <p:cNvSpPr/>
          <p:nvPr/>
        </p:nvSpPr>
        <p:spPr>
          <a:xfrm>
            <a:off x="9548446" y="3683977"/>
            <a:ext cx="1415562" cy="272561"/>
          </a:xfrm>
          <a:prstGeom prst="roundRect">
            <a:avLst/>
          </a:prstGeom>
          <a:solidFill>
            <a:schemeClr val="accent6">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B8C76DBF-0850-BDCD-E43B-8A67750394A9}"/>
              </a:ext>
            </a:extLst>
          </p:cNvPr>
          <p:cNvSpPr/>
          <p:nvPr/>
        </p:nvSpPr>
        <p:spPr>
          <a:xfrm>
            <a:off x="8269532" y="5867495"/>
            <a:ext cx="1489930" cy="230481"/>
          </a:xfrm>
          <a:prstGeom prst="roundRect">
            <a:avLst/>
          </a:prstGeom>
          <a:solidFill>
            <a:schemeClr val="accent6">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74539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C4333-5459-450F-8890-BA834D03D6E5}"/>
              </a:ext>
            </a:extLst>
          </p:cNvPr>
          <p:cNvSpPr>
            <a:spLocks noGrp="1"/>
          </p:cNvSpPr>
          <p:nvPr>
            <p:ph type="title"/>
          </p:nvPr>
        </p:nvSpPr>
        <p:spPr/>
        <p:txBody>
          <a:bodyPr/>
          <a:lstStyle/>
          <a:p>
            <a:r>
              <a:rPr lang="en-GB" dirty="0"/>
              <a:t>Big Data Processing</a:t>
            </a:r>
          </a:p>
        </p:txBody>
      </p:sp>
      <p:sp>
        <p:nvSpPr>
          <p:cNvPr id="3" name="Content Placeholder 2">
            <a:extLst>
              <a:ext uri="{FF2B5EF4-FFF2-40B4-BE49-F238E27FC236}">
                <a16:creationId xmlns:a16="http://schemas.microsoft.com/office/drawing/2014/main" id="{34836609-7324-49A8-9472-98942CA718F9}"/>
              </a:ext>
            </a:extLst>
          </p:cNvPr>
          <p:cNvSpPr>
            <a:spLocks noGrp="1"/>
          </p:cNvSpPr>
          <p:nvPr>
            <p:ph idx="1"/>
          </p:nvPr>
        </p:nvSpPr>
        <p:spPr>
          <a:xfrm>
            <a:off x="963826" y="1576915"/>
            <a:ext cx="10389973" cy="5238750"/>
          </a:xfrm>
        </p:spPr>
        <p:txBody>
          <a:bodyPr>
            <a:normAutofit fontScale="92500"/>
          </a:bodyPr>
          <a:lstStyle/>
          <a:p>
            <a:pPr marL="268288" indent="-268288">
              <a:spcBef>
                <a:spcPts val="1200"/>
              </a:spcBef>
            </a:pPr>
            <a:r>
              <a:rPr lang="en-GB" sz="2600" b="1" dirty="0">
                <a:solidFill>
                  <a:schemeClr val="accent1">
                    <a:lumMod val="75000"/>
                  </a:schemeClr>
                </a:solidFill>
              </a:rPr>
              <a:t>How can we effectively address the challenges associated with BIG Data?</a:t>
            </a:r>
          </a:p>
          <a:p>
            <a:pPr marL="268288" indent="-268288">
              <a:spcBef>
                <a:spcPts val="1200"/>
              </a:spcBef>
            </a:pPr>
            <a:r>
              <a:rPr lang="en-GB" sz="2200" dirty="0"/>
              <a:t>Build Bigger and more powerful machines</a:t>
            </a:r>
          </a:p>
          <a:p>
            <a:pPr marL="268288" indent="-268288">
              <a:spcBef>
                <a:spcPts val="1200"/>
              </a:spcBef>
            </a:pPr>
            <a:r>
              <a:rPr lang="en-GB" sz="2200" dirty="0"/>
              <a:t>Although technological advancements have made possible for the storage of vast amounts of data, there are still some technological limitations that impact on how that data can be used.</a:t>
            </a:r>
          </a:p>
          <a:p>
            <a:pPr>
              <a:spcBef>
                <a:spcPts val="1200"/>
              </a:spcBef>
            </a:pPr>
            <a:r>
              <a:rPr lang="en-GB" sz="2600" b="1" dirty="0"/>
              <a:t>Typical Hard Drive from 1990</a:t>
            </a:r>
          </a:p>
          <a:p>
            <a:pPr>
              <a:spcBef>
                <a:spcPts val="1200"/>
              </a:spcBef>
            </a:pPr>
            <a:r>
              <a:rPr lang="en-GB" sz="2200" dirty="0"/>
              <a:t>1370 MB capacity</a:t>
            </a:r>
          </a:p>
          <a:p>
            <a:pPr marL="720000">
              <a:spcBef>
                <a:spcPts val="1200"/>
              </a:spcBef>
            </a:pPr>
            <a:r>
              <a:rPr lang="en-GB" sz="2200" dirty="0"/>
              <a:t>4.4 MB/s transfer speed</a:t>
            </a:r>
          </a:p>
          <a:p>
            <a:pPr marL="1080000">
              <a:spcBef>
                <a:spcPts val="1200"/>
              </a:spcBef>
            </a:pPr>
            <a:r>
              <a:rPr lang="en-GB" sz="1900" b="1" spc="-40" dirty="0">
                <a:cs typeface="Trebuchet MS"/>
              </a:rPr>
              <a:t>Five minutes required to read a full drive</a:t>
            </a:r>
            <a:endParaRPr lang="en-GB" sz="3000" b="1" dirty="0"/>
          </a:p>
          <a:p>
            <a:pPr>
              <a:spcBef>
                <a:spcPts val="1200"/>
              </a:spcBef>
            </a:pPr>
            <a:r>
              <a:rPr lang="en-GB" sz="2400" b="1" dirty="0"/>
              <a:t>2022</a:t>
            </a:r>
          </a:p>
          <a:p>
            <a:pPr>
              <a:spcBef>
                <a:spcPts val="1200"/>
              </a:spcBef>
            </a:pPr>
            <a:r>
              <a:rPr lang="en-GB" sz="2200" dirty="0"/>
              <a:t>1 TB capacity</a:t>
            </a:r>
          </a:p>
          <a:p>
            <a:pPr marL="720000">
              <a:spcBef>
                <a:spcPts val="1200"/>
              </a:spcBef>
            </a:pPr>
            <a:r>
              <a:rPr lang="en-GB" sz="2200" dirty="0"/>
              <a:t>100 MB/s transfer speed or 200 MB/s </a:t>
            </a:r>
          </a:p>
          <a:p>
            <a:pPr marL="1080000">
              <a:spcBef>
                <a:spcPts val="1200"/>
              </a:spcBef>
            </a:pPr>
            <a:r>
              <a:rPr lang="en-GB" sz="1900" b="1" spc="-40" dirty="0">
                <a:cs typeface="Trebuchet MS"/>
              </a:rPr>
              <a:t>2.9 hours or 1.45 hours required to read full drive </a:t>
            </a:r>
            <a:endParaRPr lang="en-GB" sz="1900" b="1" dirty="0">
              <a:cs typeface="Trebuchet MS"/>
            </a:endParaRPr>
          </a:p>
        </p:txBody>
      </p:sp>
      <p:sp>
        <p:nvSpPr>
          <p:cNvPr id="5" name="Slide Number Placeholder 4">
            <a:extLst>
              <a:ext uri="{FF2B5EF4-FFF2-40B4-BE49-F238E27FC236}">
                <a16:creationId xmlns:a16="http://schemas.microsoft.com/office/drawing/2014/main" id="{43AB0E7F-56B8-B5E7-E4BB-1B5DD0D3DD36}"/>
              </a:ext>
            </a:extLst>
          </p:cNvPr>
          <p:cNvSpPr>
            <a:spLocks noGrp="1"/>
          </p:cNvSpPr>
          <p:nvPr>
            <p:ph type="sldNum" sz="quarter" idx="12"/>
          </p:nvPr>
        </p:nvSpPr>
        <p:spPr/>
        <p:txBody>
          <a:bodyPr/>
          <a:lstStyle/>
          <a:p>
            <a:fld id="{6C8DB4F7-D883-4928-8961-38134A510B78}" type="slidenum">
              <a:rPr lang="en-GB" smtClean="0"/>
              <a:t>15</a:t>
            </a:fld>
            <a:endParaRPr lang="en-GB" dirty="0"/>
          </a:p>
        </p:txBody>
      </p:sp>
    </p:spTree>
    <p:extLst>
      <p:ext uri="{BB962C8B-B14F-4D97-AF65-F5344CB8AC3E}">
        <p14:creationId xmlns:p14="http://schemas.microsoft.com/office/powerpoint/2010/main" val="2712025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C4333-5459-450F-8890-BA834D03D6E5}"/>
              </a:ext>
            </a:extLst>
          </p:cNvPr>
          <p:cNvSpPr>
            <a:spLocks noGrp="1"/>
          </p:cNvSpPr>
          <p:nvPr>
            <p:ph type="title"/>
          </p:nvPr>
        </p:nvSpPr>
        <p:spPr/>
        <p:txBody>
          <a:bodyPr>
            <a:normAutofit/>
          </a:bodyPr>
          <a:lstStyle/>
          <a:p>
            <a:r>
              <a:rPr lang="en-GB" dirty="0"/>
              <a:t>Big Data Processing</a:t>
            </a:r>
          </a:p>
        </p:txBody>
      </p:sp>
      <p:sp>
        <p:nvSpPr>
          <p:cNvPr id="3" name="Content Placeholder 2">
            <a:extLst>
              <a:ext uri="{FF2B5EF4-FFF2-40B4-BE49-F238E27FC236}">
                <a16:creationId xmlns:a16="http://schemas.microsoft.com/office/drawing/2014/main" id="{34836609-7324-49A8-9472-98942CA718F9}"/>
              </a:ext>
            </a:extLst>
          </p:cNvPr>
          <p:cNvSpPr>
            <a:spLocks noGrp="1"/>
          </p:cNvSpPr>
          <p:nvPr>
            <p:ph idx="1"/>
          </p:nvPr>
        </p:nvSpPr>
        <p:spPr>
          <a:xfrm>
            <a:off x="963826" y="1609725"/>
            <a:ext cx="10389973" cy="5162550"/>
          </a:xfrm>
        </p:spPr>
        <p:txBody>
          <a:bodyPr>
            <a:normAutofit/>
          </a:bodyPr>
          <a:lstStyle/>
          <a:p>
            <a:pPr marL="358775" indent="-358775">
              <a:lnSpc>
                <a:spcPct val="100000"/>
              </a:lnSpc>
              <a:spcBef>
                <a:spcPts val="1200"/>
              </a:spcBef>
              <a:spcAft>
                <a:spcPts val="600"/>
              </a:spcAft>
            </a:pPr>
            <a:r>
              <a:rPr lang="en-GB" sz="2400" dirty="0">
                <a:solidFill>
                  <a:schemeClr val="accent1">
                    <a:lumMod val="75000"/>
                  </a:schemeClr>
                </a:solidFill>
              </a:rPr>
              <a:t>How can we effectively address the challenges associated with </a:t>
            </a:r>
            <a:r>
              <a:rPr lang="en-GB" sz="2400" b="1" dirty="0">
                <a:solidFill>
                  <a:schemeClr val="accent1">
                    <a:lumMod val="75000"/>
                  </a:schemeClr>
                </a:solidFill>
              </a:rPr>
              <a:t>BIG Data</a:t>
            </a:r>
            <a:r>
              <a:rPr lang="en-GB" sz="2400" dirty="0">
                <a:solidFill>
                  <a:schemeClr val="accent1">
                    <a:lumMod val="75000"/>
                  </a:schemeClr>
                </a:solidFill>
              </a:rPr>
              <a:t>?</a:t>
            </a:r>
          </a:p>
          <a:p>
            <a:pPr marL="358775" indent="-358775">
              <a:lnSpc>
                <a:spcPct val="100000"/>
              </a:lnSpc>
              <a:spcBef>
                <a:spcPts val="1200"/>
              </a:spcBef>
              <a:spcAft>
                <a:spcPts val="600"/>
              </a:spcAft>
            </a:pPr>
            <a:r>
              <a:rPr lang="en-GB" sz="2400" dirty="0"/>
              <a:t>Use a collection of reasonably powerful machines in concert</a:t>
            </a:r>
          </a:p>
          <a:p>
            <a:pPr marL="358775" indent="-358775">
              <a:lnSpc>
                <a:spcPct val="100000"/>
              </a:lnSpc>
              <a:spcBef>
                <a:spcPts val="1200"/>
              </a:spcBef>
              <a:spcAft>
                <a:spcPts val="600"/>
              </a:spcAft>
              <a:buNone/>
            </a:pPr>
            <a:endParaRPr lang="en-GB" sz="3200" dirty="0"/>
          </a:p>
          <a:p>
            <a:pPr marL="358775" indent="-358775">
              <a:lnSpc>
                <a:spcPct val="100000"/>
              </a:lnSpc>
              <a:spcBef>
                <a:spcPts val="1200"/>
              </a:spcBef>
              <a:spcAft>
                <a:spcPts val="600"/>
              </a:spcAft>
            </a:pPr>
            <a:endParaRPr lang="en-GB" sz="2400" dirty="0"/>
          </a:p>
          <a:p>
            <a:pPr marL="358775" indent="-358775">
              <a:lnSpc>
                <a:spcPct val="100000"/>
              </a:lnSpc>
              <a:spcBef>
                <a:spcPts val="1200"/>
              </a:spcBef>
              <a:spcAft>
                <a:spcPts val="600"/>
              </a:spcAft>
            </a:pPr>
            <a:r>
              <a:rPr lang="en-GB" sz="2400" spc="-75" dirty="0">
                <a:latin typeface="Calibri" panose="020F0502020204030204" pitchFamily="34" charset="0"/>
                <a:cs typeface="Calibri" panose="020F0502020204030204" pitchFamily="34" charset="0"/>
              </a:rPr>
              <a:t>Various </a:t>
            </a:r>
            <a:r>
              <a:rPr lang="en-GB" sz="2400" spc="-20" dirty="0">
                <a:latin typeface="Calibri" panose="020F0502020204030204" pitchFamily="34" charset="0"/>
                <a:cs typeface="Calibri" panose="020F0502020204030204" pitchFamily="34" charset="0"/>
              </a:rPr>
              <a:t>Cloud </a:t>
            </a:r>
            <a:r>
              <a:rPr lang="en-GB" sz="2400" spc="-110" dirty="0">
                <a:latin typeface="Calibri" panose="020F0502020204030204" pitchFamily="34" charset="0"/>
                <a:cs typeface="Calibri" panose="020F0502020204030204" pitchFamily="34" charset="0"/>
              </a:rPr>
              <a:t>platforms </a:t>
            </a:r>
            <a:r>
              <a:rPr lang="en-GB" sz="2400" spc="-120" dirty="0">
                <a:latin typeface="Calibri" panose="020F0502020204030204" pitchFamily="34" charset="0"/>
                <a:cs typeface="Calibri" panose="020F0502020204030204" pitchFamily="34" charset="0"/>
              </a:rPr>
              <a:t>are </a:t>
            </a:r>
            <a:r>
              <a:rPr lang="en-GB" sz="2400" spc="-165" dirty="0">
                <a:latin typeface="Calibri" panose="020F0502020204030204" pitchFamily="34" charset="0"/>
                <a:cs typeface="Calibri" panose="020F0502020204030204" pitchFamily="34" charset="0"/>
              </a:rPr>
              <a:t>available </a:t>
            </a:r>
            <a:r>
              <a:rPr lang="en-GB" sz="2400" spc="-50" dirty="0">
                <a:latin typeface="Calibri" panose="020F0502020204030204" pitchFamily="34" charset="0"/>
                <a:cs typeface="Calibri" panose="020F0502020204030204" pitchFamily="34" charset="0"/>
              </a:rPr>
              <a:t>to </a:t>
            </a:r>
            <a:r>
              <a:rPr lang="en-GB" sz="2400" spc="-125" dirty="0">
                <a:latin typeface="Calibri" panose="020F0502020204030204" pitchFamily="34" charset="0"/>
                <a:cs typeface="Calibri" panose="020F0502020204030204" pitchFamily="34" charset="0"/>
              </a:rPr>
              <a:t>help </a:t>
            </a:r>
            <a:r>
              <a:rPr lang="en-GB" sz="2400" spc="-100" dirty="0">
                <a:latin typeface="Calibri" panose="020F0502020204030204" pitchFamily="34" charset="0"/>
                <a:cs typeface="Calibri" panose="020F0502020204030204" pitchFamily="34" charset="0"/>
              </a:rPr>
              <a:t>with </a:t>
            </a:r>
            <a:r>
              <a:rPr lang="en-GB" sz="2400" spc="-85" dirty="0">
                <a:latin typeface="Calibri" panose="020F0502020204030204" pitchFamily="34" charset="0"/>
                <a:cs typeface="Calibri" panose="020F0502020204030204" pitchFamily="34" charset="0"/>
              </a:rPr>
              <a:t>processing </a:t>
            </a:r>
            <a:r>
              <a:rPr lang="en-GB" sz="2400" spc="20" dirty="0">
                <a:latin typeface="Calibri" panose="020F0502020204030204" pitchFamily="34" charset="0"/>
                <a:cs typeface="Calibri" panose="020F0502020204030204" pitchFamily="34" charset="0"/>
              </a:rPr>
              <a:t>BIG D</a:t>
            </a:r>
            <a:r>
              <a:rPr lang="en-GB" sz="2400" spc="-10" dirty="0">
                <a:latin typeface="Calibri" panose="020F0502020204030204" pitchFamily="34" charset="0"/>
                <a:cs typeface="Calibri" panose="020F0502020204030204" pitchFamily="34" charset="0"/>
              </a:rPr>
              <a:t>ATA</a:t>
            </a:r>
            <a:endParaRPr lang="en-GB" sz="2400" dirty="0">
              <a:latin typeface="Calibri" panose="020F0502020204030204" pitchFamily="34" charset="0"/>
              <a:cs typeface="Calibri" panose="020F0502020204030204" pitchFamily="34" charset="0"/>
            </a:endParaRPr>
          </a:p>
          <a:p>
            <a:pPr marL="358775" indent="-358775">
              <a:lnSpc>
                <a:spcPct val="100000"/>
              </a:lnSpc>
              <a:spcBef>
                <a:spcPts val="1200"/>
              </a:spcBef>
              <a:spcAft>
                <a:spcPts val="600"/>
              </a:spcAft>
            </a:pPr>
            <a:endParaRPr lang="en-GB" sz="2400" dirty="0"/>
          </a:p>
          <a:p>
            <a:pPr>
              <a:lnSpc>
                <a:spcPct val="100000"/>
              </a:lnSpc>
              <a:spcBef>
                <a:spcPts val="1200"/>
              </a:spcBef>
              <a:spcAft>
                <a:spcPts val="600"/>
              </a:spcAft>
            </a:pPr>
            <a:endParaRPr lang="en-GB" sz="1400" dirty="0">
              <a:latin typeface="Trebuchet MS"/>
              <a:cs typeface="Trebuchet MS"/>
            </a:endParaRPr>
          </a:p>
        </p:txBody>
      </p:sp>
      <p:pic>
        <p:nvPicPr>
          <p:cNvPr id="5" name="Picture 4">
            <a:extLst>
              <a:ext uri="{FF2B5EF4-FFF2-40B4-BE49-F238E27FC236}">
                <a16:creationId xmlns:a16="http://schemas.microsoft.com/office/drawing/2014/main" id="{CA955870-BB1A-45AB-8EA5-D5B3BA152C12}"/>
              </a:ext>
            </a:extLst>
          </p:cNvPr>
          <p:cNvPicPr>
            <a:picLocks noChangeAspect="1"/>
          </p:cNvPicPr>
          <p:nvPr/>
        </p:nvPicPr>
        <p:blipFill>
          <a:blip r:embed="rId3"/>
          <a:stretch>
            <a:fillRect/>
          </a:stretch>
        </p:blipFill>
        <p:spPr>
          <a:xfrm>
            <a:off x="2000982" y="2735376"/>
            <a:ext cx="7192405" cy="1300930"/>
          </a:xfrm>
          <a:prstGeom prst="rect">
            <a:avLst/>
          </a:prstGeom>
        </p:spPr>
      </p:pic>
      <p:pic>
        <p:nvPicPr>
          <p:cNvPr id="7" name="Picture 6">
            <a:extLst>
              <a:ext uri="{FF2B5EF4-FFF2-40B4-BE49-F238E27FC236}">
                <a16:creationId xmlns:a16="http://schemas.microsoft.com/office/drawing/2014/main" id="{5C74F4A6-0996-4A48-9380-8A364DCB80DC}"/>
              </a:ext>
            </a:extLst>
          </p:cNvPr>
          <p:cNvPicPr>
            <a:picLocks noChangeAspect="1"/>
          </p:cNvPicPr>
          <p:nvPr/>
        </p:nvPicPr>
        <p:blipFill>
          <a:blip r:embed="rId4"/>
          <a:stretch>
            <a:fillRect/>
          </a:stretch>
        </p:blipFill>
        <p:spPr>
          <a:xfrm>
            <a:off x="1841414" y="4904090"/>
            <a:ext cx="8140786" cy="1804868"/>
          </a:xfrm>
          <a:prstGeom prst="rect">
            <a:avLst/>
          </a:prstGeom>
        </p:spPr>
      </p:pic>
      <p:sp>
        <p:nvSpPr>
          <p:cNvPr id="4" name="Slide Number Placeholder 3">
            <a:extLst>
              <a:ext uri="{FF2B5EF4-FFF2-40B4-BE49-F238E27FC236}">
                <a16:creationId xmlns:a16="http://schemas.microsoft.com/office/drawing/2014/main" id="{FC51D17E-F062-0AA5-3276-1E3ECD35434B}"/>
              </a:ext>
            </a:extLst>
          </p:cNvPr>
          <p:cNvSpPr>
            <a:spLocks noGrp="1"/>
          </p:cNvSpPr>
          <p:nvPr>
            <p:ph type="sldNum" sz="quarter" idx="12"/>
          </p:nvPr>
        </p:nvSpPr>
        <p:spPr/>
        <p:txBody>
          <a:bodyPr/>
          <a:lstStyle/>
          <a:p>
            <a:fld id="{6C8DB4F7-D883-4928-8961-38134A510B78}" type="slidenum">
              <a:rPr lang="en-GB" smtClean="0"/>
              <a:t>16</a:t>
            </a:fld>
            <a:endParaRPr lang="en-GB" dirty="0"/>
          </a:p>
        </p:txBody>
      </p:sp>
    </p:spTree>
    <p:extLst>
      <p:ext uri="{BB962C8B-B14F-4D97-AF65-F5344CB8AC3E}">
        <p14:creationId xmlns:p14="http://schemas.microsoft.com/office/powerpoint/2010/main" val="600767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Big Data Processing</a:t>
            </a:r>
            <a:br>
              <a:rPr lang="pt-BR" dirty="0"/>
            </a:br>
            <a:r>
              <a:rPr lang="pt-BR" sz="2800" dirty="0">
                <a:solidFill>
                  <a:schemeClr val="accent1">
                    <a:lumMod val="75000"/>
                  </a:schemeClr>
                </a:solidFill>
              </a:rPr>
              <a:t>Distributed Systems</a:t>
            </a:r>
            <a:endParaRPr lang="pt-BR" dirty="0">
              <a:solidFill>
                <a:schemeClr val="accent1">
                  <a:lumMod val="75000"/>
                </a:schemeClr>
              </a:solidFill>
            </a:endParaRPr>
          </a:p>
        </p:txBody>
      </p:sp>
      <p:sp>
        <p:nvSpPr>
          <p:cNvPr id="3" name="Espaço Reservado para Conteúdo 2"/>
          <p:cNvSpPr>
            <a:spLocks noGrp="1"/>
          </p:cNvSpPr>
          <p:nvPr>
            <p:ph idx="1"/>
          </p:nvPr>
        </p:nvSpPr>
        <p:spPr>
          <a:xfrm>
            <a:off x="589086" y="1619250"/>
            <a:ext cx="5737574" cy="5086350"/>
          </a:xfrm>
        </p:spPr>
        <p:txBody>
          <a:bodyPr>
            <a:normAutofit/>
          </a:bodyPr>
          <a:lstStyle/>
          <a:p>
            <a:pPr lvl="1">
              <a:lnSpc>
                <a:spcPct val="110000"/>
              </a:lnSpc>
              <a:spcBef>
                <a:spcPts val="600"/>
              </a:spcBef>
              <a:spcAft>
                <a:spcPts val="1200"/>
              </a:spcAft>
            </a:pPr>
            <a:r>
              <a:rPr lang="en-GB" dirty="0"/>
              <a:t>The most popular Big data processing technique using clusters of computers is </a:t>
            </a:r>
            <a:r>
              <a:rPr lang="en-GB" b="1" dirty="0"/>
              <a:t>MapReduce.</a:t>
            </a:r>
          </a:p>
          <a:p>
            <a:pPr lvl="2">
              <a:lnSpc>
                <a:spcPct val="110000"/>
              </a:lnSpc>
              <a:spcBef>
                <a:spcPts val="600"/>
              </a:spcBef>
              <a:spcAft>
                <a:spcPts val="1200"/>
              </a:spcAft>
            </a:pPr>
            <a:r>
              <a:rPr lang="en-GB" sz="2400" dirty="0"/>
              <a:t>Is a </a:t>
            </a:r>
            <a:r>
              <a:rPr lang="en-GB" sz="2400" b="1" dirty="0"/>
              <a:t>programming model </a:t>
            </a:r>
            <a:r>
              <a:rPr lang="en-GB" sz="2400" dirty="0"/>
              <a:t>that can be implemented using </a:t>
            </a:r>
            <a:r>
              <a:rPr lang="en-GB" sz="2400" b="1" dirty="0"/>
              <a:t>HADOOP</a:t>
            </a:r>
            <a:r>
              <a:rPr lang="en-GB" sz="2400" dirty="0"/>
              <a:t> framework and others.</a:t>
            </a:r>
          </a:p>
          <a:p>
            <a:pPr lvl="2">
              <a:lnSpc>
                <a:spcPct val="110000"/>
              </a:lnSpc>
              <a:spcBef>
                <a:spcPts val="600"/>
              </a:spcBef>
              <a:spcAft>
                <a:spcPts val="1200"/>
              </a:spcAft>
            </a:pPr>
            <a:r>
              <a:rPr lang="en-GB" sz="2400" dirty="0"/>
              <a:t>Has two steps: </a:t>
            </a:r>
            <a:r>
              <a:rPr lang="en-GB" sz="2400" b="1" dirty="0"/>
              <a:t>Map &amp; Reduce</a:t>
            </a:r>
          </a:p>
          <a:p>
            <a:pPr lvl="2">
              <a:lnSpc>
                <a:spcPct val="110000"/>
              </a:lnSpc>
              <a:spcBef>
                <a:spcPts val="600"/>
              </a:spcBef>
              <a:spcAft>
                <a:spcPts val="1200"/>
              </a:spcAft>
            </a:pPr>
            <a:r>
              <a:rPr lang="en-GB" sz="2400" dirty="0"/>
              <a:t>Divide the data into chunks and split them by the computers into the clusters.</a:t>
            </a:r>
            <a:endParaRPr lang="pt-BR" sz="1800" dirty="0"/>
          </a:p>
        </p:txBody>
      </p:sp>
      <p:sp>
        <p:nvSpPr>
          <p:cNvPr id="6" name="Espaço Reservado para Conteúdo 2">
            <a:extLst>
              <a:ext uri="{FF2B5EF4-FFF2-40B4-BE49-F238E27FC236}">
                <a16:creationId xmlns:a16="http://schemas.microsoft.com/office/drawing/2014/main" id="{3593C535-B06F-49F4-9F44-778F0B64261C}"/>
              </a:ext>
            </a:extLst>
          </p:cNvPr>
          <p:cNvSpPr txBox="1">
            <a:spLocks/>
          </p:cNvSpPr>
          <p:nvPr/>
        </p:nvSpPr>
        <p:spPr>
          <a:xfrm>
            <a:off x="6516131" y="1619250"/>
            <a:ext cx="5165123" cy="4648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363" indent="-360363">
              <a:spcAft>
                <a:spcPts val="1200"/>
              </a:spcAft>
            </a:pPr>
            <a:r>
              <a:rPr lang="en-GB" b="1" dirty="0"/>
              <a:t>Expected characteristics of </a:t>
            </a:r>
            <a:r>
              <a:rPr lang="en-GB" b="1" dirty="0">
                <a:solidFill>
                  <a:schemeClr val="accent5">
                    <a:lumMod val="50000"/>
                  </a:schemeClr>
                </a:solidFill>
              </a:rPr>
              <a:t>Distributed Systems</a:t>
            </a:r>
          </a:p>
          <a:p>
            <a:pPr marL="720725" lvl="1" indent="-325438">
              <a:spcAft>
                <a:spcPts val="1200"/>
              </a:spcAft>
            </a:pPr>
            <a:r>
              <a:rPr lang="en-GB" dirty="0"/>
              <a:t>Resource sharing</a:t>
            </a:r>
          </a:p>
          <a:p>
            <a:pPr marL="720725" lvl="1" indent="-325438">
              <a:spcAft>
                <a:spcPts val="1200"/>
              </a:spcAft>
            </a:pPr>
            <a:r>
              <a:rPr lang="en-GB" dirty="0"/>
              <a:t>Openess</a:t>
            </a:r>
          </a:p>
          <a:p>
            <a:pPr marL="720725" lvl="1" indent="-325438">
              <a:spcAft>
                <a:spcPts val="1200"/>
              </a:spcAft>
            </a:pPr>
            <a:r>
              <a:rPr lang="en-GB" dirty="0"/>
              <a:t>Concurrency</a:t>
            </a:r>
          </a:p>
          <a:p>
            <a:pPr marL="720725" lvl="1" indent="-325438">
              <a:spcAft>
                <a:spcPts val="1200"/>
              </a:spcAft>
            </a:pPr>
            <a:r>
              <a:rPr lang="en-GB" dirty="0"/>
              <a:t>Scalability</a:t>
            </a:r>
          </a:p>
          <a:p>
            <a:pPr marL="720725" lvl="1" indent="-325438">
              <a:spcAft>
                <a:spcPts val="1200"/>
              </a:spcAft>
            </a:pPr>
            <a:r>
              <a:rPr lang="en-GB" dirty="0"/>
              <a:t>Fault tolerance</a:t>
            </a:r>
          </a:p>
          <a:p>
            <a:pPr marL="720725" lvl="1" indent="-325438">
              <a:spcAft>
                <a:spcPts val="1200"/>
              </a:spcAft>
            </a:pPr>
            <a:r>
              <a:rPr lang="en-GB" dirty="0"/>
              <a:t>Transparency</a:t>
            </a:r>
            <a:endParaRPr lang="pt-BR" sz="1600" dirty="0"/>
          </a:p>
        </p:txBody>
      </p:sp>
      <p:sp>
        <p:nvSpPr>
          <p:cNvPr id="5" name="Slide Number Placeholder 4">
            <a:extLst>
              <a:ext uri="{FF2B5EF4-FFF2-40B4-BE49-F238E27FC236}">
                <a16:creationId xmlns:a16="http://schemas.microsoft.com/office/drawing/2014/main" id="{51C8C560-5B9D-5798-38CB-5B0CB59F3664}"/>
              </a:ext>
            </a:extLst>
          </p:cNvPr>
          <p:cNvSpPr>
            <a:spLocks noGrp="1"/>
          </p:cNvSpPr>
          <p:nvPr>
            <p:ph type="sldNum" sz="quarter" idx="12"/>
          </p:nvPr>
        </p:nvSpPr>
        <p:spPr/>
        <p:txBody>
          <a:bodyPr/>
          <a:lstStyle/>
          <a:p>
            <a:fld id="{6C8DB4F7-D883-4928-8961-38134A510B78}" type="slidenum">
              <a:rPr lang="en-GB" smtClean="0"/>
              <a:t>17</a:t>
            </a:fld>
            <a:endParaRPr lang="en-GB" dirty="0"/>
          </a:p>
        </p:txBody>
      </p:sp>
    </p:spTree>
    <p:extLst>
      <p:ext uri="{BB962C8B-B14F-4D97-AF65-F5344CB8AC3E}">
        <p14:creationId xmlns:p14="http://schemas.microsoft.com/office/powerpoint/2010/main" val="2000847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C4333-5459-450F-8890-BA834D03D6E5}"/>
              </a:ext>
            </a:extLst>
          </p:cNvPr>
          <p:cNvSpPr>
            <a:spLocks noGrp="1"/>
          </p:cNvSpPr>
          <p:nvPr>
            <p:ph type="title"/>
          </p:nvPr>
        </p:nvSpPr>
        <p:spPr/>
        <p:txBody>
          <a:bodyPr>
            <a:normAutofit/>
          </a:bodyPr>
          <a:lstStyle/>
          <a:p>
            <a:r>
              <a:rPr lang="en-GB" dirty="0"/>
              <a:t>Data and Storage Paradigm</a:t>
            </a:r>
            <a:br>
              <a:rPr lang="en-GB" dirty="0"/>
            </a:br>
            <a:r>
              <a:rPr lang="it-IT" sz="2800" b="1" dirty="0">
                <a:solidFill>
                  <a:schemeClr val="accent1">
                    <a:lumMod val="75000"/>
                  </a:schemeClr>
                </a:solidFill>
              </a:rPr>
              <a:t>Storage / Compute Locality</a:t>
            </a:r>
            <a:endParaRPr lang="en-GB" dirty="0"/>
          </a:p>
        </p:txBody>
      </p:sp>
      <p:sp>
        <p:nvSpPr>
          <p:cNvPr id="3" name="Content Placeholder 2">
            <a:extLst>
              <a:ext uri="{FF2B5EF4-FFF2-40B4-BE49-F238E27FC236}">
                <a16:creationId xmlns:a16="http://schemas.microsoft.com/office/drawing/2014/main" id="{34836609-7324-49A8-9472-98942CA718F9}"/>
              </a:ext>
            </a:extLst>
          </p:cNvPr>
          <p:cNvSpPr>
            <a:spLocks noGrp="1"/>
          </p:cNvSpPr>
          <p:nvPr>
            <p:ph idx="1"/>
          </p:nvPr>
        </p:nvSpPr>
        <p:spPr>
          <a:xfrm>
            <a:off x="1271869" y="1612289"/>
            <a:ext cx="1755531" cy="380267"/>
          </a:xfrm>
        </p:spPr>
        <p:txBody>
          <a:bodyPr>
            <a:normAutofit fontScale="92500" lnSpcReduction="10000"/>
          </a:bodyPr>
          <a:lstStyle/>
          <a:p>
            <a:r>
              <a:rPr lang="it-IT" sz="2400" b="1" dirty="0"/>
              <a:t>Scenario 1</a:t>
            </a:r>
          </a:p>
        </p:txBody>
      </p:sp>
      <p:sp>
        <p:nvSpPr>
          <p:cNvPr id="10" name="Content Placeholder 2">
            <a:extLst>
              <a:ext uri="{FF2B5EF4-FFF2-40B4-BE49-F238E27FC236}">
                <a16:creationId xmlns:a16="http://schemas.microsoft.com/office/drawing/2014/main" id="{71BB9F35-FFAA-41C9-A591-3766DEF2C6FB}"/>
              </a:ext>
            </a:extLst>
          </p:cNvPr>
          <p:cNvSpPr txBox="1">
            <a:spLocks/>
          </p:cNvSpPr>
          <p:nvPr/>
        </p:nvSpPr>
        <p:spPr>
          <a:xfrm>
            <a:off x="4811513" y="1612289"/>
            <a:ext cx="1755532" cy="37743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2400" b="1" dirty="0"/>
              <a:t>Scenario 2</a:t>
            </a:r>
          </a:p>
        </p:txBody>
      </p:sp>
      <p:grpSp>
        <p:nvGrpSpPr>
          <p:cNvPr id="5" name="Group 4">
            <a:extLst>
              <a:ext uri="{FF2B5EF4-FFF2-40B4-BE49-F238E27FC236}">
                <a16:creationId xmlns:a16="http://schemas.microsoft.com/office/drawing/2014/main" id="{C60659DC-2645-463B-BBC5-9B1CE91A76AD}"/>
              </a:ext>
            </a:extLst>
          </p:cNvPr>
          <p:cNvGrpSpPr/>
          <p:nvPr/>
        </p:nvGrpSpPr>
        <p:grpSpPr>
          <a:xfrm>
            <a:off x="793129" y="2447815"/>
            <a:ext cx="2617811" cy="2916622"/>
            <a:chOff x="1023101" y="2596864"/>
            <a:chExt cx="3993744" cy="4090038"/>
          </a:xfrm>
        </p:grpSpPr>
        <p:pic>
          <p:nvPicPr>
            <p:cNvPr id="6" name="Picture 5">
              <a:extLst>
                <a:ext uri="{FF2B5EF4-FFF2-40B4-BE49-F238E27FC236}">
                  <a16:creationId xmlns:a16="http://schemas.microsoft.com/office/drawing/2014/main" id="{F2F3A93F-CE40-4E13-A821-55CE85C444CB}"/>
                </a:ext>
              </a:extLst>
            </p:cNvPr>
            <p:cNvPicPr>
              <a:picLocks noChangeAspect="1"/>
            </p:cNvPicPr>
            <p:nvPr/>
          </p:nvPicPr>
          <p:blipFill>
            <a:blip r:embed="rId3"/>
            <a:stretch>
              <a:fillRect/>
            </a:stretch>
          </p:blipFill>
          <p:spPr>
            <a:xfrm>
              <a:off x="1690688" y="2596864"/>
              <a:ext cx="3072071" cy="1651728"/>
            </a:xfrm>
            <a:prstGeom prst="rect">
              <a:avLst/>
            </a:prstGeom>
          </p:spPr>
        </p:pic>
        <p:pic>
          <p:nvPicPr>
            <p:cNvPr id="9" name="Picture 8">
              <a:extLst>
                <a:ext uri="{FF2B5EF4-FFF2-40B4-BE49-F238E27FC236}">
                  <a16:creationId xmlns:a16="http://schemas.microsoft.com/office/drawing/2014/main" id="{B118B9BC-CB1E-4CF2-A304-ABB91347776A}"/>
                </a:ext>
              </a:extLst>
            </p:cNvPr>
            <p:cNvPicPr>
              <a:picLocks noChangeAspect="1"/>
            </p:cNvPicPr>
            <p:nvPr/>
          </p:nvPicPr>
          <p:blipFill>
            <a:blip r:embed="rId4"/>
            <a:stretch>
              <a:fillRect/>
            </a:stretch>
          </p:blipFill>
          <p:spPr>
            <a:xfrm>
              <a:off x="1553221" y="4683029"/>
              <a:ext cx="3463624" cy="2003873"/>
            </a:xfrm>
            <a:prstGeom prst="rect">
              <a:avLst/>
            </a:prstGeom>
          </p:spPr>
        </p:pic>
        <p:sp>
          <p:nvSpPr>
            <p:cNvPr id="4" name="Arrow: Down 3">
              <a:extLst>
                <a:ext uri="{FF2B5EF4-FFF2-40B4-BE49-F238E27FC236}">
                  <a16:creationId xmlns:a16="http://schemas.microsoft.com/office/drawing/2014/main" id="{F9BF39AF-9251-4D8D-B810-CA53DC119E13}"/>
                </a:ext>
              </a:extLst>
            </p:cNvPr>
            <p:cNvSpPr/>
            <p:nvPr/>
          </p:nvSpPr>
          <p:spPr>
            <a:xfrm>
              <a:off x="1023101" y="4036548"/>
              <a:ext cx="384733" cy="10956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 name="Group 6">
            <a:extLst>
              <a:ext uri="{FF2B5EF4-FFF2-40B4-BE49-F238E27FC236}">
                <a16:creationId xmlns:a16="http://schemas.microsoft.com/office/drawing/2014/main" id="{DECB26BB-16DA-4ED1-ADA5-10DA11EC34D0}"/>
              </a:ext>
            </a:extLst>
          </p:cNvPr>
          <p:cNvGrpSpPr/>
          <p:nvPr/>
        </p:nvGrpSpPr>
        <p:grpSpPr>
          <a:xfrm>
            <a:off x="4105909" y="2443023"/>
            <a:ext cx="2828391" cy="2921414"/>
            <a:chOff x="6577913" y="2630052"/>
            <a:chExt cx="3933825" cy="4125541"/>
          </a:xfrm>
        </p:grpSpPr>
        <p:pic>
          <p:nvPicPr>
            <p:cNvPr id="12" name="Picture 11">
              <a:extLst>
                <a:ext uri="{FF2B5EF4-FFF2-40B4-BE49-F238E27FC236}">
                  <a16:creationId xmlns:a16="http://schemas.microsoft.com/office/drawing/2014/main" id="{A810F661-46DB-4F34-B901-7CC4C76C54D8}"/>
                </a:ext>
              </a:extLst>
            </p:cNvPr>
            <p:cNvPicPr>
              <a:picLocks noChangeAspect="1"/>
            </p:cNvPicPr>
            <p:nvPr/>
          </p:nvPicPr>
          <p:blipFill>
            <a:blip r:embed="rId5"/>
            <a:stretch>
              <a:fillRect/>
            </a:stretch>
          </p:blipFill>
          <p:spPr>
            <a:xfrm>
              <a:off x="7183394" y="2630052"/>
              <a:ext cx="3328344" cy="1937836"/>
            </a:xfrm>
            <a:prstGeom prst="rect">
              <a:avLst/>
            </a:prstGeom>
          </p:spPr>
        </p:pic>
        <p:pic>
          <p:nvPicPr>
            <p:cNvPr id="14" name="Picture 13">
              <a:extLst>
                <a:ext uri="{FF2B5EF4-FFF2-40B4-BE49-F238E27FC236}">
                  <a16:creationId xmlns:a16="http://schemas.microsoft.com/office/drawing/2014/main" id="{D37C42FA-C5FA-4639-9B1C-714237E921D7}"/>
                </a:ext>
              </a:extLst>
            </p:cNvPr>
            <p:cNvPicPr>
              <a:picLocks noChangeAspect="1"/>
            </p:cNvPicPr>
            <p:nvPr/>
          </p:nvPicPr>
          <p:blipFill>
            <a:blip r:embed="rId6"/>
            <a:stretch>
              <a:fillRect/>
            </a:stretch>
          </p:blipFill>
          <p:spPr>
            <a:xfrm>
              <a:off x="7183394" y="4806237"/>
              <a:ext cx="3328344" cy="1949356"/>
            </a:xfrm>
            <a:prstGeom prst="rect">
              <a:avLst/>
            </a:prstGeom>
          </p:spPr>
        </p:pic>
        <p:sp>
          <p:nvSpPr>
            <p:cNvPr id="11" name="Arrow: Down 10">
              <a:extLst>
                <a:ext uri="{FF2B5EF4-FFF2-40B4-BE49-F238E27FC236}">
                  <a16:creationId xmlns:a16="http://schemas.microsoft.com/office/drawing/2014/main" id="{E1575F72-2A70-4A3F-A1DF-78C92B64A3CB}"/>
                </a:ext>
              </a:extLst>
            </p:cNvPr>
            <p:cNvSpPr/>
            <p:nvPr/>
          </p:nvSpPr>
          <p:spPr>
            <a:xfrm>
              <a:off x="6577913" y="4036548"/>
              <a:ext cx="384733" cy="10956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6" name="Content Placeholder 2">
            <a:extLst>
              <a:ext uri="{FF2B5EF4-FFF2-40B4-BE49-F238E27FC236}">
                <a16:creationId xmlns:a16="http://schemas.microsoft.com/office/drawing/2014/main" id="{ECC67F09-5B6C-4778-AC44-F7BD24143DFC}"/>
              </a:ext>
            </a:extLst>
          </p:cNvPr>
          <p:cNvSpPr txBox="1">
            <a:spLocks/>
          </p:cNvSpPr>
          <p:nvPr/>
        </p:nvSpPr>
        <p:spPr>
          <a:xfrm>
            <a:off x="7443125" y="2613535"/>
            <a:ext cx="4515635" cy="25031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GB" sz="2400" b="1" u="sng" dirty="0"/>
              <a:t>Which Scenario is preferable?</a:t>
            </a:r>
          </a:p>
          <a:p>
            <a:pPr>
              <a:lnSpc>
                <a:spcPct val="110000"/>
              </a:lnSpc>
            </a:pPr>
            <a:r>
              <a:rPr lang="en-GB" sz="2400" dirty="0"/>
              <a:t>Move the processing elements (e.g., execution of code) to the locality of the data rather than moving the data for processing.</a:t>
            </a:r>
          </a:p>
        </p:txBody>
      </p:sp>
      <p:sp>
        <p:nvSpPr>
          <p:cNvPr id="17" name="TextBox 16">
            <a:extLst>
              <a:ext uri="{FF2B5EF4-FFF2-40B4-BE49-F238E27FC236}">
                <a16:creationId xmlns:a16="http://schemas.microsoft.com/office/drawing/2014/main" id="{BD972BC7-1CE2-A7BE-65EC-56846DCBE040}"/>
              </a:ext>
            </a:extLst>
          </p:cNvPr>
          <p:cNvSpPr txBox="1"/>
          <p:nvPr/>
        </p:nvSpPr>
        <p:spPr>
          <a:xfrm>
            <a:off x="2412827" y="5646545"/>
            <a:ext cx="7078807" cy="1190967"/>
          </a:xfrm>
          <a:prstGeom prst="rect">
            <a:avLst/>
          </a:prstGeom>
          <a:noFill/>
        </p:spPr>
        <p:txBody>
          <a:bodyPr wrap="square">
            <a:spAutoFit/>
          </a:bodyPr>
          <a:lstStyle/>
          <a:p>
            <a:pPr marL="285750" indent="-285750">
              <a:lnSpc>
                <a:spcPct val="110000"/>
              </a:lnSpc>
              <a:buFont typeface="Arial" panose="020B0604020202020204" pitchFamily="34" charset="0"/>
              <a:buChar char="•"/>
            </a:pPr>
            <a:r>
              <a:rPr lang="en-GB" sz="2200" dirty="0"/>
              <a:t>Co-locate the data and processing (a.k.a. compute)</a:t>
            </a:r>
          </a:p>
          <a:p>
            <a:pPr marL="285750" indent="-285750">
              <a:lnSpc>
                <a:spcPct val="110000"/>
              </a:lnSpc>
              <a:buFont typeface="Arial" panose="020B0604020202020204" pitchFamily="34" charset="0"/>
              <a:buChar char="•"/>
            </a:pPr>
            <a:r>
              <a:rPr lang="en-GB" sz="2200" dirty="0"/>
              <a:t>Minimise data transfer</a:t>
            </a:r>
          </a:p>
          <a:p>
            <a:pPr marL="285750" indent="-285750">
              <a:lnSpc>
                <a:spcPct val="110000"/>
              </a:lnSpc>
              <a:buFont typeface="Arial" panose="020B0604020202020204" pitchFamily="34" charset="0"/>
              <a:buChar char="•"/>
            </a:pPr>
            <a:r>
              <a:rPr lang="en-GB" sz="2200" dirty="0"/>
              <a:t>Limit bulk transferal of data</a:t>
            </a:r>
          </a:p>
        </p:txBody>
      </p:sp>
      <p:sp>
        <p:nvSpPr>
          <p:cNvPr id="8" name="Slide Number Placeholder 7">
            <a:extLst>
              <a:ext uri="{FF2B5EF4-FFF2-40B4-BE49-F238E27FC236}">
                <a16:creationId xmlns:a16="http://schemas.microsoft.com/office/drawing/2014/main" id="{45BA77AD-FB8D-D31B-30E5-F1E55B232E70}"/>
              </a:ext>
            </a:extLst>
          </p:cNvPr>
          <p:cNvSpPr>
            <a:spLocks noGrp="1"/>
          </p:cNvSpPr>
          <p:nvPr>
            <p:ph type="sldNum" sz="quarter" idx="12"/>
          </p:nvPr>
        </p:nvSpPr>
        <p:spPr/>
        <p:txBody>
          <a:bodyPr/>
          <a:lstStyle/>
          <a:p>
            <a:fld id="{6C8DB4F7-D883-4928-8961-38134A510B78}" type="slidenum">
              <a:rPr lang="en-GB" smtClean="0"/>
              <a:t>18</a:t>
            </a:fld>
            <a:endParaRPr lang="en-GB" dirty="0"/>
          </a:p>
        </p:txBody>
      </p:sp>
    </p:spTree>
    <p:extLst>
      <p:ext uri="{BB962C8B-B14F-4D97-AF65-F5344CB8AC3E}">
        <p14:creationId xmlns:p14="http://schemas.microsoft.com/office/powerpoint/2010/main" val="689069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87282-BE47-4E35-8ED6-0542292511AF}"/>
              </a:ext>
            </a:extLst>
          </p:cNvPr>
          <p:cNvSpPr>
            <a:spLocks noGrp="1"/>
          </p:cNvSpPr>
          <p:nvPr>
            <p:ph type="title"/>
          </p:nvPr>
        </p:nvSpPr>
        <p:spPr/>
        <p:txBody>
          <a:bodyPr/>
          <a:lstStyle/>
          <a:p>
            <a:r>
              <a:rPr lang="en-GB" dirty="0"/>
              <a:t>Distributed Computing Overview</a:t>
            </a:r>
          </a:p>
        </p:txBody>
      </p:sp>
      <p:sp>
        <p:nvSpPr>
          <p:cNvPr id="3" name="Content Placeholder 2">
            <a:extLst>
              <a:ext uri="{FF2B5EF4-FFF2-40B4-BE49-F238E27FC236}">
                <a16:creationId xmlns:a16="http://schemas.microsoft.com/office/drawing/2014/main" id="{0C3383FA-28F5-489D-B4C0-998EF5A3A55F}"/>
              </a:ext>
            </a:extLst>
          </p:cNvPr>
          <p:cNvSpPr>
            <a:spLocks noGrp="1"/>
          </p:cNvSpPr>
          <p:nvPr>
            <p:ph idx="1"/>
          </p:nvPr>
        </p:nvSpPr>
        <p:spPr>
          <a:xfrm>
            <a:off x="1036119" y="3443865"/>
            <a:ext cx="10420257" cy="3201583"/>
          </a:xfrm>
        </p:spPr>
        <p:txBody>
          <a:bodyPr>
            <a:normAutofit/>
          </a:bodyPr>
          <a:lstStyle/>
          <a:p>
            <a:pPr marL="361950" marR="5080" indent="-349250">
              <a:lnSpc>
                <a:spcPct val="100000"/>
              </a:lnSpc>
              <a:spcBef>
                <a:spcPts val="1200"/>
              </a:spcBef>
              <a:spcAft>
                <a:spcPts val="600"/>
              </a:spcAft>
            </a:pPr>
            <a:r>
              <a:rPr lang="en-GB" sz="2400" spc="-15" dirty="0">
                <a:latin typeface="Calibri" panose="020F0502020204030204" pitchFamily="34" charset="0"/>
                <a:cs typeface="Calibri" panose="020F0502020204030204" pitchFamily="34" charset="0"/>
              </a:rPr>
              <a:t>Parallel </a:t>
            </a:r>
            <a:r>
              <a:rPr lang="en-GB" sz="2400" spc="-5" dirty="0">
                <a:latin typeface="Calibri" panose="020F0502020204030204" pitchFamily="34" charset="0"/>
                <a:cs typeface="Calibri" panose="020F0502020204030204" pitchFamily="34" charset="0"/>
              </a:rPr>
              <a:t>computing </a:t>
            </a:r>
            <a:r>
              <a:rPr lang="en-GB" sz="2400" dirty="0">
                <a:latin typeface="Calibri" panose="020F0502020204030204" pitchFamily="34" charset="0"/>
                <a:cs typeface="Calibri" panose="020F0502020204030204" pitchFamily="34" charset="0"/>
              </a:rPr>
              <a:t>uses </a:t>
            </a:r>
            <a:r>
              <a:rPr lang="en-GB" sz="2400" spc="-5" dirty="0">
                <a:latin typeface="Calibri" panose="020F0502020204030204" pitchFamily="34" charset="0"/>
                <a:cs typeface="Calibri" panose="020F0502020204030204" pitchFamily="34" charset="0"/>
              </a:rPr>
              <a:t>multiple compute </a:t>
            </a:r>
            <a:r>
              <a:rPr lang="en-GB" sz="2400" spc="-10" dirty="0">
                <a:latin typeface="Calibri" panose="020F0502020204030204" pitchFamily="34" charset="0"/>
                <a:cs typeface="Calibri" panose="020F0502020204030204" pitchFamily="34" charset="0"/>
              </a:rPr>
              <a:t>resources </a:t>
            </a:r>
            <a:r>
              <a:rPr lang="en-GB" sz="2400" spc="-5" dirty="0">
                <a:latin typeface="Calibri" panose="020F0502020204030204" pitchFamily="34" charset="0"/>
                <a:cs typeface="Calibri" panose="020F0502020204030204" pitchFamily="34" charset="0"/>
              </a:rPr>
              <a:t>acting simultaneously to solve </a:t>
            </a:r>
            <a:r>
              <a:rPr lang="en-GB" sz="2400" dirty="0">
                <a:latin typeface="Calibri" panose="020F0502020204030204" pitchFamily="34" charset="0"/>
                <a:cs typeface="Calibri" panose="020F0502020204030204" pitchFamily="34" charset="0"/>
              </a:rPr>
              <a:t>a </a:t>
            </a:r>
            <a:r>
              <a:rPr lang="en-GB" sz="2400" spc="-5" dirty="0">
                <a:latin typeface="Calibri" panose="020F0502020204030204" pitchFamily="34" charset="0"/>
                <a:cs typeface="Calibri" panose="020F0502020204030204" pitchFamily="34" charset="0"/>
              </a:rPr>
              <a:t>computational</a:t>
            </a:r>
            <a:r>
              <a:rPr lang="en-GB" sz="2400" dirty="0">
                <a:latin typeface="Calibri" panose="020F0502020204030204" pitchFamily="34" charset="0"/>
                <a:cs typeface="Calibri" panose="020F0502020204030204" pitchFamily="34" charset="0"/>
              </a:rPr>
              <a:t> </a:t>
            </a:r>
            <a:r>
              <a:rPr lang="en-GB" sz="2400" spc="-10" dirty="0">
                <a:latin typeface="Calibri" panose="020F0502020204030204" pitchFamily="34" charset="0"/>
                <a:cs typeface="Calibri" panose="020F0502020204030204" pitchFamily="34" charset="0"/>
              </a:rPr>
              <a:t>problem</a:t>
            </a:r>
            <a:endParaRPr lang="en-GB" sz="3200" dirty="0">
              <a:latin typeface="Times New Roman"/>
              <a:cs typeface="Times New Roman"/>
            </a:endParaRPr>
          </a:p>
          <a:p>
            <a:pPr marL="361950" marR="566420" indent="-349250">
              <a:lnSpc>
                <a:spcPct val="100000"/>
              </a:lnSpc>
              <a:spcBef>
                <a:spcPts val="1200"/>
              </a:spcBef>
              <a:spcAft>
                <a:spcPts val="600"/>
              </a:spcAft>
            </a:pPr>
            <a:r>
              <a:rPr lang="en-GB" sz="2400" spc="-10" dirty="0">
                <a:latin typeface="Calibri" panose="020F0502020204030204" pitchFamily="34" charset="0"/>
                <a:cs typeface="Calibri" panose="020F0502020204030204" pitchFamily="34" charset="0"/>
              </a:rPr>
              <a:t>There </a:t>
            </a:r>
            <a:r>
              <a:rPr lang="en-GB" sz="2400" spc="-15" dirty="0">
                <a:latin typeface="Calibri" panose="020F0502020204030204" pitchFamily="34" charset="0"/>
                <a:cs typeface="Calibri" panose="020F0502020204030204" pitchFamily="34" charset="0"/>
              </a:rPr>
              <a:t>are </a:t>
            </a:r>
            <a:r>
              <a:rPr lang="en-GB" sz="2400" spc="-5" dirty="0">
                <a:latin typeface="Calibri" panose="020F0502020204030204" pitchFamily="34" charset="0"/>
                <a:cs typeface="Calibri" panose="020F0502020204030204" pitchFamily="34" charset="0"/>
              </a:rPr>
              <a:t>overlaps between </a:t>
            </a:r>
            <a:r>
              <a:rPr lang="en-GB" sz="2400" b="1" spc="-5" dirty="0">
                <a:latin typeface="Calibri" panose="020F0502020204030204" pitchFamily="34" charset="0"/>
                <a:cs typeface="Calibri" panose="020F0502020204030204" pitchFamily="34" charset="0"/>
              </a:rPr>
              <a:t>parallel</a:t>
            </a:r>
            <a:r>
              <a:rPr lang="en-GB" sz="2400" spc="-5" dirty="0">
                <a:latin typeface="Calibri" panose="020F0502020204030204" pitchFamily="34" charset="0"/>
                <a:cs typeface="Calibri" panose="020F0502020204030204" pitchFamily="34" charset="0"/>
              </a:rPr>
              <a:t> computing and</a:t>
            </a:r>
            <a:r>
              <a:rPr lang="en-GB" sz="2400" spc="-310" dirty="0">
                <a:latin typeface="Calibri" panose="020F0502020204030204" pitchFamily="34" charset="0"/>
                <a:cs typeface="Calibri" panose="020F0502020204030204" pitchFamily="34" charset="0"/>
              </a:rPr>
              <a:t>  </a:t>
            </a:r>
            <a:r>
              <a:rPr lang="en-GB" sz="2400" b="1" spc="-5" dirty="0">
                <a:latin typeface="Calibri" panose="020F0502020204030204" pitchFamily="34" charset="0"/>
                <a:cs typeface="Calibri" panose="020F0502020204030204" pitchFamily="34" charset="0"/>
              </a:rPr>
              <a:t>distributed</a:t>
            </a:r>
            <a:r>
              <a:rPr lang="en-GB" sz="2400" spc="-5" dirty="0">
                <a:latin typeface="Calibri" panose="020F0502020204030204" pitchFamily="34" charset="0"/>
                <a:cs typeface="Calibri" panose="020F0502020204030204" pitchFamily="34" charset="0"/>
              </a:rPr>
              <a:t> computing</a:t>
            </a:r>
            <a:endParaRPr lang="en-GB" sz="2400" dirty="0">
              <a:latin typeface="Calibri" panose="020F0502020204030204" pitchFamily="34" charset="0"/>
              <a:cs typeface="Calibri" panose="020F0502020204030204" pitchFamily="34" charset="0"/>
            </a:endParaRPr>
          </a:p>
          <a:p>
            <a:pPr marL="510540" indent="-285750">
              <a:lnSpc>
                <a:spcPct val="100000"/>
              </a:lnSpc>
              <a:spcBef>
                <a:spcPts val="1200"/>
              </a:spcBef>
              <a:spcAft>
                <a:spcPts val="600"/>
              </a:spcAft>
              <a:buClr>
                <a:schemeClr val="tx1">
                  <a:lumMod val="95000"/>
                  <a:lumOff val="5000"/>
                </a:schemeClr>
              </a:buClr>
              <a:buSzPct val="120000"/>
              <a:tabLst>
                <a:tab pos="400050" algn="l"/>
              </a:tabLst>
            </a:pPr>
            <a:r>
              <a:rPr lang="en-GB" sz="2400" b="1" spc="-35" dirty="0">
                <a:latin typeface="Calibri" panose="020F0502020204030204" pitchFamily="34" charset="0"/>
                <a:cs typeface="Calibri" panose="020F0502020204030204" pitchFamily="34" charset="0"/>
              </a:rPr>
              <a:t>For</a:t>
            </a:r>
            <a:r>
              <a:rPr lang="en-GB" sz="2400" b="1" spc="-5" dirty="0">
                <a:latin typeface="Calibri" panose="020F0502020204030204" pitchFamily="34" charset="0"/>
                <a:cs typeface="Calibri" panose="020F0502020204030204" pitchFamily="34" charset="0"/>
              </a:rPr>
              <a:t> </a:t>
            </a:r>
            <a:r>
              <a:rPr lang="en-GB" sz="2400" b="1" spc="-15" dirty="0">
                <a:latin typeface="Calibri" panose="020F0502020204030204" pitchFamily="34" charset="0"/>
                <a:cs typeface="Calibri" panose="020F0502020204030204" pitchFamily="34" charset="0"/>
              </a:rPr>
              <a:t>example,</a:t>
            </a:r>
            <a:endParaRPr lang="en-GB" sz="2400" b="1" dirty="0">
              <a:latin typeface="Calibri" panose="020F0502020204030204" pitchFamily="34" charset="0"/>
              <a:cs typeface="Calibri" panose="020F0502020204030204" pitchFamily="34" charset="0"/>
            </a:endParaRPr>
          </a:p>
          <a:p>
            <a:pPr marL="721360" lvl="1" indent="-285750">
              <a:lnSpc>
                <a:spcPct val="100000"/>
              </a:lnSpc>
              <a:spcBef>
                <a:spcPts val="1200"/>
              </a:spcBef>
              <a:spcAft>
                <a:spcPts val="600"/>
              </a:spcAft>
              <a:buClr>
                <a:schemeClr val="tx1">
                  <a:lumMod val="95000"/>
                  <a:lumOff val="5000"/>
                </a:schemeClr>
              </a:buClr>
              <a:buSzPct val="120000"/>
              <a:tabLst>
                <a:tab pos="610870" algn="l"/>
              </a:tabLst>
            </a:pPr>
            <a:r>
              <a:rPr lang="en-GB" spc="15" dirty="0">
                <a:latin typeface="Calibri" panose="020F0502020204030204" pitchFamily="34" charset="0"/>
                <a:cs typeface="Calibri" panose="020F0502020204030204" pitchFamily="34" charset="0"/>
              </a:rPr>
              <a:t>The </a:t>
            </a:r>
            <a:r>
              <a:rPr lang="en-GB" spc="10" dirty="0">
                <a:latin typeface="Calibri" panose="020F0502020204030204" pitchFamily="34" charset="0"/>
                <a:cs typeface="Calibri" panose="020F0502020204030204" pitchFamily="34" charset="0"/>
              </a:rPr>
              <a:t>processors in the </a:t>
            </a:r>
            <a:r>
              <a:rPr lang="en-GB" spc="15" dirty="0">
                <a:latin typeface="Calibri" panose="020F0502020204030204" pitchFamily="34" charset="0"/>
                <a:cs typeface="Calibri" panose="020F0502020204030204" pitchFamily="34" charset="0"/>
              </a:rPr>
              <a:t>computers in a </a:t>
            </a:r>
            <a:r>
              <a:rPr lang="en-GB" spc="10" dirty="0">
                <a:latin typeface="Calibri" panose="020F0502020204030204" pitchFamily="34" charset="0"/>
                <a:cs typeface="Calibri" panose="020F0502020204030204" pitchFamily="34" charset="0"/>
              </a:rPr>
              <a:t>distributed </a:t>
            </a:r>
            <a:r>
              <a:rPr lang="en-GB" spc="15" dirty="0">
                <a:latin typeface="Calibri" panose="020F0502020204030204" pitchFamily="34" charset="0"/>
                <a:cs typeface="Calibri" panose="020F0502020204030204" pitchFamily="34" charset="0"/>
              </a:rPr>
              <a:t>system use</a:t>
            </a:r>
            <a:r>
              <a:rPr lang="en-GB" spc="10" dirty="0">
                <a:latin typeface="Calibri" panose="020F0502020204030204" pitchFamily="34" charset="0"/>
                <a:cs typeface="Calibri" panose="020F0502020204030204" pitchFamily="34" charset="0"/>
              </a:rPr>
              <a:t> </a:t>
            </a:r>
            <a:r>
              <a:rPr lang="en-GB" spc="15" dirty="0">
                <a:latin typeface="Calibri" panose="020F0502020204030204" pitchFamily="34" charset="0"/>
                <a:cs typeface="Calibri" panose="020F0502020204030204" pitchFamily="34" charset="0"/>
              </a:rPr>
              <a:t>parallelism</a:t>
            </a:r>
            <a:endParaRPr lang="en-GB" dirty="0">
              <a:latin typeface="Calibri" panose="020F0502020204030204" pitchFamily="34" charset="0"/>
              <a:cs typeface="Calibri" panose="020F0502020204030204" pitchFamily="34" charset="0"/>
            </a:endParaRPr>
          </a:p>
          <a:p>
            <a:pPr marL="721360" lvl="1" indent="-285750">
              <a:lnSpc>
                <a:spcPct val="100000"/>
              </a:lnSpc>
              <a:spcBef>
                <a:spcPts val="1200"/>
              </a:spcBef>
              <a:spcAft>
                <a:spcPts val="600"/>
              </a:spcAft>
              <a:buClr>
                <a:schemeClr val="tx1">
                  <a:lumMod val="95000"/>
                  <a:lumOff val="5000"/>
                </a:schemeClr>
              </a:buClr>
              <a:buSzPct val="120000"/>
              <a:tabLst>
                <a:tab pos="610870" algn="l"/>
              </a:tabLst>
            </a:pPr>
            <a:r>
              <a:rPr lang="en-GB" spc="10" dirty="0">
                <a:latin typeface="Calibri" panose="020F0502020204030204" pitchFamily="34" charset="0"/>
                <a:cs typeface="Calibri" panose="020F0502020204030204" pitchFamily="34" charset="0"/>
              </a:rPr>
              <a:t>Distributed </a:t>
            </a:r>
            <a:r>
              <a:rPr lang="en-GB" spc="15" dirty="0">
                <a:latin typeface="Calibri" panose="020F0502020204030204" pitchFamily="34" charset="0"/>
                <a:cs typeface="Calibri" panose="020F0502020204030204" pitchFamily="34" charset="0"/>
              </a:rPr>
              <a:t>systems can be used </a:t>
            </a:r>
            <a:r>
              <a:rPr lang="en-GB" spc="10" dirty="0">
                <a:latin typeface="Calibri" panose="020F0502020204030204" pitchFamily="34" charset="0"/>
                <a:cs typeface="Calibri" panose="020F0502020204030204" pitchFamily="34" charset="0"/>
              </a:rPr>
              <a:t>to </a:t>
            </a:r>
            <a:r>
              <a:rPr lang="en-GB" spc="15" dirty="0">
                <a:latin typeface="Calibri" panose="020F0502020204030204" pitchFamily="34" charset="0"/>
                <a:cs typeface="Calibri" panose="020F0502020204030204" pitchFamily="34" charset="0"/>
              </a:rPr>
              <a:t>solve </a:t>
            </a:r>
            <a:r>
              <a:rPr lang="en-GB" spc="10" dirty="0">
                <a:latin typeface="Calibri" panose="020F0502020204030204" pitchFamily="34" charset="0"/>
                <a:cs typeface="Calibri" panose="020F0502020204030204" pitchFamily="34" charset="0"/>
              </a:rPr>
              <a:t>parts of problems </a:t>
            </a:r>
            <a:r>
              <a:rPr lang="en-GB" spc="15" dirty="0">
                <a:latin typeface="Calibri" panose="020F0502020204030204" pitchFamily="34" charset="0"/>
                <a:cs typeface="Calibri" panose="020F0502020204030204" pitchFamily="34" charset="0"/>
              </a:rPr>
              <a:t>in</a:t>
            </a:r>
            <a:r>
              <a:rPr lang="en-GB" spc="25" dirty="0">
                <a:latin typeface="Calibri" panose="020F0502020204030204" pitchFamily="34" charset="0"/>
                <a:cs typeface="Calibri" panose="020F0502020204030204" pitchFamily="34" charset="0"/>
              </a:rPr>
              <a:t> </a:t>
            </a:r>
            <a:r>
              <a:rPr lang="en-GB" spc="10" dirty="0">
                <a:latin typeface="Calibri" panose="020F0502020204030204" pitchFamily="34" charset="0"/>
                <a:cs typeface="Calibri" panose="020F0502020204030204" pitchFamily="34" charset="0"/>
              </a:rPr>
              <a:t>parallel</a:t>
            </a:r>
            <a:endParaRPr lang="en-GB" dirty="0">
              <a:latin typeface="Calibri" panose="020F0502020204030204" pitchFamily="34" charset="0"/>
              <a:cs typeface="Calibri" panose="020F0502020204030204" pitchFamily="34" charset="0"/>
            </a:endParaRPr>
          </a:p>
        </p:txBody>
      </p:sp>
      <p:grpSp>
        <p:nvGrpSpPr>
          <p:cNvPr id="14" name="Group 13">
            <a:extLst>
              <a:ext uri="{FF2B5EF4-FFF2-40B4-BE49-F238E27FC236}">
                <a16:creationId xmlns:a16="http://schemas.microsoft.com/office/drawing/2014/main" id="{F69F3FA4-D9AD-4243-9763-C7AE0F7E3D4F}"/>
              </a:ext>
            </a:extLst>
          </p:cNvPr>
          <p:cNvGrpSpPr/>
          <p:nvPr/>
        </p:nvGrpSpPr>
        <p:grpSpPr>
          <a:xfrm>
            <a:off x="2977913" y="1854416"/>
            <a:ext cx="2519680" cy="1153160"/>
            <a:chOff x="2906106" y="2156227"/>
            <a:chExt cx="2519680" cy="1153160"/>
          </a:xfrm>
        </p:grpSpPr>
        <p:sp>
          <p:nvSpPr>
            <p:cNvPr id="10" name="object 8">
              <a:extLst>
                <a:ext uri="{FF2B5EF4-FFF2-40B4-BE49-F238E27FC236}">
                  <a16:creationId xmlns:a16="http://schemas.microsoft.com/office/drawing/2014/main" id="{8F3151E2-2D8D-4D21-A1CB-E03BBEEBF31E}"/>
                </a:ext>
              </a:extLst>
            </p:cNvPr>
            <p:cNvSpPr/>
            <p:nvPr/>
          </p:nvSpPr>
          <p:spPr>
            <a:xfrm>
              <a:off x="2906106" y="2156227"/>
              <a:ext cx="2519680" cy="1153160"/>
            </a:xfrm>
            <a:custGeom>
              <a:avLst/>
              <a:gdLst/>
              <a:ahLst/>
              <a:cxnLst/>
              <a:rect l="l" t="t" r="r" b="b"/>
              <a:pathLst>
                <a:path w="2519679" h="1153160">
                  <a:moveTo>
                    <a:pt x="0" y="193039"/>
                  </a:moveTo>
                  <a:lnTo>
                    <a:pt x="0" y="182880"/>
                  </a:lnTo>
                  <a:lnTo>
                    <a:pt x="1269" y="172720"/>
                  </a:lnTo>
                  <a:lnTo>
                    <a:pt x="2540" y="162560"/>
                  </a:lnTo>
                  <a:lnTo>
                    <a:pt x="3810" y="152400"/>
                  </a:lnTo>
                  <a:lnTo>
                    <a:pt x="6350" y="142239"/>
                  </a:lnTo>
                  <a:lnTo>
                    <a:pt x="8890" y="133350"/>
                  </a:lnTo>
                  <a:lnTo>
                    <a:pt x="12700" y="123189"/>
                  </a:lnTo>
                  <a:lnTo>
                    <a:pt x="16510" y="114300"/>
                  </a:lnTo>
                  <a:lnTo>
                    <a:pt x="20319" y="105410"/>
                  </a:lnTo>
                  <a:lnTo>
                    <a:pt x="25400" y="96520"/>
                  </a:lnTo>
                  <a:lnTo>
                    <a:pt x="30480" y="87630"/>
                  </a:lnTo>
                  <a:lnTo>
                    <a:pt x="36830" y="80010"/>
                  </a:lnTo>
                  <a:lnTo>
                    <a:pt x="43180" y="72389"/>
                  </a:lnTo>
                  <a:lnTo>
                    <a:pt x="49530" y="63500"/>
                  </a:lnTo>
                  <a:lnTo>
                    <a:pt x="55880" y="57150"/>
                  </a:lnTo>
                  <a:lnTo>
                    <a:pt x="87630" y="31750"/>
                  </a:lnTo>
                  <a:lnTo>
                    <a:pt x="96519" y="26670"/>
                  </a:lnTo>
                  <a:lnTo>
                    <a:pt x="104140" y="21589"/>
                  </a:lnTo>
                  <a:lnTo>
                    <a:pt x="113030" y="17780"/>
                  </a:lnTo>
                  <a:lnTo>
                    <a:pt x="123190" y="12700"/>
                  </a:lnTo>
                  <a:lnTo>
                    <a:pt x="132080" y="10160"/>
                  </a:lnTo>
                  <a:lnTo>
                    <a:pt x="142240" y="7620"/>
                  </a:lnTo>
                  <a:lnTo>
                    <a:pt x="151130" y="5080"/>
                  </a:lnTo>
                  <a:lnTo>
                    <a:pt x="161290" y="2539"/>
                  </a:lnTo>
                  <a:lnTo>
                    <a:pt x="171450" y="1270"/>
                  </a:lnTo>
                  <a:lnTo>
                    <a:pt x="181610" y="1270"/>
                  </a:lnTo>
                  <a:lnTo>
                    <a:pt x="191769" y="0"/>
                  </a:lnTo>
                  <a:lnTo>
                    <a:pt x="2327910" y="0"/>
                  </a:lnTo>
                  <a:lnTo>
                    <a:pt x="2338070" y="1270"/>
                  </a:lnTo>
                  <a:lnTo>
                    <a:pt x="2348230" y="1270"/>
                  </a:lnTo>
                  <a:lnTo>
                    <a:pt x="2358390" y="2539"/>
                  </a:lnTo>
                  <a:lnTo>
                    <a:pt x="2367280" y="5080"/>
                  </a:lnTo>
                  <a:lnTo>
                    <a:pt x="2377440" y="7620"/>
                  </a:lnTo>
                  <a:lnTo>
                    <a:pt x="2386330" y="10160"/>
                  </a:lnTo>
                  <a:lnTo>
                    <a:pt x="2396490" y="13970"/>
                  </a:lnTo>
                  <a:lnTo>
                    <a:pt x="2405380" y="17780"/>
                  </a:lnTo>
                  <a:lnTo>
                    <a:pt x="2415540" y="21589"/>
                  </a:lnTo>
                  <a:lnTo>
                    <a:pt x="2423160" y="26670"/>
                  </a:lnTo>
                  <a:lnTo>
                    <a:pt x="2432050" y="31750"/>
                  </a:lnTo>
                  <a:lnTo>
                    <a:pt x="2440940" y="36830"/>
                  </a:lnTo>
                  <a:lnTo>
                    <a:pt x="2448560" y="43180"/>
                  </a:lnTo>
                  <a:lnTo>
                    <a:pt x="2456180" y="49530"/>
                  </a:lnTo>
                  <a:lnTo>
                    <a:pt x="2463800" y="57150"/>
                  </a:lnTo>
                  <a:lnTo>
                    <a:pt x="2470150" y="64770"/>
                  </a:lnTo>
                  <a:lnTo>
                    <a:pt x="2476500" y="72389"/>
                  </a:lnTo>
                  <a:lnTo>
                    <a:pt x="2482850" y="80010"/>
                  </a:lnTo>
                  <a:lnTo>
                    <a:pt x="2487930" y="87630"/>
                  </a:lnTo>
                  <a:lnTo>
                    <a:pt x="2494280" y="96520"/>
                  </a:lnTo>
                  <a:lnTo>
                    <a:pt x="2498090" y="105410"/>
                  </a:lnTo>
                  <a:lnTo>
                    <a:pt x="2503170" y="114300"/>
                  </a:lnTo>
                  <a:lnTo>
                    <a:pt x="2506980" y="123189"/>
                  </a:lnTo>
                  <a:lnTo>
                    <a:pt x="2509520" y="133350"/>
                  </a:lnTo>
                  <a:lnTo>
                    <a:pt x="2513330" y="142239"/>
                  </a:lnTo>
                  <a:lnTo>
                    <a:pt x="2514600" y="152400"/>
                  </a:lnTo>
                  <a:lnTo>
                    <a:pt x="2517140" y="162560"/>
                  </a:lnTo>
                  <a:lnTo>
                    <a:pt x="2518410" y="172720"/>
                  </a:lnTo>
                  <a:lnTo>
                    <a:pt x="2519680" y="182880"/>
                  </a:lnTo>
                  <a:lnTo>
                    <a:pt x="2519680" y="193039"/>
                  </a:lnTo>
                  <a:lnTo>
                    <a:pt x="2519680" y="960120"/>
                  </a:lnTo>
                  <a:lnTo>
                    <a:pt x="2519680" y="970280"/>
                  </a:lnTo>
                  <a:lnTo>
                    <a:pt x="2518410" y="980439"/>
                  </a:lnTo>
                  <a:lnTo>
                    <a:pt x="2517140" y="990600"/>
                  </a:lnTo>
                  <a:lnTo>
                    <a:pt x="2515870" y="1000760"/>
                  </a:lnTo>
                  <a:lnTo>
                    <a:pt x="2513330" y="1009650"/>
                  </a:lnTo>
                  <a:lnTo>
                    <a:pt x="2510790" y="1019810"/>
                  </a:lnTo>
                  <a:lnTo>
                    <a:pt x="2506980" y="1028700"/>
                  </a:lnTo>
                  <a:lnTo>
                    <a:pt x="2503170" y="1037589"/>
                  </a:lnTo>
                  <a:lnTo>
                    <a:pt x="2499360" y="1047750"/>
                  </a:lnTo>
                  <a:lnTo>
                    <a:pt x="2476500" y="1080770"/>
                  </a:lnTo>
                  <a:lnTo>
                    <a:pt x="2470150" y="1088389"/>
                  </a:lnTo>
                  <a:lnTo>
                    <a:pt x="2463800" y="1096010"/>
                  </a:lnTo>
                  <a:lnTo>
                    <a:pt x="2456180" y="1102360"/>
                  </a:lnTo>
                  <a:lnTo>
                    <a:pt x="2448560" y="1108710"/>
                  </a:lnTo>
                  <a:lnTo>
                    <a:pt x="2440940" y="1115060"/>
                  </a:lnTo>
                  <a:lnTo>
                    <a:pt x="2432050" y="1121410"/>
                  </a:lnTo>
                  <a:lnTo>
                    <a:pt x="2423160" y="1126489"/>
                  </a:lnTo>
                  <a:lnTo>
                    <a:pt x="2415540" y="1131570"/>
                  </a:lnTo>
                  <a:lnTo>
                    <a:pt x="2405380" y="1135380"/>
                  </a:lnTo>
                  <a:lnTo>
                    <a:pt x="2396490" y="1139189"/>
                  </a:lnTo>
                  <a:lnTo>
                    <a:pt x="2387600" y="1143000"/>
                  </a:lnTo>
                  <a:lnTo>
                    <a:pt x="2377440" y="1145539"/>
                  </a:lnTo>
                  <a:lnTo>
                    <a:pt x="2367280" y="1148080"/>
                  </a:lnTo>
                  <a:lnTo>
                    <a:pt x="2358390" y="1149350"/>
                  </a:lnTo>
                  <a:lnTo>
                    <a:pt x="2348230" y="1150620"/>
                  </a:lnTo>
                  <a:lnTo>
                    <a:pt x="2338070" y="1151889"/>
                  </a:lnTo>
                  <a:lnTo>
                    <a:pt x="2327910" y="1151889"/>
                  </a:lnTo>
                  <a:lnTo>
                    <a:pt x="191769" y="1153160"/>
                  </a:lnTo>
                  <a:lnTo>
                    <a:pt x="191769" y="1151889"/>
                  </a:lnTo>
                  <a:lnTo>
                    <a:pt x="181610" y="1151889"/>
                  </a:lnTo>
                  <a:lnTo>
                    <a:pt x="171450" y="1150620"/>
                  </a:lnTo>
                  <a:lnTo>
                    <a:pt x="161290" y="1149350"/>
                  </a:lnTo>
                  <a:lnTo>
                    <a:pt x="151130" y="1148080"/>
                  </a:lnTo>
                  <a:lnTo>
                    <a:pt x="142240" y="1145539"/>
                  </a:lnTo>
                  <a:lnTo>
                    <a:pt x="132080" y="1143000"/>
                  </a:lnTo>
                  <a:lnTo>
                    <a:pt x="123190" y="1139189"/>
                  </a:lnTo>
                  <a:lnTo>
                    <a:pt x="113030" y="1135380"/>
                  </a:lnTo>
                  <a:lnTo>
                    <a:pt x="104140" y="1131570"/>
                  </a:lnTo>
                  <a:lnTo>
                    <a:pt x="96519" y="1126489"/>
                  </a:lnTo>
                  <a:lnTo>
                    <a:pt x="87630" y="1121410"/>
                  </a:lnTo>
                  <a:lnTo>
                    <a:pt x="78740" y="1115060"/>
                  </a:lnTo>
                  <a:lnTo>
                    <a:pt x="71119" y="1109980"/>
                  </a:lnTo>
                  <a:lnTo>
                    <a:pt x="63500" y="1102360"/>
                  </a:lnTo>
                  <a:lnTo>
                    <a:pt x="55880" y="1096010"/>
                  </a:lnTo>
                  <a:lnTo>
                    <a:pt x="49530" y="1088389"/>
                  </a:lnTo>
                  <a:lnTo>
                    <a:pt x="43180" y="1080770"/>
                  </a:lnTo>
                  <a:lnTo>
                    <a:pt x="20319" y="1047750"/>
                  </a:lnTo>
                  <a:lnTo>
                    <a:pt x="12700" y="1028700"/>
                  </a:lnTo>
                  <a:lnTo>
                    <a:pt x="8890" y="1019810"/>
                  </a:lnTo>
                  <a:lnTo>
                    <a:pt x="6350" y="1009650"/>
                  </a:lnTo>
                  <a:lnTo>
                    <a:pt x="3810" y="1000760"/>
                  </a:lnTo>
                  <a:lnTo>
                    <a:pt x="2540" y="990600"/>
                  </a:lnTo>
                  <a:lnTo>
                    <a:pt x="1269" y="980439"/>
                  </a:lnTo>
                  <a:lnTo>
                    <a:pt x="0" y="970280"/>
                  </a:lnTo>
                  <a:lnTo>
                    <a:pt x="0" y="960120"/>
                  </a:lnTo>
                  <a:lnTo>
                    <a:pt x="0" y="193039"/>
                  </a:lnTo>
                  <a:close/>
                </a:path>
              </a:pathLst>
            </a:custGeom>
            <a:ln w="19048">
              <a:solidFill>
                <a:srgbClr val="535A77"/>
              </a:solidFill>
            </a:ln>
          </p:spPr>
          <p:txBody>
            <a:bodyPr wrap="square" lIns="0" tIns="0" rIns="0" bIns="0" rtlCol="0"/>
            <a:lstStyle/>
            <a:p>
              <a:endParaRPr/>
            </a:p>
          </p:txBody>
        </p:sp>
        <p:sp>
          <p:nvSpPr>
            <p:cNvPr id="11" name="object 9">
              <a:extLst>
                <a:ext uri="{FF2B5EF4-FFF2-40B4-BE49-F238E27FC236}">
                  <a16:creationId xmlns:a16="http://schemas.microsoft.com/office/drawing/2014/main" id="{374F9882-4EFD-4608-92D7-12881CA6DEC1}"/>
                </a:ext>
              </a:extLst>
            </p:cNvPr>
            <p:cNvSpPr txBox="1"/>
            <p:nvPr/>
          </p:nvSpPr>
          <p:spPr>
            <a:xfrm>
              <a:off x="3176616" y="2293388"/>
              <a:ext cx="1976755" cy="878840"/>
            </a:xfrm>
            <a:prstGeom prst="rect">
              <a:avLst/>
            </a:prstGeom>
          </p:spPr>
          <p:txBody>
            <a:bodyPr vert="horz" wrap="square" lIns="0" tIns="12700" rIns="0" bIns="0" rtlCol="0">
              <a:spAutoFit/>
            </a:bodyPr>
            <a:lstStyle/>
            <a:p>
              <a:pPr marR="5080" algn="ctr"/>
              <a:r>
                <a:rPr sz="2800" b="1" spc="-20" dirty="0">
                  <a:latin typeface="Calibri" panose="020F0502020204030204" pitchFamily="34" charset="0"/>
                  <a:cs typeface="Calibri" panose="020F0502020204030204" pitchFamily="34" charset="0"/>
                </a:rPr>
                <a:t>Parallel  </a:t>
              </a:r>
              <a:r>
                <a:rPr sz="2800" b="1" dirty="0">
                  <a:latin typeface="Calibri" panose="020F0502020204030204" pitchFamily="34" charset="0"/>
                  <a:cs typeface="Calibri" panose="020F0502020204030204" pitchFamily="34" charset="0"/>
                </a:rPr>
                <a:t>Co</a:t>
              </a:r>
              <a:r>
                <a:rPr sz="2800" b="1" spc="-10" dirty="0">
                  <a:latin typeface="Calibri" panose="020F0502020204030204" pitchFamily="34" charset="0"/>
                  <a:cs typeface="Calibri" panose="020F0502020204030204" pitchFamily="34" charset="0"/>
                </a:rPr>
                <a:t>m</a:t>
              </a:r>
              <a:r>
                <a:rPr sz="2800" b="1" dirty="0">
                  <a:latin typeface="Calibri" panose="020F0502020204030204" pitchFamily="34" charset="0"/>
                  <a:cs typeface="Calibri" panose="020F0502020204030204" pitchFamily="34" charset="0"/>
                </a:rPr>
                <a:t>p</a:t>
              </a:r>
              <a:r>
                <a:rPr sz="2800" b="1" spc="-5" dirty="0">
                  <a:latin typeface="Calibri" panose="020F0502020204030204" pitchFamily="34" charset="0"/>
                  <a:cs typeface="Calibri" panose="020F0502020204030204" pitchFamily="34" charset="0"/>
                </a:rPr>
                <a:t>ut</a:t>
              </a:r>
              <a:r>
                <a:rPr sz="2800" b="1" dirty="0">
                  <a:latin typeface="Calibri" panose="020F0502020204030204" pitchFamily="34" charset="0"/>
                  <a:cs typeface="Calibri" panose="020F0502020204030204" pitchFamily="34" charset="0"/>
                </a:rPr>
                <a:t>i</a:t>
              </a:r>
              <a:r>
                <a:rPr sz="2800" b="1" spc="-5" dirty="0">
                  <a:latin typeface="Calibri" panose="020F0502020204030204" pitchFamily="34" charset="0"/>
                  <a:cs typeface="Calibri" panose="020F0502020204030204" pitchFamily="34" charset="0"/>
                </a:rPr>
                <a:t>n</a:t>
              </a:r>
              <a:r>
                <a:rPr sz="2800" b="1" dirty="0">
                  <a:latin typeface="Calibri" panose="020F0502020204030204" pitchFamily="34" charset="0"/>
                  <a:cs typeface="Calibri" panose="020F0502020204030204" pitchFamily="34" charset="0"/>
                </a:rPr>
                <a:t>g</a:t>
              </a:r>
            </a:p>
          </p:txBody>
        </p:sp>
      </p:grpSp>
      <p:grpSp>
        <p:nvGrpSpPr>
          <p:cNvPr id="15" name="Group 14">
            <a:extLst>
              <a:ext uri="{FF2B5EF4-FFF2-40B4-BE49-F238E27FC236}">
                <a16:creationId xmlns:a16="http://schemas.microsoft.com/office/drawing/2014/main" id="{3050BCD6-7F5D-41A0-A3E0-FF793195D304}"/>
              </a:ext>
            </a:extLst>
          </p:cNvPr>
          <p:cNvGrpSpPr/>
          <p:nvPr/>
        </p:nvGrpSpPr>
        <p:grpSpPr>
          <a:xfrm>
            <a:off x="6362463" y="1854416"/>
            <a:ext cx="2519680" cy="1153160"/>
            <a:chOff x="6290656" y="2156227"/>
            <a:chExt cx="2519680" cy="1153160"/>
          </a:xfrm>
        </p:grpSpPr>
        <p:sp>
          <p:nvSpPr>
            <p:cNvPr id="12" name="object 11">
              <a:extLst>
                <a:ext uri="{FF2B5EF4-FFF2-40B4-BE49-F238E27FC236}">
                  <a16:creationId xmlns:a16="http://schemas.microsoft.com/office/drawing/2014/main" id="{7FB78836-3A69-4AB7-B4B5-ABA34A572059}"/>
                </a:ext>
              </a:extLst>
            </p:cNvPr>
            <p:cNvSpPr/>
            <p:nvPr/>
          </p:nvSpPr>
          <p:spPr>
            <a:xfrm>
              <a:off x="6290656" y="2156227"/>
              <a:ext cx="2519680" cy="1153160"/>
            </a:xfrm>
            <a:custGeom>
              <a:avLst/>
              <a:gdLst/>
              <a:ahLst/>
              <a:cxnLst/>
              <a:rect l="l" t="t" r="r" b="b"/>
              <a:pathLst>
                <a:path w="2519679" h="1153160">
                  <a:moveTo>
                    <a:pt x="0" y="193039"/>
                  </a:moveTo>
                  <a:lnTo>
                    <a:pt x="0" y="182880"/>
                  </a:lnTo>
                  <a:lnTo>
                    <a:pt x="1269" y="172720"/>
                  </a:lnTo>
                  <a:lnTo>
                    <a:pt x="2539" y="162560"/>
                  </a:lnTo>
                  <a:lnTo>
                    <a:pt x="3809" y="152400"/>
                  </a:lnTo>
                  <a:lnTo>
                    <a:pt x="6350" y="142239"/>
                  </a:lnTo>
                  <a:lnTo>
                    <a:pt x="20319" y="105410"/>
                  </a:lnTo>
                  <a:lnTo>
                    <a:pt x="25400" y="96520"/>
                  </a:lnTo>
                  <a:lnTo>
                    <a:pt x="30479" y="87630"/>
                  </a:lnTo>
                  <a:lnTo>
                    <a:pt x="36829" y="80010"/>
                  </a:lnTo>
                  <a:lnTo>
                    <a:pt x="41909" y="72389"/>
                  </a:lnTo>
                  <a:lnTo>
                    <a:pt x="49529" y="63500"/>
                  </a:lnTo>
                  <a:lnTo>
                    <a:pt x="78739" y="36830"/>
                  </a:lnTo>
                  <a:lnTo>
                    <a:pt x="87629" y="31750"/>
                  </a:lnTo>
                  <a:lnTo>
                    <a:pt x="95250" y="26670"/>
                  </a:lnTo>
                  <a:lnTo>
                    <a:pt x="104139" y="21589"/>
                  </a:lnTo>
                  <a:lnTo>
                    <a:pt x="113029" y="17780"/>
                  </a:lnTo>
                  <a:lnTo>
                    <a:pt x="123189" y="12700"/>
                  </a:lnTo>
                  <a:lnTo>
                    <a:pt x="132079" y="10160"/>
                  </a:lnTo>
                  <a:lnTo>
                    <a:pt x="142239" y="7620"/>
                  </a:lnTo>
                  <a:lnTo>
                    <a:pt x="151129" y="5080"/>
                  </a:lnTo>
                  <a:lnTo>
                    <a:pt x="161289" y="2539"/>
                  </a:lnTo>
                  <a:lnTo>
                    <a:pt x="171450" y="1270"/>
                  </a:lnTo>
                  <a:lnTo>
                    <a:pt x="181609" y="1270"/>
                  </a:lnTo>
                  <a:lnTo>
                    <a:pt x="191769" y="0"/>
                  </a:lnTo>
                  <a:lnTo>
                    <a:pt x="2327909" y="0"/>
                  </a:lnTo>
                  <a:lnTo>
                    <a:pt x="2338070" y="1270"/>
                  </a:lnTo>
                  <a:lnTo>
                    <a:pt x="2348229" y="1270"/>
                  </a:lnTo>
                  <a:lnTo>
                    <a:pt x="2357120" y="2539"/>
                  </a:lnTo>
                  <a:lnTo>
                    <a:pt x="2367279" y="5080"/>
                  </a:lnTo>
                  <a:lnTo>
                    <a:pt x="2377439" y="7620"/>
                  </a:lnTo>
                  <a:lnTo>
                    <a:pt x="2386329" y="10160"/>
                  </a:lnTo>
                  <a:lnTo>
                    <a:pt x="2396489" y="13970"/>
                  </a:lnTo>
                  <a:lnTo>
                    <a:pt x="2405379" y="17780"/>
                  </a:lnTo>
                  <a:lnTo>
                    <a:pt x="2414270" y="21589"/>
                  </a:lnTo>
                  <a:lnTo>
                    <a:pt x="2423159" y="26670"/>
                  </a:lnTo>
                  <a:lnTo>
                    <a:pt x="2432050" y="31750"/>
                  </a:lnTo>
                  <a:lnTo>
                    <a:pt x="2440939" y="36830"/>
                  </a:lnTo>
                  <a:lnTo>
                    <a:pt x="2448559" y="43180"/>
                  </a:lnTo>
                  <a:lnTo>
                    <a:pt x="2456179" y="49530"/>
                  </a:lnTo>
                  <a:lnTo>
                    <a:pt x="2462529" y="57150"/>
                  </a:lnTo>
                  <a:lnTo>
                    <a:pt x="2470150" y="64770"/>
                  </a:lnTo>
                  <a:lnTo>
                    <a:pt x="2476500" y="72389"/>
                  </a:lnTo>
                  <a:lnTo>
                    <a:pt x="2482850" y="80010"/>
                  </a:lnTo>
                  <a:lnTo>
                    <a:pt x="2487929" y="87630"/>
                  </a:lnTo>
                  <a:lnTo>
                    <a:pt x="2494279" y="96520"/>
                  </a:lnTo>
                  <a:lnTo>
                    <a:pt x="2498089" y="105410"/>
                  </a:lnTo>
                  <a:lnTo>
                    <a:pt x="2503170" y="114300"/>
                  </a:lnTo>
                  <a:lnTo>
                    <a:pt x="2506979" y="123189"/>
                  </a:lnTo>
                  <a:lnTo>
                    <a:pt x="2509520" y="133350"/>
                  </a:lnTo>
                  <a:lnTo>
                    <a:pt x="2513329" y="142239"/>
                  </a:lnTo>
                  <a:lnTo>
                    <a:pt x="2514600" y="152400"/>
                  </a:lnTo>
                  <a:lnTo>
                    <a:pt x="2517139" y="162560"/>
                  </a:lnTo>
                  <a:lnTo>
                    <a:pt x="2518409" y="172720"/>
                  </a:lnTo>
                  <a:lnTo>
                    <a:pt x="2518409" y="182880"/>
                  </a:lnTo>
                  <a:lnTo>
                    <a:pt x="2519679" y="193039"/>
                  </a:lnTo>
                  <a:lnTo>
                    <a:pt x="2519679" y="960120"/>
                  </a:lnTo>
                  <a:lnTo>
                    <a:pt x="2519679" y="970280"/>
                  </a:lnTo>
                  <a:lnTo>
                    <a:pt x="2518409" y="980439"/>
                  </a:lnTo>
                  <a:lnTo>
                    <a:pt x="2517139" y="990600"/>
                  </a:lnTo>
                  <a:lnTo>
                    <a:pt x="2515870" y="1000760"/>
                  </a:lnTo>
                  <a:lnTo>
                    <a:pt x="2513329" y="1009650"/>
                  </a:lnTo>
                  <a:lnTo>
                    <a:pt x="2510789" y="1019810"/>
                  </a:lnTo>
                  <a:lnTo>
                    <a:pt x="2506979" y="1028700"/>
                  </a:lnTo>
                  <a:lnTo>
                    <a:pt x="2503170" y="1037589"/>
                  </a:lnTo>
                  <a:lnTo>
                    <a:pt x="2498089" y="1047750"/>
                  </a:lnTo>
                  <a:lnTo>
                    <a:pt x="2494279" y="1056639"/>
                  </a:lnTo>
                  <a:lnTo>
                    <a:pt x="2489200" y="1064260"/>
                  </a:lnTo>
                  <a:lnTo>
                    <a:pt x="2482850" y="1073150"/>
                  </a:lnTo>
                  <a:lnTo>
                    <a:pt x="2476500" y="1080770"/>
                  </a:lnTo>
                  <a:lnTo>
                    <a:pt x="2470150" y="1088389"/>
                  </a:lnTo>
                  <a:lnTo>
                    <a:pt x="2463800" y="1096010"/>
                  </a:lnTo>
                  <a:lnTo>
                    <a:pt x="2456179" y="1102360"/>
                  </a:lnTo>
                  <a:lnTo>
                    <a:pt x="2448559" y="1108710"/>
                  </a:lnTo>
                  <a:lnTo>
                    <a:pt x="2440939" y="1115060"/>
                  </a:lnTo>
                  <a:lnTo>
                    <a:pt x="2432050" y="1121410"/>
                  </a:lnTo>
                  <a:lnTo>
                    <a:pt x="2423159" y="1126489"/>
                  </a:lnTo>
                  <a:lnTo>
                    <a:pt x="2414270" y="1131570"/>
                  </a:lnTo>
                  <a:lnTo>
                    <a:pt x="2405379" y="1135380"/>
                  </a:lnTo>
                  <a:lnTo>
                    <a:pt x="2396489" y="1139189"/>
                  </a:lnTo>
                  <a:lnTo>
                    <a:pt x="2387600" y="1143000"/>
                  </a:lnTo>
                  <a:lnTo>
                    <a:pt x="2377439" y="1145539"/>
                  </a:lnTo>
                  <a:lnTo>
                    <a:pt x="2367279" y="1148080"/>
                  </a:lnTo>
                  <a:lnTo>
                    <a:pt x="2357120" y="1149350"/>
                  </a:lnTo>
                  <a:lnTo>
                    <a:pt x="2348229" y="1150620"/>
                  </a:lnTo>
                  <a:lnTo>
                    <a:pt x="2338070" y="1151889"/>
                  </a:lnTo>
                  <a:lnTo>
                    <a:pt x="2327909" y="1151889"/>
                  </a:lnTo>
                  <a:lnTo>
                    <a:pt x="191769" y="1153160"/>
                  </a:lnTo>
                  <a:lnTo>
                    <a:pt x="191769" y="1151889"/>
                  </a:lnTo>
                  <a:lnTo>
                    <a:pt x="181609" y="1151889"/>
                  </a:lnTo>
                  <a:lnTo>
                    <a:pt x="171450" y="1150620"/>
                  </a:lnTo>
                  <a:lnTo>
                    <a:pt x="161289" y="1149350"/>
                  </a:lnTo>
                  <a:lnTo>
                    <a:pt x="151129" y="1148080"/>
                  </a:lnTo>
                  <a:lnTo>
                    <a:pt x="142239" y="1145539"/>
                  </a:lnTo>
                  <a:lnTo>
                    <a:pt x="132079" y="1143000"/>
                  </a:lnTo>
                  <a:lnTo>
                    <a:pt x="123189" y="1139189"/>
                  </a:lnTo>
                  <a:lnTo>
                    <a:pt x="113029" y="1135380"/>
                  </a:lnTo>
                  <a:lnTo>
                    <a:pt x="104139" y="1131570"/>
                  </a:lnTo>
                  <a:lnTo>
                    <a:pt x="95250" y="1126489"/>
                  </a:lnTo>
                  <a:lnTo>
                    <a:pt x="87629" y="1121410"/>
                  </a:lnTo>
                  <a:lnTo>
                    <a:pt x="78739" y="1115060"/>
                  </a:lnTo>
                  <a:lnTo>
                    <a:pt x="71119" y="1109980"/>
                  </a:lnTo>
                  <a:lnTo>
                    <a:pt x="63500" y="1102360"/>
                  </a:lnTo>
                  <a:lnTo>
                    <a:pt x="55879" y="1096010"/>
                  </a:lnTo>
                  <a:lnTo>
                    <a:pt x="49529" y="1088389"/>
                  </a:lnTo>
                  <a:lnTo>
                    <a:pt x="41909" y="1080770"/>
                  </a:lnTo>
                  <a:lnTo>
                    <a:pt x="36829" y="1073150"/>
                  </a:lnTo>
                  <a:lnTo>
                    <a:pt x="30479" y="1064260"/>
                  </a:lnTo>
                  <a:lnTo>
                    <a:pt x="25400" y="1056639"/>
                  </a:lnTo>
                  <a:lnTo>
                    <a:pt x="20319" y="1047750"/>
                  </a:lnTo>
                  <a:lnTo>
                    <a:pt x="16509" y="1038860"/>
                  </a:lnTo>
                  <a:lnTo>
                    <a:pt x="12700" y="1028700"/>
                  </a:lnTo>
                  <a:lnTo>
                    <a:pt x="8889" y="1019810"/>
                  </a:lnTo>
                  <a:lnTo>
                    <a:pt x="6350" y="1009650"/>
                  </a:lnTo>
                  <a:lnTo>
                    <a:pt x="3809" y="1000760"/>
                  </a:lnTo>
                  <a:lnTo>
                    <a:pt x="2539" y="990600"/>
                  </a:lnTo>
                  <a:lnTo>
                    <a:pt x="1269" y="980439"/>
                  </a:lnTo>
                  <a:lnTo>
                    <a:pt x="0" y="970280"/>
                  </a:lnTo>
                  <a:lnTo>
                    <a:pt x="0" y="960120"/>
                  </a:lnTo>
                  <a:lnTo>
                    <a:pt x="0" y="193039"/>
                  </a:lnTo>
                  <a:close/>
                </a:path>
              </a:pathLst>
            </a:custGeom>
            <a:noFill/>
            <a:ln w="19048">
              <a:solidFill>
                <a:srgbClr val="535A77"/>
              </a:solidFill>
            </a:ln>
          </p:spPr>
          <p:txBody>
            <a:bodyPr wrap="square" lIns="0" tIns="0" rIns="0" bIns="0" rtlCol="0"/>
            <a:lstStyle/>
            <a:p>
              <a:endParaRPr/>
            </a:p>
          </p:txBody>
        </p:sp>
        <p:sp>
          <p:nvSpPr>
            <p:cNvPr id="13" name="object 12">
              <a:extLst>
                <a:ext uri="{FF2B5EF4-FFF2-40B4-BE49-F238E27FC236}">
                  <a16:creationId xmlns:a16="http://schemas.microsoft.com/office/drawing/2014/main" id="{D5B6CDDD-E5B1-442B-92E9-F3F5DB9A6976}"/>
                </a:ext>
              </a:extLst>
            </p:cNvPr>
            <p:cNvSpPr txBox="1"/>
            <p:nvPr/>
          </p:nvSpPr>
          <p:spPr>
            <a:xfrm>
              <a:off x="6551007" y="2293388"/>
              <a:ext cx="1998345" cy="878840"/>
            </a:xfrm>
            <a:prstGeom prst="rect">
              <a:avLst/>
            </a:prstGeom>
          </p:spPr>
          <p:txBody>
            <a:bodyPr vert="horz" wrap="square" lIns="0" tIns="12700" rIns="0" bIns="0" rtlCol="0">
              <a:spAutoFit/>
            </a:bodyPr>
            <a:lstStyle/>
            <a:p>
              <a:pPr marL="22225" marR="5080" indent="-10160" algn="ctr">
                <a:spcBef>
                  <a:spcPts val="100"/>
                </a:spcBef>
              </a:pPr>
              <a:r>
                <a:rPr sz="2800" b="1" spc="-10" dirty="0">
                  <a:latin typeface="Calibri" panose="020F0502020204030204" pitchFamily="34" charset="0"/>
                  <a:cs typeface="Calibri" panose="020F0502020204030204" pitchFamily="34" charset="0"/>
                </a:rPr>
                <a:t>D</a:t>
              </a:r>
              <a:r>
                <a:rPr sz="2800" b="1" dirty="0">
                  <a:latin typeface="Calibri" panose="020F0502020204030204" pitchFamily="34" charset="0"/>
                  <a:cs typeface="Calibri" panose="020F0502020204030204" pitchFamily="34" charset="0"/>
                </a:rPr>
                <a:t>i</a:t>
              </a:r>
              <a:r>
                <a:rPr sz="2800" b="1" spc="-10" dirty="0">
                  <a:latin typeface="Calibri" panose="020F0502020204030204" pitchFamily="34" charset="0"/>
                  <a:cs typeface="Calibri" panose="020F0502020204030204" pitchFamily="34" charset="0"/>
                </a:rPr>
                <a:t>st</a:t>
              </a:r>
              <a:r>
                <a:rPr sz="2800" b="1" spc="-5" dirty="0">
                  <a:latin typeface="Calibri" panose="020F0502020204030204" pitchFamily="34" charset="0"/>
                  <a:cs typeface="Calibri" panose="020F0502020204030204" pitchFamily="34" charset="0"/>
                </a:rPr>
                <a:t>r</a:t>
              </a:r>
              <a:r>
                <a:rPr sz="2800" b="1" dirty="0">
                  <a:latin typeface="Calibri" panose="020F0502020204030204" pitchFamily="34" charset="0"/>
                  <a:cs typeface="Calibri" panose="020F0502020204030204" pitchFamily="34" charset="0"/>
                </a:rPr>
                <a:t>ib</a:t>
              </a:r>
              <a:r>
                <a:rPr sz="2800" b="1" spc="-5" dirty="0">
                  <a:latin typeface="Calibri" panose="020F0502020204030204" pitchFamily="34" charset="0"/>
                  <a:cs typeface="Calibri" panose="020F0502020204030204" pitchFamily="34" charset="0"/>
                </a:rPr>
                <a:t>ut</a:t>
              </a:r>
              <a:r>
                <a:rPr sz="2800" b="1" spc="-15" dirty="0">
                  <a:latin typeface="Calibri" panose="020F0502020204030204" pitchFamily="34" charset="0"/>
                  <a:cs typeface="Calibri" panose="020F0502020204030204" pitchFamily="34" charset="0"/>
                </a:rPr>
                <a:t>e</a:t>
              </a:r>
              <a:r>
                <a:rPr sz="2800" b="1" dirty="0">
                  <a:latin typeface="Calibri" panose="020F0502020204030204" pitchFamily="34" charset="0"/>
                  <a:cs typeface="Calibri" panose="020F0502020204030204" pitchFamily="34" charset="0"/>
                </a:rPr>
                <a:t>d  C</a:t>
              </a:r>
              <a:r>
                <a:rPr sz="2800" b="1" spc="-5" dirty="0">
                  <a:latin typeface="Calibri" panose="020F0502020204030204" pitchFamily="34" charset="0"/>
                  <a:cs typeface="Calibri" panose="020F0502020204030204" pitchFamily="34" charset="0"/>
                </a:rPr>
                <a:t>om</a:t>
              </a:r>
              <a:r>
                <a:rPr sz="2800" b="1" dirty="0">
                  <a:latin typeface="Calibri" panose="020F0502020204030204" pitchFamily="34" charset="0"/>
                  <a:cs typeface="Calibri" panose="020F0502020204030204" pitchFamily="34" charset="0"/>
                </a:rPr>
                <a:t>p</a:t>
              </a:r>
              <a:r>
                <a:rPr sz="2800" b="1" spc="-5" dirty="0">
                  <a:latin typeface="Calibri" panose="020F0502020204030204" pitchFamily="34" charset="0"/>
                  <a:cs typeface="Calibri" panose="020F0502020204030204" pitchFamily="34" charset="0"/>
                </a:rPr>
                <a:t>u</a:t>
              </a:r>
              <a:r>
                <a:rPr sz="2800" b="1" spc="-10" dirty="0">
                  <a:latin typeface="Calibri" panose="020F0502020204030204" pitchFamily="34" charset="0"/>
                  <a:cs typeface="Calibri" panose="020F0502020204030204" pitchFamily="34" charset="0"/>
                </a:rPr>
                <a:t>t</a:t>
              </a:r>
              <a:r>
                <a:rPr sz="2800" b="1" dirty="0">
                  <a:latin typeface="Calibri" panose="020F0502020204030204" pitchFamily="34" charset="0"/>
                  <a:cs typeface="Calibri" panose="020F0502020204030204" pitchFamily="34" charset="0"/>
                </a:rPr>
                <a:t>ing</a:t>
              </a:r>
            </a:p>
          </p:txBody>
        </p:sp>
      </p:grpSp>
      <p:sp>
        <p:nvSpPr>
          <p:cNvPr id="5" name="Slide Number Placeholder 4">
            <a:extLst>
              <a:ext uri="{FF2B5EF4-FFF2-40B4-BE49-F238E27FC236}">
                <a16:creationId xmlns:a16="http://schemas.microsoft.com/office/drawing/2014/main" id="{BF5444C7-97FA-2317-7653-FE24D1B4B2C2}"/>
              </a:ext>
            </a:extLst>
          </p:cNvPr>
          <p:cNvSpPr>
            <a:spLocks noGrp="1"/>
          </p:cNvSpPr>
          <p:nvPr>
            <p:ph type="sldNum" sz="quarter" idx="12"/>
          </p:nvPr>
        </p:nvSpPr>
        <p:spPr/>
        <p:txBody>
          <a:bodyPr/>
          <a:lstStyle/>
          <a:p>
            <a:fld id="{6C8DB4F7-D883-4928-8961-38134A510B78}" type="slidenum">
              <a:rPr lang="en-GB" smtClean="0"/>
              <a:t>19</a:t>
            </a:fld>
            <a:endParaRPr lang="en-GB" dirty="0"/>
          </a:p>
        </p:txBody>
      </p:sp>
    </p:spTree>
    <p:extLst>
      <p:ext uri="{BB962C8B-B14F-4D97-AF65-F5344CB8AC3E}">
        <p14:creationId xmlns:p14="http://schemas.microsoft.com/office/powerpoint/2010/main" val="217027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4875-74F0-4E41-97A8-2E8D79269DD3}"/>
              </a:ext>
            </a:extLst>
          </p:cNvPr>
          <p:cNvSpPr>
            <a:spLocks noGrp="1"/>
          </p:cNvSpPr>
          <p:nvPr>
            <p:ph type="title"/>
          </p:nvPr>
        </p:nvSpPr>
        <p:spPr/>
        <p:txBody>
          <a:bodyPr/>
          <a:lstStyle/>
          <a:p>
            <a:r>
              <a:rPr lang="en-GB" dirty="0"/>
              <a:t>Agenda</a:t>
            </a:r>
          </a:p>
        </p:txBody>
      </p:sp>
      <p:sp>
        <p:nvSpPr>
          <p:cNvPr id="3" name="Content Placeholder 2">
            <a:extLst>
              <a:ext uri="{FF2B5EF4-FFF2-40B4-BE49-F238E27FC236}">
                <a16:creationId xmlns:a16="http://schemas.microsoft.com/office/drawing/2014/main" id="{E5BF616A-2AF2-4E28-A8DE-D5A79D6796C8}"/>
              </a:ext>
            </a:extLst>
          </p:cNvPr>
          <p:cNvSpPr>
            <a:spLocks noGrp="1"/>
          </p:cNvSpPr>
          <p:nvPr>
            <p:ph idx="1"/>
          </p:nvPr>
        </p:nvSpPr>
        <p:spPr>
          <a:xfrm>
            <a:off x="1393371" y="1562938"/>
            <a:ext cx="9742716" cy="5268686"/>
          </a:xfrm>
        </p:spPr>
        <p:txBody>
          <a:bodyPr>
            <a:normAutofit fontScale="85000" lnSpcReduction="20000"/>
          </a:bodyPr>
          <a:lstStyle/>
          <a:p>
            <a:pPr marL="447675" indent="-447675">
              <a:lnSpc>
                <a:spcPct val="100000"/>
              </a:lnSpc>
              <a:spcBef>
                <a:spcPts val="1200"/>
              </a:spcBef>
              <a:spcAft>
                <a:spcPts val="1200"/>
              </a:spcAft>
            </a:pPr>
            <a:r>
              <a:rPr lang="en-GB" sz="2400" dirty="0"/>
              <a:t>Big Data Introduction</a:t>
            </a:r>
          </a:p>
          <a:p>
            <a:pPr marL="447675" indent="-447675">
              <a:lnSpc>
                <a:spcPct val="100000"/>
              </a:lnSpc>
              <a:spcBef>
                <a:spcPts val="1200"/>
              </a:spcBef>
              <a:spcAft>
                <a:spcPts val="1200"/>
              </a:spcAft>
            </a:pPr>
            <a:r>
              <a:rPr lang="en-GB" sz="2400" dirty="0"/>
              <a:t>Characteristics and Understanding of Big Data</a:t>
            </a:r>
          </a:p>
          <a:p>
            <a:pPr marL="447675" indent="-447675">
              <a:lnSpc>
                <a:spcPct val="100000"/>
              </a:lnSpc>
              <a:spcBef>
                <a:spcPts val="1200"/>
              </a:spcBef>
              <a:spcAft>
                <a:spcPts val="1200"/>
              </a:spcAft>
            </a:pPr>
            <a:r>
              <a:rPr lang="en-GB" sz="2400" dirty="0"/>
              <a:t>Types of Data: Transactional or Analytical</a:t>
            </a:r>
          </a:p>
          <a:p>
            <a:pPr marL="447675" indent="-447675">
              <a:lnSpc>
                <a:spcPct val="100000"/>
              </a:lnSpc>
              <a:spcBef>
                <a:spcPts val="1200"/>
              </a:spcBef>
              <a:spcAft>
                <a:spcPts val="1200"/>
              </a:spcAft>
            </a:pPr>
            <a:r>
              <a:rPr lang="en-GB" sz="2400" dirty="0"/>
              <a:t>ACID vs BASE (Relational (Legacy approach) and Non-relational (NoSQL))</a:t>
            </a:r>
          </a:p>
          <a:p>
            <a:pPr marL="447675" indent="-447675">
              <a:lnSpc>
                <a:spcPct val="100000"/>
              </a:lnSpc>
              <a:spcBef>
                <a:spcPts val="1200"/>
              </a:spcBef>
              <a:spcAft>
                <a:spcPts val="1200"/>
              </a:spcAft>
            </a:pPr>
            <a:r>
              <a:rPr lang="en-GB" sz="2400" dirty="0"/>
              <a:t>Big Data Architectures &amp; Processing</a:t>
            </a:r>
          </a:p>
          <a:p>
            <a:pPr marL="447675" indent="-447675">
              <a:lnSpc>
                <a:spcPct val="100000"/>
              </a:lnSpc>
              <a:spcBef>
                <a:spcPts val="1200"/>
              </a:spcBef>
              <a:spcAft>
                <a:spcPts val="1200"/>
              </a:spcAft>
            </a:pPr>
            <a:r>
              <a:rPr lang="en-GB" sz="2400" dirty="0"/>
              <a:t>Data and Storage Paradigm</a:t>
            </a:r>
          </a:p>
          <a:p>
            <a:pPr marL="447675" indent="-447675">
              <a:lnSpc>
                <a:spcPct val="100000"/>
              </a:lnSpc>
              <a:spcBef>
                <a:spcPts val="1200"/>
              </a:spcBef>
              <a:spcAft>
                <a:spcPts val="1200"/>
              </a:spcAft>
            </a:pPr>
            <a:r>
              <a:rPr lang="en-GB" sz="2400" dirty="0"/>
              <a:t>Distributed Computing Overview</a:t>
            </a:r>
          </a:p>
          <a:p>
            <a:pPr marL="447675" indent="-447675">
              <a:lnSpc>
                <a:spcPct val="100000"/>
              </a:lnSpc>
              <a:spcBef>
                <a:spcPts val="1200"/>
              </a:spcBef>
              <a:spcAft>
                <a:spcPts val="1200"/>
              </a:spcAft>
            </a:pPr>
            <a:r>
              <a:rPr lang="en-GB" sz="2400" dirty="0"/>
              <a:t>Requirements and Challenges: BIG DATA</a:t>
            </a:r>
          </a:p>
          <a:p>
            <a:pPr marL="447675" indent="-447675">
              <a:lnSpc>
                <a:spcPct val="100000"/>
              </a:lnSpc>
              <a:spcBef>
                <a:spcPts val="1200"/>
              </a:spcBef>
              <a:spcAft>
                <a:spcPts val="1200"/>
              </a:spcAft>
            </a:pPr>
            <a:r>
              <a:rPr lang="en-GB" sz="2400" b="1" dirty="0"/>
              <a:t>MLO1: </a:t>
            </a:r>
            <a:r>
              <a:rPr lang="en-GB" sz="2400" dirty="0"/>
              <a:t>Critically assess the </a:t>
            </a:r>
            <a:r>
              <a:rPr lang="en-GB" sz="2400" b="1" dirty="0"/>
              <a:t>data storage and management requirements </a:t>
            </a:r>
            <a:r>
              <a:rPr lang="en-GB" sz="2400" dirty="0"/>
              <a:t>of a given data project from a modern perspective and evaluate limitations of legacy approaches to Big Data. (Linked to PLO 3)</a:t>
            </a:r>
          </a:p>
        </p:txBody>
      </p:sp>
      <p:sp>
        <p:nvSpPr>
          <p:cNvPr id="5" name="Slide Number Placeholder 4">
            <a:extLst>
              <a:ext uri="{FF2B5EF4-FFF2-40B4-BE49-F238E27FC236}">
                <a16:creationId xmlns:a16="http://schemas.microsoft.com/office/drawing/2014/main" id="{526A0F49-3B04-75AB-CF67-68C6A586C425}"/>
              </a:ext>
            </a:extLst>
          </p:cNvPr>
          <p:cNvSpPr>
            <a:spLocks noGrp="1"/>
          </p:cNvSpPr>
          <p:nvPr>
            <p:ph type="sldNum" sz="quarter" idx="12"/>
          </p:nvPr>
        </p:nvSpPr>
        <p:spPr/>
        <p:txBody>
          <a:bodyPr/>
          <a:lstStyle/>
          <a:p>
            <a:fld id="{6C8DB4F7-D883-4928-8961-38134A510B78}" type="slidenum">
              <a:rPr lang="en-GB" smtClean="0"/>
              <a:t>2</a:t>
            </a:fld>
            <a:endParaRPr lang="en-GB" dirty="0"/>
          </a:p>
        </p:txBody>
      </p:sp>
    </p:spTree>
    <p:extLst>
      <p:ext uri="{BB962C8B-B14F-4D97-AF65-F5344CB8AC3E}">
        <p14:creationId xmlns:p14="http://schemas.microsoft.com/office/powerpoint/2010/main" val="1391571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B6283-F99B-4FDE-AC4E-4AD933AACF0F}"/>
              </a:ext>
            </a:extLst>
          </p:cNvPr>
          <p:cNvSpPr>
            <a:spLocks noGrp="1"/>
          </p:cNvSpPr>
          <p:nvPr>
            <p:ph type="title"/>
          </p:nvPr>
        </p:nvSpPr>
        <p:spPr/>
        <p:txBody>
          <a:bodyPr/>
          <a:lstStyle/>
          <a:p>
            <a:r>
              <a:rPr lang="en-GB" sz="4400" i="0" u="none" strike="noStrike" baseline="0" dirty="0"/>
              <a:t>Distributed Databases</a:t>
            </a:r>
            <a:endParaRPr lang="en-GB" dirty="0"/>
          </a:p>
        </p:txBody>
      </p:sp>
      <p:sp>
        <p:nvSpPr>
          <p:cNvPr id="3" name="Content Placeholder 2">
            <a:extLst>
              <a:ext uri="{FF2B5EF4-FFF2-40B4-BE49-F238E27FC236}">
                <a16:creationId xmlns:a16="http://schemas.microsoft.com/office/drawing/2014/main" id="{4B112987-15DA-47FF-BD2A-16E83216F6DB}"/>
              </a:ext>
            </a:extLst>
          </p:cNvPr>
          <p:cNvSpPr>
            <a:spLocks noGrp="1"/>
          </p:cNvSpPr>
          <p:nvPr>
            <p:ph idx="1"/>
          </p:nvPr>
        </p:nvSpPr>
        <p:spPr>
          <a:xfrm>
            <a:off x="838200" y="1644162"/>
            <a:ext cx="6986953" cy="5166264"/>
          </a:xfrm>
        </p:spPr>
        <p:txBody>
          <a:bodyPr>
            <a:noAutofit/>
          </a:bodyPr>
          <a:lstStyle/>
          <a:p>
            <a:pPr marL="360363" indent="-360363">
              <a:lnSpc>
                <a:spcPct val="120000"/>
              </a:lnSpc>
              <a:spcBef>
                <a:spcPts val="1200"/>
              </a:spcBef>
              <a:spcAft>
                <a:spcPts val="900"/>
              </a:spcAft>
              <a:buFont typeface="Arial" panose="020B0604020202020204" pitchFamily="34" charset="0"/>
              <a:buChar char="•"/>
            </a:pPr>
            <a:r>
              <a:rPr lang="en-GB" sz="2200" dirty="0"/>
              <a:t>A database server is the software that administers a database, and a client is an application that requests information and seeks services from a server. </a:t>
            </a:r>
          </a:p>
          <a:p>
            <a:pPr marL="360363" indent="-360363">
              <a:lnSpc>
                <a:spcPct val="120000"/>
              </a:lnSpc>
              <a:spcBef>
                <a:spcPts val="1200"/>
              </a:spcBef>
              <a:spcAft>
                <a:spcPts val="900"/>
              </a:spcAft>
              <a:buFont typeface="Arial" panose="020B0604020202020204" pitchFamily="34" charset="0"/>
              <a:buChar char="•"/>
            </a:pPr>
            <a:r>
              <a:rPr lang="en-GB" sz="2200" b="1" i="0" u="none" strike="noStrike" baseline="0" dirty="0">
                <a:solidFill>
                  <a:srgbClr val="000000"/>
                </a:solidFill>
              </a:rPr>
              <a:t>Distributed processing (DP)</a:t>
            </a:r>
            <a:r>
              <a:rPr lang="en-GB" sz="2200" b="0" i="0" u="none" strike="noStrike" baseline="0" dirty="0">
                <a:solidFill>
                  <a:srgbClr val="000000"/>
                </a:solidFill>
              </a:rPr>
              <a:t> refers to the use of more than one computer (or processor) to run an application and perform the processing for an individual task. </a:t>
            </a:r>
          </a:p>
          <a:p>
            <a:pPr marL="360363" indent="-360363">
              <a:lnSpc>
                <a:spcPct val="120000"/>
              </a:lnSpc>
              <a:spcBef>
                <a:spcPts val="1200"/>
              </a:spcBef>
              <a:spcAft>
                <a:spcPts val="900"/>
              </a:spcAft>
            </a:pPr>
            <a:r>
              <a:rPr lang="en-GB" sz="2200" b="1" i="0" u="none" strike="noStrike" baseline="0" dirty="0">
                <a:solidFill>
                  <a:srgbClr val="000000"/>
                </a:solidFill>
              </a:rPr>
              <a:t>DP</a:t>
            </a:r>
            <a:r>
              <a:rPr lang="en-GB" sz="2200" b="0" i="0" u="none" strike="noStrike" baseline="0" dirty="0">
                <a:solidFill>
                  <a:srgbClr val="000000"/>
                </a:solidFill>
              </a:rPr>
              <a:t> refers to local area networks (LANs) designed so that a single program can run simultaneously at various sites. </a:t>
            </a:r>
          </a:p>
          <a:p>
            <a:pPr marL="360363" indent="-360363">
              <a:lnSpc>
                <a:spcPct val="120000"/>
              </a:lnSpc>
              <a:spcBef>
                <a:spcPts val="1200"/>
              </a:spcBef>
              <a:spcAft>
                <a:spcPts val="900"/>
              </a:spcAft>
            </a:pPr>
            <a:r>
              <a:rPr lang="en-GB" sz="2200" b="1" i="0" u="none" strike="noStrike" baseline="0" dirty="0">
                <a:solidFill>
                  <a:srgbClr val="000000"/>
                </a:solidFill>
              </a:rPr>
              <a:t>DP</a:t>
            </a:r>
            <a:r>
              <a:rPr lang="en-GB" sz="2200" b="0" i="0" u="none" strike="noStrike" baseline="0" dirty="0">
                <a:solidFill>
                  <a:srgbClr val="000000"/>
                </a:solidFill>
              </a:rPr>
              <a:t> is composed of distributed databases, wherein the data are stored across different computer systems.</a:t>
            </a:r>
          </a:p>
        </p:txBody>
      </p:sp>
      <p:pic>
        <p:nvPicPr>
          <p:cNvPr id="5" name="Picture 4">
            <a:extLst>
              <a:ext uri="{FF2B5EF4-FFF2-40B4-BE49-F238E27FC236}">
                <a16:creationId xmlns:a16="http://schemas.microsoft.com/office/drawing/2014/main" id="{F06F97AD-B835-40DB-898C-3FEB2906B406}"/>
              </a:ext>
            </a:extLst>
          </p:cNvPr>
          <p:cNvPicPr>
            <a:picLocks noChangeAspect="1"/>
          </p:cNvPicPr>
          <p:nvPr/>
        </p:nvPicPr>
        <p:blipFill>
          <a:blip r:embed="rId3"/>
          <a:stretch>
            <a:fillRect/>
          </a:stretch>
        </p:blipFill>
        <p:spPr>
          <a:xfrm>
            <a:off x="8027377" y="1578284"/>
            <a:ext cx="3616040" cy="3797333"/>
          </a:xfrm>
          <a:prstGeom prst="rect">
            <a:avLst/>
          </a:prstGeom>
        </p:spPr>
      </p:pic>
      <p:sp>
        <p:nvSpPr>
          <p:cNvPr id="8" name="TextBox 7">
            <a:extLst>
              <a:ext uri="{FF2B5EF4-FFF2-40B4-BE49-F238E27FC236}">
                <a16:creationId xmlns:a16="http://schemas.microsoft.com/office/drawing/2014/main" id="{0BF11E6B-9F45-4764-8EB9-396CE1BFA3D7}"/>
              </a:ext>
            </a:extLst>
          </p:cNvPr>
          <p:cNvSpPr txBox="1"/>
          <p:nvPr/>
        </p:nvSpPr>
        <p:spPr>
          <a:xfrm>
            <a:off x="7921869" y="5567204"/>
            <a:ext cx="4270131" cy="1175706"/>
          </a:xfrm>
          <a:prstGeom prst="rect">
            <a:avLst/>
          </a:prstGeom>
          <a:noFill/>
        </p:spPr>
        <p:txBody>
          <a:bodyPr wrap="square">
            <a:spAutoFit/>
          </a:bodyPr>
          <a:lstStyle/>
          <a:p>
            <a:pPr marL="285750" indent="-285750">
              <a:lnSpc>
                <a:spcPct val="120000"/>
              </a:lnSpc>
              <a:buFont typeface="Arial" panose="020B0604020202020204" pitchFamily="34" charset="0"/>
              <a:buChar char="•"/>
            </a:pPr>
            <a:r>
              <a:rPr lang="en-GB" sz="2000" b="0" i="0" u="none" strike="noStrike" baseline="0" dirty="0">
                <a:solidFill>
                  <a:srgbClr val="000000"/>
                </a:solidFill>
              </a:rPr>
              <a:t>The main goal of </a:t>
            </a:r>
            <a:r>
              <a:rPr lang="en-GB" sz="2000" b="1" i="0" u="none" strike="noStrike" baseline="0" dirty="0">
                <a:solidFill>
                  <a:srgbClr val="000000"/>
                </a:solidFill>
              </a:rPr>
              <a:t>DP</a:t>
            </a:r>
            <a:r>
              <a:rPr lang="en-GB" sz="2000" b="0" i="0" u="none" strike="noStrike" baseline="0" dirty="0">
                <a:solidFill>
                  <a:srgbClr val="000000"/>
                </a:solidFill>
              </a:rPr>
              <a:t> system is to connect users and resources in a transparent, open, and scalable way. </a:t>
            </a:r>
            <a:endParaRPr lang="en-GB" sz="2000" dirty="0"/>
          </a:p>
        </p:txBody>
      </p:sp>
      <p:sp>
        <p:nvSpPr>
          <p:cNvPr id="6" name="TextBox 5">
            <a:extLst>
              <a:ext uri="{FF2B5EF4-FFF2-40B4-BE49-F238E27FC236}">
                <a16:creationId xmlns:a16="http://schemas.microsoft.com/office/drawing/2014/main" id="{0F1DAEA5-54A8-C213-8E7D-BDDCC10F566E}"/>
              </a:ext>
            </a:extLst>
          </p:cNvPr>
          <p:cNvSpPr txBox="1"/>
          <p:nvPr/>
        </p:nvSpPr>
        <p:spPr>
          <a:xfrm>
            <a:off x="7825153" y="1716972"/>
            <a:ext cx="742950" cy="369332"/>
          </a:xfrm>
          <a:prstGeom prst="rect">
            <a:avLst/>
          </a:prstGeom>
          <a:noFill/>
        </p:spPr>
        <p:txBody>
          <a:bodyPr wrap="square">
            <a:spAutoFit/>
          </a:bodyPr>
          <a:lstStyle/>
          <a:p>
            <a:r>
              <a:rPr lang="en-GB" b="1" dirty="0"/>
              <a:t>N</a:t>
            </a:r>
            <a:r>
              <a:rPr lang="en-GB" sz="1800" b="1" dirty="0"/>
              <a:t>ode</a:t>
            </a:r>
            <a:endParaRPr lang="en-GB" dirty="0"/>
          </a:p>
        </p:txBody>
      </p:sp>
      <p:sp>
        <p:nvSpPr>
          <p:cNvPr id="4" name="Slide Number Placeholder 3">
            <a:extLst>
              <a:ext uri="{FF2B5EF4-FFF2-40B4-BE49-F238E27FC236}">
                <a16:creationId xmlns:a16="http://schemas.microsoft.com/office/drawing/2014/main" id="{5347D08F-6257-C14C-05B0-FF41695E2A1E}"/>
              </a:ext>
            </a:extLst>
          </p:cNvPr>
          <p:cNvSpPr>
            <a:spLocks noGrp="1"/>
          </p:cNvSpPr>
          <p:nvPr>
            <p:ph type="sldNum" sz="quarter" idx="12"/>
          </p:nvPr>
        </p:nvSpPr>
        <p:spPr/>
        <p:txBody>
          <a:bodyPr/>
          <a:lstStyle/>
          <a:p>
            <a:fld id="{6C8DB4F7-D883-4928-8961-38134A510B78}" type="slidenum">
              <a:rPr lang="en-GB" smtClean="0"/>
              <a:t>20</a:t>
            </a:fld>
            <a:endParaRPr lang="en-GB" dirty="0"/>
          </a:p>
        </p:txBody>
      </p:sp>
    </p:spTree>
    <p:extLst>
      <p:ext uri="{BB962C8B-B14F-4D97-AF65-F5344CB8AC3E}">
        <p14:creationId xmlns:p14="http://schemas.microsoft.com/office/powerpoint/2010/main" val="1791917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3B3C6-55BE-44BC-8FD3-A7A050ED839C}"/>
              </a:ext>
            </a:extLst>
          </p:cNvPr>
          <p:cNvSpPr>
            <a:spLocks noGrp="1"/>
          </p:cNvSpPr>
          <p:nvPr>
            <p:ph type="title"/>
          </p:nvPr>
        </p:nvSpPr>
        <p:spPr>
          <a:xfrm>
            <a:off x="1162435" y="92978"/>
            <a:ext cx="8867390" cy="1325563"/>
          </a:xfrm>
        </p:spPr>
        <p:txBody>
          <a:bodyPr/>
          <a:lstStyle/>
          <a:p>
            <a:r>
              <a:rPr lang="en-GB" dirty="0"/>
              <a:t>Parallel DBMS and DDBMS</a:t>
            </a:r>
          </a:p>
        </p:txBody>
      </p:sp>
      <p:sp>
        <p:nvSpPr>
          <p:cNvPr id="3" name="Content Placeholder 2">
            <a:extLst>
              <a:ext uri="{FF2B5EF4-FFF2-40B4-BE49-F238E27FC236}">
                <a16:creationId xmlns:a16="http://schemas.microsoft.com/office/drawing/2014/main" id="{BC6504B6-91D6-449E-B18A-E994133EDAB6}"/>
              </a:ext>
            </a:extLst>
          </p:cNvPr>
          <p:cNvSpPr>
            <a:spLocks noGrp="1"/>
          </p:cNvSpPr>
          <p:nvPr>
            <p:ph idx="1"/>
          </p:nvPr>
        </p:nvSpPr>
        <p:spPr>
          <a:xfrm>
            <a:off x="838200" y="1619249"/>
            <a:ext cx="10515600" cy="904143"/>
          </a:xfrm>
        </p:spPr>
        <p:txBody>
          <a:bodyPr>
            <a:normAutofit/>
          </a:bodyPr>
          <a:lstStyle/>
          <a:p>
            <a:pPr>
              <a:lnSpc>
                <a:spcPct val="100000"/>
              </a:lnSpc>
              <a:spcBef>
                <a:spcPts val="1200"/>
              </a:spcBef>
              <a:spcAft>
                <a:spcPts val="600"/>
              </a:spcAft>
            </a:pPr>
            <a:r>
              <a:rPr lang="en-GB" sz="2400" b="1" i="0" u="none" strike="noStrike" baseline="0" dirty="0">
                <a:solidFill>
                  <a:srgbClr val="000000"/>
                </a:solidFill>
              </a:rPr>
              <a:t>Parallel Database </a:t>
            </a:r>
            <a:r>
              <a:rPr lang="en-GB" sz="2400" b="1" dirty="0">
                <a:solidFill>
                  <a:srgbClr val="000000"/>
                </a:solidFill>
              </a:rPr>
              <a:t>M</a:t>
            </a:r>
            <a:r>
              <a:rPr lang="en-GB" sz="2400" b="1" i="0" u="none" strike="noStrike" baseline="0" dirty="0">
                <a:solidFill>
                  <a:srgbClr val="000000"/>
                </a:solidFill>
              </a:rPr>
              <a:t>anagement Systems </a:t>
            </a:r>
            <a:r>
              <a:rPr lang="en-GB" sz="2400" b="0" i="0" u="none" strike="noStrike" baseline="0" dirty="0">
                <a:solidFill>
                  <a:srgbClr val="000000"/>
                </a:solidFill>
              </a:rPr>
              <a:t>refers to the management of data in a tightly coupled multiprocessor computer and is done by a full-fledged DBMS. </a:t>
            </a:r>
          </a:p>
        </p:txBody>
      </p:sp>
      <p:pic>
        <p:nvPicPr>
          <p:cNvPr id="5" name="Picture 4">
            <a:extLst>
              <a:ext uri="{FF2B5EF4-FFF2-40B4-BE49-F238E27FC236}">
                <a16:creationId xmlns:a16="http://schemas.microsoft.com/office/drawing/2014/main" id="{379FF806-6300-4720-947A-22DBA66B2F8C}"/>
              </a:ext>
            </a:extLst>
          </p:cNvPr>
          <p:cNvPicPr>
            <a:picLocks noChangeAspect="1"/>
          </p:cNvPicPr>
          <p:nvPr/>
        </p:nvPicPr>
        <p:blipFill>
          <a:blip r:embed="rId3"/>
          <a:stretch>
            <a:fillRect/>
          </a:stretch>
        </p:blipFill>
        <p:spPr>
          <a:xfrm>
            <a:off x="764931" y="2867210"/>
            <a:ext cx="10666059" cy="3272645"/>
          </a:xfrm>
          <a:prstGeom prst="rect">
            <a:avLst/>
          </a:prstGeom>
        </p:spPr>
      </p:pic>
      <p:sp>
        <p:nvSpPr>
          <p:cNvPr id="4" name="Slide Number Placeholder 3">
            <a:extLst>
              <a:ext uri="{FF2B5EF4-FFF2-40B4-BE49-F238E27FC236}">
                <a16:creationId xmlns:a16="http://schemas.microsoft.com/office/drawing/2014/main" id="{6C790E63-D37F-4000-11A1-B81896404EF8}"/>
              </a:ext>
            </a:extLst>
          </p:cNvPr>
          <p:cNvSpPr>
            <a:spLocks noGrp="1"/>
          </p:cNvSpPr>
          <p:nvPr>
            <p:ph type="sldNum" sz="quarter" idx="12"/>
          </p:nvPr>
        </p:nvSpPr>
        <p:spPr/>
        <p:txBody>
          <a:bodyPr/>
          <a:lstStyle/>
          <a:p>
            <a:fld id="{6C8DB4F7-D883-4928-8961-38134A510B78}" type="slidenum">
              <a:rPr lang="en-GB" smtClean="0"/>
              <a:t>21</a:t>
            </a:fld>
            <a:endParaRPr lang="en-GB" dirty="0"/>
          </a:p>
        </p:txBody>
      </p:sp>
    </p:spTree>
    <p:extLst>
      <p:ext uri="{BB962C8B-B14F-4D97-AF65-F5344CB8AC3E}">
        <p14:creationId xmlns:p14="http://schemas.microsoft.com/office/powerpoint/2010/main" val="4117529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72942-C5A5-4550-8802-67618B91D951}"/>
              </a:ext>
            </a:extLst>
          </p:cNvPr>
          <p:cNvSpPr>
            <a:spLocks noGrp="1"/>
          </p:cNvSpPr>
          <p:nvPr>
            <p:ph type="title"/>
          </p:nvPr>
        </p:nvSpPr>
        <p:spPr/>
        <p:txBody>
          <a:bodyPr/>
          <a:lstStyle/>
          <a:p>
            <a:r>
              <a:rPr lang="en-GB" dirty="0"/>
              <a:t>Requirements and Challenges</a:t>
            </a:r>
            <a:br>
              <a:rPr lang="en-GB" dirty="0"/>
            </a:br>
            <a:r>
              <a:rPr lang="en-GB" sz="2800" dirty="0">
                <a:solidFill>
                  <a:schemeClr val="accent1">
                    <a:lumMod val="75000"/>
                  </a:schemeClr>
                </a:solidFill>
              </a:rPr>
              <a:t>BIG DATA</a:t>
            </a:r>
            <a:endParaRPr lang="en-GB" dirty="0">
              <a:solidFill>
                <a:schemeClr val="accent1">
                  <a:lumMod val="75000"/>
                </a:schemeClr>
              </a:solidFill>
            </a:endParaRPr>
          </a:p>
        </p:txBody>
      </p:sp>
      <p:sp>
        <p:nvSpPr>
          <p:cNvPr id="3" name="Content Placeholder 2">
            <a:extLst>
              <a:ext uri="{FF2B5EF4-FFF2-40B4-BE49-F238E27FC236}">
                <a16:creationId xmlns:a16="http://schemas.microsoft.com/office/drawing/2014/main" id="{821282FA-40E9-49DB-98C5-E82A43CF5094}"/>
              </a:ext>
            </a:extLst>
          </p:cNvPr>
          <p:cNvSpPr>
            <a:spLocks noGrp="1"/>
          </p:cNvSpPr>
          <p:nvPr>
            <p:ph idx="1"/>
          </p:nvPr>
        </p:nvSpPr>
        <p:spPr>
          <a:xfrm>
            <a:off x="1072662" y="1581150"/>
            <a:ext cx="10281138" cy="5246862"/>
          </a:xfrm>
        </p:spPr>
        <p:txBody>
          <a:bodyPr>
            <a:normAutofit/>
          </a:bodyPr>
          <a:lstStyle/>
          <a:p>
            <a:pPr marL="447675" indent="-447675">
              <a:spcBef>
                <a:spcPts val="600"/>
              </a:spcBef>
              <a:spcAft>
                <a:spcPts val="600"/>
              </a:spcAft>
              <a:buFont typeface="+mj-lt"/>
              <a:buAutoNum type="arabicPeriod"/>
            </a:pPr>
            <a:r>
              <a:rPr lang="en-GB" sz="2400" dirty="0"/>
              <a:t>Scalability</a:t>
            </a:r>
          </a:p>
          <a:p>
            <a:pPr marL="447675" indent="-447675">
              <a:spcBef>
                <a:spcPts val="600"/>
              </a:spcBef>
              <a:spcAft>
                <a:spcPts val="600"/>
              </a:spcAft>
              <a:buFont typeface="+mj-lt"/>
              <a:buAutoNum type="arabicPeriod"/>
            </a:pPr>
            <a:r>
              <a:rPr lang="en-GB" sz="2400" dirty="0"/>
              <a:t>Availability and Fault Tolerance</a:t>
            </a:r>
          </a:p>
          <a:p>
            <a:pPr marL="447675" indent="-447675">
              <a:spcBef>
                <a:spcPts val="600"/>
              </a:spcBef>
              <a:spcAft>
                <a:spcPts val="600"/>
              </a:spcAft>
              <a:buFont typeface="+mj-lt"/>
              <a:buAutoNum type="arabicPeriod"/>
            </a:pPr>
            <a:r>
              <a:rPr lang="en-GB" sz="2400" dirty="0"/>
              <a:t>Efficient Network Setup</a:t>
            </a:r>
          </a:p>
          <a:p>
            <a:pPr marL="447675" indent="-447675">
              <a:spcBef>
                <a:spcPts val="600"/>
              </a:spcBef>
              <a:spcAft>
                <a:spcPts val="600"/>
              </a:spcAft>
              <a:buFont typeface="+mj-lt"/>
              <a:buAutoNum type="arabicPeriod"/>
            </a:pPr>
            <a:r>
              <a:rPr lang="en-GB" sz="2400" dirty="0"/>
              <a:t>Flexibility</a:t>
            </a:r>
          </a:p>
          <a:p>
            <a:pPr marL="447675" indent="-447675">
              <a:spcBef>
                <a:spcPts val="600"/>
              </a:spcBef>
              <a:spcAft>
                <a:spcPts val="600"/>
              </a:spcAft>
              <a:buFont typeface="+mj-lt"/>
              <a:buAutoNum type="arabicPeriod"/>
            </a:pPr>
            <a:r>
              <a:rPr lang="en-GB" sz="2400" dirty="0"/>
              <a:t>Privacy and Access Control</a:t>
            </a:r>
          </a:p>
          <a:p>
            <a:pPr marL="447675" indent="-447675">
              <a:spcBef>
                <a:spcPts val="600"/>
              </a:spcBef>
              <a:spcAft>
                <a:spcPts val="600"/>
              </a:spcAft>
              <a:buFont typeface="+mj-lt"/>
              <a:buAutoNum type="arabicPeriod" startAt="6"/>
            </a:pPr>
            <a:r>
              <a:rPr lang="en-GB" sz="2400" dirty="0"/>
              <a:t>Elasticity</a:t>
            </a:r>
          </a:p>
          <a:p>
            <a:pPr marL="447675" indent="-447675">
              <a:spcBef>
                <a:spcPts val="600"/>
              </a:spcBef>
              <a:spcAft>
                <a:spcPts val="600"/>
              </a:spcAft>
              <a:buFont typeface="+mj-lt"/>
              <a:buAutoNum type="arabicPeriod" startAt="6"/>
            </a:pPr>
            <a:r>
              <a:rPr lang="en-GB" sz="2400" dirty="0"/>
              <a:t>Batch Processing and Interactive Processing</a:t>
            </a:r>
          </a:p>
          <a:p>
            <a:pPr marL="447675" indent="-447675">
              <a:spcBef>
                <a:spcPts val="600"/>
              </a:spcBef>
              <a:spcAft>
                <a:spcPts val="600"/>
              </a:spcAft>
              <a:buFont typeface="+mj-lt"/>
              <a:buAutoNum type="arabicPeriod" startAt="6"/>
            </a:pPr>
            <a:r>
              <a:rPr lang="en-GB" sz="2400" dirty="0"/>
              <a:t>Efficient Storage</a:t>
            </a:r>
          </a:p>
          <a:p>
            <a:pPr marL="447675" indent="-447675">
              <a:spcBef>
                <a:spcPts val="600"/>
              </a:spcBef>
              <a:spcAft>
                <a:spcPts val="600"/>
              </a:spcAft>
              <a:buFont typeface="+mj-lt"/>
              <a:buAutoNum type="arabicPeriod" startAt="6"/>
            </a:pPr>
            <a:r>
              <a:rPr lang="en-GB" sz="2400" dirty="0"/>
              <a:t>Multi-tenancy</a:t>
            </a:r>
          </a:p>
          <a:p>
            <a:pPr marL="447675" indent="-447675">
              <a:spcBef>
                <a:spcPts val="600"/>
              </a:spcBef>
              <a:spcAft>
                <a:spcPts val="600"/>
              </a:spcAft>
              <a:buFont typeface="+mj-lt"/>
              <a:buAutoNum type="arabicPeriod" startAt="6"/>
            </a:pPr>
            <a:r>
              <a:rPr lang="en-GB" sz="2400" dirty="0"/>
              <a:t>Efficient Processing</a:t>
            </a:r>
          </a:p>
          <a:p>
            <a:pPr marL="447675" indent="-447675">
              <a:spcBef>
                <a:spcPts val="600"/>
              </a:spcBef>
              <a:spcAft>
                <a:spcPts val="600"/>
              </a:spcAft>
              <a:buFont typeface="+mj-lt"/>
              <a:buAutoNum type="arabicPeriod" startAt="6"/>
              <a:tabLst>
                <a:tab pos="5019675" algn="l"/>
              </a:tabLst>
            </a:pPr>
            <a:r>
              <a:rPr lang="en-GB" sz="2400" dirty="0"/>
              <a:t>Efficient Scheduling</a:t>
            </a:r>
          </a:p>
        </p:txBody>
      </p:sp>
      <p:sp>
        <p:nvSpPr>
          <p:cNvPr id="6" name="TextBox 5">
            <a:extLst>
              <a:ext uri="{FF2B5EF4-FFF2-40B4-BE49-F238E27FC236}">
                <a16:creationId xmlns:a16="http://schemas.microsoft.com/office/drawing/2014/main" id="{D2C6DEEF-2E25-9490-6523-10E6B0859E31}"/>
              </a:ext>
            </a:extLst>
          </p:cNvPr>
          <p:cNvSpPr txBox="1"/>
          <p:nvPr/>
        </p:nvSpPr>
        <p:spPr>
          <a:xfrm>
            <a:off x="5462954" y="5722118"/>
            <a:ext cx="6110654" cy="1107996"/>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GB" sz="2000" b="1" dirty="0"/>
              <a:t>Research Article (pdf copy available on Moodle)</a:t>
            </a:r>
          </a:p>
          <a:p>
            <a:pPr marL="285750" indent="-285750">
              <a:spcAft>
                <a:spcPts val="1200"/>
              </a:spcAft>
              <a:buFont typeface="Arial" panose="020B0604020202020204" pitchFamily="34" charset="0"/>
              <a:buChar char="•"/>
            </a:pPr>
            <a:r>
              <a:rPr lang="en-GB" dirty="0"/>
              <a:t>https://www.sciencedirect.com/science/article/pii/S2214579621001064</a:t>
            </a:r>
          </a:p>
        </p:txBody>
      </p:sp>
      <p:sp>
        <p:nvSpPr>
          <p:cNvPr id="5" name="Slide Number Placeholder 4">
            <a:extLst>
              <a:ext uri="{FF2B5EF4-FFF2-40B4-BE49-F238E27FC236}">
                <a16:creationId xmlns:a16="http://schemas.microsoft.com/office/drawing/2014/main" id="{EDAC6761-7710-E498-ED21-704959CC7053}"/>
              </a:ext>
            </a:extLst>
          </p:cNvPr>
          <p:cNvSpPr>
            <a:spLocks noGrp="1"/>
          </p:cNvSpPr>
          <p:nvPr>
            <p:ph type="sldNum" sz="quarter" idx="12"/>
          </p:nvPr>
        </p:nvSpPr>
        <p:spPr/>
        <p:txBody>
          <a:bodyPr/>
          <a:lstStyle/>
          <a:p>
            <a:fld id="{6C8DB4F7-D883-4928-8961-38134A510B78}" type="slidenum">
              <a:rPr lang="en-GB" smtClean="0"/>
              <a:t>22</a:t>
            </a:fld>
            <a:endParaRPr lang="en-GB" dirty="0"/>
          </a:p>
        </p:txBody>
      </p:sp>
      <p:graphicFrame>
        <p:nvGraphicFramePr>
          <p:cNvPr id="4" name="Object 3">
            <a:extLst>
              <a:ext uri="{FF2B5EF4-FFF2-40B4-BE49-F238E27FC236}">
                <a16:creationId xmlns:a16="http://schemas.microsoft.com/office/drawing/2014/main" id="{F657F97E-ECB5-4993-0ACE-7A3ABAD9B3BE}"/>
              </a:ext>
            </a:extLst>
          </p:cNvPr>
          <p:cNvGraphicFramePr>
            <a:graphicFrameLocks noChangeAspect="1"/>
          </p:cNvGraphicFramePr>
          <p:nvPr>
            <p:extLst>
              <p:ext uri="{D42A27DB-BD31-4B8C-83A1-F6EECF244321}">
                <p14:modId xmlns:p14="http://schemas.microsoft.com/office/powerpoint/2010/main" val="875314378"/>
              </p:ext>
            </p:extLst>
          </p:nvPr>
        </p:nvGraphicFramePr>
        <p:xfrm>
          <a:off x="7055686" y="1257609"/>
          <a:ext cx="5136314" cy="3995178"/>
        </p:xfrm>
        <a:graphic>
          <a:graphicData uri="http://schemas.openxmlformats.org/presentationml/2006/ole">
            <mc:AlternateContent xmlns:mc="http://schemas.openxmlformats.org/markup-compatibility/2006">
              <mc:Choice xmlns:v="urn:schemas-microsoft-com:vml" Requires="v">
                <p:oleObj name="PBrush" r:id="rId3" imgW="6774151" imgH="5269054" progId="">
                  <p:embed/>
                </p:oleObj>
              </mc:Choice>
              <mc:Fallback>
                <p:oleObj name="PBrush" r:id="rId3" imgW="6774151" imgH="5269054" progId="">
                  <p:embed/>
                  <p:pic>
                    <p:nvPicPr>
                      <p:cNvPr id="0" name=""/>
                      <p:cNvPicPr/>
                      <p:nvPr/>
                    </p:nvPicPr>
                    <p:blipFill>
                      <a:blip r:embed="rId4"/>
                      <a:stretch>
                        <a:fillRect/>
                      </a:stretch>
                    </p:blipFill>
                    <p:spPr>
                      <a:xfrm>
                        <a:off x="7055686" y="1257609"/>
                        <a:ext cx="5136314" cy="3995178"/>
                      </a:xfrm>
                      <a:prstGeom prst="rect">
                        <a:avLst/>
                      </a:prstGeom>
                    </p:spPr>
                  </p:pic>
                </p:oleObj>
              </mc:Fallback>
            </mc:AlternateContent>
          </a:graphicData>
        </a:graphic>
      </p:graphicFrame>
    </p:spTree>
    <p:extLst>
      <p:ext uri="{BB962C8B-B14F-4D97-AF65-F5344CB8AC3E}">
        <p14:creationId xmlns:p14="http://schemas.microsoft.com/office/powerpoint/2010/main" val="2208246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97D7E-C38A-7700-91FD-193E4117AB1D}"/>
              </a:ext>
            </a:extLst>
          </p:cNvPr>
          <p:cNvSpPr>
            <a:spLocks noGrp="1"/>
          </p:cNvSpPr>
          <p:nvPr>
            <p:ph type="title"/>
          </p:nvPr>
        </p:nvSpPr>
        <p:spPr/>
        <p:txBody>
          <a:bodyPr/>
          <a:lstStyle/>
          <a:p>
            <a:r>
              <a:rPr lang="en-GB" dirty="0"/>
              <a:t>Questions and Discussion</a:t>
            </a:r>
          </a:p>
        </p:txBody>
      </p:sp>
      <p:sp>
        <p:nvSpPr>
          <p:cNvPr id="3" name="Content Placeholder 2">
            <a:extLst>
              <a:ext uri="{FF2B5EF4-FFF2-40B4-BE49-F238E27FC236}">
                <a16:creationId xmlns:a16="http://schemas.microsoft.com/office/drawing/2014/main" id="{660D0E20-BF63-9E0C-8F9F-CE1896D3936D}"/>
              </a:ext>
            </a:extLst>
          </p:cNvPr>
          <p:cNvSpPr>
            <a:spLocks noGrp="1"/>
          </p:cNvSpPr>
          <p:nvPr>
            <p:ph idx="1"/>
          </p:nvPr>
        </p:nvSpPr>
        <p:spPr>
          <a:xfrm>
            <a:off x="838200" y="1622144"/>
            <a:ext cx="10515600" cy="5235856"/>
          </a:xfrm>
        </p:spPr>
        <p:txBody>
          <a:bodyPr>
            <a:normAutofit/>
          </a:bodyPr>
          <a:lstStyle/>
          <a:p>
            <a:pPr marL="360363" indent="-360363">
              <a:lnSpc>
                <a:spcPct val="100000"/>
              </a:lnSpc>
              <a:spcBef>
                <a:spcPts val="1200"/>
              </a:spcBef>
              <a:spcAft>
                <a:spcPts val="600"/>
              </a:spcAft>
            </a:pPr>
            <a:r>
              <a:rPr lang="en-GB" sz="2400" dirty="0"/>
              <a:t>How many architectures are present in Big Data processing?</a:t>
            </a:r>
          </a:p>
          <a:p>
            <a:pPr marL="360363" indent="-360363">
              <a:lnSpc>
                <a:spcPct val="100000"/>
              </a:lnSpc>
              <a:spcBef>
                <a:spcPts val="1200"/>
              </a:spcBef>
              <a:spcAft>
                <a:spcPts val="600"/>
              </a:spcAft>
            </a:pPr>
            <a:endParaRPr lang="en-GB" sz="2400" b="1" dirty="0"/>
          </a:p>
          <a:p>
            <a:pPr marL="360363" indent="-360363">
              <a:lnSpc>
                <a:spcPct val="100000"/>
              </a:lnSpc>
              <a:spcBef>
                <a:spcPts val="1200"/>
              </a:spcBef>
              <a:spcAft>
                <a:spcPts val="600"/>
              </a:spcAft>
            </a:pPr>
            <a:r>
              <a:rPr lang="en-GB" sz="2400" dirty="0"/>
              <a:t>Which data and storage paradigm (Storage/ Compute) is considered as useful for Big Data Storage and Processing applications?</a:t>
            </a:r>
          </a:p>
          <a:p>
            <a:pPr marL="360363" indent="-360363">
              <a:lnSpc>
                <a:spcPct val="100000"/>
              </a:lnSpc>
              <a:spcBef>
                <a:spcPts val="1200"/>
              </a:spcBef>
              <a:spcAft>
                <a:spcPts val="600"/>
              </a:spcAft>
            </a:pPr>
            <a:endParaRPr lang="en-GB" sz="2400" b="1" dirty="0"/>
          </a:p>
          <a:p>
            <a:pPr marL="360363" indent="-360363">
              <a:lnSpc>
                <a:spcPct val="100000"/>
              </a:lnSpc>
              <a:spcBef>
                <a:spcPts val="1200"/>
              </a:spcBef>
              <a:spcAft>
                <a:spcPts val="600"/>
              </a:spcAft>
            </a:pPr>
            <a:r>
              <a:rPr lang="en-GB" sz="2400" dirty="0"/>
              <a:t>Express your understanding in your own words for parallel and distributed computing. Which programming model is useful for distributed processing using a Big data framework?</a:t>
            </a:r>
          </a:p>
          <a:p>
            <a:pPr>
              <a:lnSpc>
                <a:spcPct val="100000"/>
              </a:lnSpc>
              <a:spcBef>
                <a:spcPts val="1200"/>
              </a:spcBef>
              <a:spcAft>
                <a:spcPts val="600"/>
              </a:spcAft>
            </a:pPr>
            <a:endParaRPr lang="en-GB" sz="2400" b="1" dirty="0"/>
          </a:p>
          <a:p>
            <a:pPr>
              <a:lnSpc>
                <a:spcPct val="100000"/>
              </a:lnSpc>
              <a:spcBef>
                <a:spcPts val="1200"/>
              </a:spcBef>
              <a:spcAft>
                <a:spcPts val="600"/>
              </a:spcAft>
            </a:pPr>
            <a:endParaRPr lang="en-GB" sz="2400" dirty="0"/>
          </a:p>
        </p:txBody>
      </p:sp>
      <p:sp>
        <p:nvSpPr>
          <p:cNvPr id="5" name="Slide Number Placeholder 4">
            <a:extLst>
              <a:ext uri="{FF2B5EF4-FFF2-40B4-BE49-F238E27FC236}">
                <a16:creationId xmlns:a16="http://schemas.microsoft.com/office/drawing/2014/main" id="{61E21612-B0EF-FEF9-9710-DEEB5A259643}"/>
              </a:ext>
            </a:extLst>
          </p:cNvPr>
          <p:cNvSpPr>
            <a:spLocks noGrp="1"/>
          </p:cNvSpPr>
          <p:nvPr>
            <p:ph type="sldNum" sz="quarter" idx="12"/>
          </p:nvPr>
        </p:nvSpPr>
        <p:spPr/>
        <p:txBody>
          <a:bodyPr/>
          <a:lstStyle/>
          <a:p>
            <a:fld id="{6C8DB4F7-D883-4928-8961-38134A510B78}" type="slidenum">
              <a:rPr lang="en-GB" smtClean="0"/>
              <a:t>23</a:t>
            </a:fld>
            <a:endParaRPr lang="en-GB" dirty="0"/>
          </a:p>
        </p:txBody>
      </p:sp>
    </p:spTree>
    <p:extLst>
      <p:ext uri="{BB962C8B-B14F-4D97-AF65-F5344CB8AC3E}">
        <p14:creationId xmlns:p14="http://schemas.microsoft.com/office/powerpoint/2010/main" val="2231619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41A6B-5EF3-4B91-B0E7-349382197ABB}"/>
              </a:ext>
            </a:extLst>
          </p:cNvPr>
          <p:cNvSpPr>
            <a:spLocks noGrp="1"/>
          </p:cNvSpPr>
          <p:nvPr>
            <p:ph type="title"/>
          </p:nvPr>
        </p:nvSpPr>
        <p:spPr/>
        <p:txBody>
          <a:bodyPr/>
          <a:lstStyle/>
          <a:p>
            <a:r>
              <a:rPr lang="en-GB" dirty="0"/>
              <a:t>Resources/ References</a:t>
            </a:r>
          </a:p>
        </p:txBody>
      </p:sp>
      <p:sp>
        <p:nvSpPr>
          <p:cNvPr id="3" name="Content Placeholder 2">
            <a:extLst>
              <a:ext uri="{FF2B5EF4-FFF2-40B4-BE49-F238E27FC236}">
                <a16:creationId xmlns:a16="http://schemas.microsoft.com/office/drawing/2014/main" id="{717D5E5B-EB6F-421A-AC92-5B7CFB9F6E19}"/>
              </a:ext>
            </a:extLst>
          </p:cNvPr>
          <p:cNvSpPr>
            <a:spLocks noGrp="1"/>
          </p:cNvSpPr>
          <p:nvPr>
            <p:ph idx="1"/>
          </p:nvPr>
        </p:nvSpPr>
        <p:spPr>
          <a:xfrm>
            <a:off x="967154" y="1621898"/>
            <a:ext cx="10039202" cy="5187462"/>
          </a:xfrm>
        </p:spPr>
        <p:txBody>
          <a:bodyPr>
            <a:normAutofit fontScale="85000" lnSpcReduction="10000"/>
          </a:bodyPr>
          <a:lstStyle/>
          <a:p>
            <a:pPr marL="360363" indent="-360363">
              <a:lnSpc>
                <a:spcPct val="110000"/>
              </a:lnSpc>
              <a:spcBef>
                <a:spcPts val="1200"/>
              </a:spcBef>
              <a:spcAft>
                <a:spcPts val="600"/>
              </a:spcAft>
            </a:pPr>
            <a:r>
              <a:rPr lang="en-GB" sz="2400" dirty="0"/>
              <a:t>Big Data: Concepts, Technology, and Architecture, Balamurugan </a:t>
            </a:r>
            <a:r>
              <a:rPr lang="en-GB" sz="2400" dirty="0" err="1"/>
              <a:t>Balusamy</a:t>
            </a:r>
            <a:r>
              <a:rPr lang="en-GB" sz="2400" dirty="0"/>
              <a:t>, Nandhini </a:t>
            </a:r>
            <a:r>
              <a:rPr lang="en-GB" sz="2400" dirty="0" err="1"/>
              <a:t>Abirami</a:t>
            </a:r>
            <a:r>
              <a:rPr lang="en-GB" sz="2400" dirty="0"/>
              <a:t> R, </a:t>
            </a:r>
            <a:r>
              <a:rPr lang="en-GB" sz="2400" dirty="0" err="1"/>
              <a:t>Seifedine</a:t>
            </a:r>
            <a:r>
              <a:rPr lang="en-GB" sz="2400" dirty="0"/>
              <a:t> </a:t>
            </a:r>
            <a:r>
              <a:rPr lang="en-GB" sz="2400" dirty="0" err="1"/>
              <a:t>Kadry</a:t>
            </a:r>
            <a:r>
              <a:rPr lang="en-GB" sz="2400" dirty="0"/>
              <a:t>, Amir H. </a:t>
            </a:r>
            <a:r>
              <a:rPr lang="en-GB" sz="2400" dirty="0" err="1"/>
              <a:t>Gandomi</a:t>
            </a:r>
            <a:r>
              <a:rPr lang="en-GB" sz="2400" dirty="0"/>
              <a:t>, ISBN: 978-1-119-70187-3, March 2021, 368 pages.</a:t>
            </a:r>
          </a:p>
          <a:p>
            <a:pPr marL="360363" indent="-360363">
              <a:lnSpc>
                <a:spcPct val="110000"/>
              </a:lnSpc>
              <a:spcBef>
                <a:spcPts val="1200"/>
              </a:spcBef>
              <a:spcAft>
                <a:spcPts val="600"/>
              </a:spcAft>
            </a:pPr>
            <a:r>
              <a:rPr lang="en-GB" sz="2400" dirty="0"/>
              <a:t>Big Data Systems: A 360-degree Approach, Jawad Ahmed Shamsi, Muhammad Ali </a:t>
            </a:r>
            <a:r>
              <a:rPr lang="en-GB" sz="2400" dirty="0" err="1"/>
              <a:t>Khojaye</a:t>
            </a:r>
            <a:r>
              <a:rPr lang="en-GB" sz="2400" dirty="0"/>
              <a:t>, CRC Press, 2021.</a:t>
            </a:r>
          </a:p>
          <a:p>
            <a:pPr marL="360363" indent="-360363">
              <a:lnSpc>
                <a:spcPct val="110000"/>
              </a:lnSpc>
              <a:spcBef>
                <a:spcPts val="1200"/>
              </a:spcBef>
              <a:spcAft>
                <a:spcPts val="600"/>
              </a:spcAft>
            </a:pPr>
            <a:r>
              <a:rPr lang="en-GB" sz="2400" dirty="0"/>
              <a:t>NoSQL Database for Storage and Retrieval of Data in Cloud, Ganesh Chandra Deka, CRC Press, Taylor &amp; Francis Group, 6000 Broken Sound Parkway NW, 2017.</a:t>
            </a:r>
          </a:p>
          <a:p>
            <a:pPr marL="360363" indent="-360363">
              <a:lnSpc>
                <a:spcPct val="110000"/>
              </a:lnSpc>
              <a:spcBef>
                <a:spcPts val="1200"/>
              </a:spcBef>
              <a:spcAft>
                <a:spcPts val="600"/>
              </a:spcAft>
            </a:pPr>
            <a:r>
              <a:rPr lang="en-GB" sz="2400" dirty="0"/>
              <a:t>Big Data: Principles And Best Practices Of Scalable Real-time Data Systems, Nathan </a:t>
            </a:r>
            <a:r>
              <a:rPr lang="en-GB" sz="2400" dirty="0" err="1"/>
              <a:t>Marz</a:t>
            </a:r>
            <a:r>
              <a:rPr lang="en-GB" sz="2400" dirty="0"/>
              <a:t>, James Warren, Manning Publications, 2015.</a:t>
            </a:r>
          </a:p>
          <a:p>
            <a:pPr marL="360363" indent="-360363">
              <a:lnSpc>
                <a:spcPct val="110000"/>
              </a:lnSpc>
              <a:spcBef>
                <a:spcPts val="1200"/>
              </a:spcBef>
              <a:spcAft>
                <a:spcPts val="600"/>
              </a:spcAft>
            </a:pPr>
            <a:r>
              <a:rPr lang="en-GB" sz="2400" dirty="0"/>
              <a:t>Greg Schulz, 2012, Cloud and Virtual Storage Networking, CRC Press.</a:t>
            </a:r>
          </a:p>
          <a:p>
            <a:pPr marL="360363" indent="-360363">
              <a:lnSpc>
                <a:spcPct val="110000"/>
              </a:lnSpc>
              <a:spcBef>
                <a:spcPts val="1200"/>
              </a:spcBef>
              <a:spcAft>
                <a:spcPts val="600"/>
              </a:spcAft>
            </a:pPr>
            <a:r>
              <a:rPr lang="en-GB" sz="2400" dirty="0"/>
              <a:t>G. Somasundaram, A Shrivastava (Editors), 2009, Information Storage and Management: Storing, Managing, and Protecting Digital Information, Wiley Publishing</a:t>
            </a:r>
          </a:p>
          <a:p>
            <a:pPr marL="360363" indent="-360363">
              <a:lnSpc>
                <a:spcPct val="110000"/>
              </a:lnSpc>
              <a:spcBef>
                <a:spcPts val="1200"/>
              </a:spcBef>
              <a:spcAft>
                <a:spcPts val="600"/>
              </a:spcAft>
            </a:pPr>
            <a:r>
              <a:rPr lang="en-GB" sz="2400" dirty="0"/>
              <a:t>Some images are used from Google search repository.</a:t>
            </a:r>
          </a:p>
        </p:txBody>
      </p:sp>
      <p:sp>
        <p:nvSpPr>
          <p:cNvPr id="5" name="Slide Number Placeholder 4">
            <a:extLst>
              <a:ext uri="{FF2B5EF4-FFF2-40B4-BE49-F238E27FC236}">
                <a16:creationId xmlns:a16="http://schemas.microsoft.com/office/drawing/2014/main" id="{1C446B23-EFCE-52FA-619F-6DEAB7A276F5}"/>
              </a:ext>
            </a:extLst>
          </p:cNvPr>
          <p:cNvSpPr>
            <a:spLocks noGrp="1"/>
          </p:cNvSpPr>
          <p:nvPr>
            <p:ph type="sldNum" sz="quarter" idx="12"/>
          </p:nvPr>
        </p:nvSpPr>
        <p:spPr/>
        <p:txBody>
          <a:bodyPr/>
          <a:lstStyle/>
          <a:p>
            <a:fld id="{6C8DB4F7-D883-4928-8961-38134A510B78}" type="slidenum">
              <a:rPr lang="en-GB" smtClean="0"/>
              <a:t>24</a:t>
            </a:fld>
            <a:endParaRPr lang="en-GB" dirty="0"/>
          </a:p>
        </p:txBody>
      </p:sp>
    </p:spTree>
    <p:extLst>
      <p:ext uri="{BB962C8B-B14F-4D97-AF65-F5344CB8AC3E}">
        <p14:creationId xmlns:p14="http://schemas.microsoft.com/office/powerpoint/2010/main" val="1235696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Big Data</a:t>
            </a:r>
          </a:p>
        </p:txBody>
      </p:sp>
      <p:pic>
        <p:nvPicPr>
          <p:cNvPr id="2050" name="Picture 2" descr="CloudTweaks | Cloud Cartoon Image Series">
            <a:extLst>
              <a:ext uri="{FF2B5EF4-FFF2-40B4-BE49-F238E27FC236}">
                <a16:creationId xmlns:a16="http://schemas.microsoft.com/office/drawing/2014/main" id="{BCF057E9-7A34-4CD8-ADA3-B037FCA7070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15050" y="1788316"/>
            <a:ext cx="4991100" cy="463647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ig Data&amp;quot; cartoon | Marketoonist | Tom Fishburne">
            <a:extLst>
              <a:ext uri="{FF2B5EF4-FFF2-40B4-BE49-F238E27FC236}">
                <a16:creationId xmlns:a16="http://schemas.microsoft.com/office/drawing/2014/main" id="{187E6D33-0D25-41B7-8154-F8224CB09F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6797" y="1581150"/>
            <a:ext cx="3579821" cy="25254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Editorial Cartoon: Artisanal Data - The Enterprise">
            <a:extLst>
              <a:ext uri="{FF2B5EF4-FFF2-40B4-BE49-F238E27FC236}">
                <a16:creationId xmlns:a16="http://schemas.microsoft.com/office/drawing/2014/main" id="{057CC5C2-58AA-4964-B59D-3E849BF8AC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6797" y="4220850"/>
            <a:ext cx="3665416" cy="2544586"/>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10A73480-6ABF-61E4-B779-410B78B59FC3}"/>
              </a:ext>
            </a:extLst>
          </p:cNvPr>
          <p:cNvSpPr>
            <a:spLocks noGrp="1"/>
          </p:cNvSpPr>
          <p:nvPr>
            <p:ph type="sldNum" sz="quarter" idx="12"/>
          </p:nvPr>
        </p:nvSpPr>
        <p:spPr/>
        <p:txBody>
          <a:bodyPr/>
          <a:lstStyle/>
          <a:p>
            <a:fld id="{6C8DB4F7-D883-4928-8961-38134A510B78}" type="slidenum">
              <a:rPr lang="en-GB" smtClean="0"/>
              <a:t>3</a:t>
            </a:fld>
            <a:endParaRPr lang="en-GB" dirty="0"/>
          </a:p>
        </p:txBody>
      </p:sp>
    </p:spTree>
    <p:extLst>
      <p:ext uri="{BB962C8B-B14F-4D97-AF65-F5344CB8AC3E}">
        <p14:creationId xmlns:p14="http://schemas.microsoft.com/office/powerpoint/2010/main" val="1119804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97654-7C15-4AC5-BF28-AE783D949E4E}"/>
              </a:ext>
            </a:extLst>
          </p:cNvPr>
          <p:cNvSpPr>
            <a:spLocks noGrp="1"/>
          </p:cNvSpPr>
          <p:nvPr>
            <p:ph type="title"/>
          </p:nvPr>
        </p:nvSpPr>
        <p:spPr>
          <a:xfrm>
            <a:off x="439615" y="84438"/>
            <a:ext cx="7737231" cy="1325563"/>
          </a:xfrm>
        </p:spPr>
        <p:txBody>
          <a:bodyPr/>
          <a:lstStyle/>
          <a:p>
            <a:r>
              <a:rPr lang="en-GB" dirty="0"/>
              <a:t>12</a:t>
            </a:r>
            <a:r>
              <a:rPr lang="en-GB" baseline="30000" dirty="0"/>
              <a:t>th</a:t>
            </a:r>
            <a:r>
              <a:rPr lang="en-GB" dirty="0"/>
              <a:t> edition of Data Never Sleep</a:t>
            </a:r>
          </a:p>
        </p:txBody>
      </p:sp>
      <p:sp>
        <p:nvSpPr>
          <p:cNvPr id="8" name="TextBox 7">
            <a:extLst>
              <a:ext uri="{FF2B5EF4-FFF2-40B4-BE49-F238E27FC236}">
                <a16:creationId xmlns:a16="http://schemas.microsoft.com/office/drawing/2014/main" id="{B3C8E732-C47B-4108-92F1-5C2DF90223E5}"/>
              </a:ext>
            </a:extLst>
          </p:cNvPr>
          <p:cNvSpPr txBox="1"/>
          <p:nvPr/>
        </p:nvSpPr>
        <p:spPr>
          <a:xfrm>
            <a:off x="1101812" y="6489520"/>
            <a:ext cx="6108356" cy="338554"/>
          </a:xfrm>
          <a:prstGeom prst="rect">
            <a:avLst/>
          </a:prstGeom>
          <a:noFill/>
        </p:spPr>
        <p:txBody>
          <a:bodyPr wrap="square">
            <a:spAutoFit/>
          </a:bodyPr>
          <a:lstStyle/>
          <a:p>
            <a:pPr algn="ctr"/>
            <a:r>
              <a:rPr lang="en-GB" sz="1600" dirty="0"/>
              <a:t>https://www.domo.com/learn/infographic/data-never-sleeps-12</a:t>
            </a:r>
          </a:p>
        </p:txBody>
      </p:sp>
      <p:sp>
        <p:nvSpPr>
          <p:cNvPr id="9" name="object 3">
            <a:extLst>
              <a:ext uri="{FF2B5EF4-FFF2-40B4-BE49-F238E27FC236}">
                <a16:creationId xmlns:a16="http://schemas.microsoft.com/office/drawing/2014/main" id="{85036D02-361B-42F5-A715-B950DD529DDA}"/>
              </a:ext>
            </a:extLst>
          </p:cNvPr>
          <p:cNvSpPr txBox="1"/>
          <p:nvPr/>
        </p:nvSpPr>
        <p:spPr>
          <a:xfrm>
            <a:off x="1013254" y="1572148"/>
            <a:ext cx="6930596" cy="4917372"/>
          </a:xfrm>
          <a:prstGeom prst="rect">
            <a:avLst/>
          </a:prstGeom>
        </p:spPr>
        <p:txBody>
          <a:bodyPr vert="horz" wrap="square" lIns="0" tIns="13335" rIns="0" bIns="0" rtlCol="0">
            <a:spAutoFit/>
          </a:bodyPr>
          <a:lstStyle/>
          <a:p>
            <a:pPr marL="298450" indent="-285750">
              <a:lnSpc>
                <a:spcPct val="100000"/>
              </a:lnSpc>
              <a:spcBef>
                <a:spcPts val="105"/>
              </a:spcBef>
              <a:buFont typeface="Arial" panose="020B0604020202020204" pitchFamily="34" charset="0"/>
              <a:buChar char="•"/>
              <a:tabLst>
                <a:tab pos="287020" algn="l"/>
              </a:tabLst>
            </a:pPr>
            <a:r>
              <a:rPr sz="2800" b="1" dirty="0"/>
              <a:t>Big Data Context</a:t>
            </a:r>
          </a:p>
          <a:p>
            <a:pPr marL="285750" indent="-285750">
              <a:lnSpc>
                <a:spcPct val="100000"/>
              </a:lnSpc>
              <a:spcBef>
                <a:spcPts val="40"/>
              </a:spcBef>
              <a:buFont typeface="Arial" panose="020B0604020202020204" pitchFamily="34" charset="0"/>
              <a:buChar char="•"/>
            </a:pPr>
            <a:endParaRPr dirty="0"/>
          </a:p>
          <a:p>
            <a:pPr marL="618490" marR="633095" indent="-285750">
              <a:lnSpc>
                <a:spcPct val="100000"/>
              </a:lnSpc>
              <a:spcBef>
                <a:spcPts val="5"/>
              </a:spcBef>
              <a:buFont typeface="Arial" panose="020B0604020202020204" pitchFamily="34" charset="0"/>
              <a:buChar char="•"/>
            </a:pPr>
            <a:r>
              <a:rPr sz="2400" dirty="0"/>
              <a:t>More data is </a:t>
            </a:r>
            <a:r>
              <a:rPr lang="en-GB" sz="2400" dirty="0"/>
              <a:t>generated</a:t>
            </a:r>
            <a:r>
              <a:rPr sz="2400" dirty="0"/>
              <a:t> and consumed than ever before</a:t>
            </a:r>
            <a:endParaRPr lang="en-GB" sz="2400" dirty="0"/>
          </a:p>
          <a:p>
            <a:pPr marL="990600" marR="633095" indent="-276225">
              <a:lnSpc>
                <a:spcPct val="100000"/>
              </a:lnSpc>
              <a:spcBef>
                <a:spcPts val="5"/>
              </a:spcBef>
              <a:buFont typeface="Arial" panose="020B0604020202020204" pitchFamily="34" charset="0"/>
              <a:buChar char="•"/>
            </a:pPr>
            <a:r>
              <a:rPr sz="2400" dirty="0"/>
              <a:t>Increased demands for processing,  storage, bandwidth</a:t>
            </a:r>
            <a:r>
              <a:rPr lang="en-GB" sz="2400" dirty="0"/>
              <a:t> and </a:t>
            </a:r>
            <a:r>
              <a:rPr sz="2400" dirty="0"/>
              <a:t>I/O</a:t>
            </a:r>
          </a:p>
          <a:p>
            <a:pPr>
              <a:lnSpc>
                <a:spcPct val="100000"/>
              </a:lnSpc>
              <a:spcBef>
                <a:spcPts val="10"/>
              </a:spcBef>
              <a:buClr>
                <a:srgbClr val="8AA1B4"/>
              </a:buClr>
              <a:buFont typeface="Wingdings"/>
              <a:buChar char=""/>
            </a:pPr>
            <a:endParaRPr sz="2400" dirty="0"/>
          </a:p>
          <a:p>
            <a:pPr marL="618490" marR="92075" indent="-285750">
              <a:lnSpc>
                <a:spcPct val="100000"/>
              </a:lnSpc>
              <a:buFont typeface="Arial" panose="020B0604020202020204" pitchFamily="34" charset="0"/>
              <a:buChar char="•"/>
            </a:pPr>
            <a:r>
              <a:rPr sz="2400" dirty="0"/>
              <a:t>Expectations increasing </a:t>
            </a:r>
            <a:r>
              <a:rPr lang="en-GB" sz="2400" dirty="0"/>
              <a:t>and the data </a:t>
            </a:r>
            <a:r>
              <a:rPr sz="2400" dirty="0"/>
              <a:t>will be available whenever and wherever required</a:t>
            </a:r>
          </a:p>
          <a:p>
            <a:pPr marL="285750" indent="-285750">
              <a:lnSpc>
                <a:spcPct val="100000"/>
              </a:lnSpc>
              <a:spcBef>
                <a:spcPts val="5"/>
              </a:spcBef>
              <a:buFont typeface="Arial" panose="020B0604020202020204" pitchFamily="34" charset="0"/>
              <a:buChar char="•"/>
            </a:pPr>
            <a:endParaRPr sz="2400" dirty="0"/>
          </a:p>
          <a:p>
            <a:pPr marL="618490" indent="-285750">
              <a:lnSpc>
                <a:spcPct val="100000"/>
              </a:lnSpc>
              <a:buFont typeface="Arial" panose="020B0604020202020204" pitchFamily="34" charset="0"/>
              <a:buChar char="•"/>
            </a:pPr>
            <a:r>
              <a:rPr sz="2400" dirty="0"/>
              <a:t>Technology advancements</a:t>
            </a:r>
          </a:p>
          <a:p>
            <a:pPr marL="892810" indent="-285750">
              <a:lnSpc>
                <a:spcPct val="100000"/>
              </a:lnSpc>
              <a:spcBef>
                <a:spcPts val="415"/>
              </a:spcBef>
              <a:buClr>
                <a:schemeClr val="tx1">
                  <a:lumMod val="95000"/>
                  <a:lumOff val="5000"/>
                </a:schemeClr>
              </a:buClr>
              <a:buSzPct val="69444"/>
              <a:buFont typeface="Arial" panose="020B0604020202020204" pitchFamily="34" charset="0"/>
              <a:buChar char="•"/>
              <a:tabLst>
                <a:tab pos="836294" algn="l"/>
              </a:tabLst>
            </a:pPr>
            <a:r>
              <a:rPr sz="2400" dirty="0"/>
              <a:t>More data can be stored</a:t>
            </a:r>
          </a:p>
          <a:p>
            <a:pPr marL="892810" indent="-285750">
              <a:lnSpc>
                <a:spcPct val="100000"/>
              </a:lnSpc>
              <a:spcBef>
                <a:spcPts val="395"/>
              </a:spcBef>
              <a:buClr>
                <a:schemeClr val="tx1">
                  <a:lumMod val="95000"/>
                  <a:lumOff val="5000"/>
                </a:schemeClr>
              </a:buClr>
              <a:buSzPct val="69444"/>
              <a:buFont typeface="Arial" panose="020B0604020202020204" pitchFamily="34" charset="0"/>
              <a:buChar char="•"/>
              <a:tabLst>
                <a:tab pos="836294" algn="l"/>
              </a:tabLst>
            </a:pPr>
            <a:r>
              <a:rPr sz="2400" dirty="0"/>
              <a:t>Less energy required</a:t>
            </a:r>
            <a:r>
              <a:rPr lang="en-GB" sz="2400" dirty="0"/>
              <a:t> for storage</a:t>
            </a:r>
            <a:endParaRPr sz="2400" dirty="0"/>
          </a:p>
        </p:txBody>
      </p:sp>
      <p:sp>
        <p:nvSpPr>
          <p:cNvPr id="3" name="Slide Number Placeholder 2">
            <a:extLst>
              <a:ext uri="{FF2B5EF4-FFF2-40B4-BE49-F238E27FC236}">
                <a16:creationId xmlns:a16="http://schemas.microsoft.com/office/drawing/2014/main" id="{B3898888-1C89-562E-B285-83A410F4E45E}"/>
              </a:ext>
            </a:extLst>
          </p:cNvPr>
          <p:cNvSpPr>
            <a:spLocks noGrp="1"/>
          </p:cNvSpPr>
          <p:nvPr>
            <p:ph type="sldNum" sz="quarter" idx="12"/>
          </p:nvPr>
        </p:nvSpPr>
        <p:spPr/>
        <p:txBody>
          <a:bodyPr/>
          <a:lstStyle/>
          <a:p>
            <a:fld id="{6C8DB4F7-D883-4928-8961-38134A510B78}" type="slidenum">
              <a:rPr lang="en-GB" smtClean="0"/>
              <a:t>4</a:t>
            </a:fld>
            <a:endParaRPr lang="en-GB" dirty="0"/>
          </a:p>
        </p:txBody>
      </p:sp>
      <p:pic>
        <p:nvPicPr>
          <p:cNvPr id="4" name="Picture 2" descr="Domo">
            <a:extLst>
              <a:ext uri="{FF2B5EF4-FFF2-40B4-BE49-F238E27FC236}">
                <a16:creationId xmlns:a16="http://schemas.microsoft.com/office/drawing/2014/main" id="{A2F6A9D8-4EB9-B3BE-2679-1D26499651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3838" y="-1"/>
            <a:ext cx="4142642" cy="6828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989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B2959-EB43-4041-90A1-32A53662B1B4}"/>
              </a:ext>
            </a:extLst>
          </p:cNvPr>
          <p:cNvSpPr>
            <a:spLocks noGrp="1"/>
          </p:cNvSpPr>
          <p:nvPr>
            <p:ph type="title"/>
          </p:nvPr>
        </p:nvSpPr>
        <p:spPr/>
        <p:txBody>
          <a:bodyPr/>
          <a:lstStyle/>
          <a:p>
            <a:r>
              <a:rPr lang="en-GB" dirty="0"/>
              <a:t>Introduction to Big Data</a:t>
            </a:r>
          </a:p>
        </p:txBody>
      </p:sp>
      <p:sp>
        <p:nvSpPr>
          <p:cNvPr id="3" name="Content Placeholder 2">
            <a:extLst>
              <a:ext uri="{FF2B5EF4-FFF2-40B4-BE49-F238E27FC236}">
                <a16:creationId xmlns:a16="http://schemas.microsoft.com/office/drawing/2014/main" id="{287F4214-7F80-4BCD-A303-83C8953172EE}"/>
              </a:ext>
            </a:extLst>
          </p:cNvPr>
          <p:cNvSpPr>
            <a:spLocks noGrp="1"/>
          </p:cNvSpPr>
          <p:nvPr>
            <p:ph idx="1"/>
          </p:nvPr>
        </p:nvSpPr>
        <p:spPr>
          <a:xfrm>
            <a:off x="838200" y="1600200"/>
            <a:ext cx="7098322" cy="5227811"/>
          </a:xfrm>
        </p:spPr>
        <p:txBody>
          <a:bodyPr>
            <a:normAutofit lnSpcReduction="10000"/>
          </a:bodyPr>
          <a:lstStyle/>
          <a:p>
            <a:pPr marL="360363" indent="-360363">
              <a:lnSpc>
                <a:spcPct val="120000"/>
              </a:lnSpc>
              <a:spcBef>
                <a:spcPts val="1200"/>
              </a:spcBef>
              <a:spcAft>
                <a:spcPts val="1200"/>
              </a:spcAft>
            </a:pPr>
            <a:r>
              <a:rPr lang="en-GB" sz="2400" b="1" dirty="0"/>
              <a:t>BIG DATA </a:t>
            </a:r>
            <a:r>
              <a:rPr lang="en-GB" sz="2400" dirty="0"/>
              <a:t>has been increasingly used in our daily lives. From social networks to mobile applications, and internet search, a huge amount of data is being </a:t>
            </a:r>
            <a:r>
              <a:rPr lang="en-GB" sz="2400" b="1" dirty="0"/>
              <a:t>generated</a:t>
            </a:r>
            <a:r>
              <a:rPr lang="en-GB" sz="2400" dirty="0"/>
              <a:t>, </a:t>
            </a:r>
            <a:r>
              <a:rPr lang="en-GB" sz="2400" b="1" dirty="0"/>
              <a:t>collected</a:t>
            </a:r>
            <a:r>
              <a:rPr lang="en-GB" sz="2400" dirty="0"/>
              <a:t>, and </a:t>
            </a:r>
            <a:r>
              <a:rPr lang="en-GB" sz="2400" b="1" dirty="0"/>
              <a:t>processed</a:t>
            </a:r>
            <a:r>
              <a:rPr lang="en-GB" sz="2400" dirty="0"/>
              <a:t>. </a:t>
            </a:r>
          </a:p>
          <a:p>
            <a:pPr marL="360363" indent="-360363">
              <a:lnSpc>
                <a:spcPct val="120000"/>
              </a:lnSpc>
              <a:spcBef>
                <a:spcPts val="1200"/>
              </a:spcBef>
              <a:spcAft>
                <a:spcPts val="1200"/>
              </a:spcAft>
            </a:pPr>
            <a:r>
              <a:rPr lang="en-GB" sz="2400" dirty="0"/>
              <a:t>The term "</a:t>
            </a:r>
            <a:r>
              <a:rPr lang="en-GB" sz="2400" b="1" dirty="0"/>
              <a:t>Big data</a:t>
            </a:r>
            <a:r>
              <a:rPr lang="en-GB" sz="2400" dirty="0"/>
              <a:t>" refers to a huge and complicated data collection that is challenging to </a:t>
            </a:r>
            <a:r>
              <a:rPr lang="en-GB" sz="2400" dirty="0" err="1"/>
              <a:t>analyze</a:t>
            </a:r>
            <a:r>
              <a:rPr lang="en-GB" sz="2400" dirty="0"/>
              <a:t> with typical data processing software or readily available </a:t>
            </a:r>
            <a:r>
              <a:rPr lang="en-GB" sz="2400" b="1" dirty="0"/>
              <a:t>database management systems (RDBMS)</a:t>
            </a:r>
            <a:r>
              <a:rPr lang="en-US" sz="2400" dirty="0"/>
              <a:t>. </a:t>
            </a:r>
          </a:p>
          <a:p>
            <a:pPr marL="360363" indent="-360363">
              <a:lnSpc>
                <a:spcPct val="120000"/>
              </a:lnSpc>
              <a:spcBef>
                <a:spcPts val="1200"/>
              </a:spcBef>
              <a:spcAft>
                <a:spcPts val="1200"/>
              </a:spcAft>
            </a:pPr>
            <a:r>
              <a:rPr lang="en-US" sz="2400" dirty="0"/>
              <a:t>The data is evolved from the relational database management system storage to NoSQL storage.</a:t>
            </a:r>
          </a:p>
        </p:txBody>
      </p:sp>
      <p:pic>
        <p:nvPicPr>
          <p:cNvPr id="9" name="Picture 8">
            <a:extLst>
              <a:ext uri="{FF2B5EF4-FFF2-40B4-BE49-F238E27FC236}">
                <a16:creationId xmlns:a16="http://schemas.microsoft.com/office/drawing/2014/main" id="{6BC81CCB-AD67-4BA1-951B-3AC0710F5F4E}"/>
              </a:ext>
            </a:extLst>
          </p:cNvPr>
          <p:cNvPicPr>
            <a:picLocks noChangeAspect="1"/>
          </p:cNvPicPr>
          <p:nvPr/>
        </p:nvPicPr>
        <p:blipFill>
          <a:blip r:embed="rId3"/>
          <a:stretch>
            <a:fillRect/>
          </a:stretch>
        </p:blipFill>
        <p:spPr>
          <a:xfrm>
            <a:off x="8413838" y="193951"/>
            <a:ext cx="3778161" cy="3235050"/>
          </a:xfrm>
          <a:prstGeom prst="rect">
            <a:avLst/>
          </a:prstGeom>
        </p:spPr>
      </p:pic>
      <p:sp>
        <p:nvSpPr>
          <p:cNvPr id="5" name="Slide Number Placeholder 4">
            <a:extLst>
              <a:ext uri="{FF2B5EF4-FFF2-40B4-BE49-F238E27FC236}">
                <a16:creationId xmlns:a16="http://schemas.microsoft.com/office/drawing/2014/main" id="{73830916-C715-E3A1-EF24-94218694611C}"/>
              </a:ext>
            </a:extLst>
          </p:cNvPr>
          <p:cNvSpPr>
            <a:spLocks noGrp="1"/>
          </p:cNvSpPr>
          <p:nvPr>
            <p:ph type="sldNum" sz="quarter" idx="12"/>
          </p:nvPr>
        </p:nvSpPr>
        <p:spPr/>
        <p:txBody>
          <a:bodyPr/>
          <a:lstStyle/>
          <a:p>
            <a:fld id="{6C8DB4F7-D883-4928-8961-38134A510B78}" type="slidenum">
              <a:rPr lang="en-GB" smtClean="0"/>
              <a:t>5</a:t>
            </a:fld>
            <a:endParaRPr lang="en-GB" dirty="0"/>
          </a:p>
        </p:txBody>
      </p:sp>
      <p:pic>
        <p:nvPicPr>
          <p:cNvPr id="2050" name="Picture 2" descr="big-data-history">
            <a:extLst>
              <a:ext uri="{FF2B5EF4-FFF2-40B4-BE49-F238E27FC236}">
                <a16:creationId xmlns:a16="http://schemas.microsoft.com/office/drawing/2014/main" id="{8CD399D0-C261-93F2-38C8-982A8F1D5C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6522" y="3878631"/>
            <a:ext cx="4255477" cy="2384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645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D746-F5FF-4725-89CC-FE1EE1FB5926}"/>
              </a:ext>
            </a:extLst>
          </p:cNvPr>
          <p:cNvSpPr>
            <a:spLocks noGrp="1"/>
          </p:cNvSpPr>
          <p:nvPr>
            <p:ph type="title"/>
          </p:nvPr>
        </p:nvSpPr>
        <p:spPr/>
        <p:txBody>
          <a:bodyPr/>
          <a:lstStyle/>
          <a:p>
            <a:r>
              <a:rPr lang="en-GB" dirty="0"/>
              <a:t>Introduction to Big Data</a:t>
            </a:r>
          </a:p>
        </p:txBody>
      </p:sp>
      <p:sp>
        <p:nvSpPr>
          <p:cNvPr id="3" name="Content Placeholder 2">
            <a:extLst>
              <a:ext uri="{FF2B5EF4-FFF2-40B4-BE49-F238E27FC236}">
                <a16:creationId xmlns:a16="http://schemas.microsoft.com/office/drawing/2014/main" id="{2938A848-406F-47AA-A516-CB39F62BA18C}"/>
              </a:ext>
            </a:extLst>
          </p:cNvPr>
          <p:cNvSpPr>
            <a:spLocks noGrp="1"/>
          </p:cNvSpPr>
          <p:nvPr>
            <p:ph idx="1"/>
          </p:nvPr>
        </p:nvSpPr>
        <p:spPr>
          <a:xfrm>
            <a:off x="838200" y="1558080"/>
            <a:ext cx="9253756" cy="5280870"/>
          </a:xfrm>
        </p:spPr>
        <p:txBody>
          <a:bodyPr>
            <a:normAutofit fontScale="92500"/>
          </a:bodyPr>
          <a:lstStyle/>
          <a:p>
            <a:pPr>
              <a:lnSpc>
                <a:spcPct val="100000"/>
              </a:lnSpc>
              <a:spcBef>
                <a:spcPts val="1200"/>
              </a:spcBef>
              <a:spcAft>
                <a:spcPts val="1200"/>
              </a:spcAft>
            </a:pPr>
            <a:r>
              <a:rPr lang="en-GB" sz="2400" dirty="0">
                <a:solidFill>
                  <a:schemeClr val="accent5">
                    <a:lumMod val="75000"/>
                  </a:schemeClr>
                </a:solidFill>
              </a:rPr>
              <a:t>In 2006, </a:t>
            </a:r>
            <a:r>
              <a:rPr lang="en-GB" sz="2400" b="1" dirty="0">
                <a:solidFill>
                  <a:schemeClr val="accent5">
                    <a:lumMod val="75000"/>
                  </a:schemeClr>
                </a:solidFill>
              </a:rPr>
              <a:t>LinkedIn, </a:t>
            </a:r>
            <a:r>
              <a:rPr lang="en-GB" sz="2400" dirty="0">
                <a:solidFill>
                  <a:schemeClr val="accent5">
                    <a:lumMod val="75000"/>
                  </a:schemeClr>
                </a:solidFill>
              </a:rPr>
              <a:t>the social networking giant, started analyzing profiles of its users by suggesting people they may know. </a:t>
            </a:r>
          </a:p>
          <a:p>
            <a:pPr>
              <a:lnSpc>
                <a:spcPct val="100000"/>
              </a:lnSpc>
              <a:spcBef>
                <a:spcPts val="1200"/>
              </a:spcBef>
              <a:spcAft>
                <a:spcPts val="1200"/>
              </a:spcAft>
            </a:pPr>
            <a:r>
              <a:rPr lang="en-GB" sz="2400" dirty="0">
                <a:solidFill>
                  <a:schemeClr val="accent5">
                    <a:lumMod val="75000"/>
                  </a:schemeClr>
                </a:solidFill>
              </a:rPr>
              <a:t>The aim behind this concept was to motivate users to broaden their social networks based on their interests and provide them with useful ideas. By putting this idea into practice, </a:t>
            </a:r>
            <a:r>
              <a:rPr lang="en-GB" sz="2400" b="1" dirty="0">
                <a:solidFill>
                  <a:schemeClr val="accent5">
                    <a:lumMod val="75000"/>
                  </a:schemeClr>
                </a:solidFill>
              </a:rPr>
              <a:t>LinkedIn</a:t>
            </a:r>
            <a:r>
              <a:rPr lang="en-GB" sz="2400" dirty="0">
                <a:solidFill>
                  <a:schemeClr val="accent5">
                    <a:lumMod val="75000"/>
                  </a:schemeClr>
                </a:solidFill>
              </a:rPr>
              <a:t> discovered that the majority of its recommendations for inviting people were fruitful. </a:t>
            </a:r>
          </a:p>
          <a:p>
            <a:pPr>
              <a:lnSpc>
                <a:spcPct val="100000"/>
              </a:lnSpc>
              <a:spcBef>
                <a:spcPts val="1200"/>
              </a:spcBef>
              <a:spcAft>
                <a:spcPts val="1200"/>
              </a:spcAft>
            </a:pPr>
            <a:r>
              <a:rPr lang="en-GB" sz="2400" dirty="0">
                <a:solidFill>
                  <a:schemeClr val="accent2">
                    <a:lumMod val="75000"/>
                  </a:schemeClr>
                </a:solidFill>
              </a:rPr>
              <a:t>In 2012, for US presidential elections, President Obama’s campaign experienced massive boost and success through predictive analysis using a Big dataset consisting of voter’s profiles, their likes, and their patterns.</a:t>
            </a:r>
          </a:p>
          <a:p>
            <a:pPr>
              <a:lnSpc>
                <a:spcPct val="100000"/>
              </a:lnSpc>
              <a:spcBef>
                <a:spcPts val="1200"/>
              </a:spcBef>
              <a:spcAft>
                <a:spcPts val="1200"/>
              </a:spcAft>
            </a:pPr>
            <a:r>
              <a:rPr lang="en-GB" sz="2400" b="1" dirty="0"/>
              <a:t>BIG DATA </a:t>
            </a:r>
            <a:r>
              <a:rPr lang="en-GB" sz="2400" dirty="0"/>
              <a:t>has a huge potential for information extraction and it only possible thorough understanding and implementation of available systems that are used for storing, processing, linking, and analyzing. </a:t>
            </a:r>
          </a:p>
        </p:txBody>
      </p:sp>
      <p:pic>
        <p:nvPicPr>
          <p:cNvPr id="4098" name="Picture 2">
            <a:extLst>
              <a:ext uri="{FF2B5EF4-FFF2-40B4-BE49-F238E27FC236}">
                <a16:creationId xmlns:a16="http://schemas.microsoft.com/office/drawing/2014/main" id="{F3406C29-4FC3-411F-B040-E14A6C62FF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6231" y="1798245"/>
            <a:ext cx="1298895" cy="129889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2012 United States presidential election - Wikipedia">
            <a:extLst>
              <a:ext uri="{FF2B5EF4-FFF2-40B4-BE49-F238E27FC236}">
                <a16:creationId xmlns:a16="http://schemas.microsoft.com/office/drawing/2014/main" id="{A3EBE915-F47A-46E0-6A68-E306F36B38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7283" y="5432457"/>
            <a:ext cx="1775194" cy="103042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7BF7D36-CC0F-BD18-0D75-AFED9E91A5B1}"/>
              </a:ext>
            </a:extLst>
          </p:cNvPr>
          <p:cNvPicPr>
            <a:picLocks noChangeAspect="1"/>
          </p:cNvPicPr>
          <p:nvPr/>
        </p:nvPicPr>
        <p:blipFill>
          <a:blip r:embed="rId4"/>
          <a:stretch>
            <a:fillRect/>
          </a:stretch>
        </p:blipFill>
        <p:spPr>
          <a:xfrm>
            <a:off x="10091955" y="3499466"/>
            <a:ext cx="1980521" cy="1408234"/>
          </a:xfrm>
          <a:prstGeom prst="rect">
            <a:avLst/>
          </a:prstGeom>
        </p:spPr>
      </p:pic>
      <p:sp>
        <p:nvSpPr>
          <p:cNvPr id="5" name="Slide Number Placeholder 4">
            <a:extLst>
              <a:ext uri="{FF2B5EF4-FFF2-40B4-BE49-F238E27FC236}">
                <a16:creationId xmlns:a16="http://schemas.microsoft.com/office/drawing/2014/main" id="{D31A8835-3EE5-B55F-7DBA-00B07F8A725B}"/>
              </a:ext>
            </a:extLst>
          </p:cNvPr>
          <p:cNvSpPr>
            <a:spLocks noGrp="1"/>
          </p:cNvSpPr>
          <p:nvPr>
            <p:ph type="sldNum" sz="quarter" idx="12"/>
          </p:nvPr>
        </p:nvSpPr>
        <p:spPr/>
        <p:txBody>
          <a:bodyPr/>
          <a:lstStyle/>
          <a:p>
            <a:fld id="{6C8DB4F7-D883-4928-8961-38134A510B78}" type="slidenum">
              <a:rPr lang="en-GB" smtClean="0"/>
              <a:t>6</a:t>
            </a:fld>
            <a:endParaRPr lang="en-GB" dirty="0"/>
          </a:p>
        </p:txBody>
      </p:sp>
    </p:spTree>
    <p:extLst>
      <p:ext uri="{BB962C8B-B14F-4D97-AF65-F5344CB8AC3E}">
        <p14:creationId xmlns:p14="http://schemas.microsoft.com/office/powerpoint/2010/main" val="4014739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181CC-6789-4A61-A08B-351C36779F7F}"/>
              </a:ext>
            </a:extLst>
          </p:cNvPr>
          <p:cNvSpPr>
            <a:spLocks noGrp="1"/>
          </p:cNvSpPr>
          <p:nvPr>
            <p:ph type="title"/>
          </p:nvPr>
        </p:nvSpPr>
        <p:spPr/>
        <p:txBody>
          <a:bodyPr/>
          <a:lstStyle/>
          <a:p>
            <a:r>
              <a:rPr lang="en-GB" dirty="0"/>
              <a:t>Characteristics of Big Data</a:t>
            </a:r>
          </a:p>
        </p:txBody>
      </p:sp>
      <p:sp>
        <p:nvSpPr>
          <p:cNvPr id="3" name="Content Placeholder 2">
            <a:extLst>
              <a:ext uri="{FF2B5EF4-FFF2-40B4-BE49-F238E27FC236}">
                <a16:creationId xmlns:a16="http://schemas.microsoft.com/office/drawing/2014/main" id="{7F1487E4-F3AC-463D-BD6D-8B42DB028F52}"/>
              </a:ext>
            </a:extLst>
          </p:cNvPr>
          <p:cNvSpPr>
            <a:spLocks noGrp="1"/>
          </p:cNvSpPr>
          <p:nvPr>
            <p:ph idx="1"/>
          </p:nvPr>
        </p:nvSpPr>
        <p:spPr>
          <a:xfrm>
            <a:off x="838200" y="1557668"/>
            <a:ext cx="10515600" cy="5300332"/>
          </a:xfrm>
        </p:spPr>
        <p:txBody>
          <a:bodyPr>
            <a:normAutofit/>
          </a:bodyPr>
          <a:lstStyle/>
          <a:p>
            <a:pPr marL="358775" indent="-358775">
              <a:lnSpc>
                <a:spcPct val="100000"/>
              </a:lnSpc>
              <a:spcBef>
                <a:spcPts val="1200"/>
              </a:spcBef>
              <a:spcAft>
                <a:spcPts val="600"/>
              </a:spcAft>
            </a:pPr>
            <a:r>
              <a:rPr lang="en-GB" sz="2200" dirty="0"/>
              <a:t>Big data can be characterized by identifying some important characteristics and these are referred to as </a:t>
            </a:r>
            <a:r>
              <a:rPr lang="en-GB" sz="2200" b="1" dirty="0"/>
              <a:t>five V’s of Big data</a:t>
            </a:r>
            <a:r>
              <a:rPr lang="en-GB" sz="2200" dirty="0"/>
              <a:t>. </a:t>
            </a:r>
          </a:p>
          <a:p>
            <a:pPr marL="514350" indent="-514350">
              <a:lnSpc>
                <a:spcPct val="100000"/>
              </a:lnSpc>
              <a:spcBef>
                <a:spcPts val="1200"/>
              </a:spcBef>
              <a:spcAft>
                <a:spcPts val="600"/>
              </a:spcAft>
              <a:buFont typeface="+mj-lt"/>
              <a:buAutoNum type="arabicPeriod"/>
            </a:pPr>
            <a:r>
              <a:rPr lang="en-GB" sz="2200" b="1" dirty="0">
                <a:highlight>
                  <a:srgbClr val="FFFF00"/>
                </a:highlight>
              </a:rPr>
              <a:t>Volume:</a:t>
            </a:r>
            <a:r>
              <a:rPr lang="en-GB" sz="2200" b="1" dirty="0"/>
              <a:t> </a:t>
            </a:r>
            <a:r>
              <a:rPr lang="en-GB" sz="2200" dirty="0"/>
              <a:t>Big data refers to the massive volume of data such that the amount of data challenges the storage and processing requirements. From Terabytes (10</a:t>
            </a:r>
            <a:r>
              <a:rPr lang="en-GB" sz="2200" baseline="30000" dirty="0"/>
              <a:t>12</a:t>
            </a:r>
            <a:r>
              <a:rPr lang="en-GB" sz="2200" dirty="0"/>
              <a:t>) to exabytes (10</a:t>
            </a:r>
            <a:r>
              <a:rPr lang="en-GB" sz="2200" baseline="30000" dirty="0"/>
              <a:t>18</a:t>
            </a:r>
            <a:r>
              <a:rPr lang="en-GB" sz="2200" dirty="0"/>
              <a:t>).</a:t>
            </a:r>
          </a:p>
          <a:p>
            <a:pPr marL="514350" indent="-514350">
              <a:lnSpc>
                <a:spcPct val="100000"/>
              </a:lnSpc>
              <a:spcBef>
                <a:spcPts val="1200"/>
              </a:spcBef>
              <a:spcAft>
                <a:spcPts val="600"/>
              </a:spcAft>
              <a:buFont typeface="+mj-lt"/>
              <a:buAutoNum type="arabicPeriod"/>
            </a:pPr>
            <a:r>
              <a:rPr lang="en-GB" sz="2200" b="1" dirty="0">
                <a:highlight>
                  <a:srgbClr val="FFFF00"/>
                </a:highlight>
              </a:rPr>
              <a:t>Velocity:</a:t>
            </a:r>
            <a:r>
              <a:rPr lang="en-GB" sz="2200" dirty="0"/>
              <a:t> Data is being generated at a very fast pace. The high rate of data generation signifies the importance of data. </a:t>
            </a:r>
          </a:p>
          <a:p>
            <a:pPr marL="514350" indent="-514350">
              <a:lnSpc>
                <a:spcPct val="100000"/>
              </a:lnSpc>
              <a:spcBef>
                <a:spcPts val="1200"/>
              </a:spcBef>
              <a:spcAft>
                <a:spcPts val="600"/>
              </a:spcAft>
              <a:buFont typeface="+mj-lt"/>
              <a:buAutoNum type="arabicPeriod"/>
            </a:pPr>
            <a:r>
              <a:rPr lang="en-GB" sz="2200" b="1" dirty="0">
                <a:highlight>
                  <a:srgbClr val="FFFF00"/>
                </a:highlight>
              </a:rPr>
              <a:t>Variety:</a:t>
            </a:r>
            <a:r>
              <a:rPr lang="en-GB" sz="2200" dirty="0"/>
              <a:t> Data under consideration could be obtained from numerous sources, such as web logs, user tweets, and search patterns etc. Similarly, data could have different formats such as CSV, tables, text documents, and graphs. </a:t>
            </a:r>
          </a:p>
          <a:p>
            <a:pPr marL="514350" indent="-514350">
              <a:lnSpc>
                <a:spcPct val="100000"/>
              </a:lnSpc>
              <a:spcBef>
                <a:spcPts val="1200"/>
              </a:spcBef>
              <a:spcAft>
                <a:spcPts val="600"/>
              </a:spcAft>
              <a:buFont typeface="+mj-lt"/>
              <a:buAutoNum type="arabicPeriod"/>
            </a:pPr>
            <a:r>
              <a:rPr lang="en-GB" sz="2200" b="1" dirty="0">
                <a:highlight>
                  <a:srgbClr val="FFFF00"/>
                </a:highlight>
              </a:rPr>
              <a:t>Veracity:</a:t>
            </a:r>
            <a:r>
              <a:rPr lang="en-GB" sz="2200" dirty="0"/>
              <a:t> Veracity refers to the trustworthiness, accuracy, or authenticity of data. </a:t>
            </a:r>
          </a:p>
          <a:p>
            <a:pPr marL="514350" indent="-514350">
              <a:lnSpc>
                <a:spcPct val="100000"/>
              </a:lnSpc>
              <a:spcBef>
                <a:spcPts val="1200"/>
              </a:spcBef>
              <a:spcAft>
                <a:spcPts val="600"/>
              </a:spcAft>
              <a:buFont typeface="+mj-lt"/>
              <a:buAutoNum type="arabicPeriod"/>
            </a:pPr>
            <a:r>
              <a:rPr lang="en-GB" sz="2200" b="1" dirty="0">
                <a:highlight>
                  <a:srgbClr val="FFFF00"/>
                </a:highlight>
              </a:rPr>
              <a:t>Value:</a:t>
            </a:r>
            <a:r>
              <a:rPr lang="en-GB" sz="2200" dirty="0"/>
              <a:t> Data must be of high value; i.e., stale data has limited value.</a:t>
            </a:r>
          </a:p>
        </p:txBody>
      </p:sp>
      <p:sp>
        <p:nvSpPr>
          <p:cNvPr id="5" name="Slide Number Placeholder 4">
            <a:extLst>
              <a:ext uri="{FF2B5EF4-FFF2-40B4-BE49-F238E27FC236}">
                <a16:creationId xmlns:a16="http://schemas.microsoft.com/office/drawing/2014/main" id="{8D21C4A1-FE42-5B67-042C-0258F6D96BEC}"/>
              </a:ext>
            </a:extLst>
          </p:cNvPr>
          <p:cNvSpPr>
            <a:spLocks noGrp="1"/>
          </p:cNvSpPr>
          <p:nvPr>
            <p:ph type="sldNum" sz="quarter" idx="12"/>
          </p:nvPr>
        </p:nvSpPr>
        <p:spPr/>
        <p:txBody>
          <a:bodyPr/>
          <a:lstStyle/>
          <a:p>
            <a:fld id="{6C8DB4F7-D883-4928-8961-38134A510B78}" type="slidenum">
              <a:rPr lang="en-GB" smtClean="0"/>
              <a:t>7</a:t>
            </a:fld>
            <a:endParaRPr lang="en-GB" dirty="0"/>
          </a:p>
        </p:txBody>
      </p:sp>
    </p:spTree>
    <p:extLst>
      <p:ext uri="{BB962C8B-B14F-4D97-AF65-F5344CB8AC3E}">
        <p14:creationId xmlns:p14="http://schemas.microsoft.com/office/powerpoint/2010/main" val="1031534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D746-F5FF-4725-89CC-FE1EE1FB5926}"/>
              </a:ext>
            </a:extLst>
          </p:cNvPr>
          <p:cNvSpPr>
            <a:spLocks noGrp="1"/>
          </p:cNvSpPr>
          <p:nvPr>
            <p:ph type="title"/>
          </p:nvPr>
        </p:nvSpPr>
        <p:spPr/>
        <p:txBody>
          <a:bodyPr/>
          <a:lstStyle/>
          <a:p>
            <a:r>
              <a:rPr lang="en-GB" dirty="0"/>
              <a:t>Understanding Big Data</a:t>
            </a:r>
          </a:p>
        </p:txBody>
      </p:sp>
      <p:sp>
        <p:nvSpPr>
          <p:cNvPr id="3" name="Content Placeholder 2">
            <a:extLst>
              <a:ext uri="{FF2B5EF4-FFF2-40B4-BE49-F238E27FC236}">
                <a16:creationId xmlns:a16="http://schemas.microsoft.com/office/drawing/2014/main" id="{2938A848-406F-47AA-A516-CB39F62BA18C}"/>
              </a:ext>
            </a:extLst>
          </p:cNvPr>
          <p:cNvSpPr>
            <a:spLocks noGrp="1"/>
          </p:cNvSpPr>
          <p:nvPr>
            <p:ph idx="1"/>
          </p:nvPr>
        </p:nvSpPr>
        <p:spPr>
          <a:xfrm>
            <a:off x="1213338" y="1533525"/>
            <a:ext cx="9680331" cy="5362575"/>
          </a:xfrm>
        </p:spPr>
        <p:txBody>
          <a:bodyPr>
            <a:normAutofit/>
          </a:bodyPr>
          <a:lstStyle/>
          <a:p>
            <a:pPr marL="360363" indent="-360363">
              <a:lnSpc>
                <a:spcPct val="100000"/>
              </a:lnSpc>
              <a:spcBef>
                <a:spcPts val="1800"/>
              </a:spcBef>
              <a:spcAft>
                <a:spcPts val="600"/>
              </a:spcAft>
            </a:pPr>
            <a:r>
              <a:rPr lang="en-GB" sz="2200" dirty="0"/>
              <a:t>The term Big data refers to the huge amount of data such that we could organize, manage, </a:t>
            </a:r>
            <a:r>
              <a:rPr lang="en-GB" sz="2200" dirty="0" err="1"/>
              <a:t>analyze</a:t>
            </a:r>
            <a:r>
              <a:rPr lang="en-GB" sz="2200" dirty="0"/>
              <a:t>, and understand trends and patterns in data at </a:t>
            </a:r>
            <a:r>
              <a:rPr lang="en-GB" sz="2200" b="1" dirty="0"/>
              <a:t>volumes</a:t>
            </a:r>
            <a:r>
              <a:rPr lang="en-GB" sz="2200" dirty="0"/>
              <a:t> and </a:t>
            </a:r>
            <a:r>
              <a:rPr lang="en-GB" sz="2200" b="1" dirty="0"/>
              <a:t>rates</a:t>
            </a:r>
            <a:r>
              <a:rPr lang="en-GB" sz="2200" dirty="0"/>
              <a:t> that push the frontiers of current technologies.</a:t>
            </a:r>
          </a:p>
          <a:p>
            <a:pPr marL="360363" indent="-360363">
              <a:lnSpc>
                <a:spcPct val="100000"/>
              </a:lnSpc>
              <a:spcBef>
                <a:spcPts val="1800"/>
              </a:spcBef>
              <a:spcAft>
                <a:spcPts val="600"/>
              </a:spcAft>
            </a:pPr>
            <a:r>
              <a:rPr lang="en-GB" sz="2200" dirty="0"/>
              <a:t>One of the fundamental questions in Big data is that for a given Big data problem in consideration</a:t>
            </a:r>
          </a:p>
          <a:p>
            <a:pPr marL="1162050" indent="-352425">
              <a:lnSpc>
                <a:spcPct val="100000"/>
              </a:lnSpc>
              <a:spcBef>
                <a:spcPts val="1800"/>
              </a:spcBef>
              <a:spcAft>
                <a:spcPts val="600"/>
              </a:spcAft>
            </a:pPr>
            <a:r>
              <a:rPr lang="en-GB" sz="2200" b="1" dirty="0"/>
              <a:t>How much data is enough?</a:t>
            </a:r>
          </a:p>
          <a:p>
            <a:pPr marL="1162050" indent="-352425">
              <a:lnSpc>
                <a:spcPct val="100000"/>
              </a:lnSpc>
              <a:spcBef>
                <a:spcPts val="1800"/>
              </a:spcBef>
              <a:spcAft>
                <a:spcPts val="600"/>
              </a:spcAft>
            </a:pPr>
            <a:r>
              <a:rPr lang="en-GB" sz="2200" b="1" dirty="0"/>
              <a:t>How much data is needed to be analyzed in order to compute the result? </a:t>
            </a:r>
          </a:p>
          <a:p>
            <a:pPr marL="360363" indent="-360363">
              <a:lnSpc>
                <a:spcPct val="100000"/>
              </a:lnSpc>
              <a:spcBef>
                <a:spcPts val="1800"/>
              </a:spcBef>
              <a:spcAft>
                <a:spcPts val="600"/>
              </a:spcAft>
            </a:pPr>
            <a:r>
              <a:rPr lang="en-GB" sz="2200" dirty="0"/>
              <a:t>The answer to this question is not trivial. For example, opinion polls are based on data samples. In a similar context, gender-wise assessment and population are based on data sampling. Sampling increases the chance of error.</a:t>
            </a:r>
          </a:p>
        </p:txBody>
      </p:sp>
      <p:sp>
        <p:nvSpPr>
          <p:cNvPr id="5" name="Slide Number Placeholder 4">
            <a:extLst>
              <a:ext uri="{FF2B5EF4-FFF2-40B4-BE49-F238E27FC236}">
                <a16:creationId xmlns:a16="http://schemas.microsoft.com/office/drawing/2014/main" id="{8D39CD10-E8ED-B074-B475-F11C9BED94A0}"/>
              </a:ext>
            </a:extLst>
          </p:cNvPr>
          <p:cNvSpPr>
            <a:spLocks noGrp="1"/>
          </p:cNvSpPr>
          <p:nvPr>
            <p:ph type="sldNum" sz="quarter" idx="12"/>
          </p:nvPr>
        </p:nvSpPr>
        <p:spPr/>
        <p:txBody>
          <a:bodyPr/>
          <a:lstStyle/>
          <a:p>
            <a:fld id="{6C8DB4F7-D883-4928-8961-38134A510B78}" type="slidenum">
              <a:rPr lang="en-GB" smtClean="0"/>
              <a:t>8</a:t>
            </a:fld>
            <a:endParaRPr lang="en-GB" dirty="0"/>
          </a:p>
        </p:txBody>
      </p:sp>
    </p:spTree>
    <p:extLst>
      <p:ext uri="{BB962C8B-B14F-4D97-AF65-F5344CB8AC3E}">
        <p14:creationId xmlns:p14="http://schemas.microsoft.com/office/powerpoint/2010/main" val="3331829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F2C61-A190-166C-F640-750A2853B4B0}"/>
              </a:ext>
            </a:extLst>
          </p:cNvPr>
          <p:cNvSpPr>
            <a:spLocks noGrp="1"/>
          </p:cNvSpPr>
          <p:nvPr>
            <p:ph type="title"/>
          </p:nvPr>
        </p:nvSpPr>
        <p:spPr/>
        <p:txBody>
          <a:bodyPr/>
          <a:lstStyle/>
          <a:p>
            <a:r>
              <a:rPr lang="en-GB" dirty="0"/>
              <a:t>Questions and Discussion</a:t>
            </a:r>
          </a:p>
        </p:txBody>
      </p:sp>
      <p:sp>
        <p:nvSpPr>
          <p:cNvPr id="3" name="Content Placeholder 2">
            <a:extLst>
              <a:ext uri="{FF2B5EF4-FFF2-40B4-BE49-F238E27FC236}">
                <a16:creationId xmlns:a16="http://schemas.microsoft.com/office/drawing/2014/main" id="{19B00523-4A8E-891F-BD8A-43E10F9CE1DE}"/>
              </a:ext>
            </a:extLst>
          </p:cNvPr>
          <p:cNvSpPr>
            <a:spLocks noGrp="1"/>
          </p:cNvSpPr>
          <p:nvPr>
            <p:ph idx="1"/>
          </p:nvPr>
        </p:nvSpPr>
        <p:spPr>
          <a:xfrm>
            <a:off x="838200" y="1622144"/>
            <a:ext cx="10515600" cy="5235856"/>
          </a:xfrm>
        </p:spPr>
        <p:txBody>
          <a:bodyPr>
            <a:normAutofit/>
          </a:bodyPr>
          <a:lstStyle/>
          <a:p>
            <a:pPr marL="360363" indent="-360363">
              <a:lnSpc>
                <a:spcPct val="100000"/>
              </a:lnSpc>
              <a:spcBef>
                <a:spcPts val="1200"/>
              </a:spcBef>
              <a:spcAft>
                <a:spcPts val="600"/>
              </a:spcAft>
            </a:pPr>
            <a:r>
              <a:rPr lang="en-GB" sz="2400" dirty="0"/>
              <a:t>On Data 12</a:t>
            </a:r>
            <a:r>
              <a:rPr lang="en-GB" sz="2400" baseline="30000" dirty="0"/>
              <a:t>th</a:t>
            </a:r>
            <a:r>
              <a:rPr lang="en-GB" sz="2400" dirty="0"/>
              <a:t> edition of Never Sleeps illustration, In every minute, how many users sent text messages? </a:t>
            </a:r>
          </a:p>
          <a:p>
            <a:pPr marL="360363" indent="-360363">
              <a:lnSpc>
                <a:spcPct val="100000"/>
              </a:lnSpc>
              <a:spcBef>
                <a:spcPts val="1200"/>
              </a:spcBef>
              <a:spcAft>
                <a:spcPts val="600"/>
              </a:spcAft>
            </a:pPr>
            <a:endParaRPr lang="en-GB" sz="2400" b="1" dirty="0"/>
          </a:p>
          <a:p>
            <a:pPr marL="360363" indent="-360363">
              <a:lnSpc>
                <a:spcPct val="100000"/>
              </a:lnSpc>
              <a:spcBef>
                <a:spcPts val="1200"/>
              </a:spcBef>
              <a:spcAft>
                <a:spcPts val="600"/>
              </a:spcAft>
            </a:pPr>
            <a:r>
              <a:rPr lang="en-GB" sz="2400" dirty="0"/>
              <a:t>On Facebook and Instagram, how many reels played on?</a:t>
            </a:r>
          </a:p>
          <a:p>
            <a:pPr marL="360363" indent="-360363">
              <a:lnSpc>
                <a:spcPct val="100000"/>
              </a:lnSpc>
              <a:spcBef>
                <a:spcPts val="1200"/>
              </a:spcBef>
              <a:spcAft>
                <a:spcPts val="600"/>
              </a:spcAft>
            </a:pPr>
            <a:endParaRPr lang="en-GB" sz="2400" b="1" dirty="0"/>
          </a:p>
          <a:p>
            <a:pPr marL="360363" indent="-360363">
              <a:lnSpc>
                <a:spcPct val="100000"/>
              </a:lnSpc>
              <a:spcBef>
                <a:spcPts val="1200"/>
              </a:spcBef>
              <a:spcAft>
                <a:spcPts val="600"/>
              </a:spcAft>
            </a:pPr>
            <a:r>
              <a:rPr lang="en-GB" sz="2400" dirty="0"/>
              <a:t>How many (3 or 5 or 7) characteristics a Big data has?</a:t>
            </a:r>
          </a:p>
          <a:p>
            <a:pPr marL="360363" indent="-360363">
              <a:lnSpc>
                <a:spcPct val="100000"/>
              </a:lnSpc>
              <a:spcBef>
                <a:spcPts val="1200"/>
              </a:spcBef>
              <a:spcAft>
                <a:spcPts val="600"/>
              </a:spcAft>
            </a:pPr>
            <a:endParaRPr lang="en-GB" sz="2400" b="1" i="0" dirty="0">
              <a:solidFill>
                <a:srgbClr val="000000"/>
              </a:solidFill>
              <a:effectLst/>
              <a:latin typeface="Sarabun"/>
            </a:endParaRPr>
          </a:p>
          <a:p>
            <a:pPr marL="360363" indent="-360363">
              <a:lnSpc>
                <a:spcPct val="100000"/>
              </a:lnSpc>
              <a:spcBef>
                <a:spcPts val="1200"/>
              </a:spcBef>
              <a:spcAft>
                <a:spcPts val="600"/>
              </a:spcAft>
            </a:pPr>
            <a:r>
              <a:rPr lang="en-GB" sz="2400" b="0" i="0" dirty="0">
                <a:solidFill>
                  <a:srgbClr val="000000"/>
                </a:solidFill>
                <a:effectLst/>
                <a:latin typeface="Sarabun"/>
              </a:rPr>
              <a:t>What is your understanding on Big Data now?</a:t>
            </a:r>
          </a:p>
          <a:p>
            <a:pPr>
              <a:lnSpc>
                <a:spcPct val="100000"/>
              </a:lnSpc>
              <a:spcBef>
                <a:spcPts val="1200"/>
              </a:spcBef>
              <a:spcAft>
                <a:spcPts val="600"/>
              </a:spcAft>
            </a:pPr>
            <a:endParaRPr lang="en-GB" sz="2400" b="1" i="0" dirty="0">
              <a:solidFill>
                <a:srgbClr val="000000"/>
              </a:solidFill>
              <a:effectLst/>
              <a:latin typeface="Sarabun"/>
            </a:endParaRPr>
          </a:p>
          <a:p>
            <a:pPr>
              <a:lnSpc>
                <a:spcPct val="100000"/>
              </a:lnSpc>
              <a:spcBef>
                <a:spcPts val="1200"/>
              </a:spcBef>
              <a:spcAft>
                <a:spcPts val="600"/>
              </a:spcAft>
            </a:pPr>
            <a:endParaRPr lang="en-GB" sz="2400" b="0" i="0" dirty="0">
              <a:solidFill>
                <a:srgbClr val="000000"/>
              </a:solidFill>
              <a:effectLst/>
              <a:latin typeface="Sarabun"/>
            </a:endParaRPr>
          </a:p>
          <a:p>
            <a:pPr>
              <a:lnSpc>
                <a:spcPct val="100000"/>
              </a:lnSpc>
              <a:spcBef>
                <a:spcPts val="1200"/>
              </a:spcBef>
              <a:spcAft>
                <a:spcPts val="600"/>
              </a:spcAft>
            </a:pPr>
            <a:endParaRPr lang="en-GB" sz="2400" dirty="0"/>
          </a:p>
          <a:p>
            <a:pPr>
              <a:lnSpc>
                <a:spcPct val="100000"/>
              </a:lnSpc>
              <a:spcBef>
                <a:spcPts val="1200"/>
              </a:spcBef>
              <a:spcAft>
                <a:spcPts val="600"/>
              </a:spcAft>
            </a:pPr>
            <a:endParaRPr lang="en-GB" sz="2400" dirty="0"/>
          </a:p>
          <a:p>
            <a:pPr>
              <a:lnSpc>
                <a:spcPct val="100000"/>
              </a:lnSpc>
              <a:spcBef>
                <a:spcPts val="1200"/>
              </a:spcBef>
              <a:spcAft>
                <a:spcPts val="600"/>
              </a:spcAft>
            </a:pPr>
            <a:endParaRPr lang="en-GB" sz="2400" dirty="0"/>
          </a:p>
        </p:txBody>
      </p:sp>
      <p:sp>
        <p:nvSpPr>
          <p:cNvPr id="5" name="Slide Number Placeholder 4">
            <a:extLst>
              <a:ext uri="{FF2B5EF4-FFF2-40B4-BE49-F238E27FC236}">
                <a16:creationId xmlns:a16="http://schemas.microsoft.com/office/drawing/2014/main" id="{0003E25E-72B3-4709-E593-F0DBDF33A0CF}"/>
              </a:ext>
            </a:extLst>
          </p:cNvPr>
          <p:cNvSpPr>
            <a:spLocks noGrp="1"/>
          </p:cNvSpPr>
          <p:nvPr>
            <p:ph type="sldNum" sz="quarter" idx="12"/>
          </p:nvPr>
        </p:nvSpPr>
        <p:spPr/>
        <p:txBody>
          <a:bodyPr/>
          <a:lstStyle/>
          <a:p>
            <a:fld id="{6C8DB4F7-D883-4928-8961-38134A510B78}" type="slidenum">
              <a:rPr lang="en-GB" smtClean="0"/>
              <a:t>9</a:t>
            </a:fld>
            <a:endParaRPr lang="en-GB" dirty="0"/>
          </a:p>
        </p:txBody>
      </p:sp>
    </p:spTree>
    <p:extLst>
      <p:ext uri="{BB962C8B-B14F-4D97-AF65-F5344CB8AC3E}">
        <p14:creationId xmlns:p14="http://schemas.microsoft.com/office/powerpoint/2010/main" val="253668600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18199</TotalTime>
  <Words>4556</Words>
  <Application>Microsoft Office PowerPoint</Application>
  <PresentationFormat>Widescreen</PresentationFormat>
  <Paragraphs>291</Paragraphs>
  <Slides>24</Slides>
  <Notes>16</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6" baseType="lpstr">
      <vt:lpstr>Arial</vt:lpstr>
      <vt:lpstr>Arial</vt:lpstr>
      <vt:lpstr>Calibri</vt:lpstr>
      <vt:lpstr>NimbusRomNo9L-Medi</vt:lpstr>
      <vt:lpstr>Open Sans</vt:lpstr>
      <vt:lpstr>Sarabun</vt:lpstr>
      <vt:lpstr>Söhne</vt:lpstr>
      <vt:lpstr>Times New Roman</vt:lpstr>
      <vt:lpstr>Trebuchet MS</vt:lpstr>
      <vt:lpstr>Wingdings</vt:lpstr>
      <vt:lpstr>1_Office Theme</vt:lpstr>
      <vt:lpstr>PBrush</vt:lpstr>
      <vt:lpstr>Big Data Storage and Processing MSc in Data Analytics CCT College Dublin</vt:lpstr>
      <vt:lpstr>Agenda</vt:lpstr>
      <vt:lpstr>Big Data</vt:lpstr>
      <vt:lpstr>12th edition of Data Never Sleep</vt:lpstr>
      <vt:lpstr>Introduction to Big Data</vt:lpstr>
      <vt:lpstr>Introduction to Big Data</vt:lpstr>
      <vt:lpstr>Characteristics of Big Data</vt:lpstr>
      <vt:lpstr>Understanding Big Data</vt:lpstr>
      <vt:lpstr>Questions and Discussion</vt:lpstr>
      <vt:lpstr>Types of Data Transactional or Analytical</vt:lpstr>
      <vt:lpstr>ACID vs BASE</vt:lpstr>
      <vt:lpstr>Databases Relational and Non-relational</vt:lpstr>
      <vt:lpstr>Questions and Discussion</vt:lpstr>
      <vt:lpstr>Big Data Architectures</vt:lpstr>
      <vt:lpstr>Big Data Processing</vt:lpstr>
      <vt:lpstr>Big Data Processing</vt:lpstr>
      <vt:lpstr>Big Data Processing Distributed Systems</vt:lpstr>
      <vt:lpstr>Data and Storage Paradigm Storage / Compute Locality</vt:lpstr>
      <vt:lpstr>Distributed Computing Overview</vt:lpstr>
      <vt:lpstr>Distributed Databases</vt:lpstr>
      <vt:lpstr>Parallel DBMS and DDBMS</vt:lpstr>
      <vt:lpstr>Requirements and Challenges BIG DATA</vt:lpstr>
      <vt:lpstr>Questions and Discussion</vt:lpstr>
      <vt:lpstr>Resources/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Munawar Iqbal</dc:creator>
  <cp:lastModifiedBy>Muhammad Iqbal</cp:lastModifiedBy>
  <cp:revision>302</cp:revision>
  <dcterms:created xsi:type="dcterms:W3CDTF">2020-09-11T23:34:13Z</dcterms:created>
  <dcterms:modified xsi:type="dcterms:W3CDTF">2025-02-09T23:03:51Z</dcterms:modified>
</cp:coreProperties>
</file>