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354" r:id="rId2"/>
    <p:sldId id="350" r:id="rId3"/>
    <p:sldId id="259" r:id="rId4"/>
    <p:sldId id="352" r:id="rId5"/>
    <p:sldId id="353" r:id="rId6"/>
    <p:sldId id="351" r:id="rId7"/>
    <p:sldId id="349" r:id="rId8"/>
    <p:sldId id="260" r:id="rId9"/>
    <p:sldId id="261" r:id="rId10"/>
    <p:sldId id="262" r:id="rId11"/>
    <p:sldId id="264" r:id="rId12"/>
    <p:sldId id="265" r:id="rId13"/>
    <p:sldId id="266" r:id="rId14"/>
    <p:sldId id="267" r:id="rId15"/>
    <p:sldId id="268" r:id="rId16"/>
    <p:sldId id="348" r:id="rId17"/>
    <p:sldId id="269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B35"/>
    <a:srgbClr val="FFFFFF"/>
    <a:srgbClr val="9578D4"/>
    <a:srgbClr val="CBB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1" autoAdjust="0"/>
    <p:restoredTop sz="96429" autoAdjust="0"/>
  </p:normalViewPr>
  <p:slideViewPr>
    <p:cSldViewPr snapToGrid="0">
      <p:cViewPr varScale="1">
        <p:scale>
          <a:sx n="110" d="100"/>
          <a:sy n="110" d="100"/>
        </p:scale>
        <p:origin x="162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35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E6528-82E3-4BA9-A355-10A3D59304BF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A4B858-B6E4-4E31-926D-A450F5BB38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802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45724"/>
            <a:ext cx="7772400" cy="2764239"/>
          </a:xfrm>
        </p:spPr>
        <p:txBody>
          <a:bodyPr anchor="t"/>
          <a:lstStyle>
            <a:lvl1pPr algn="l">
              <a:defRPr sz="6000">
                <a:latin typeface="여기어때 잘난체" panose="020B0600000101010101" pitchFamily="50" charset="-127"/>
                <a:ea typeface="여기어때 잘난체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B719B-3FE9-4004-B15D-4E959D7BED1A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C0D1-FD29-470C-B15F-52B065B17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117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B719B-3FE9-4004-B15D-4E959D7BED1A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C0D1-FD29-470C-B15F-52B065B17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054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B719B-3FE9-4004-B15D-4E959D7BED1A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C0D1-FD29-470C-B15F-52B065B17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54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B719B-3FE9-4004-B15D-4E959D7BED1A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C0D1-FD29-470C-B15F-52B065B17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951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353EB7-C3FE-4385-940E-1DC80AA69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1D7BF4-DA04-41FE-9398-6A96D7E005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6CCE0A-11DE-4C5E-AD0A-C22EAF450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A346-E4F3-4780-B16D-E2EA8E273DF7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75EA2-AFE9-4B0F-8986-C2230D8C2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627B76-6C60-41C6-9EC7-7A276565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21C62-9D80-4BC8-A3E2-B1B6908634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585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9144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5072067" y="3571876"/>
            <a:ext cx="371709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58952" y="786384"/>
            <a:ext cx="64008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4C26A-F3E4-42F2-860A-ADBEA51A9698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200CE-B36B-437D-B34F-FDCD550C6720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7342632" y="740664"/>
            <a:ext cx="738052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7946137" y="1106424"/>
            <a:ext cx="753801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9144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396514" y="2337125"/>
            <a:ext cx="1500199" cy="1416985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73552"/>
            <a:ext cx="7772400" cy="1470025"/>
          </a:xfrm>
        </p:spPr>
        <p:txBody>
          <a:bodyPr>
            <a:normAutofit/>
          </a:bodyPr>
          <a:lstStyle>
            <a:lvl1pPr>
              <a:defRPr sz="33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9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defRPr sz="2200">
                <a:latin typeface="나눔스퀘어" panose="020B0600000101010101" pitchFamily="50" charset="-127"/>
                <a:ea typeface="나눔스퀘어라운드 Regular" panose="020B0600000101010101"/>
              </a:defRPr>
            </a:lvl1pPr>
            <a:lvl2pPr>
              <a:lnSpc>
                <a:spcPct val="100000"/>
              </a:lnSpc>
              <a:defRPr sz="2200">
                <a:latin typeface="나눔스퀘어" panose="020B0600000101010101" pitchFamily="50" charset="-127"/>
                <a:ea typeface="나눔스퀘어라운드 Regular" panose="020B0600000101010101"/>
              </a:defRPr>
            </a:lvl2pPr>
            <a:lvl3pPr>
              <a:lnSpc>
                <a:spcPct val="100000"/>
              </a:lnSpc>
              <a:defRPr sz="2200">
                <a:latin typeface="나눔스퀘어" panose="020B0600000101010101" pitchFamily="50" charset="-127"/>
                <a:ea typeface="나눔스퀘어라운드 Regular" panose="020B0600000101010101"/>
              </a:defRPr>
            </a:lvl3pPr>
            <a:lvl4pPr>
              <a:lnSpc>
                <a:spcPct val="100000"/>
              </a:lnSpc>
              <a:defRPr sz="2200">
                <a:latin typeface="나눔스퀘어" panose="020B0600000101010101" pitchFamily="50" charset="-127"/>
                <a:ea typeface="나눔스퀘어라운드 Regular" panose="020B0600000101010101"/>
              </a:defRPr>
            </a:lvl4pPr>
            <a:lvl5pPr>
              <a:lnSpc>
                <a:spcPct val="100000"/>
              </a:lnSpc>
              <a:defRPr sz="2200">
                <a:latin typeface="나눔스퀘어" panose="020B0600000101010101" pitchFamily="50" charset="-127"/>
                <a:ea typeface="나눔스퀘어라운드 Regular" panose="020B0600000101010101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B719B-3FE9-4004-B15D-4E959D7BED1A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C0D1-FD29-470C-B15F-52B065B17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192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latin typeface="나눔스퀘어" panose="020B0600000101010101" pitchFamily="50" charset="-127"/>
                <a:ea typeface="나눔스퀘어라운드 Regular" panose="020B0600000101010101"/>
              </a:defRPr>
            </a:lvl1pPr>
            <a:lvl2pPr marL="457200" indent="0">
              <a:lnSpc>
                <a:spcPct val="150000"/>
              </a:lnSpc>
              <a:buNone/>
              <a:defRPr sz="2800">
                <a:latin typeface="나눔스퀘어" panose="020B0600000101010101" pitchFamily="50" charset="-127"/>
                <a:ea typeface="나눔스퀘어라운드 Regular" panose="020B0600000101010101"/>
              </a:defRPr>
            </a:lvl2pPr>
            <a:lvl3pPr marL="914400" indent="0">
              <a:lnSpc>
                <a:spcPct val="150000"/>
              </a:lnSpc>
              <a:buNone/>
              <a:defRPr sz="2800">
                <a:latin typeface="나눔스퀘어" panose="020B0600000101010101" pitchFamily="50" charset="-127"/>
                <a:ea typeface="나눔스퀘어라운드 Regular" panose="020B0600000101010101"/>
              </a:defRPr>
            </a:lvl3pPr>
            <a:lvl4pPr marL="1371600" indent="0">
              <a:lnSpc>
                <a:spcPct val="150000"/>
              </a:lnSpc>
              <a:buNone/>
              <a:defRPr sz="2800">
                <a:latin typeface="나눔스퀘어" panose="020B0600000101010101" pitchFamily="50" charset="-127"/>
                <a:ea typeface="나눔스퀘어라운드 Regular" panose="020B0600000101010101"/>
              </a:defRPr>
            </a:lvl4pPr>
            <a:lvl5pPr marL="1828800" indent="0">
              <a:lnSpc>
                <a:spcPct val="150000"/>
              </a:lnSpc>
              <a:buNone/>
              <a:defRPr sz="2800">
                <a:latin typeface="나눔스퀘어" panose="020B0600000101010101" pitchFamily="50" charset="-127"/>
                <a:ea typeface="나눔스퀘어라운드 Regular" panose="020B0600000101010101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B719B-3FE9-4004-B15D-4E959D7BED1A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C0D1-FD29-470C-B15F-52B065B17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402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B719B-3FE9-4004-B15D-4E959D7BED1A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C0D1-FD29-470C-B15F-52B065B17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21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B719B-3FE9-4004-B15D-4E959D7BED1A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C0D1-FD29-470C-B15F-52B065B17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53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B719B-3FE9-4004-B15D-4E959D7BED1A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C0D1-FD29-470C-B15F-52B065B17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1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B719B-3FE9-4004-B15D-4E959D7BED1A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C0D1-FD29-470C-B15F-52B065B17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938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B719B-3FE9-4004-B15D-4E959D7BED1A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C0D1-FD29-470C-B15F-52B065B17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818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B719B-3FE9-4004-B15D-4E959D7BED1A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C0D1-FD29-470C-B15F-52B065B17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593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B719B-3FE9-4004-B15D-4E959D7BED1A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BC0D1-FD29-470C-B15F-52B065B17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516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3" r:id="rId13"/>
    <p:sldLayoutId id="2147483674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나눔스퀘어라운드 Regular" panose="020B0600000101010101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나눔스퀘어라운드 Regular" panose="020B0600000101010101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나눔스퀘어라운드 Regular" panose="020B0600000101010101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나눔스퀘어라운드 Regular" panose="020B0600000101010101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나눔스퀘어라운드 Regular" panose="020B0600000101010101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hyperlink" Target="https://colab.research.google.com/notebooks/intro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888A1844-6EB0-4256-8C36-129C344EF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7872" y="4312520"/>
            <a:ext cx="7607720" cy="1457432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sz="1800" dirty="0"/>
              <a:t>담당교수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김 종 탁</a:t>
            </a:r>
            <a:endParaRPr lang="en-US" altLang="ko-KR" sz="1800" dirty="0"/>
          </a:p>
          <a:p>
            <a:r>
              <a:rPr lang="ko-KR" altLang="en-US" sz="1800" dirty="0"/>
              <a:t>소속 </a:t>
            </a:r>
            <a:r>
              <a:rPr lang="en-US" altLang="ko-KR" sz="1800" dirty="0"/>
              <a:t>: </a:t>
            </a:r>
            <a:r>
              <a:rPr lang="ko-KR" altLang="en-US" sz="1800" dirty="0"/>
              <a:t>기초교육원</a:t>
            </a:r>
            <a:endParaRPr lang="en-US" altLang="ko-KR" sz="1800" dirty="0"/>
          </a:p>
          <a:p>
            <a:r>
              <a:rPr lang="ko-KR" altLang="en-US" sz="1800" dirty="0"/>
              <a:t>연구실 </a:t>
            </a:r>
            <a:r>
              <a:rPr lang="en-US" altLang="ko-KR" sz="1800" dirty="0"/>
              <a:t>: 12</a:t>
            </a:r>
            <a:r>
              <a:rPr lang="ko-KR" altLang="en-US" sz="1800" dirty="0"/>
              <a:t>호관 </a:t>
            </a:r>
            <a:r>
              <a:rPr lang="en-US" altLang="ko-KR" sz="1800" dirty="0"/>
              <a:t>204</a:t>
            </a:r>
            <a:r>
              <a:rPr lang="ko-KR" altLang="en-US" sz="1800" dirty="0"/>
              <a:t>호</a:t>
            </a:r>
            <a:r>
              <a:rPr lang="en-US" altLang="ko-KR" sz="1800" dirty="0"/>
              <a:t>(</a:t>
            </a:r>
            <a:r>
              <a:rPr lang="ko-KR" altLang="en-US" sz="1800" dirty="0" err="1"/>
              <a:t>켄벤션센터</a:t>
            </a:r>
            <a:r>
              <a:rPr lang="ko-KR" altLang="en-US" sz="1800" dirty="0"/>
              <a:t> </a:t>
            </a:r>
            <a:r>
              <a:rPr lang="en-US" altLang="ko-KR" sz="1800" dirty="0"/>
              <a:t>2</a:t>
            </a:r>
            <a:r>
              <a:rPr lang="ko-KR" altLang="en-US" sz="1800" dirty="0"/>
              <a:t>층</a:t>
            </a:r>
            <a:r>
              <a:rPr lang="en-US" altLang="ko-KR" sz="1800" dirty="0"/>
              <a:t>)</a:t>
            </a:r>
          </a:p>
          <a:p>
            <a:r>
              <a:rPr lang="ko-KR" altLang="en-US" sz="1800" dirty="0"/>
              <a:t>연락처 </a:t>
            </a:r>
            <a:r>
              <a:rPr lang="en-US" altLang="ko-KR" sz="1800" dirty="0"/>
              <a:t>: </a:t>
            </a:r>
            <a:r>
              <a:rPr lang="en-US" altLang="ko-KR" sz="1800" dirty="0" smtClean="0"/>
              <a:t>01083360800</a:t>
            </a:r>
            <a:endParaRPr lang="en-US" altLang="ko-KR" sz="1800" dirty="0"/>
          </a:p>
          <a:p>
            <a:r>
              <a:rPr lang="ko-KR" altLang="en-US" sz="1800" dirty="0"/>
              <a:t>이메일 </a:t>
            </a:r>
            <a:r>
              <a:rPr lang="en-US" altLang="ko-KR" sz="1800" dirty="0"/>
              <a:t>: </a:t>
            </a:r>
            <a:r>
              <a:rPr lang="en-US" altLang="ko-KR" sz="1800" dirty="0" smtClean="0"/>
              <a:t>jongtakkim@inu.ac.kr</a:t>
            </a:r>
            <a:endParaRPr lang="ko-KR" altLang="en-US" sz="18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66D3C4C-4822-4265-8ED5-25BE37C0B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3192" y="2580455"/>
            <a:ext cx="7772400" cy="1102519"/>
          </a:xfrm>
        </p:spPr>
        <p:txBody>
          <a:bodyPr>
            <a:normAutofit/>
          </a:bodyPr>
          <a:lstStyle/>
          <a:p>
            <a:r>
              <a:rPr lang="ko-KR" altLang="en-US" dirty="0"/>
              <a:t>컴퓨팅적 사고와 </a:t>
            </a:r>
            <a:r>
              <a:rPr lang="en-US" altLang="ko-KR" dirty="0"/>
              <a:t>SW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7196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3088B1-52FB-4226-AC25-962A42450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i="0" u="none" strike="noStrike" baseline="0" dirty="0">
                <a:solidFill>
                  <a:srgbClr val="FF5B3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1.3</a:t>
            </a:r>
            <a:r>
              <a:rPr lang="en-US" altLang="ko-KR" sz="3600" b="1" i="0" u="none" strike="noStrike" baseline="0" dirty="0">
                <a:solidFill>
                  <a:srgbClr val="FF001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3600" b="1" i="0" u="none" strike="noStrike" baseline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파이썬 프로그래밍을 시작하기 전에 </a:t>
            </a:r>
            <a:endParaRPr lang="ko-KR" altLang="en-US" sz="3600" b="1" i="0" u="none" strike="noStrike" baseline="0" dirty="0">
              <a:solidFill>
                <a:srgbClr val="000000"/>
              </a:solidFill>
              <a:latin typeface="YDVYGOStd11"/>
              <a:ea typeface="나눔스퀘어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7F870F-D6B1-4114-B7BF-DFE7A2361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1.3.1 </a:t>
            </a:r>
            <a:r>
              <a:rPr lang="ko-KR" altLang="en-US" b="1" i="0" u="none" strike="noStrike" baseline="0" dirty="0" err="1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파이썬이란</a:t>
            </a:r>
            <a:r>
              <a:rPr lang="ko-KR" altLang="en-US" b="1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</a:p>
          <a:p>
            <a:r>
              <a:rPr lang="ko-KR" altLang="en-US" b="0" i="0" u="none" strike="noStrike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프로그래밍 언어 </a:t>
            </a:r>
            <a:r>
              <a:rPr lang="en-US" altLang="ko-KR" b="0" i="0" u="none" strike="noStrike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b="0" i="0" u="none" strike="noStrike" baseline="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사람과 컴퓨터의 중간자 역할을 하는 언어</a:t>
            </a:r>
            <a:endParaRPr lang="en-US" altLang="ko-KR" b="0" i="0" u="none" strike="noStrike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ko-KR" altLang="en-US" b="0" i="0" u="none" strike="noStrike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1600" b="0" i="0" u="none" strike="noStrike" baseline="0" dirty="0">
                <a:solidFill>
                  <a:srgbClr val="66666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그림 </a:t>
            </a:r>
            <a:r>
              <a:rPr lang="en-US" altLang="ko-KR" sz="1600" b="0" i="0" u="none" strike="noStrike" baseline="0" dirty="0">
                <a:solidFill>
                  <a:srgbClr val="66666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1-3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한국인과 프랑스인의 대화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301B73-C9D5-42C9-A419-3010DE940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561795"/>
            <a:ext cx="7886700" cy="298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242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8F3CD-32EE-473B-BCB4-3738F9C5D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FF5B35"/>
                </a:solidFill>
              </a:rPr>
              <a:t>1.3 </a:t>
            </a:r>
            <a:r>
              <a:rPr lang="ko-KR" altLang="en-US" sz="3600" b="1" i="0" u="none" strike="noStrike" baseline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파이썬 프로그래밍을 시작하기 전에</a:t>
            </a:r>
            <a:endParaRPr lang="ko-KR" altLang="en-US" sz="3600" b="1" i="0" u="none" strike="noStrike" baseline="0" dirty="0">
              <a:solidFill>
                <a:srgbClr val="000000"/>
              </a:solidFill>
              <a:latin typeface="SDGogoRoundCond-eBd"/>
              <a:ea typeface="나눔스퀘어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39FFB7-B4B6-44B3-A29F-4A1612F66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1600" b="0" i="0" u="none" strike="noStrike" baseline="0" dirty="0">
                <a:solidFill>
                  <a:srgbClr val="66666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그림 </a:t>
            </a:r>
            <a:r>
              <a:rPr lang="en-US" altLang="ko-KR" sz="1600" b="0" i="0" u="none" strike="noStrike" baseline="0">
                <a:solidFill>
                  <a:srgbClr val="66666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1-3 </a:t>
            </a:r>
            <a:r>
              <a:rPr lang="ko-KR" altLang="en-US" sz="1600" b="0" i="0" u="none" strike="noStrike" baseline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컴퓨터가 이해하는 </a:t>
            </a:r>
            <a:r>
              <a:rPr lang="ko-KR" altLang="en-US" sz="160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프로그래밍 </a:t>
            </a:r>
            <a:r>
              <a:rPr lang="ko-KR" altLang="en-US" sz="160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언어</a:t>
            </a:r>
            <a:endParaRPr lang="en-US" altLang="ko-KR" sz="1600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buNone/>
            </a:pPr>
            <a:endParaRPr lang="en-US" altLang="ko-KR" b="0" i="0" u="none" strike="noStrike" baseline="0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buNone/>
            </a:pPr>
            <a:endParaRPr lang="en-US" altLang="ko-KR" b="0" i="0" u="none" strike="noStrike" baseline="0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b="0" i="0" u="none" strike="noStrike" baseline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b="0" i="0" u="none" strike="noStrike" baseline="0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b="0" i="0" u="none" strike="noStrike" baseline="0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파이썬</a:t>
            </a:r>
            <a:r>
              <a:rPr lang="en-US" altLang="ko-KR" b="0" i="0" u="none" strike="noStrike" baseline="0" dirty="0">
                <a:solidFill>
                  <a:srgbClr val="66666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(Python)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장점</a:t>
            </a:r>
          </a:p>
          <a:p>
            <a:pPr marL="457200" lvl="1" indent="0">
              <a:buNone/>
            </a:pP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1.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쉽고 직관적인 문법</a:t>
            </a:r>
          </a:p>
          <a:p>
            <a:pPr marL="457200" lvl="1" indent="0">
              <a:buNone/>
            </a:pP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2.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강력하고 풍부한 라이브러리</a:t>
            </a:r>
          </a:p>
          <a:p>
            <a:endParaRPr lang="en-US" altLang="ko-KR" b="0" i="0" u="none" strike="noStrike" baseline="0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1D7D44-8B27-443D-AB33-F5FFAD62C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193178"/>
            <a:ext cx="5349112" cy="241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262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54B8D-D657-4B75-86B5-7FB5E11B9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FF5B35"/>
                </a:solidFill>
              </a:rPr>
              <a:t>1.3</a:t>
            </a:r>
            <a:r>
              <a:rPr lang="en-US" altLang="ko-KR" sz="3600" b="1" i="0" u="none" strike="noStrike" baseline="0" dirty="0">
                <a:solidFill>
                  <a:srgbClr val="FF001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3600" b="1" i="0" u="none" strike="noStrike" baseline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파이썬 프로그래밍을 시작하기 전에 </a:t>
            </a:r>
            <a:endParaRPr lang="ko-KR" altLang="en-US" sz="3600" b="1" i="0" u="none" strike="noStrike" baseline="0" dirty="0">
              <a:solidFill>
                <a:srgbClr val="000000"/>
              </a:solidFill>
              <a:latin typeface="YDVYGOStd11"/>
              <a:ea typeface="나눔스퀘어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E89BAB-32D6-4BF0-B8B8-D20B96E2D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1.3.2 </a:t>
            </a:r>
            <a:r>
              <a:rPr lang="ko-KR" altLang="en-US" b="1" i="0" u="none" strike="noStrike" baseline="0" dirty="0" err="1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파이썬으로</a:t>
            </a:r>
            <a:r>
              <a:rPr lang="ko-KR" altLang="en-US" b="1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프로그래밍하기 위한 준비 과정 </a:t>
            </a:r>
          </a:p>
          <a:p>
            <a:r>
              <a:rPr lang="ko-KR" altLang="en-US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통합 개발 환경</a:t>
            </a:r>
            <a:r>
              <a:rPr lang="en-US" altLang="ko-KR" b="0" i="0" u="none" strike="noStrike" baseline="0" dirty="0">
                <a:solidFill>
                  <a:srgbClr val="66666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(IDE)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b="0" i="0" u="none" strike="noStrike" baseline="0" dirty="0" err="1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파이썬으로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코드를 작성할 수 있는 도구</a:t>
            </a:r>
          </a:p>
          <a:p>
            <a:pPr marL="0" indent="0">
              <a:buNone/>
            </a:pPr>
            <a:endParaRPr lang="en-US" altLang="ko-KR" sz="1600" b="0" i="0" u="none" strike="noStrike" baseline="0" dirty="0">
              <a:solidFill>
                <a:srgbClr val="666666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1600" b="0" i="0" u="none" strike="noStrike" baseline="0" dirty="0">
                <a:solidFill>
                  <a:srgbClr val="66666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표 </a:t>
            </a:r>
            <a:r>
              <a:rPr lang="en-US" altLang="ko-KR" sz="1600" b="0" i="0" u="none" strike="noStrike" baseline="0" dirty="0">
                <a:solidFill>
                  <a:srgbClr val="66666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1-1 </a:t>
            </a:r>
            <a:r>
              <a:rPr lang="ko-KR" altLang="en-US" sz="1600" b="0" i="0" u="none" strike="noStrike" baseline="0" dirty="0" err="1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코랩과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주피터 노트북 비교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2B5C7A-6DB8-4AC2-A89B-AF58AACC8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3411724"/>
            <a:ext cx="7362777" cy="329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587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82A301-F5C9-4F7B-94DC-253196FF6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FF5B35"/>
                </a:solidFill>
              </a:rPr>
              <a:t>1.3</a:t>
            </a:r>
            <a:r>
              <a:rPr lang="en-US" altLang="ko-KR" sz="3600" b="1" i="0" u="none" strike="noStrike" baseline="0" dirty="0">
                <a:solidFill>
                  <a:srgbClr val="FF001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3600" b="1" i="0" u="none" strike="noStrike" baseline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파이썬 프로그래밍을 시작하기 전에 </a:t>
            </a:r>
            <a:endParaRPr lang="ko-KR" altLang="en-US" sz="3600" b="1" i="0" u="none" strike="noStrike" baseline="0" dirty="0">
              <a:solidFill>
                <a:srgbClr val="000000"/>
              </a:solidFill>
              <a:latin typeface="YDVYGOStd11"/>
              <a:ea typeface="나눔스퀘어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6A1103-ACF3-4BF8-B19E-EFFAB3029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u="none" strike="noStrike" baseline="0">
                <a:solidFill>
                  <a:srgbClr val="40404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코랩 </a:t>
            </a:r>
            <a:r>
              <a:rPr lang="ko-KR" altLang="en-US" b="0" i="0" u="none" strike="noStrike" baseline="0" dirty="0">
                <a:solidFill>
                  <a:srgbClr val="40404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접속하기</a:t>
            </a:r>
          </a:p>
          <a:p>
            <a:pPr lvl="1"/>
            <a:r>
              <a:rPr lang="en-US" altLang="ko-KR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hlinkClick r:id="rId2"/>
              </a:rPr>
              <a:t>https://colab.research.google.com/notebooks/intro.ipynb</a:t>
            </a:r>
            <a:endParaRPr lang="en-US" altLang="ko-KR" sz="200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lvl="1"/>
            <a:r>
              <a:rPr lang="ko-KR" altLang="en-US"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구글 계정 필요</a:t>
            </a:r>
            <a:endParaRPr lang="en-US" altLang="ko-KR" sz="200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457200" lvl="1" indent="0">
              <a:buNone/>
            </a:pPr>
            <a:endParaRPr lang="en-US" altLang="ko-KR" sz="200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1600" b="0" i="0" u="none" strike="noStrike" baseline="0">
                <a:solidFill>
                  <a:srgbClr val="66666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그림 </a:t>
            </a:r>
            <a:r>
              <a:rPr lang="en-US" altLang="ko-KR" sz="1600" b="0" i="0" u="none" strike="noStrike" baseline="0" dirty="0">
                <a:solidFill>
                  <a:srgbClr val="66666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1-6 </a:t>
            </a:r>
            <a:r>
              <a:rPr lang="ko-KR" altLang="en-US" sz="1600" b="0" i="0" u="none" strike="noStrike" baseline="0" dirty="0" err="1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코랩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검색하기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44C907-7201-4744-A182-D37B48EFF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773788"/>
            <a:ext cx="7964898" cy="253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471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EB648B-0D44-4BE4-AD8C-4903BD36C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FF5B35"/>
                </a:solidFill>
              </a:rPr>
              <a:t>1.3</a:t>
            </a:r>
            <a:r>
              <a:rPr lang="en-US" altLang="ko-KR" sz="3600" b="1" i="0" u="none" strike="noStrike" baseline="0" dirty="0">
                <a:solidFill>
                  <a:srgbClr val="FF001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3600" b="1" i="0" u="none" strike="noStrike" baseline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파이썬 프로그래밍을 시작하기 전에 </a:t>
            </a:r>
            <a:endParaRPr lang="ko-KR" altLang="en-US" sz="3600" b="1" i="0" u="none" strike="noStrike" baseline="0" dirty="0">
              <a:solidFill>
                <a:srgbClr val="000000"/>
              </a:solidFill>
              <a:latin typeface="YDVYGOStd11"/>
              <a:ea typeface="나눔스퀘어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F33166-B410-4975-A561-D45EFA258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u="none" strike="noStrike" baseline="0">
                <a:solidFill>
                  <a:srgbClr val="00206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코렙 사용하기</a:t>
            </a:r>
            <a:endParaRPr lang="en-US" altLang="ko-KR" b="0" i="0" u="none" strike="noStrike" baseline="0">
              <a:solidFill>
                <a:srgbClr val="00206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buNone/>
            </a:pPr>
            <a:endParaRPr lang="en-US" altLang="ko-KR" sz="1600" b="0" i="0" u="none" strike="noStrike" baseline="0">
              <a:solidFill>
                <a:srgbClr val="666666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1600" b="0" i="0" u="none" strike="noStrike" baseline="0">
                <a:solidFill>
                  <a:srgbClr val="66666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그림 </a:t>
            </a:r>
            <a:r>
              <a:rPr lang="en-US" altLang="ko-KR" sz="1600" b="0" i="0" u="none" strike="noStrike" baseline="0" dirty="0">
                <a:solidFill>
                  <a:srgbClr val="66666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1-8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새 파일 만들기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64DDAD-DF12-40BD-9AAD-B83E3CEFF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478" y="3032264"/>
            <a:ext cx="7773028" cy="283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406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A3FF9-2EE6-4722-A1B8-3796197C8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FF5B35"/>
                </a:solidFill>
              </a:rPr>
              <a:t>1.3</a:t>
            </a:r>
            <a:r>
              <a:rPr lang="en-US" altLang="ko-KR" sz="3600" b="1" i="0" u="none" strike="noStrike" baseline="0" dirty="0">
                <a:solidFill>
                  <a:srgbClr val="FF001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3600" b="1" i="0" u="none" strike="noStrike" baseline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파이썬 프로그래밍을 시작하기 전에 </a:t>
            </a:r>
            <a:endParaRPr lang="ko-KR" altLang="en-US" sz="3600" b="1" i="0" u="none" strike="noStrike" baseline="0" dirty="0">
              <a:solidFill>
                <a:srgbClr val="000000"/>
              </a:solidFill>
              <a:latin typeface="YDVYGOStd11"/>
              <a:ea typeface="나눔스퀘어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61639F-4A94-4C7C-BD64-7A350CB97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b="0" i="0" u="none" strike="noStrike" baseline="0" dirty="0">
                <a:solidFill>
                  <a:srgbClr val="66666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그림 </a:t>
            </a:r>
            <a:r>
              <a:rPr lang="en-US" altLang="ko-KR" sz="1600" b="0" i="0" u="none" strike="noStrike" baseline="0" dirty="0">
                <a:solidFill>
                  <a:srgbClr val="66666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1-9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코드 셀 추가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실행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삭제하기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C8616D-0610-4BCA-A13C-DB9053F58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273233"/>
            <a:ext cx="7886700" cy="387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676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A3FF9-2EE6-4722-A1B8-3796197C8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FF5B35"/>
                </a:solidFill>
              </a:rPr>
              <a:t>1.3 </a:t>
            </a:r>
            <a:r>
              <a:rPr lang="ko-KR" altLang="en-US" sz="3600" b="1" i="0" u="none" strike="noStrike" baseline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파이썬 프로그래밍을 시작하기 전에 </a:t>
            </a:r>
            <a:endParaRPr lang="ko-KR" altLang="en-US" sz="3600" b="1" i="0" u="none" strike="noStrike" baseline="0" dirty="0">
              <a:solidFill>
                <a:srgbClr val="000000"/>
              </a:solidFill>
              <a:latin typeface="YDVYGOStd11"/>
              <a:ea typeface="나눔스퀘어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61639F-4A94-4C7C-BD64-7A350CB97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b="0" i="0" u="none" strike="noStrike" baseline="0" dirty="0">
                <a:solidFill>
                  <a:srgbClr val="66666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그림 </a:t>
            </a:r>
            <a:r>
              <a:rPr lang="en-US" altLang="ko-KR" sz="1600" b="0" i="0" u="none" strike="noStrike" baseline="0" dirty="0">
                <a:solidFill>
                  <a:srgbClr val="66666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1-10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텍스트 셀 추가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삭제하기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248BAB1-479F-4F30-B25B-3D03D055A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182080"/>
            <a:ext cx="7873450" cy="256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925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CD8EC4-2E26-49E8-BE8B-0493ACA18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FF5B35"/>
                </a:solidFill>
              </a:rPr>
              <a:t>1.3 </a:t>
            </a:r>
            <a:r>
              <a:rPr lang="ko-KR" altLang="en-US" sz="3600" b="1" i="0" u="none" strike="noStrike" baseline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파이썬 프로그래밍을 시작하기 전에 </a:t>
            </a:r>
            <a:endParaRPr lang="ko-KR" altLang="en-US" sz="3600" b="1" i="0" u="none" strike="noStrike" baseline="0" dirty="0">
              <a:solidFill>
                <a:srgbClr val="000000"/>
              </a:solidFill>
              <a:latin typeface="YDVYGOStd11"/>
              <a:ea typeface="나눔스퀘어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DD6937-A026-4F34-8C10-897941DA5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b="0" i="0" u="none" strike="noStrike" baseline="0" dirty="0">
                <a:solidFill>
                  <a:srgbClr val="66666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그림 </a:t>
            </a:r>
            <a:r>
              <a:rPr lang="en-US" altLang="ko-KR" sz="1600" b="0" i="0" u="none" strike="noStrike" baseline="0" dirty="0">
                <a:solidFill>
                  <a:srgbClr val="66666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1-11 </a:t>
            </a:r>
            <a:r>
              <a:rPr lang="ko-KR" altLang="en-US" sz="1600" b="0" i="0" u="none" strike="noStrike" baseline="0" dirty="0" err="1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코랩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편집기 설정하기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C1846F-D30F-4963-936C-444B6EA72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270982"/>
            <a:ext cx="7886700" cy="374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898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7F07F8-C08D-4C2C-AAC4-A0D7CFD5D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i="0" u="none" strike="noStrike" baseline="0" dirty="0">
                <a:solidFill>
                  <a:srgbClr val="FF5B35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1.1</a:t>
            </a:r>
            <a:r>
              <a:rPr lang="en-US" altLang="ko-KR" b="0" i="0" u="none" strike="noStrike" baseline="0" dirty="0">
                <a:solidFill>
                  <a:srgbClr val="FF001A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강좌 소개 및 평가</a:t>
            </a:r>
            <a:endParaRPr lang="en-US" altLang="ko-KR" i="0" u="none" strike="noStrike" baseline="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solidFill>
                  <a:srgbClr val="FF001A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1.2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프로그램과 프로그래밍 </a:t>
            </a:r>
          </a:p>
          <a:p>
            <a:r>
              <a:rPr lang="en-US" altLang="ko-KR" b="0" i="0" u="none" strike="noStrike" baseline="0" dirty="0">
                <a:solidFill>
                  <a:srgbClr val="FF5B35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1.3</a:t>
            </a:r>
            <a:r>
              <a:rPr lang="en-US" altLang="ko-KR" b="0" i="0" u="none" strike="noStrike" baseline="0" dirty="0">
                <a:solidFill>
                  <a:srgbClr val="FF001A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파이썬 프로그래밍을 시작하기 전에 </a:t>
            </a:r>
          </a:p>
          <a:p>
            <a:endParaRPr lang="en-US" altLang="ko-KR" b="0" i="0" u="none" strike="noStrike" baseline="0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4DAE322F-E8CC-4BCF-9688-961BDA300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1569144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2D390-17CB-4597-947A-7E849153B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u="none" strike="noStrike" baseline="0" dirty="0">
                <a:solidFill>
                  <a:srgbClr val="FF5B3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1.1 </a:t>
            </a:r>
            <a:r>
              <a:rPr lang="ko-KR" altLang="en-US" sz="3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강좌 소개 및 평가</a:t>
            </a:r>
            <a:endParaRPr lang="ko-KR" altLang="en-US" sz="3400" b="1" i="0" u="none" strike="noStrike" baseline="0" dirty="0">
              <a:solidFill>
                <a:srgbClr val="000000"/>
              </a:solidFill>
              <a:latin typeface="YDVYGOStd11"/>
              <a:ea typeface="나눔스퀘어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726FC3-A239-4A9A-B52F-5727BCF4E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779438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1.1.1 </a:t>
            </a:r>
            <a:r>
              <a:rPr lang="ko-KR" altLang="en-US" b="1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기본정보</a:t>
            </a:r>
          </a:p>
          <a:p>
            <a:r>
              <a:rPr lang="ko-KR" altLang="en-US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교과목명 </a:t>
            </a:r>
            <a:r>
              <a:rPr lang="en-US" altLang="ko-KR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컴퓨팅적 사고와 </a:t>
            </a:r>
            <a:r>
              <a:rPr lang="en-US" altLang="ko-KR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SW</a:t>
            </a:r>
          </a:p>
          <a:p>
            <a:r>
              <a:rPr lang="ko-KR" altLang="en-US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이수구분</a:t>
            </a:r>
            <a:r>
              <a:rPr lang="en-US" altLang="ko-KR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및 성적평가방법 </a:t>
            </a:r>
            <a:r>
              <a:rPr lang="en-US" altLang="ko-KR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기초교양</a:t>
            </a:r>
            <a:r>
              <a:rPr lang="en-US" altLang="ko-KR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</a:t>
            </a:r>
            <a:r>
              <a:rPr lang="ko-KR" altLang="en-US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상대평가</a:t>
            </a:r>
            <a:endParaRPr lang="en-US" altLang="ko-KR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학년 및 학점 </a:t>
            </a:r>
            <a:r>
              <a:rPr lang="en-US" altLang="ko-KR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1</a:t>
            </a:r>
            <a:r>
              <a:rPr lang="ko-KR" altLang="en-US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학년 </a:t>
            </a:r>
            <a:r>
              <a:rPr lang="en-US" altLang="ko-KR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 2</a:t>
            </a:r>
            <a:r>
              <a:rPr lang="ko-KR" altLang="en-US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학점</a:t>
            </a:r>
            <a:endParaRPr lang="en-US" altLang="ko-KR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b="0" i="0" u="none" strike="noStrike" baseline="0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b="0" i="0" u="none" strike="noStrike" baseline="0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5138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2D390-17CB-4597-947A-7E849153B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u="none" strike="noStrike" baseline="0" dirty="0">
                <a:solidFill>
                  <a:srgbClr val="FF5B3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1.1 </a:t>
            </a:r>
            <a:r>
              <a:rPr lang="ko-KR" altLang="en-US" sz="3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강좌 소개 및 평가</a:t>
            </a:r>
            <a:endParaRPr lang="ko-KR" altLang="en-US" sz="3400" b="1" i="0" u="none" strike="noStrike" baseline="0" dirty="0">
              <a:solidFill>
                <a:srgbClr val="000000"/>
              </a:solidFill>
              <a:latin typeface="YDVYGOStd11"/>
              <a:ea typeface="나눔스퀘어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726FC3-A239-4A9A-B52F-5727BCF4E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779438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1.1.2 </a:t>
            </a:r>
            <a:r>
              <a:rPr lang="ko-KR" altLang="en-US" b="1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수업개요</a:t>
            </a:r>
          </a:p>
          <a:p>
            <a:r>
              <a:rPr lang="en-US" altLang="ko-KR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</a:t>
            </a:r>
            <a:r>
              <a:rPr lang="ko-KR" altLang="en-US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차 산업혁명의 시대 </a:t>
            </a:r>
            <a:r>
              <a:rPr lang="en-US" altLang="ko-KR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– </a:t>
            </a:r>
            <a:r>
              <a:rPr lang="ko-KR" altLang="en-US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정보적 사고 필요 </a:t>
            </a:r>
            <a:r>
              <a:rPr lang="en-US" altLang="ko-KR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소프트웨어 중심 사회</a:t>
            </a:r>
            <a:r>
              <a:rPr lang="en-US" altLang="ko-KR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r>
              <a:rPr lang="ko-KR" altLang="en-US" dirty="0" smtClean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개발자와 사용자가 분류되어 있던 이전에 비해</a:t>
            </a:r>
            <a:r>
              <a:rPr lang="en-US" altLang="ko-KR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전공분야에 </a:t>
            </a:r>
            <a:r>
              <a:rPr lang="ko-KR" altLang="en-US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관계없이 디지털 기술을 도구로 사용하여 새로운 융복합 결과를 도출</a:t>
            </a:r>
            <a:endParaRPr lang="en-US" altLang="ko-KR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자기전공 </a:t>
            </a:r>
            <a:r>
              <a:rPr lang="en-US" altLang="ko-KR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 IT </a:t>
            </a:r>
            <a:r>
              <a:rPr lang="ko-KR" altLang="en-US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기술 융합 </a:t>
            </a:r>
            <a:r>
              <a:rPr lang="en-US" altLang="ko-KR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-&gt; </a:t>
            </a:r>
            <a:r>
              <a:rPr lang="ko-KR" altLang="en-US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새로운 기술 창조</a:t>
            </a:r>
            <a:endParaRPr lang="en-US" altLang="ko-KR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1.1.3</a:t>
            </a:r>
            <a:r>
              <a:rPr lang="ko-KR" altLang="en-US" b="1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목적</a:t>
            </a:r>
            <a:endParaRPr lang="en-US" altLang="ko-KR" b="1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비전공자들이 자신의 아이디어를 소프트웨어로 구현 개발하는 필수적인 컴퓨팅적 사고 능력 배양</a:t>
            </a:r>
            <a:endParaRPr lang="en-US" altLang="ko-KR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문제 해결 능력에 대해서 이해하고 코딩을 통한 프로그램 구현</a:t>
            </a:r>
            <a:endParaRPr lang="en-US" altLang="ko-KR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b="0" i="0" u="none" strike="noStrike" baseline="0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b="0" i="0" u="none" strike="noStrike" baseline="0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8847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2D390-17CB-4597-947A-7E849153B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u="none" strike="noStrike" baseline="0" dirty="0">
                <a:solidFill>
                  <a:srgbClr val="FF5B3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1.1 </a:t>
            </a:r>
            <a:r>
              <a:rPr lang="ko-KR" altLang="en-US" sz="3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강좌 소개 및 평가</a:t>
            </a:r>
            <a:endParaRPr lang="ko-KR" altLang="en-US" sz="3400" b="1" i="0" u="none" strike="noStrike" baseline="0" dirty="0">
              <a:solidFill>
                <a:srgbClr val="000000"/>
              </a:solidFill>
              <a:latin typeface="YDVYGOStd11"/>
              <a:ea typeface="나눔스퀘어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726FC3-A239-4A9A-B52F-5727BCF4E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779438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1.1.4 </a:t>
            </a:r>
            <a:r>
              <a:rPr lang="ko-KR" altLang="en-US" b="1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수업 목표</a:t>
            </a:r>
          </a:p>
          <a:p>
            <a:r>
              <a:rPr lang="ko-KR" altLang="en-US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비 </a:t>
            </a:r>
            <a:r>
              <a:rPr lang="en-US" altLang="ko-KR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IT</a:t>
            </a:r>
            <a:r>
              <a:rPr lang="ko-KR" altLang="en-US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계열 학생들이 자신의 전공과 함께 정보 기술을 활용하여 창의융합형 인재로 성장하는데 필요한 기본적인 코딩 교육 실시</a:t>
            </a:r>
            <a:endParaRPr lang="en-US" altLang="ko-KR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Python</a:t>
            </a:r>
            <a:r>
              <a:rPr lang="ko-KR" altLang="en-US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이용한 문제 해결 코딩</a:t>
            </a:r>
            <a:endParaRPr lang="en-US" altLang="ko-KR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프로그램 기본 언어 교육을 통해 컴퓨터 프로그램의 동작 원리를 이해</a:t>
            </a:r>
            <a:endParaRPr lang="en-US" altLang="ko-KR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기본적인 알고리즘 교육을 통해 논리적 표현력을 배양</a:t>
            </a:r>
            <a:endParaRPr lang="en-US" altLang="ko-KR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b="0" i="0" u="none" strike="noStrike" baseline="0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b="0" i="0" u="none" strike="noStrike" baseline="0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0023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2D390-17CB-4597-947A-7E849153B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u="none" strike="noStrike" baseline="0" dirty="0">
                <a:solidFill>
                  <a:srgbClr val="FF5B3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1.1 </a:t>
            </a:r>
            <a:r>
              <a:rPr lang="ko-KR" altLang="en-US" sz="3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강좌 소개 및 평가</a:t>
            </a:r>
            <a:endParaRPr lang="ko-KR" altLang="en-US" sz="3400" b="1" i="0" u="none" strike="noStrike" baseline="0" dirty="0">
              <a:solidFill>
                <a:srgbClr val="000000"/>
              </a:solidFill>
              <a:latin typeface="YDVYGOStd11"/>
              <a:ea typeface="나눔스퀘어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726FC3-A239-4A9A-B52F-5727BCF4E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514699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1.1.5 </a:t>
            </a:r>
            <a:r>
              <a:rPr lang="ko-KR" altLang="en-US" b="1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교재</a:t>
            </a:r>
          </a:p>
          <a:p>
            <a:r>
              <a:rPr lang="ko-KR" altLang="en-US" dirty="0" err="1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교재명</a:t>
            </a:r>
            <a:r>
              <a:rPr lang="ko-KR" altLang="en-US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</a:t>
            </a:r>
            <a:r>
              <a:rPr lang="ko-KR" altLang="en-US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Let’s</a:t>
            </a:r>
            <a:r>
              <a:rPr lang="ko-KR" altLang="en-US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Get</a:t>
            </a:r>
            <a:r>
              <a:rPr lang="ko-KR" altLang="en-US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IT</a:t>
            </a:r>
            <a:r>
              <a:rPr lang="ko-KR" altLang="en-US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파이썬</a:t>
            </a:r>
            <a:r>
              <a:rPr lang="ko-KR" altLang="en-US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프로그래밍</a:t>
            </a:r>
            <a:endParaRPr lang="en-US" altLang="ko-KR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출판사 </a:t>
            </a:r>
            <a:r>
              <a:rPr lang="en-US" altLang="ko-KR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길벗</a:t>
            </a:r>
            <a:endParaRPr lang="en-US" altLang="ko-KR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1.1.6 </a:t>
            </a:r>
            <a:r>
              <a:rPr lang="ko-KR" altLang="en-US" b="1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평가방법</a:t>
            </a:r>
            <a:endParaRPr lang="en-US" altLang="ko-KR" b="1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출석 </a:t>
            </a:r>
            <a:r>
              <a:rPr lang="en-US" altLang="ko-KR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20%</a:t>
            </a:r>
          </a:p>
          <a:p>
            <a:r>
              <a:rPr lang="ko-KR" altLang="en-US" dirty="0" err="1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레포트</a:t>
            </a:r>
            <a:r>
              <a:rPr lang="ko-KR" altLang="en-US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20%</a:t>
            </a:r>
          </a:p>
          <a:p>
            <a:r>
              <a:rPr lang="ko-KR" altLang="en-US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중간고사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30%</a:t>
            </a:r>
          </a:p>
          <a:p>
            <a:r>
              <a:rPr lang="ko-KR" altLang="en-US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기말고사 </a:t>
            </a:r>
            <a:r>
              <a:rPr lang="en-US" altLang="ko-KR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30%</a:t>
            </a:r>
            <a:endParaRPr lang="en-US" altLang="ko-KR" b="0" i="0" u="none" strike="noStrike" baseline="0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b="0" i="0" u="none" strike="noStrike" baseline="0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b="0" i="0" u="none" strike="noStrike" baseline="0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C92062-B8DC-43B2-A5A7-6209AF46C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642" y="2303584"/>
            <a:ext cx="2933139" cy="359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546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2D390-17CB-4597-947A-7E849153B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u="none" strike="noStrike" baseline="0" dirty="0">
                <a:solidFill>
                  <a:srgbClr val="FF5B3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1.2 </a:t>
            </a:r>
            <a:r>
              <a:rPr lang="ko-KR" altLang="en-US" b="1" i="0" u="none" strike="noStrike" baseline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프로그램과 프로그래밍 </a:t>
            </a:r>
            <a:endParaRPr lang="ko-KR" altLang="en-US" b="1" i="0" u="none" strike="noStrike" baseline="0" dirty="0">
              <a:solidFill>
                <a:srgbClr val="000000"/>
              </a:solidFill>
              <a:latin typeface="YDVYGOStd11"/>
              <a:ea typeface="나눔스퀘어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726FC3-A239-4A9A-B52F-5727BCF4E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5324281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1.2.1 </a:t>
            </a:r>
            <a:r>
              <a:rPr lang="ko-KR" altLang="en-US" b="1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프로그램 </a:t>
            </a:r>
          </a:p>
          <a:p>
            <a:r>
              <a:rPr lang="ko-KR" altLang="en-US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프로그램</a:t>
            </a:r>
            <a:r>
              <a:rPr lang="en-US" altLang="ko-KR" b="0" i="0" u="none" strike="noStrike" baseline="0" dirty="0">
                <a:solidFill>
                  <a:srgbClr val="66666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(program)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어떤 문제를 해결하기 위해 컴퓨터가 실행해야 하는 명령어의 집합체</a:t>
            </a:r>
            <a:endParaRPr lang="en-US" altLang="ko-KR" b="0" i="0" u="none" strike="noStrike" baseline="0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b="0" i="0" u="none" strike="noStrike" baseline="0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b="0" i="0" u="none" strike="noStrike" baseline="0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b="0" i="0" u="none" strike="noStrike" baseline="0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 algn="r">
              <a:buNone/>
            </a:pPr>
            <a:r>
              <a:rPr lang="ko-KR" altLang="en-US" sz="1600" b="0" i="0" u="none" strike="noStrike" baseline="0" dirty="0">
                <a:solidFill>
                  <a:srgbClr val="66666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그림 </a:t>
            </a:r>
            <a:r>
              <a:rPr lang="en-US" altLang="ko-KR" sz="1600" b="0" i="0" u="none" strike="noStrike" baseline="0" dirty="0">
                <a:solidFill>
                  <a:srgbClr val="66666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1-1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메신저 프로그램에서 명령어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2DB714-F5F8-4F81-94C8-72404E7C9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931" y="1901298"/>
            <a:ext cx="2562419" cy="427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194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ED0C1E-5E0F-4116-9628-D1662C28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u="none" strike="noStrike" baseline="0" dirty="0">
                <a:solidFill>
                  <a:srgbClr val="FF5B3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1.2</a:t>
            </a:r>
            <a:r>
              <a:rPr lang="en-US" altLang="ko-KR" b="1" i="0" u="none" strike="noStrike" baseline="0" dirty="0">
                <a:solidFill>
                  <a:srgbClr val="FF001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b="1" i="0" u="none" strike="noStrike" baseline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프로그램과 프로그래밍 </a:t>
            </a:r>
            <a:endParaRPr lang="ko-KR" altLang="en-US" b="1" i="0" u="none" strike="noStrike" baseline="0" dirty="0">
              <a:solidFill>
                <a:srgbClr val="000000"/>
              </a:solidFill>
              <a:latin typeface="YDVYGOStd11"/>
              <a:ea typeface="나눔스퀘어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FBB24E-BE3B-4147-A47D-38C0BE754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1.2.2 </a:t>
            </a:r>
            <a:r>
              <a:rPr lang="ko-KR" altLang="en-US" b="1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프로그래밍 </a:t>
            </a:r>
          </a:p>
          <a:p>
            <a:r>
              <a:rPr lang="ko-KR" altLang="en-US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프로그래밍</a:t>
            </a:r>
            <a:r>
              <a:rPr lang="en-US" altLang="ko-KR" b="0" i="0" u="none" strike="noStrike" baseline="0" dirty="0">
                <a:solidFill>
                  <a:srgbClr val="66666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(programming)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컴퓨터 프로그램을 만들 때 필요한 모든 행위를 포함하는 개념</a:t>
            </a:r>
            <a:endParaRPr lang="en-US" altLang="ko-KR" b="0" i="0" u="none" strike="noStrike" baseline="0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코딩</a:t>
            </a:r>
            <a:r>
              <a:rPr lang="en-US" altLang="ko-KR" b="0" i="0" u="none" strike="noStrike" baseline="0" dirty="0">
                <a:solidFill>
                  <a:srgbClr val="66666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(coding)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소스 코드를 작성하는 행위</a:t>
            </a:r>
          </a:p>
          <a:p>
            <a:r>
              <a:rPr lang="ko-KR" altLang="en-US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소스 코드</a:t>
            </a:r>
            <a:r>
              <a:rPr lang="en-US" altLang="ko-KR" b="0" i="0" u="none" strike="noStrike" baseline="0" dirty="0">
                <a:solidFill>
                  <a:srgbClr val="66666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(source code)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프로그래밍 언어로 작성된 텍스트 파일</a:t>
            </a:r>
            <a:endParaRPr lang="en-US" altLang="ko-KR" b="0" i="0" u="none" strike="noStrike" baseline="0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 algn="just">
              <a:buNone/>
            </a:pPr>
            <a:r>
              <a:rPr lang="ko-KR" altLang="en-US" sz="1600" b="0" i="0" u="none" strike="noStrike" baseline="0" dirty="0">
                <a:solidFill>
                  <a:srgbClr val="66666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그림 </a:t>
            </a:r>
            <a:r>
              <a:rPr lang="en-US" altLang="ko-KR" sz="1600" b="0" i="0" u="none" strike="noStrike" baseline="0" dirty="0">
                <a:solidFill>
                  <a:srgbClr val="66666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1-2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프로그래밍의 의미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434513-EAF1-424B-8A3A-EB5768C35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490625"/>
            <a:ext cx="5449076" cy="224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989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31523-1B5F-4200-937F-D02EFD46C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5B35"/>
                </a:solidFill>
              </a:rPr>
              <a:t>1.2</a:t>
            </a:r>
            <a:r>
              <a:rPr lang="en-US" altLang="ko-KR" dirty="0">
                <a:solidFill>
                  <a:srgbClr val="FF001A"/>
                </a:solidFill>
              </a:rPr>
              <a:t> </a:t>
            </a:r>
            <a:r>
              <a:rPr lang="ko-KR" altLang="en-US" dirty="0">
                <a:solidFill>
                  <a:srgbClr val="000000"/>
                </a:solidFill>
              </a:rPr>
              <a:t>프로그램과 프로그래밍 </a:t>
            </a:r>
            <a:endParaRPr lang="ko-KR" altLang="en-US" b="1" i="0" u="none" strike="noStrike" baseline="0" dirty="0">
              <a:solidFill>
                <a:srgbClr val="000000"/>
              </a:solidFill>
              <a:latin typeface="YDVYGOStd11"/>
              <a:ea typeface="나눔스퀘어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70DCCE-5BED-4A9D-B457-27B508893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1.2.3 </a:t>
            </a:r>
            <a:r>
              <a:rPr lang="ko-KR" altLang="en-US" b="1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프로그래밍의 가치 </a:t>
            </a:r>
          </a:p>
          <a:p>
            <a:r>
              <a:rPr lang="ko-KR" altLang="en-US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현실 문제를 해결하기 위한</a:t>
            </a:r>
            <a:r>
              <a:rPr lang="ko-KR" altLang="en-US" b="0" i="0" u="none" strike="noStrike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해결책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아이디어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구현한 결과물</a:t>
            </a:r>
            <a:endParaRPr lang="en-US" altLang="ko-KR" b="0" i="0" u="none" strike="noStrike" baseline="0" dirty="0">
              <a:solidFill>
                <a:srgbClr val="00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=&gt;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창의적인 아이디어를 실제 프로그램으로 구현</a:t>
            </a:r>
          </a:p>
        </p:txBody>
      </p:sp>
    </p:spTree>
    <p:extLst>
      <p:ext uri="{BB962C8B-B14F-4D97-AF65-F5344CB8AC3E}">
        <p14:creationId xmlns:p14="http://schemas.microsoft.com/office/powerpoint/2010/main" val="3039492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스퀘어"/>
        <a:ea typeface="나눔스퀘어"/>
        <a:cs typeface=""/>
      </a:majorFont>
      <a:minorFont>
        <a:latin typeface="나눔스퀘어라운드 Light"/>
        <a:ea typeface="나눔스퀘어라운드 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1176</TotalTime>
  <Words>457</Words>
  <Application>Microsoft Office PowerPoint</Application>
  <PresentationFormat>화면 슬라이드 쇼(4:3)</PresentationFormat>
  <Paragraphs>99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SDGogoRoundCond-eBd</vt:lpstr>
      <vt:lpstr>YDVYGOStd11</vt:lpstr>
      <vt:lpstr>나눔스퀘어</vt:lpstr>
      <vt:lpstr>나눔스퀘어라운드 Light</vt:lpstr>
      <vt:lpstr>나눔스퀘어라운드 Regular</vt:lpstr>
      <vt:lpstr>맑은 고딕</vt:lpstr>
      <vt:lpstr>여기어때 잘난체</vt:lpstr>
      <vt:lpstr>Arial</vt:lpstr>
      <vt:lpstr>Office 테마</vt:lpstr>
      <vt:lpstr>컴퓨팅적 사고와 SW</vt:lpstr>
      <vt:lpstr>1. 소개</vt:lpstr>
      <vt:lpstr>1.1 강좌 소개 및 평가</vt:lpstr>
      <vt:lpstr>1.1 강좌 소개 및 평가</vt:lpstr>
      <vt:lpstr>1.1 강좌 소개 및 평가</vt:lpstr>
      <vt:lpstr>1.1 강좌 소개 및 평가</vt:lpstr>
      <vt:lpstr>1.2 프로그램과 프로그래밍 </vt:lpstr>
      <vt:lpstr>1.2 프로그램과 프로그래밍 </vt:lpstr>
      <vt:lpstr>1.2 프로그램과 프로그래밍 </vt:lpstr>
      <vt:lpstr>1.3 파이썬 프로그래밍을 시작하기 전에 </vt:lpstr>
      <vt:lpstr>1.3 파이썬 프로그래밍을 시작하기 전에</vt:lpstr>
      <vt:lpstr>1.3 파이썬 프로그래밍을 시작하기 전에 </vt:lpstr>
      <vt:lpstr>1.3 파이썬 프로그래밍을 시작하기 전에 </vt:lpstr>
      <vt:lpstr>1.3 파이썬 프로그래밍을 시작하기 전에 </vt:lpstr>
      <vt:lpstr>1.3 파이썬 프로그래밍을 시작하기 전에 </vt:lpstr>
      <vt:lpstr>1.3 파이썬 프로그래밍을 시작하기 전에 </vt:lpstr>
      <vt:lpstr>1.3 파이썬 프로그래밍을 시작하기 전에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Jiyeon</dc:creator>
  <cp:lastModifiedBy>jongtakkim@gmail.com</cp:lastModifiedBy>
  <cp:revision>63</cp:revision>
  <dcterms:created xsi:type="dcterms:W3CDTF">2019-09-02T05:04:29Z</dcterms:created>
  <dcterms:modified xsi:type="dcterms:W3CDTF">2024-03-04T13:10:43Z</dcterms:modified>
</cp:coreProperties>
</file>