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embeddedFontLst>
    <p:embeddedFont>
      <p:font typeface="맑은 고딕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-177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6515B6-5815-48FE-B083-7C439DC4294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844121F-0F13-4023-8364-6F6C9FFFF864}">
      <dgm:prSet phldrT="[텍스트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accent3">
                  <a:lumMod val="75000"/>
                </a:schemeClr>
              </a:solidFill>
            </a:rPr>
            <a:t>문화콘텐츠앱</a:t>
          </a:r>
          <a:endParaRPr lang="ko-KR" altLang="en-US" dirty="0">
            <a:solidFill>
              <a:schemeClr val="accent3">
                <a:lumMod val="75000"/>
              </a:schemeClr>
            </a:solidFill>
          </a:endParaRPr>
        </a:p>
      </dgm:t>
    </dgm:pt>
    <dgm:pt modelId="{D86B6773-6E00-4535-8C4E-D3411DCCA083}" type="parTrans" cxnId="{2CB9DED1-37CF-4180-B60E-7E0751546D17}">
      <dgm:prSet/>
      <dgm:spPr/>
      <dgm:t>
        <a:bodyPr/>
        <a:lstStyle/>
        <a:p>
          <a:pPr latinLnBrk="1"/>
          <a:endParaRPr lang="ko-KR" altLang="en-US"/>
        </a:p>
      </dgm:t>
    </dgm:pt>
    <dgm:pt modelId="{CBEB16A9-30E0-44B9-A335-82106941E049}" type="sibTrans" cxnId="{2CB9DED1-37CF-4180-B60E-7E0751546D17}">
      <dgm:prSet/>
      <dgm:spPr/>
      <dgm:t>
        <a:bodyPr/>
        <a:lstStyle/>
        <a:p>
          <a:pPr latinLnBrk="1"/>
          <a:endParaRPr lang="ko-KR" altLang="en-US"/>
        </a:p>
      </dgm:t>
    </dgm:pt>
    <dgm:pt modelId="{F0532E13-D01B-44F0-85B9-DFC60AD05C57}">
      <dgm:prSet phldrT="[텍스트]"/>
      <dgm:spPr/>
      <dgm:t>
        <a:bodyPr/>
        <a:lstStyle/>
        <a:p>
          <a:pPr latinLnBrk="1"/>
          <a:r>
            <a:rPr lang="ko-KR" altLang="en-US" dirty="0" smtClean="0"/>
            <a:t>직관적인</a:t>
          </a:r>
          <a:endParaRPr lang="en-US" altLang="ko-KR" dirty="0" smtClean="0"/>
        </a:p>
        <a:p>
          <a:pPr latinLnBrk="1"/>
          <a:r>
            <a:rPr lang="ko-KR" altLang="en-US" dirty="0" smtClean="0"/>
            <a:t>입출력 환경</a:t>
          </a:r>
          <a:endParaRPr lang="ko-KR" altLang="en-US" dirty="0"/>
        </a:p>
      </dgm:t>
    </dgm:pt>
    <dgm:pt modelId="{8E55DB8B-10AE-49B6-BAEB-32A36F3CF5DC}" type="parTrans" cxnId="{5754F88D-6119-47AA-86C3-4DD3B31313C8}">
      <dgm:prSet/>
      <dgm:spPr/>
      <dgm:t>
        <a:bodyPr/>
        <a:lstStyle/>
        <a:p>
          <a:pPr latinLnBrk="1"/>
          <a:endParaRPr lang="ko-KR" altLang="en-US"/>
        </a:p>
      </dgm:t>
    </dgm:pt>
    <dgm:pt modelId="{AFAA1659-B288-46E7-B57D-BB56389B889B}" type="sibTrans" cxnId="{5754F88D-6119-47AA-86C3-4DD3B31313C8}">
      <dgm:prSet/>
      <dgm:spPr/>
      <dgm:t>
        <a:bodyPr/>
        <a:lstStyle/>
        <a:p>
          <a:pPr latinLnBrk="1"/>
          <a:endParaRPr lang="ko-KR" altLang="en-US"/>
        </a:p>
      </dgm:t>
    </dgm:pt>
    <dgm:pt modelId="{493065EF-BADF-40A8-BBC1-504248753055}">
      <dgm:prSet phldrT="[텍스트]"/>
      <dgm:spPr/>
      <dgm:t>
        <a:bodyPr/>
        <a:lstStyle/>
        <a:p>
          <a:pPr latinLnBrk="1"/>
          <a:r>
            <a:rPr lang="ko-KR" altLang="en-US" dirty="0" smtClean="0"/>
            <a:t>사용자 중심의</a:t>
          </a:r>
          <a:endParaRPr lang="en-US" altLang="ko-KR" dirty="0" smtClean="0"/>
        </a:p>
        <a:p>
          <a:pPr latinLnBrk="1"/>
          <a:r>
            <a:rPr lang="ko-KR" altLang="en-US" dirty="0" smtClean="0"/>
            <a:t>콘텐츠 제공</a:t>
          </a:r>
          <a:endParaRPr lang="ko-KR" altLang="en-US" dirty="0"/>
        </a:p>
      </dgm:t>
    </dgm:pt>
    <dgm:pt modelId="{6E40E2E7-5CCC-476E-8162-50CF2EE07099}" type="parTrans" cxnId="{587BBBC5-89D6-4CF6-9316-715E9B5AFC74}">
      <dgm:prSet/>
      <dgm:spPr/>
      <dgm:t>
        <a:bodyPr/>
        <a:lstStyle/>
        <a:p>
          <a:pPr latinLnBrk="1"/>
          <a:endParaRPr lang="ko-KR" altLang="en-US"/>
        </a:p>
      </dgm:t>
    </dgm:pt>
    <dgm:pt modelId="{C5F41112-AAC7-4249-98A7-630BE692C6D4}" type="sibTrans" cxnId="{587BBBC5-89D6-4CF6-9316-715E9B5AFC74}">
      <dgm:prSet/>
      <dgm:spPr/>
      <dgm:t>
        <a:bodyPr/>
        <a:lstStyle/>
        <a:p>
          <a:pPr latinLnBrk="1"/>
          <a:endParaRPr lang="ko-KR" altLang="en-US"/>
        </a:p>
      </dgm:t>
    </dgm:pt>
    <dgm:pt modelId="{992726EB-8659-4D2E-83B8-0169F0292709}">
      <dgm:prSet phldrT="[텍스트]"/>
      <dgm:spPr/>
      <dgm:t>
        <a:bodyPr/>
        <a:lstStyle/>
        <a:p>
          <a:pPr latinLnBrk="1"/>
          <a:r>
            <a:rPr lang="ko-KR" altLang="en-US" dirty="0" smtClean="0"/>
            <a:t>문화콘텐츠 앱의</a:t>
          </a:r>
          <a:endParaRPr lang="en-US" altLang="ko-KR" dirty="0" smtClean="0"/>
        </a:p>
        <a:p>
          <a:pPr latinLnBrk="1"/>
          <a:r>
            <a:rPr lang="ko-KR" altLang="en-US" dirty="0" smtClean="0"/>
            <a:t>감성 전달</a:t>
          </a:r>
          <a:endParaRPr lang="ko-KR" altLang="en-US" dirty="0"/>
        </a:p>
      </dgm:t>
    </dgm:pt>
    <dgm:pt modelId="{B4C8EB25-9366-4543-90F6-C5B2651175DA}" type="parTrans" cxnId="{589B752A-4553-420E-96C4-4E346ECC6FE9}">
      <dgm:prSet/>
      <dgm:spPr/>
      <dgm:t>
        <a:bodyPr/>
        <a:lstStyle/>
        <a:p>
          <a:pPr latinLnBrk="1"/>
          <a:endParaRPr lang="ko-KR" altLang="en-US"/>
        </a:p>
      </dgm:t>
    </dgm:pt>
    <dgm:pt modelId="{55DB139F-3552-486C-B34E-C5950F5E77BD}" type="sibTrans" cxnId="{589B752A-4553-420E-96C4-4E346ECC6FE9}">
      <dgm:prSet/>
      <dgm:spPr/>
      <dgm:t>
        <a:bodyPr/>
        <a:lstStyle/>
        <a:p>
          <a:pPr latinLnBrk="1"/>
          <a:endParaRPr lang="ko-KR" altLang="en-US"/>
        </a:p>
      </dgm:t>
    </dgm:pt>
    <dgm:pt modelId="{3773F7FC-8B43-4C03-B6BD-25BAB96B155B}" type="pres">
      <dgm:prSet presAssocID="{E76515B6-5815-48FE-B083-7C439DC429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F45AAA-8BAB-48C7-9DA8-5F938FA52EFD}" type="pres">
      <dgm:prSet presAssocID="{E844121F-0F13-4023-8364-6F6C9FFFF864}" presName="hierRoot1" presStyleCnt="0">
        <dgm:presLayoutVars>
          <dgm:hierBranch val="init"/>
        </dgm:presLayoutVars>
      </dgm:prSet>
      <dgm:spPr/>
    </dgm:pt>
    <dgm:pt modelId="{84D6BF59-4F69-4518-948D-F150A66C8354}" type="pres">
      <dgm:prSet presAssocID="{E844121F-0F13-4023-8364-6F6C9FFFF864}" presName="rootComposite1" presStyleCnt="0"/>
      <dgm:spPr/>
    </dgm:pt>
    <dgm:pt modelId="{2E5BE098-C86B-4EAC-BC9A-E15850FFCBEC}" type="pres">
      <dgm:prSet presAssocID="{E844121F-0F13-4023-8364-6F6C9FFFF864}" presName="rootText1" presStyleLbl="node0" presStyleIdx="0" presStyleCnt="1">
        <dgm:presLayoutVars>
          <dgm:chPref val="3"/>
        </dgm:presLayoutVars>
      </dgm:prSet>
      <dgm:spPr/>
    </dgm:pt>
    <dgm:pt modelId="{3DCDDC27-E0EA-4CA6-AD45-E8309E1FD7C8}" type="pres">
      <dgm:prSet presAssocID="{E844121F-0F13-4023-8364-6F6C9FFFF864}" presName="rootConnector1" presStyleLbl="node1" presStyleIdx="0" presStyleCnt="0"/>
      <dgm:spPr/>
    </dgm:pt>
    <dgm:pt modelId="{DAE371D8-B8CF-418C-8BBA-DAF9CBB05752}" type="pres">
      <dgm:prSet presAssocID="{E844121F-0F13-4023-8364-6F6C9FFFF864}" presName="hierChild2" presStyleCnt="0"/>
      <dgm:spPr/>
    </dgm:pt>
    <dgm:pt modelId="{C26B00B3-F359-47B7-868E-C7FE93D719E1}" type="pres">
      <dgm:prSet presAssocID="{8E55DB8B-10AE-49B6-BAEB-32A36F3CF5DC}" presName="Name37" presStyleLbl="parChTrans1D2" presStyleIdx="0" presStyleCnt="3"/>
      <dgm:spPr/>
    </dgm:pt>
    <dgm:pt modelId="{194FE71D-60F4-45FE-9C44-DD5189B2F38A}" type="pres">
      <dgm:prSet presAssocID="{F0532E13-D01B-44F0-85B9-DFC60AD05C57}" presName="hierRoot2" presStyleCnt="0">
        <dgm:presLayoutVars>
          <dgm:hierBranch val="init"/>
        </dgm:presLayoutVars>
      </dgm:prSet>
      <dgm:spPr/>
    </dgm:pt>
    <dgm:pt modelId="{82DBDBAE-A957-4DC3-BBD2-E3B1E69AC6A3}" type="pres">
      <dgm:prSet presAssocID="{F0532E13-D01B-44F0-85B9-DFC60AD05C57}" presName="rootComposite" presStyleCnt="0"/>
      <dgm:spPr/>
    </dgm:pt>
    <dgm:pt modelId="{8ACF5EA8-88C0-46BC-A087-4B3B2C7E19C5}" type="pres">
      <dgm:prSet presAssocID="{F0532E13-D01B-44F0-85B9-DFC60AD05C5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D30EB7-A81B-4A34-96A4-44DDB963654E}" type="pres">
      <dgm:prSet presAssocID="{F0532E13-D01B-44F0-85B9-DFC60AD05C57}" presName="rootConnector" presStyleLbl="node2" presStyleIdx="0" presStyleCnt="3"/>
      <dgm:spPr/>
    </dgm:pt>
    <dgm:pt modelId="{F6ECB9C7-7256-47E6-A856-D466057976A3}" type="pres">
      <dgm:prSet presAssocID="{F0532E13-D01B-44F0-85B9-DFC60AD05C57}" presName="hierChild4" presStyleCnt="0"/>
      <dgm:spPr/>
    </dgm:pt>
    <dgm:pt modelId="{C54D4F66-8742-4469-806D-8C55590B3D77}" type="pres">
      <dgm:prSet presAssocID="{F0532E13-D01B-44F0-85B9-DFC60AD05C57}" presName="hierChild5" presStyleCnt="0"/>
      <dgm:spPr/>
    </dgm:pt>
    <dgm:pt modelId="{3EBD4335-0546-49E0-A0DC-7AD4D1D82271}" type="pres">
      <dgm:prSet presAssocID="{6E40E2E7-5CCC-476E-8162-50CF2EE07099}" presName="Name37" presStyleLbl="parChTrans1D2" presStyleIdx="1" presStyleCnt="3"/>
      <dgm:spPr/>
    </dgm:pt>
    <dgm:pt modelId="{DDC76819-9BE2-4C0A-9792-AFA31DAA2004}" type="pres">
      <dgm:prSet presAssocID="{493065EF-BADF-40A8-BBC1-504248753055}" presName="hierRoot2" presStyleCnt="0">
        <dgm:presLayoutVars>
          <dgm:hierBranch val="init"/>
        </dgm:presLayoutVars>
      </dgm:prSet>
      <dgm:spPr/>
    </dgm:pt>
    <dgm:pt modelId="{79A4C01E-FF1B-4F19-89A5-C16F2A941C24}" type="pres">
      <dgm:prSet presAssocID="{493065EF-BADF-40A8-BBC1-504248753055}" presName="rootComposite" presStyleCnt="0"/>
      <dgm:spPr/>
    </dgm:pt>
    <dgm:pt modelId="{87910672-F77C-43F4-8F11-94A511EF2E7C}" type="pres">
      <dgm:prSet presAssocID="{493065EF-BADF-40A8-BBC1-504248753055}" presName="rootText" presStyleLbl="node2" presStyleIdx="1" presStyleCnt="3">
        <dgm:presLayoutVars>
          <dgm:chPref val="3"/>
        </dgm:presLayoutVars>
      </dgm:prSet>
      <dgm:spPr/>
    </dgm:pt>
    <dgm:pt modelId="{F6124803-5225-428D-8EA1-000943E9A962}" type="pres">
      <dgm:prSet presAssocID="{493065EF-BADF-40A8-BBC1-504248753055}" presName="rootConnector" presStyleLbl="node2" presStyleIdx="1" presStyleCnt="3"/>
      <dgm:spPr/>
    </dgm:pt>
    <dgm:pt modelId="{B19BC999-9B34-43EA-8B70-BCE1237DE982}" type="pres">
      <dgm:prSet presAssocID="{493065EF-BADF-40A8-BBC1-504248753055}" presName="hierChild4" presStyleCnt="0"/>
      <dgm:spPr/>
    </dgm:pt>
    <dgm:pt modelId="{31D257B6-896B-4F2D-9CA6-8834109DEA8F}" type="pres">
      <dgm:prSet presAssocID="{493065EF-BADF-40A8-BBC1-504248753055}" presName="hierChild5" presStyleCnt="0"/>
      <dgm:spPr/>
    </dgm:pt>
    <dgm:pt modelId="{1E913846-637A-47B5-A527-BBB469E21F7A}" type="pres">
      <dgm:prSet presAssocID="{B4C8EB25-9366-4543-90F6-C5B2651175DA}" presName="Name37" presStyleLbl="parChTrans1D2" presStyleIdx="2" presStyleCnt="3"/>
      <dgm:spPr/>
    </dgm:pt>
    <dgm:pt modelId="{204D7A3B-FD51-482B-AC63-76CDD93B07AA}" type="pres">
      <dgm:prSet presAssocID="{992726EB-8659-4D2E-83B8-0169F0292709}" presName="hierRoot2" presStyleCnt="0">
        <dgm:presLayoutVars>
          <dgm:hierBranch val="init"/>
        </dgm:presLayoutVars>
      </dgm:prSet>
      <dgm:spPr/>
    </dgm:pt>
    <dgm:pt modelId="{2439223D-3F0F-458C-BAA8-DAE6F82556D3}" type="pres">
      <dgm:prSet presAssocID="{992726EB-8659-4D2E-83B8-0169F0292709}" presName="rootComposite" presStyleCnt="0"/>
      <dgm:spPr/>
    </dgm:pt>
    <dgm:pt modelId="{16B64332-2789-47AB-9672-4D63F6315314}" type="pres">
      <dgm:prSet presAssocID="{992726EB-8659-4D2E-83B8-0169F0292709}" presName="rootText" presStyleLbl="node2" presStyleIdx="2" presStyleCnt="3">
        <dgm:presLayoutVars>
          <dgm:chPref val="3"/>
        </dgm:presLayoutVars>
      </dgm:prSet>
      <dgm:spPr/>
    </dgm:pt>
    <dgm:pt modelId="{DC8D6990-3670-4D8C-A999-F2315A7966AD}" type="pres">
      <dgm:prSet presAssocID="{992726EB-8659-4D2E-83B8-0169F0292709}" presName="rootConnector" presStyleLbl="node2" presStyleIdx="2" presStyleCnt="3"/>
      <dgm:spPr/>
    </dgm:pt>
    <dgm:pt modelId="{7D5F7BD3-7E72-438E-BDDC-C49A718D9004}" type="pres">
      <dgm:prSet presAssocID="{992726EB-8659-4D2E-83B8-0169F0292709}" presName="hierChild4" presStyleCnt="0"/>
      <dgm:spPr/>
    </dgm:pt>
    <dgm:pt modelId="{5270F9E2-1E07-43D7-BF3D-7E876AB9EB65}" type="pres">
      <dgm:prSet presAssocID="{992726EB-8659-4D2E-83B8-0169F0292709}" presName="hierChild5" presStyleCnt="0"/>
      <dgm:spPr/>
    </dgm:pt>
    <dgm:pt modelId="{6C4AC18D-23E2-4191-B493-CC0CACCBDAF9}" type="pres">
      <dgm:prSet presAssocID="{E844121F-0F13-4023-8364-6F6C9FFFF864}" presName="hierChild3" presStyleCnt="0"/>
      <dgm:spPr/>
    </dgm:pt>
  </dgm:ptLst>
  <dgm:cxnLst>
    <dgm:cxn modelId="{71A440CF-79AA-47E8-B01A-00B3EF2AC78E}" type="presOf" srcId="{E76515B6-5815-48FE-B083-7C439DC42948}" destId="{3773F7FC-8B43-4C03-B6BD-25BAB96B155B}" srcOrd="0" destOrd="0" presId="urn:microsoft.com/office/officeart/2005/8/layout/orgChart1"/>
    <dgm:cxn modelId="{DBD76F87-B849-4F28-AD62-8C2FD8CB005B}" type="presOf" srcId="{B4C8EB25-9366-4543-90F6-C5B2651175DA}" destId="{1E913846-637A-47B5-A527-BBB469E21F7A}" srcOrd="0" destOrd="0" presId="urn:microsoft.com/office/officeart/2005/8/layout/orgChart1"/>
    <dgm:cxn modelId="{E84BAFF1-DD5F-4BB8-8F09-485164535C96}" type="presOf" srcId="{992726EB-8659-4D2E-83B8-0169F0292709}" destId="{DC8D6990-3670-4D8C-A999-F2315A7966AD}" srcOrd="1" destOrd="0" presId="urn:microsoft.com/office/officeart/2005/8/layout/orgChart1"/>
    <dgm:cxn modelId="{5754F88D-6119-47AA-86C3-4DD3B31313C8}" srcId="{E844121F-0F13-4023-8364-6F6C9FFFF864}" destId="{F0532E13-D01B-44F0-85B9-DFC60AD05C57}" srcOrd="0" destOrd="0" parTransId="{8E55DB8B-10AE-49B6-BAEB-32A36F3CF5DC}" sibTransId="{AFAA1659-B288-46E7-B57D-BB56389B889B}"/>
    <dgm:cxn modelId="{1F91D6F1-64AD-47FB-B7A8-179282761AD3}" type="presOf" srcId="{8E55DB8B-10AE-49B6-BAEB-32A36F3CF5DC}" destId="{C26B00B3-F359-47B7-868E-C7FE93D719E1}" srcOrd="0" destOrd="0" presId="urn:microsoft.com/office/officeart/2005/8/layout/orgChart1"/>
    <dgm:cxn modelId="{F37632D7-A538-47F5-A97A-09A9E02DF608}" type="presOf" srcId="{493065EF-BADF-40A8-BBC1-504248753055}" destId="{F6124803-5225-428D-8EA1-000943E9A962}" srcOrd="1" destOrd="0" presId="urn:microsoft.com/office/officeart/2005/8/layout/orgChart1"/>
    <dgm:cxn modelId="{F3BA2301-403E-42A0-8DDD-3BB416B89EBD}" type="presOf" srcId="{F0532E13-D01B-44F0-85B9-DFC60AD05C57}" destId="{47D30EB7-A81B-4A34-96A4-44DDB963654E}" srcOrd="1" destOrd="0" presId="urn:microsoft.com/office/officeart/2005/8/layout/orgChart1"/>
    <dgm:cxn modelId="{2CB9DED1-37CF-4180-B60E-7E0751546D17}" srcId="{E76515B6-5815-48FE-B083-7C439DC42948}" destId="{E844121F-0F13-4023-8364-6F6C9FFFF864}" srcOrd="0" destOrd="0" parTransId="{D86B6773-6E00-4535-8C4E-D3411DCCA083}" sibTransId="{CBEB16A9-30E0-44B9-A335-82106941E049}"/>
    <dgm:cxn modelId="{589B752A-4553-420E-96C4-4E346ECC6FE9}" srcId="{E844121F-0F13-4023-8364-6F6C9FFFF864}" destId="{992726EB-8659-4D2E-83B8-0169F0292709}" srcOrd="2" destOrd="0" parTransId="{B4C8EB25-9366-4543-90F6-C5B2651175DA}" sibTransId="{55DB139F-3552-486C-B34E-C5950F5E77BD}"/>
    <dgm:cxn modelId="{A223F452-8899-4984-8ACE-A25C5C7396F2}" type="presOf" srcId="{F0532E13-D01B-44F0-85B9-DFC60AD05C57}" destId="{8ACF5EA8-88C0-46BC-A087-4B3B2C7E19C5}" srcOrd="0" destOrd="0" presId="urn:microsoft.com/office/officeart/2005/8/layout/orgChart1"/>
    <dgm:cxn modelId="{23F1A91C-F74D-44BD-B388-23560803E8B5}" type="presOf" srcId="{992726EB-8659-4D2E-83B8-0169F0292709}" destId="{16B64332-2789-47AB-9672-4D63F6315314}" srcOrd="0" destOrd="0" presId="urn:microsoft.com/office/officeart/2005/8/layout/orgChart1"/>
    <dgm:cxn modelId="{328C3D7D-5E27-41E2-9B0B-F1EEFB6F8E6F}" type="presOf" srcId="{6E40E2E7-5CCC-476E-8162-50CF2EE07099}" destId="{3EBD4335-0546-49E0-A0DC-7AD4D1D82271}" srcOrd="0" destOrd="0" presId="urn:microsoft.com/office/officeart/2005/8/layout/orgChart1"/>
    <dgm:cxn modelId="{EBB92127-1172-4C1B-918A-7A39CFED8F59}" type="presOf" srcId="{E844121F-0F13-4023-8364-6F6C9FFFF864}" destId="{2E5BE098-C86B-4EAC-BC9A-E15850FFCBEC}" srcOrd="0" destOrd="0" presId="urn:microsoft.com/office/officeart/2005/8/layout/orgChart1"/>
    <dgm:cxn modelId="{587BBBC5-89D6-4CF6-9316-715E9B5AFC74}" srcId="{E844121F-0F13-4023-8364-6F6C9FFFF864}" destId="{493065EF-BADF-40A8-BBC1-504248753055}" srcOrd="1" destOrd="0" parTransId="{6E40E2E7-5CCC-476E-8162-50CF2EE07099}" sibTransId="{C5F41112-AAC7-4249-98A7-630BE692C6D4}"/>
    <dgm:cxn modelId="{D739C7D4-CC61-49B1-86E5-99FDFA480B8D}" type="presOf" srcId="{E844121F-0F13-4023-8364-6F6C9FFFF864}" destId="{3DCDDC27-E0EA-4CA6-AD45-E8309E1FD7C8}" srcOrd="1" destOrd="0" presId="urn:microsoft.com/office/officeart/2005/8/layout/orgChart1"/>
    <dgm:cxn modelId="{1EA0FEEC-D9E7-46E6-9DB6-F8091D10E975}" type="presOf" srcId="{493065EF-BADF-40A8-BBC1-504248753055}" destId="{87910672-F77C-43F4-8F11-94A511EF2E7C}" srcOrd="0" destOrd="0" presId="urn:microsoft.com/office/officeart/2005/8/layout/orgChart1"/>
    <dgm:cxn modelId="{E9B716C5-49A5-4BF0-A830-018D73D8DB3F}" type="presParOf" srcId="{3773F7FC-8B43-4C03-B6BD-25BAB96B155B}" destId="{76F45AAA-8BAB-48C7-9DA8-5F938FA52EFD}" srcOrd="0" destOrd="0" presId="urn:microsoft.com/office/officeart/2005/8/layout/orgChart1"/>
    <dgm:cxn modelId="{9D1AC25C-684B-4BC7-B40B-382343A104C1}" type="presParOf" srcId="{76F45AAA-8BAB-48C7-9DA8-5F938FA52EFD}" destId="{84D6BF59-4F69-4518-948D-F150A66C8354}" srcOrd="0" destOrd="0" presId="urn:microsoft.com/office/officeart/2005/8/layout/orgChart1"/>
    <dgm:cxn modelId="{8904EFE6-0C7C-4CE7-A749-E10183B8EED4}" type="presParOf" srcId="{84D6BF59-4F69-4518-948D-F150A66C8354}" destId="{2E5BE098-C86B-4EAC-BC9A-E15850FFCBEC}" srcOrd="0" destOrd="0" presId="urn:microsoft.com/office/officeart/2005/8/layout/orgChart1"/>
    <dgm:cxn modelId="{71EC029D-2FD1-4A22-8492-0C88E1FD5470}" type="presParOf" srcId="{84D6BF59-4F69-4518-948D-F150A66C8354}" destId="{3DCDDC27-E0EA-4CA6-AD45-E8309E1FD7C8}" srcOrd="1" destOrd="0" presId="urn:microsoft.com/office/officeart/2005/8/layout/orgChart1"/>
    <dgm:cxn modelId="{C06909E8-C0DB-4621-BA01-F0F013894309}" type="presParOf" srcId="{76F45AAA-8BAB-48C7-9DA8-5F938FA52EFD}" destId="{DAE371D8-B8CF-418C-8BBA-DAF9CBB05752}" srcOrd="1" destOrd="0" presId="urn:microsoft.com/office/officeart/2005/8/layout/orgChart1"/>
    <dgm:cxn modelId="{73592A62-029C-4BF3-BEF0-A562468F4AF4}" type="presParOf" srcId="{DAE371D8-B8CF-418C-8BBA-DAF9CBB05752}" destId="{C26B00B3-F359-47B7-868E-C7FE93D719E1}" srcOrd="0" destOrd="0" presId="urn:microsoft.com/office/officeart/2005/8/layout/orgChart1"/>
    <dgm:cxn modelId="{B60C483D-10B7-4A1C-8039-4E60D10D439A}" type="presParOf" srcId="{DAE371D8-B8CF-418C-8BBA-DAF9CBB05752}" destId="{194FE71D-60F4-45FE-9C44-DD5189B2F38A}" srcOrd="1" destOrd="0" presId="urn:microsoft.com/office/officeart/2005/8/layout/orgChart1"/>
    <dgm:cxn modelId="{073BBDEB-3876-4C11-8C30-516234AB814A}" type="presParOf" srcId="{194FE71D-60F4-45FE-9C44-DD5189B2F38A}" destId="{82DBDBAE-A957-4DC3-BBD2-E3B1E69AC6A3}" srcOrd="0" destOrd="0" presId="urn:microsoft.com/office/officeart/2005/8/layout/orgChart1"/>
    <dgm:cxn modelId="{29D5BC5D-9BE0-4F2C-8C6B-998D4B230F89}" type="presParOf" srcId="{82DBDBAE-A957-4DC3-BBD2-E3B1E69AC6A3}" destId="{8ACF5EA8-88C0-46BC-A087-4B3B2C7E19C5}" srcOrd="0" destOrd="0" presId="urn:microsoft.com/office/officeart/2005/8/layout/orgChart1"/>
    <dgm:cxn modelId="{3FD5AA24-0284-4342-B1E4-A7E3D08974C5}" type="presParOf" srcId="{82DBDBAE-A957-4DC3-BBD2-E3B1E69AC6A3}" destId="{47D30EB7-A81B-4A34-96A4-44DDB963654E}" srcOrd="1" destOrd="0" presId="urn:microsoft.com/office/officeart/2005/8/layout/orgChart1"/>
    <dgm:cxn modelId="{62CF95FF-AD9A-47AC-A038-34ADDE12A89E}" type="presParOf" srcId="{194FE71D-60F4-45FE-9C44-DD5189B2F38A}" destId="{F6ECB9C7-7256-47E6-A856-D466057976A3}" srcOrd="1" destOrd="0" presId="urn:microsoft.com/office/officeart/2005/8/layout/orgChart1"/>
    <dgm:cxn modelId="{171B4C45-5DFA-44AB-824B-9683446607C2}" type="presParOf" srcId="{194FE71D-60F4-45FE-9C44-DD5189B2F38A}" destId="{C54D4F66-8742-4469-806D-8C55590B3D77}" srcOrd="2" destOrd="0" presId="urn:microsoft.com/office/officeart/2005/8/layout/orgChart1"/>
    <dgm:cxn modelId="{D54A961C-F8A5-4AD0-AE9B-84F997C16356}" type="presParOf" srcId="{DAE371D8-B8CF-418C-8BBA-DAF9CBB05752}" destId="{3EBD4335-0546-49E0-A0DC-7AD4D1D82271}" srcOrd="2" destOrd="0" presId="urn:microsoft.com/office/officeart/2005/8/layout/orgChart1"/>
    <dgm:cxn modelId="{F6A7732B-0898-4DD2-83D3-2BEA4E300024}" type="presParOf" srcId="{DAE371D8-B8CF-418C-8BBA-DAF9CBB05752}" destId="{DDC76819-9BE2-4C0A-9792-AFA31DAA2004}" srcOrd="3" destOrd="0" presId="urn:microsoft.com/office/officeart/2005/8/layout/orgChart1"/>
    <dgm:cxn modelId="{C1CB8ACD-91EE-4E4D-8CC6-DA4971280750}" type="presParOf" srcId="{DDC76819-9BE2-4C0A-9792-AFA31DAA2004}" destId="{79A4C01E-FF1B-4F19-89A5-C16F2A941C24}" srcOrd="0" destOrd="0" presId="urn:microsoft.com/office/officeart/2005/8/layout/orgChart1"/>
    <dgm:cxn modelId="{3E56F67C-26D7-4A56-8420-D5314525F93A}" type="presParOf" srcId="{79A4C01E-FF1B-4F19-89A5-C16F2A941C24}" destId="{87910672-F77C-43F4-8F11-94A511EF2E7C}" srcOrd="0" destOrd="0" presId="urn:microsoft.com/office/officeart/2005/8/layout/orgChart1"/>
    <dgm:cxn modelId="{8A911CD8-23DA-4432-A2FC-E69EDF312CB4}" type="presParOf" srcId="{79A4C01E-FF1B-4F19-89A5-C16F2A941C24}" destId="{F6124803-5225-428D-8EA1-000943E9A962}" srcOrd="1" destOrd="0" presId="urn:microsoft.com/office/officeart/2005/8/layout/orgChart1"/>
    <dgm:cxn modelId="{6FE63562-0FFB-4393-8756-D7B82F02DB32}" type="presParOf" srcId="{DDC76819-9BE2-4C0A-9792-AFA31DAA2004}" destId="{B19BC999-9B34-43EA-8B70-BCE1237DE982}" srcOrd="1" destOrd="0" presId="urn:microsoft.com/office/officeart/2005/8/layout/orgChart1"/>
    <dgm:cxn modelId="{8792B216-E011-4416-9BC9-295C9677A476}" type="presParOf" srcId="{DDC76819-9BE2-4C0A-9792-AFA31DAA2004}" destId="{31D257B6-896B-4F2D-9CA6-8834109DEA8F}" srcOrd="2" destOrd="0" presId="urn:microsoft.com/office/officeart/2005/8/layout/orgChart1"/>
    <dgm:cxn modelId="{B7E4AE97-6FA1-4F02-8305-444AB4173918}" type="presParOf" srcId="{DAE371D8-B8CF-418C-8BBA-DAF9CBB05752}" destId="{1E913846-637A-47B5-A527-BBB469E21F7A}" srcOrd="4" destOrd="0" presId="urn:microsoft.com/office/officeart/2005/8/layout/orgChart1"/>
    <dgm:cxn modelId="{960A2D9E-EF16-444C-B687-296BBF2DC1D2}" type="presParOf" srcId="{DAE371D8-B8CF-418C-8BBA-DAF9CBB05752}" destId="{204D7A3B-FD51-482B-AC63-76CDD93B07AA}" srcOrd="5" destOrd="0" presId="urn:microsoft.com/office/officeart/2005/8/layout/orgChart1"/>
    <dgm:cxn modelId="{FF523556-FEED-4244-B8E7-51F186156AD6}" type="presParOf" srcId="{204D7A3B-FD51-482B-AC63-76CDD93B07AA}" destId="{2439223D-3F0F-458C-BAA8-DAE6F82556D3}" srcOrd="0" destOrd="0" presId="urn:microsoft.com/office/officeart/2005/8/layout/orgChart1"/>
    <dgm:cxn modelId="{322576BB-A18D-45F4-B78B-5E8BCD09599B}" type="presParOf" srcId="{2439223D-3F0F-458C-BAA8-DAE6F82556D3}" destId="{16B64332-2789-47AB-9672-4D63F6315314}" srcOrd="0" destOrd="0" presId="urn:microsoft.com/office/officeart/2005/8/layout/orgChart1"/>
    <dgm:cxn modelId="{14E33609-5EE4-4C92-AC94-93A0E033D61D}" type="presParOf" srcId="{2439223D-3F0F-458C-BAA8-DAE6F82556D3}" destId="{DC8D6990-3670-4D8C-A999-F2315A7966AD}" srcOrd="1" destOrd="0" presId="urn:microsoft.com/office/officeart/2005/8/layout/orgChart1"/>
    <dgm:cxn modelId="{1620AE9C-E9F7-43DC-8A1F-B95E9D8A7DB0}" type="presParOf" srcId="{204D7A3B-FD51-482B-AC63-76CDD93B07AA}" destId="{7D5F7BD3-7E72-438E-BDDC-C49A718D9004}" srcOrd="1" destOrd="0" presId="urn:microsoft.com/office/officeart/2005/8/layout/orgChart1"/>
    <dgm:cxn modelId="{6CB40B02-AF14-47A9-81F1-BB0FB4226299}" type="presParOf" srcId="{204D7A3B-FD51-482B-AC63-76CDD93B07AA}" destId="{5270F9E2-1E07-43D7-BF3D-7E876AB9EB65}" srcOrd="2" destOrd="0" presId="urn:microsoft.com/office/officeart/2005/8/layout/orgChart1"/>
    <dgm:cxn modelId="{815AE150-5774-4376-866B-60CF410E8B39}" type="presParOf" srcId="{76F45AAA-8BAB-48C7-9DA8-5F938FA52EFD}" destId="{6C4AC18D-23E2-4191-B493-CC0CACCBDAF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13846-637A-47B5-A527-BBB469E21F7A}">
      <dsp:nvSpPr>
        <dsp:cNvPr id="0" name=""/>
        <dsp:cNvSpPr/>
      </dsp:nvSpPr>
      <dsp:spPr>
        <a:xfrm>
          <a:off x="3528392" y="2073937"/>
          <a:ext cx="2496363" cy="433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626"/>
              </a:lnTo>
              <a:lnTo>
                <a:pt x="2496363" y="216626"/>
              </a:lnTo>
              <a:lnTo>
                <a:pt x="2496363" y="433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D4335-0546-49E0-A0DC-7AD4D1D82271}">
      <dsp:nvSpPr>
        <dsp:cNvPr id="0" name=""/>
        <dsp:cNvSpPr/>
      </dsp:nvSpPr>
      <dsp:spPr>
        <a:xfrm>
          <a:off x="3482672" y="2073937"/>
          <a:ext cx="91440" cy="4332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3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B00B3-F359-47B7-868E-C7FE93D719E1}">
      <dsp:nvSpPr>
        <dsp:cNvPr id="0" name=""/>
        <dsp:cNvSpPr/>
      </dsp:nvSpPr>
      <dsp:spPr>
        <a:xfrm>
          <a:off x="1032028" y="2073937"/>
          <a:ext cx="2496363" cy="433253"/>
        </a:xfrm>
        <a:custGeom>
          <a:avLst/>
          <a:gdLst/>
          <a:ahLst/>
          <a:cxnLst/>
          <a:rect l="0" t="0" r="0" b="0"/>
          <a:pathLst>
            <a:path>
              <a:moveTo>
                <a:pt x="2496363" y="0"/>
              </a:moveTo>
              <a:lnTo>
                <a:pt x="2496363" y="216626"/>
              </a:lnTo>
              <a:lnTo>
                <a:pt x="0" y="216626"/>
              </a:lnTo>
              <a:lnTo>
                <a:pt x="0" y="433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BE098-C86B-4EAC-BC9A-E15850FFCBEC}">
      <dsp:nvSpPr>
        <dsp:cNvPr id="0" name=""/>
        <dsp:cNvSpPr/>
      </dsp:nvSpPr>
      <dsp:spPr>
        <a:xfrm>
          <a:off x="2496836" y="1042382"/>
          <a:ext cx="2063110" cy="103155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accent3">
                  <a:lumMod val="75000"/>
                </a:schemeClr>
              </a:solidFill>
            </a:rPr>
            <a:t>문화콘텐츠앱</a:t>
          </a:r>
          <a:endParaRPr lang="ko-KR" altLang="en-US" sz="2100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2496836" y="1042382"/>
        <a:ext cx="2063110" cy="1031555"/>
      </dsp:txXfrm>
    </dsp:sp>
    <dsp:sp modelId="{8ACF5EA8-88C0-46BC-A087-4B3B2C7E19C5}">
      <dsp:nvSpPr>
        <dsp:cNvPr id="0" name=""/>
        <dsp:cNvSpPr/>
      </dsp:nvSpPr>
      <dsp:spPr>
        <a:xfrm>
          <a:off x="473" y="2507190"/>
          <a:ext cx="2063110" cy="1031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직관적인</a:t>
          </a:r>
          <a:endParaRPr lang="en-US" altLang="ko-KR" sz="2100" kern="1200" dirty="0" smtClean="0"/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입출력 환경</a:t>
          </a:r>
          <a:endParaRPr lang="ko-KR" altLang="en-US" sz="2100" kern="1200" dirty="0"/>
        </a:p>
      </dsp:txBody>
      <dsp:txXfrm>
        <a:off x="473" y="2507190"/>
        <a:ext cx="2063110" cy="1031555"/>
      </dsp:txXfrm>
    </dsp:sp>
    <dsp:sp modelId="{87910672-F77C-43F4-8F11-94A511EF2E7C}">
      <dsp:nvSpPr>
        <dsp:cNvPr id="0" name=""/>
        <dsp:cNvSpPr/>
      </dsp:nvSpPr>
      <dsp:spPr>
        <a:xfrm>
          <a:off x="2496836" y="2507190"/>
          <a:ext cx="2063110" cy="1031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사용자 중심의</a:t>
          </a:r>
          <a:endParaRPr lang="en-US" altLang="ko-KR" sz="2100" kern="1200" dirty="0" smtClean="0"/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콘텐츠 제공</a:t>
          </a:r>
          <a:endParaRPr lang="ko-KR" altLang="en-US" sz="2100" kern="1200" dirty="0"/>
        </a:p>
      </dsp:txBody>
      <dsp:txXfrm>
        <a:off x="2496836" y="2507190"/>
        <a:ext cx="2063110" cy="1031555"/>
      </dsp:txXfrm>
    </dsp:sp>
    <dsp:sp modelId="{16B64332-2789-47AB-9672-4D63F6315314}">
      <dsp:nvSpPr>
        <dsp:cNvPr id="0" name=""/>
        <dsp:cNvSpPr/>
      </dsp:nvSpPr>
      <dsp:spPr>
        <a:xfrm>
          <a:off x="4993200" y="2507190"/>
          <a:ext cx="2063110" cy="1031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문화콘텐츠 앱의</a:t>
          </a:r>
          <a:endParaRPr lang="en-US" altLang="ko-KR" sz="2100" kern="1200" dirty="0" smtClean="0"/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감성 전달</a:t>
          </a:r>
          <a:endParaRPr lang="ko-KR" altLang="en-US" sz="2100" kern="1200" dirty="0"/>
        </a:p>
      </dsp:txBody>
      <dsp:txXfrm>
        <a:off x="4993200" y="2507190"/>
        <a:ext cx="2063110" cy="1031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0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1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4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0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80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4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2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2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27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48115-4655-4C6E-8FB6-360B1FAC0BB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6396111">
            <a:off x="-107441" y="175002"/>
            <a:ext cx="1476400" cy="1482062"/>
          </a:xfrm>
          <a:prstGeom prst="triangle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rot="5400000">
            <a:off x="4290" y="-2402"/>
            <a:ext cx="1252939" cy="1257744"/>
          </a:xfrm>
          <a:prstGeom prst="triangl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17175399">
            <a:off x="7781955" y="5332291"/>
            <a:ext cx="1476400" cy="1482062"/>
          </a:xfrm>
          <a:prstGeom prst="triangle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16179288">
            <a:off x="7893687" y="5598882"/>
            <a:ext cx="1252939" cy="1257744"/>
          </a:xfrm>
          <a:prstGeom prst="triangl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5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555776" y="2204864"/>
            <a:ext cx="4032448" cy="1368152"/>
            <a:chOff x="2411760" y="2636912"/>
            <a:chExt cx="4032448" cy="1368152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411760" y="4005064"/>
              <a:ext cx="40324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411760" y="2636912"/>
              <a:ext cx="40324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677891" y="2564904"/>
            <a:ext cx="378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UX/UI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전략수립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8478" y="4797151"/>
            <a:ext cx="230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작성자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김종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원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-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F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문예린 김종원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6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+mn-ea"/>
              </a:rPr>
              <a:t>사용자 분석하기</a:t>
            </a:r>
            <a:endParaRPr lang="ko-KR" altLang="en-US" dirty="0">
              <a:latin typeface="+mn-ea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395536" y="1412776"/>
            <a:ext cx="8341278" cy="518457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8906" y="1484784"/>
            <a:ext cx="801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페르소나 김자영의 정황 시나리오</a:t>
            </a:r>
            <a:r>
              <a:rPr lang="en-US" altLang="ko-KR" dirty="0" smtClean="0">
                <a:latin typeface="+mn-ea"/>
              </a:rPr>
              <a:t>(scenario)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ko-KR" altLang="en-US" dirty="0" err="1" smtClean="0">
                <a:latin typeface="+mn-ea"/>
              </a:rPr>
              <a:t>니즈</a:t>
            </a:r>
            <a:r>
              <a:rPr lang="en-US" altLang="ko-KR" dirty="0" smtClean="0">
                <a:latin typeface="+mn-ea"/>
              </a:rPr>
              <a:t>(Needs)</a:t>
            </a:r>
            <a:r>
              <a:rPr lang="ko-KR" altLang="en-US" dirty="0" smtClean="0">
                <a:latin typeface="+mn-ea"/>
              </a:rPr>
              <a:t> 도출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2204864"/>
            <a:ext cx="3816424" cy="31393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최근 노원구로 이사온 </a:t>
            </a:r>
            <a:r>
              <a:rPr lang="en-US" altLang="ko-KR" dirty="0" smtClean="0"/>
              <a:t>32</a:t>
            </a:r>
            <a:r>
              <a:rPr lang="ko-KR" altLang="en-US" dirty="0" smtClean="0"/>
              <a:t>세 김자영씨는 집 근처에 단골 가게들을 만들어가는 중이다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그러던 중 노원구의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착한가격업소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소개하는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알게 되어 자주 활용 중이다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허나 </a:t>
            </a:r>
            <a:r>
              <a:rPr lang="ko-KR" altLang="en-US" dirty="0" err="1" smtClean="0"/>
              <a:t>착한가격</a:t>
            </a:r>
            <a:r>
              <a:rPr lang="ko-KR" altLang="en-US" dirty="0" smtClean="0"/>
              <a:t> 미용실이나 세탁소를 찾았다가 </a:t>
            </a:r>
            <a:r>
              <a:rPr lang="ko-KR" altLang="en-US" dirty="0" err="1" smtClean="0"/>
              <a:t>앱의</a:t>
            </a:r>
            <a:r>
              <a:rPr lang="ko-KR" altLang="en-US" dirty="0" smtClean="0"/>
              <a:t> 정보와 실제 위치가 일치하지 않아 다시 돌아오는 경우가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업소를 찾기까지 너무 많은 단계를 거쳐야 해서 불편함을 경험했다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4048" y="2204864"/>
            <a:ext cx="3312368" cy="34163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해결책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앱의</a:t>
            </a:r>
            <a:r>
              <a:rPr lang="ko-KR" altLang="en-US" dirty="0" smtClean="0"/>
              <a:t> 정보와 실제 위치가 일치하지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위치 정보를 자주 업데이트하고 </a:t>
            </a:r>
            <a:r>
              <a:rPr lang="ko-KR" altLang="en-US" dirty="0" err="1" smtClean="0"/>
              <a:t>지도앱과</a:t>
            </a:r>
            <a:r>
              <a:rPr lang="ko-KR" altLang="en-US" dirty="0" smtClean="0"/>
              <a:t> 연동하여 확실한 위치를 찾을 수 있게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업소를 찾기까지 너무 많은 단계를 거쳐야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탐색 단계를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 이내로 단순화한다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60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+mn-ea"/>
              </a:rPr>
              <a:t>UX </a:t>
            </a:r>
            <a:r>
              <a:rPr lang="ko-KR" altLang="en-US" dirty="0" smtClean="0">
                <a:latin typeface="+mn-ea"/>
              </a:rPr>
              <a:t>전략 도출하기 </a:t>
            </a:r>
            <a:r>
              <a:rPr lang="en-US" altLang="ko-KR" dirty="0" smtClean="0">
                <a:latin typeface="+mn-ea"/>
              </a:rPr>
              <a:t>_ </a:t>
            </a:r>
            <a:r>
              <a:rPr lang="ko-KR" altLang="en-US" dirty="0" smtClean="0">
                <a:latin typeface="+mn-ea"/>
              </a:rPr>
              <a:t>포지셔닝 방향</a:t>
            </a:r>
            <a:endParaRPr lang="ko-KR" altLang="en-US" dirty="0">
              <a:latin typeface="+mn-ea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335178" y="1412776"/>
            <a:ext cx="8341278" cy="518457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37107" y="1412776"/>
            <a:ext cx="801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1-1. </a:t>
            </a:r>
            <a:r>
              <a:rPr lang="ko-KR" altLang="en-US" dirty="0" smtClean="0">
                <a:latin typeface="+mn-ea"/>
              </a:rPr>
              <a:t>앱 </a:t>
            </a:r>
            <a:r>
              <a:rPr lang="en-US" altLang="ko-KR" dirty="0" smtClean="0">
                <a:latin typeface="+mn-ea"/>
              </a:rPr>
              <a:t>UX </a:t>
            </a:r>
            <a:r>
              <a:rPr lang="ko-KR" altLang="en-US" dirty="0" smtClean="0">
                <a:latin typeface="+mn-ea"/>
              </a:rPr>
              <a:t>포지셔닝 전략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9117" y="4427820"/>
            <a:ext cx="799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1-2. </a:t>
            </a:r>
            <a:r>
              <a:rPr lang="ko-KR" altLang="en-US" dirty="0" smtClean="0">
                <a:latin typeface="+mn-ea"/>
              </a:rPr>
              <a:t>앱 디자인 전략 포지셔닝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9592" y="4801795"/>
            <a:ext cx="2160240" cy="17235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주 퍼소나 니즈</a:t>
            </a:r>
            <a:endParaRPr lang="en-US" altLang="ko-KR" sz="1600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컨텐츠 추가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/>
              <a:t>컨텐츠 </a:t>
            </a:r>
            <a:r>
              <a:rPr lang="ko-KR" altLang="en-US" sz="1100" dirty="0" smtClean="0"/>
              <a:t>업데이트 </a:t>
            </a:r>
            <a:r>
              <a:rPr lang="ko-KR" altLang="en-US" sz="1100" dirty="0"/>
              <a:t>주기 </a:t>
            </a:r>
            <a:r>
              <a:rPr lang="ko-KR" altLang="en-US" sz="1100" dirty="0" smtClean="0"/>
              <a:t>단축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지도앱과 연동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단순하고 이해하기 쉬운 </a:t>
            </a:r>
            <a:r>
              <a:rPr lang="en-US" altLang="ko-KR" sz="1100" dirty="0" smtClean="0"/>
              <a:t>UI</a:t>
            </a:r>
            <a:endParaRPr lang="en-US" altLang="ko-K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521472" y="4809346"/>
            <a:ext cx="1728192" cy="6771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부 퍼소나 니즈</a:t>
            </a:r>
            <a:endParaRPr lang="en-US" altLang="ko-KR" sz="1600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간결한 디자인</a:t>
            </a:r>
            <a:endParaRPr lang="en-US" altLang="ko-KR" sz="11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652120" y="4859868"/>
            <a:ext cx="1728192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기타 니즈</a:t>
            </a:r>
            <a:endParaRPr lang="en-US" altLang="ko-KR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27584" y="1772816"/>
            <a:ext cx="7632848" cy="24314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(1) </a:t>
            </a:r>
            <a:r>
              <a:rPr lang="ko-KR" altLang="en-US" sz="1600" dirty="0"/>
              <a:t>시장</a:t>
            </a:r>
          </a:p>
          <a:p>
            <a:r>
              <a:rPr lang="ko-KR" altLang="en-US" sz="1100" dirty="0" smtClean="0"/>
              <a:t>착한가격업소에 대한 문화콘텐츠앱은 거의 나와있지 않고 지역을 노원구로 한정한 앱은 더욱 그렇다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그래</a:t>
            </a:r>
            <a:r>
              <a:rPr lang="ko-KR" altLang="en-US" sz="1100" dirty="0"/>
              <a:t>서</a:t>
            </a:r>
            <a:r>
              <a:rPr lang="ko-KR" altLang="en-US" sz="1100" dirty="0" smtClean="0"/>
              <a:t> 노원구나 주변 지역에 거주하는 사람들에 한해 이목을 끌 수 있을 것이다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r>
              <a:rPr lang="en-US" altLang="ko-KR" sz="1600" dirty="0"/>
              <a:t>(2) </a:t>
            </a:r>
            <a:r>
              <a:rPr lang="ko-KR" altLang="en-US" sz="1600" dirty="0"/>
              <a:t>사용자</a:t>
            </a:r>
          </a:p>
          <a:p>
            <a:r>
              <a:rPr lang="ko-KR" altLang="en-US" sz="1100" dirty="0" smtClean="0"/>
              <a:t>금전적으로 여유롭지 못한 젊은 소비자들을 가성비라는 키워드를 통해 앱으로 유입시킬 수 있다</a:t>
            </a:r>
            <a:r>
              <a:rPr lang="en-US" altLang="ko-KR" sz="1100" dirty="0" smtClean="0"/>
              <a:t>. </a:t>
            </a:r>
            <a:endParaRPr lang="en-US" altLang="ko-KR" sz="1100" dirty="0"/>
          </a:p>
          <a:p>
            <a:r>
              <a:rPr lang="en-US" altLang="ko-KR" sz="1600" dirty="0" smtClean="0"/>
              <a:t>(3) </a:t>
            </a:r>
            <a:r>
              <a:rPr lang="ko-KR" altLang="en-US" sz="1600" dirty="0" smtClean="0"/>
              <a:t>경쟁사</a:t>
            </a:r>
          </a:p>
          <a:p>
            <a:r>
              <a:rPr lang="ko-KR" altLang="en-US" sz="1100" dirty="0" smtClean="0"/>
              <a:t>착한가격업소라는 주제 자체가 많이 알려지지 않은 분야이기에 강점이 될 수 있지만 행정안전부에서 공개하는 정보이기에 누구나 접근할 수 있고 같은 내용의 앱을 만들어 낼 수 있는 것 역시 위협 요인이다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때문에 업소 주소만 공개하는 게 아닌 지도를 통한 위치 표시나 길찾기 기능 등의 차별화된 기능 제공이 필요하다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/>
          </a:p>
          <a:p>
            <a:r>
              <a:rPr lang="en-US" altLang="ko-KR" sz="1600" dirty="0"/>
              <a:t>(4) </a:t>
            </a:r>
            <a:r>
              <a:rPr lang="ko-KR" altLang="en-US" sz="1600" dirty="0"/>
              <a:t>가치 전달의 방법</a:t>
            </a:r>
          </a:p>
          <a:p>
            <a:r>
              <a:rPr lang="ko-KR" altLang="en-US" sz="1100" dirty="0" smtClean="0"/>
              <a:t>착한가격업소 컨텐츠를 자주 업데이트하고 추가하면서 사용자들에게 최신정보를 제공할 수 있도록 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간결하고 깔끔한 디자인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이해하기 쉬운 </a:t>
            </a:r>
            <a:r>
              <a:rPr lang="en-US" altLang="ko-KR" sz="1100" dirty="0" smtClean="0"/>
              <a:t>UI</a:t>
            </a:r>
            <a:r>
              <a:rPr lang="ko-KR" altLang="en-US" sz="1100" dirty="0" smtClean="0"/>
              <a:t>로 누구나 쉽게 원하는 정보를 찾을 수 있도록 한다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6212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375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UX </a:t>
            </a:r>
            <a:r>
              <a:rPr lang="ko-KR" altLang="en-US" dirty="0">
                <a:latin typeface="+mn-ea"/>
              </a:rPr>
              <a:t>전략 도출하기</a:t>
            </a:r>
            <a:r>
              <a:rPr lang="en-US" altLang="ko-KR" dirty="0">
                <a:latin typeface="+mn-ea"/>
              </a:rPr>
              <a:t>_UX </a:t>
            </a:r>
            <a:r>
              <a:rPr lang="ko-KR" altLang="en-US" dirty="0">
                <a:latin typeface="+mn-ea"/>
              </a:rPr>
              <a:t>차별화 전략</a:t>
            </a:r>
            <a:endParaRPr lang="ko-KR" altLang="en-US" dirty="0">
              <a:latin typeface="+mn-ea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395536" y="1412776"/>
            <a:ext cx="8341278" cy="518457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8906" y="1484784"/>
            <a:ext cx="801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2-1. </a:t>
            </a:r>
            <a:r>
              <a:rPr lang="ko-KR" altLang="en-US" dirty="0">
                <a:latin typeface="+mn-ea"/>
              </a:rPr>
              <a:t>앱 </a:t>
            </a:r>
            <a:r>
              <a:rPr lang="en-US" altLang="ko-KR" dirty="0">
                <a:latin typeface="+mn-ea"/>
              </a:rPr>
              <a:t>UX </a:t>
            </a:r>
            <a:r>
              <a:rPr lang="ko-KR" altLang="en-US" dirty="0">
                <a:latin typeface="+mn-ea"/>
              </a:rPr>
              <a:t>디자인 </a:t>
            </a:r>
            <a:r>
              <a:rPr lang="ko-KR" altLang="en-US" dirty="0" smtClean="0">
                <a:latin typeface="+mn-ea"/>
              </a:rPr>
              <a:t>전략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2132856"/>
            <a:ext cx="2880320" cy="11849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인터랙션 디자인 전략 수립</a:t>
            </a:r>
            <a:endParaRPr lang="en-US" altLang="ko-KR" sz="1600" dirty="0" smtClean="0"/>
          </a:p>
          <a:p>
            <a:r>
              <a:rPr lang="en-US" altLang="ko-KR" sz="1100" dirty="0" smtClean="0"/>
              <a:t>: </a:t>
            </a:r>
            <a:r>
              <a:rPr lang="ko-KR" altLang="en-US" sz="1100" dirty="0" smtClean="0"/>
              <a:t>인터페이스 조작문제 해결</a:t>
            </a:r>
            <a:r>
              <a:rPr lang="en-US" altLang="ko-KR" sz="1100" dirty="0" smtClean="0"/>
              <a:t>, </a:t>
            </a:r>
          </a:p>
          <a:p>
            <a:r>
              <a:rPr lang="ko-KR" altLang="en-US" sz="1100" dirty="0" smtClean="0"/>
              <a:t>자연스러운 작업 흐름</a:t>
            </a:r>
            <a:r>
              <a:rPr lang="en-US" altLang="ko-KR" sz="1100" dirty="0" smtClean="0"/>
              <a:t>, </a:t>
            </a:r>
          </a:p>
          <a:p>
            <a:r>
              <a:rPr lang="ko-KR" altLang="en-US" sz="1100" dirty="0" smtClean="0"/>
              <a:t>명확한 피드백 제공</a:t>
            </a:r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419872" y="2132856"/>
            <a:ext cx="2448272" cy="11849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정보디자인 전략 수립</a:t>
            </a:r>
            <a:endParaRPr lang="en-US" altLang="ko-KR" sz="1600" dirty="0" smtClean="0"/>
          </a:p>
          <a:p>
            <a:r>
              <a:rPr lang="en-US" altLang="ko-KR" sz="1100" dirty="0" smtClean="0"/>
              <a:t>: </a:t>
            </a:r>
            <a:r>
              <a:rPr lang="ko-KR" altLang="en-US" sz="1100" dirty="0" smtClean="0"/>
              <a:t>명확성을 높일 수 있는 아이콘</a:t>
            </a:r>
            <a:r>
              <a:rPr lang="en-US" altLang="ko-KR" sz="1100" dirty="0" smtClean="0"/>
              <a:t>, </a:t>
            </a:r>
          </a:p>
          <a:p>
            <a:r>
              <a:rPr lang="ko-KR" altLang="en-US" sz="1100" dirty="0" smtClean="0"/>
              <a:t>레이블 네비게이션</a:t>
            </a:r>
            <a:r>
              <a:rPr lang="en-US" altLang="ko-KR" sz="1100" dirty="0" smtClean="0"/>
              <a:t>,</a:t>
            </a:r>
          </a:p>
          <a:p>
            <a:r>
              <a:rPr lang="ko-KR" altLang="en-US" sz="1100" dirty="0" smtClean="0"/>
              <a:t>글과 사진의 적절한 적용을 통해 콘텐츠 전달력을 높이고 정보 구조를 체계화</a:t>
            </a:r>
            <a:endParaRPr lang="en-US" altLang="ko-K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940152" y="2125561"/>
            <a:ext cx="2730569" cy="11849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비주얼 디자인 전략 수립</a:t>
            </a:r>
            <a:endParaRPr lang="en-US" altLang="ko-KR" sz="1600" dirty="0" smtClean="0"/>
          </a:p>
          <a:p>
            <a:r>
              <a:rPr lang="en-US" altLang="ko-KR" sz="1100" dirty="0" smtClean="0"/>
              <a:t>: </a:t>
            </a:r>
            <a:r>
              <a:rPr lang="ko-KR" altLang="en-US" sz="1100" dirty="0" smtClean="0"/>
              <a:t>간결한 레이아웃 구조</a:t>
            </a:r>
            <a:r>
              <a:rPr lang="en-US" altLang="ko-KR" sz="1100" dirty="0" smtClean="0"/>
              <a:t>, </a:t>
            </a:r>
          </a:p>
          <a:p>
            <a:r>
              <a:rPr lang="ko-KR" altLang="en-US" sz="1100" dirty="0" smtClean="0"/>
              <a:t>한눈에 이해할 수 있는 아이콘</a:t>
            </a:r>
            <a:r>
              <a:rPr lang="en-US" altLang="ko-KR" sz="1100" dirty="0" smtClean="0"/>
              <a:t>, </a:t>
            </a:r>
          </a:p>
          <a:p>
            <a:r>
              <a:rPr lang="ko-KR" altLang="en-US" sz="1100" dirty="0" smtClean="0"/>
              <a:t>기능을 명확하게 전달할 수 있는 레이블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앱의 목적에 부합하는 컬러</a:t>
            </a:r>
            <a:r>
              <a:rPr lang="en-US" altLang="ko-KR" sz="1100" dirty="0" smtClean="0"/>
              <a:t>,</a:t>
            </a:r>
          </a:p>
          <a:p>
            <a:r>
              <a:rPr lang="ko-KR" altLang="en-US" sz="1100" dirty="0" smtClean="0"/>
              <a:t>식별성을 높일 수 있는 컬러 디자인 수행</a:t>
            </a:r>
            <a:endParaRPr lang="en-US" altLang="ko-KR" sz="11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17" y="3457376"/>
            <a:ext cx="22002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435193"/>
            <a:ext cx="1543050" cy="236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457376"/>
            <a:ext cx="20955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22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375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UX </a:t>
            </a:r>
            <a:r>
              <a:rPr lang="ko-KR" altLang="en-US" dirty="0">
                <a:latin typeface="+mn-ea"/>
              </a:rPr>
              <a:t>전략 도출하기</a:t>
            </a:r>
            <a:r>
              <a:rPr lang="en-US" altLang="ko-KR" dirty="0">
                <a:latin typeface="+mn-ea"/>
              </a:rPr>
              <a:t>_UX </a:t>
            </a:r>
            <a:r>
              <a:rPr lang="ko-KR" altLang="en-US" dirty="0">
                <a:latin typeface="+mn-ea"/>
              </a:rPr>
              <a:t>차별화 전략</a:t>
            </a:r>
            <a:endParaRPr lang="ko-KR" altLang="en-US" dirty="0">
              <a:latin typeface="+mn-ea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395536" y="1412776"/>
            <a:ext cx="8341278" cy="5328592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8906" y="1484784"/>
            <a:ext cx="801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2-2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휴리스틱</a:t>
            </a:r>
            <a:r>
              <a:rPr lang="en-US" altLang="ko-KR" dirty="0">
                <a:latin typeface="+mn-ea"/>
              </a:rPr>
              <a:t>(Heuristic) </a:t>
            </a:r>
            <a:r>
              <a:rPr lang="ko-KR" altLang="en-US" dirty="0">
                <a:latin typeface="+mn-ea"/>
              </a:rPr>
              <a:t>평가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착한가격업소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90927"/>
              </p:ext>
            </p:extLst>
          </p:nvPr>
        </p:nvGraphicFramePr>
        <p:xfrm>
          <a:off x="3347864" y="1988840"/>
          <a:ext cx="5112568" cy="4627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2"/>
                <a:gridCol w="1944216"/>
                <a:gridCol w="2160240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점수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나쁨 </a:t>
                      </a:r>
                      <a:r>
                        <a:rPr lang="en-US" altLang="ko-KR" sz="1400" dirty="0" smtClean="0"/>
                        <a:t>1~</a:t>
                      </a:r>
                      <a:r>
                        <a:rPr lang="ko-KR" altLang="en-US" sz="1400" dirty="0" smtClean="0"/>
                        <a:t>좋음 </a:t>
                      </a:r>
                      <a:r>
                        <a:rPr lang="en-US" altLang="ko-KR" sz="1400" dirty="0" smtClean="0"/>
                        <a:t>5)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의견</a:t>
                      </a:r>
                      <a:endParaRPr lang="ko-KR" altLang="en-US" sz="1400" dirty="0"/>
                    </a:p>
                  </a:txBody>
                  <a:tcPr/>
                </a:tc>
              </a:tr>
              <a:tr h="354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가시성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버튼을 터치했을 때 즉시 기능이 실행된다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354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정확성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각 버튼이 어떤 역할을 하는지 이해하기 쉽다</a:t>
                      </a:r>
                      <a:endParaRPr lang="ko-KR" altLang="en-US" sz="1100" dirty="0"/>
                    </a:p>
                  </a:txBody>
                  <a:tcPr/>
                </a:tc>
              </a:tr>
              <a:tr h="354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만족성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모든 행동에 취소버튼을 넣어서 움직일 수 있게 했다</a:t>
                      </a:r>
                      <a:endParaRPr lang="ko-KR" altLang="en-US" sz="1100" dirty="0"/>
                    </a:p>
                  </a:txBody>
                  <a:tcPr/>
                </a:tc>
              </a:tr>
              <a:tr h="354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일관성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모든</a:t>
                      </a:r>
                      <a:r>
                        <a:rPr lang="ko-KR" altLang="en-US" sz="1100" baseline="0" dirty="0" smtClean="0"/>
                        <a:t> 기능이 터치와 스크롤로 작동한다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354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에러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간단한 방법으로 사용할 수 있어서 실수를 미연에 방지했다</a:t>
                      </a:r>
                      <a:endParaRPr lang="ko-KR" altLang="en-US" sz="1100" dirty="0"/>
                    </a:p>
                  </a:txBody>
                  <a:tcPr/>
                </a:tc>
              </a:tr>
              <a:tr h="354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효율성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사용은 간단하지만 자주 사용하는 조작을 설정할 수는 없다</a:t>
                      </a:r>
                      <a:endParaRPr lang="ko-KR" altLang="en-US" sz="1100" dirty="0"/>
                    </a:p>
                  </a:txBody>
                  <a:tcPr/>
                </a:tc>
              </a:tr>
              <a:tr h="354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신속성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터치 한두번으로 원하는 정보를 쉽게 찾을 수 있다</a:t>
                      </a:r>
                      <a:endParaRPr lang="ko-KR" altLang="en-US" sz="1100" dirty="0"/>
                    </a:p>
                  </a:txBody>
                  <a:tcPr/>
                </a:tc>
              </a:tr>
              <a:tr h="354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심미성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꼭 필요한 버튼으로 구성되어 디자인이 매우 간결하다</a:t>
                      </a:r>
                      <a:endParaRPr lang="ko-KR" altLang="en-US" sz="1100" dirty="0"/>
                    </a:p>
                  </a:txBody>
                  <a:tcPr/>
                </a:tc>
              </a:tr>
              <a:tr h="354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역조작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특별한 에러사항이 발생하지 않는다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354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이해성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위치제공 버튼 이외에 특별한 도움말은 제공되지 않는다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2482901" cy="441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375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UX </a:t>
            </a:r>
            <a:r>
              <a:rPr lang="ko-KR" altLang="en-US" dirty="0">
                <a:latin typeface="+mn-ea"/>
              </a:rPr>
              <a:t>전략 도출하기</a:t>
            </a:r>
            <a:r>
              <a:rPr lang="en-US" altLang="ko-KR" dirty="0">
                <a:latin typeface="+mn-ea"/>
              </a:rPr>
              <a:t>_UX </a:t>
            </a:r>
            <a:r>
              <a:rPr lang="ko-KR" altLang="en-US" dirty="0">
                <a:latin typeface="+mn-ea"/>
              </a:rPr>
              <a:t>차별화 전략</a:t>
            </a:r>
            <a:endParaRPr lang="ko-KR" altLang="en-US" dirty="0">
              <a:latin typeface="+mn-ea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395536" y="1340768"/>
            <a:ext cx="8341278" cy="5400600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8906" y="1412776"/>
            <a:ext cx="801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2-2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휴리스틱</a:t>
            </a:r>
            <a:r>
              <a:rPr lang="en-US" altLang="ko-KR" dirty="0">
                <a:latin typeface="+mn-ea"/>
              </a:rPr>
              <a:t>(Heuristic) </a:t>
            </a:r>
            <a:r>
              <a:rPr lang="ko-KR" altLang="en-US" dirty="0">
                <a:latin typeface="+mn-ea"/>
              </a:rPr>
              <a:t>평가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똑소리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2670965" cy="4293615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53336"/>
              </p:ext>
            </p:extLst>
          </p:nvPr>
        </p:nvGraphicFramePr>
        <p:xfrm>
          <a:off x="3419872" y="1802472"/>
          <a:ext cx="5112568" cy="479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2"/>
                <a:gridCol w="1944216"/>
                <a:gridCol w="2160240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점수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나쁨 </a:t>
                      </a:r>
                      <a:r>
                        <a:rPr lang="en-US" altLang="ko-KR" sz="1400" dirty="0" smtClean="0"/>
                        <a:t>1~</a:t>
                      </a:r>
                      <a:r>
                        <a:rPr lang="ko-KR" altLang="en-US" sz="1400" dirty="0" smtClean="0"/>
                        <a:t>좋음 </a:t>
                      </a:r>
                      <a:r>
                        <a:rPr lang="en-US" altLang="ko-KR" sz="1400" dirty="0" smtClean="0"/>
                        <a:t>5)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의견</a:t>
                      </a:r>
                      <a:endParaRPr lang="ko-KR" altLang="en-US" sz="1400" dirty="0"/>
                    </a:p>
                  </a:txBody>
                  <a:tcPr/>
                </a:tc>
              </a:tr>
              <a:tr h="354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가시성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기능을 실행했을 때 원하는 기능이 즉시 실행된다</a:t>
                      </a:r>
                      <a:endParaRPr lang="ko-KR" altLang="en-US" sz="1100" dirty="0"/>
                    </a:p>
                  </a:txBody>
                  <a:tcPr/>
                </a:tc>
              </a:tr>
              <a:tr h="354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정확성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검색아이콘 하나만 있어서 지나치게 단순화시켰다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354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만족성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취소버튼이 따로 존재하지 않아서 아쉽다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354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일관성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간단한 터치만으로 동작할 수 있도록 제작되었다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354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에러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사용이 간단해서 사용자의 오류가 발생하기 어렵다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354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효율성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컨텐츠를 리스트로 제공하여 보기 어렵고 자주 사용하는 조작을 설정할 수 없다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354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신속성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검색버튼 외에는 사진을 클릭하는 방식이라서 간단하다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354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심미성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앨범형으로 컨텐츠를 제공하는 간단한 디자인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354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역조작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특별한 오류가 안나와서 판단하기 어렵다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354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이해성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검색버튼 외에는 따로 도움말이 제공되지 않는다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6240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UX </a:t>
            </a:r>
            <a:r>
              <a:rPr lang="ko-KR" altLang="en-US" dirty="0">
                <a:latin typeface="+mn-ea"/>
              </a:rPr>
              <a:t>전략 도출하기</a:t>
            </a:r>
            <a:r>
              <a:rPr lang="en-US" altLang="ko-KR" dirty="0">
                <a:latin typeface="+mn-ea"/>
              </a:rPr>
              <a:t>_</a:t>
            </a:r>
            <a:r>
              <a:rPr lang="ko-KR" altLang="en-US" dirty="0">
                <a:latin typeface="+mn-ea"/>
              </a:rPr>
              <a:t>앱 </a:t>
            </a:r>
            <a:r>
              <a:rPr lang="en-US" altLang="ko-KR" dirty="0">
                <a:latin typeface="+mn-ea"/>
              </a:rPr>
              <a:t>UX/UI </a:t>
            </a:r>
            <a:r>
              <a:rPr lang="ko-KR" altLang="en-US" dirty="0">
                <a:latin typeface="+mn-ea"/>
              </a:rPr>
              <a:t>디자인 방향성 및 콘셉트 도출</a:t>
            </a:r>
            <a:endParaRPr lang="ko-KR" altLang="en-US" dirty="0">
              <a:latin typeface="+mn-ea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335178" y="1412776"/>
            <a:ext cx="8341278" cy="518457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9468" y="1412776"/>
            <a:ext cx="801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3-1. </a:t>
            </a:r>
            <a:r>
              <a:rPr lang="ko-KR" altLang="en-US" dirty="0">
                <a:latin typeface="+mn-ea"/>
              </a:rPr>
              <a:t>앱 </a:t>
            </a:r>
            <a:r>
              <a:rPr lang="en-US" altLang="ko-KR" dirty="0">
                <a:latin typeface="+mn-ea"/>
              </a:rPr>
              <a:t>UX </a:t>
            </a:r>
            <a:r>
              <a:rPr lang="ko-KR" altLang="en-US" dirty="0">
                <a:latin typeface="+mn-ea"/>
              </a:rPr>
              <a:t>디자인 </a:t>
            </a:r>
            <a:r>
              <a:rPr lang="ko-KR" altLang="en-US" dirty="0" smtClean="0">
                <a:latin typeface="+mn-ea"/>
              </a:rPr>
              <a:t>원칙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988840"/>
            <a:ext cx="7992888" cy="1354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인터랙션 디자인</a:t>
            </a:r>
            <a:endParaRPr lang="en-US" altLang="ko-KR" sz="1600" dirty="0" smtClean="0"/>
          </a:p>
          <a:p>
            <a:r>
              <a:rPr lang="en-US" altLang="ko-KR" sz="1100" dirty="0" smtClean="0"/>
              <a:t>: </a:t>
            </a:r>
            <a:r>
              <a:rPr lang="ko-KR" altLang="en-US" sz="1100" dirty="0" smtClean="0"/>
              <a:t>인터랙션 디자인의 목적은 사용자와 시스템의 상호작용을 원활하게 하는 것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사용자가 무언가 해야한다는 생각을 가지는 순간부터 인터랙션은 시작</a:t>
            </a:r>
            <a:r>
              <a:rPr lang="en-US" altLang="ko-KR" sz="1100" dirty="0" smtClean="0"/>
              <a:t> .</a:t>
            </a:r>
          </a:p>
          <a:p>
            <a:r>
              <a:rPr lang="ko-KR" altLang="en-US" sz="1100" dirty="0" smtClean="0"/>
              <a:t>비주얼 디자인과 연관이 깊고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사용자의 목표달성을 위해 어떤 행위를 하기 전 무엇을 해야 하는지 인식할 수 있게 해야함</a:t>
            </a:r>
            <a:r>
              <a:rPr lang="en-US" altLang="ko-KR" sz="1100" dirty="0" smtClean="0"/>
              <a:t>.. </a:t>
            </a:r>
          </a:p>
          <a:p>
            <a:r>
              <a:rPr lang="ko-KR" altLang="en-US" sz="1100" dirty="0" smtClean="0"/>
              <a:t>기본적인 인터랙션은 입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출력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사용자 터치등에 대한 반응 및 영역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기능의 조작방식과 반응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공간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피드백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움직임 등이 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이러한 요소들의 타깃 사용자 그룹의 특성에 맞게 하여 최소한의 인지적 노력과 움직임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정확하고 빠른 피드백 등이 이루어지게 해야한다</a:t>
            </a:r>
            <a:r>
              <a:rPr lang="en-US" altLang="ko-KR" sz="1100" dirty="0" smtClean="0"/>
              <a:t>. </a:t>
            </a:r>
            <a:endParaRPr lang="en-US" altLang="ko-KR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3429000"/>
            <a:ext cx="7992888" cy="11849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정보디자인</a:t>
            </a:r>
            <a:endParaRPr lang="en-US" altLang="ko-KR" sz="1600" dirty="0" smtClean="0"/>
          </a:p>
          <a:p>
            <a:r>
              <a:rPr lang="en-US" altLang="ko-KR" sz="1100" dirty="0" smtClean="0"/>
              <a:t>:</a:t>
            </a:r>
            <a:r>
              <a:rPr lang="ko-KR" altLang="en-US" sz="1100" dirty="0" smtClean="0"/>
              <a:t>사용자가 앱을 이용하는 목적에 따라 정보를 쉽게 이해하고 효율적으로 사용할 수 있게 정보를 조직화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구조화해서 편리한 정보구조를 제공하는것</a:t>
            </a:r>
            <a:r>
              <a:rPr lang="en-US" altLang="ko-KR" sz="1100" dirty="0" smtClean="0"/>
              <a:t> </a:t>
            </a:r>
            <a:endParaRPr lang="en-US" altLang="ko-KR" sz="1100" dirty="0"/>
          </a:p>
          <a:p>
            <a:r>
              <a:rPr lang="ko-KR" altLang="en-US" sz="1100" dirty="0" smtClean="0"/>
              <a:t>사용자 그룹의 특성을 고려해서 인지적 과부하가 걸리지 않게 디자인 대상의 인지능력을 고려하는 게 중요</a:t>
            </a:r>
            <a:endParaRPr lang="en-US" altLang="ko-KR" sz="1100" dirty="0" smtClean="0"/>
          </a:p>
          <a:p>
            <a:r>
              <a:rPr lang="ko-KR" altLang="en-US" sz="1100" dirty="0" smtClean="0"/>
              <a:t>앱이용의 맥락에서 디자인의 인지적 요소와 사용자의 기억능력을 함께 고려하여 타깃에게 적절한 정보 구성과 흐름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네비게이션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레이블링의 이해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정보 검색에 어려움이 없도록 고려해야 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39552" y="4797152"/>
            <a:ext cx="7992888" cy="11849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비주얼 디자인</a:t>
            </a:r>
            <a:endParaRPr lang="en-US" altLang="ko-KR" sz="1600" dirty="0" smtClean="0"/>
          </a:p>
          <a:p>
            <a:r>
              <a:rPr lang="en-US" altLang="ko-KR" sz="1100" dirty="0" smtClean="0"/>
              <a:t>: </a:t>
            </a:r>
            <a:r>
              <a:rPr lang="ko-KR" altLang="en-US" sz="1100" dirty="0" smtClean="0"/>
              <a:t>앱의 타이포그래피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컬러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레이아웃 등 눈에 보이는 디자인 요소 간의 위계질서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조화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통일성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일관성과 같은 개념을 가짐</a:t>
            </a:r>
            <a:endParaRPr lang="en-US" altLang="ko-KR" sz="1100" dirty="0" smtClean="0"/>
          </a:p>
          <a:p>
            <a:r>
              <a:rPr lang="ko-KR" altLang="en-US" sz="1100" dirty="0" smtClean="0"/>
              <a:t>가장 먼저 시선을 사로잡는 디자인 분야이며 디자인 대상의 시각적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인지적 특성을 가장 고려해 계획하고 실행해야 하는 중요한 분야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타깃 사용자 그룹의 니즈를 만족하게 하면서도 통일성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일관성을 유지해서 정보를 쉽게 이해하고 사용할 수 있게 해야 함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컬러 표현같은 사용자 감성을 자극하는 요소의 활용을 통해 사용자와의 정서적 유대감을 높일 수 있게 해야함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8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6240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UX </a:t>
            </a:r>
            <a:r>
              <a:rPr lang="ko-KR" altLang="en-US" dirty="0">
                <a:latin typeface="+mn-ea"/>
              </a:rPr>
              <a:t>전략 도출하기</a:t>
            </a:r>
            <a:r>
              <a:rPr lang="en-US" altLang="ko-KR" dirty="0">
                <a:latin typeface="+mn-ea"/>
              </a:rPr>
              <a:t>_</a:t>
            </a:r>
            <a:r>
              <a:rPr lang="ko-KR" altLang="en-US" dirty="0">
                <a:latin typeface="+mn-ea"/>
              </a:rPr>
              <a:t>앱 </a:t>
            </a:r>
            <a:r>
              <a:rPr lang="en-US" altLang="ko-KR" dirty="0">
                <a:latin typeface="+mn-ea"/>
              </a:rPr>
              <a:t>UX/UI </a:t>
            </a:r>
            <a:r>
              <a:rPr lang="ko-KR" altLang="en-US" dirty="0">
                <a:latin typeface="+mn-ea"/>
              </a:rPr>
              <a:t>디자인 방향성 및 콘셉트 도출</a:t>
            </a:r>
            <a:endParaRPr lang="ko-KR" altLang="en-US" dirty="0">
              <a:latin typeface="+mn-ea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335178" y="1412776"/>
            <a:ext cx="8341278" cy="518457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9468" y="1412776"/>
            <a:ext cx="801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3-2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앱 </a:t>
            </a:r>
            <a:r>
              <a:rPr lang="en-US" altLang="ko-KR" dirty="0">
                <a:latin typeface="+mn-ea"/>
              </a:rPr>
              <a:t>UX </a:t>
            </a:r>
            <a:r>
              <a:rPr lang="ko-KR" altLang="en-US" dirty="0">
                <a:latin typeface="+mn-ea"/>
              </a:rPr>
              <a:t>디자인 목표 및 </a:t>
            </a:r>
            <a:r>
              <a:rPr lang="ko-KR" altLang="en-US" dirty="0" smtClean="0">
                <a:latin typeface="+mn-ea"/>
              </a:rPr>
              <a:t>방향성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988840"/>
            <a:ext cx="7992888" cy="6771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직관적인 입출력 환경</a:t>
            </a:r>
            <a:endParaRPr lang="en-US" altLang="ko-KR" sz="1600" dirty="0" smtClean="0"/>
          </a:p>
          <a:p>
            <a:r>
              <a:rPr lang="ko-KR" altLang="en-US" sz="1100" dirty="0"/>
              <a:t>인터랙션 디자인의 문제 정의를 통합하여 문화콘텐츠앱 사용자를 위한 </a:t>
            </a:r>
            <a:r>
              <a:rPr lang="en-US" altLang="ko-KR" sz="1100" dirty="0"/>
              <a:t>UX </a:t>
            </a:r>
            <a:r>
              <a:rPr lang="ko-KR" altLang="en-US" sz="1100" dirty="0" smtClean="0"/>
              <a:t>디자인의 첫 </a:t>
            </a:r>
            <a:r>
              <a:rPr lang="ko-KR" altLang="en-US" sz="1100" dirty="0"/>
              <a:t>번째 목표를 직관적인 입출력 환경으로 설정하여 본다</a:t>
            </a:r>
            <a:r>
              <a:rPr lang="en-US" altLang="ko-KR" sz="1100" dirty="0"/>
              <a:t>.</a:t>
            </a:r>
            <a:endParaRPr lang="en-US" altLang="ko-KR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2798638"/>
            <a:ext cx="7992888" cy="6771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사용자 중심의 콘텐츠 제공</a:t>
            </a:r>
            <a:endParaRPr lang="en-US" altLang="ko-KR" sz="1600" dirty="0" smtClean="0"/>
          </a:p>
          <a:p>
            <a:r>
              <a:rPr lang="ko-KR" altLang="en-US" sz="1100" dirty="0"/>
              <a:t>두 번째 목표는 정보디자인의 문제 정의를 통합하여 명확하고 체계적인 콘텐츠 </a:t>
            </a:r>
            <a:r>
              <a:rPr lang="ko-KR" altLang="en-US" sz="1100" dirty="0" smtClean="0"/>
              <a:t>분류 방식으로 </a:t>
            </a:r>
            <a:r>
              <a:rPr lang="ko-KR" altLang="en-US" sz="1100" dirty="0"/>
              <a:t>정하여 본다</a:t>
            </a:r>
            <a:r>
              <a:rPr lang="en-US" altLang="ko-KR" sz="1100" dirty="0"/>
              <a:t>. </a:t>
            </a:r>
            <a:r>
              <a:rPr lang="ko-KR" altLang="en-US" sz="1100" dirty="0"/>
              <a:t>이를 통해</a:t>
            </a:r>
            <a:r>
              <a:rPr lang="en-US" altLang="ko-KR" sz="1100" dirty="0"/>
              <a:t>, </a:t>
            </a:r>
            <a:r>
              <a:rPr lang="ko-KR" altLang="en-US" sz="1100" dirty="0"/>
              <a:t>사용자 편의를 높일 수 있는 사용자 중심의 </a:t>
            </a:r>
            <a:r>
              <a:rPr lang="ko-KR" altLang="en-US" sz="1100" dirty="0" smtClean="0"/>
              <a:t>콘텐츠 를 </a:t>
            </a:r>
            <a:r>
              <a:rPr lang="ko-KR" altLang="en-US" sz="1100" dirty="0"/>
              <a:t>제공하는 앱으로 설정하여 본다</a:t>
            </a:r>
            <a:r>
              <a:rPr lang="en-US" altLang="ko-KR" sz="1100" dirty="0"/>
              <a:t>.</a:t>
            </a:r>
            <a:endParaRPr lang="en-US" altLang="ko-KR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3645024"/>
            <a:ext cx="7992888" cy="6771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문화콘텐츠 앱의 감성 전달</a:t>
            </a:r>
            <a:endParaRPr lang="en-US" altLang="ko-KR" sz="1600" dirty="0" smtClean="0"/>
          </a:p>
          <a:p>
            <a:r>
              <a:rPr lang="ko-KR" altLang="en-US" sz="1100" dirty="0"/>
              <a:t>세 번째 목표는 비주얼 디자인의 문제 정의를 통합하여 문화콘텐츠앱의 감성을 </a:t>
            </a:r>
            <a:r>
              <a:rPr lang="ko-KR" altLang="en-US" sz="1100" dirty="0" smtClean="0"/>
              <a:t>시각 적으로 </a:t>
            </a:r>
            <a:r>
              <a:rPr lang="ko-KR" altLang="en-US" sz="1100" dirty="0"/>
              <a:t>전달할 수 있는 앱으로 설정하여 본다</a:t>
            </a:r>
            <a:r>
              <a:rPr lang="en-US" altLang="ko-KR" sz="1100" dirty="0"/>
              <a:t>.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4589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6240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UX </a:t>
            </a:r>
            <a:r>
              <a:rPr lang="ko-KR" altLang="en-US" dirty="0">
                <a:latin typeface="+mn-ea"/>
              </a:rPr>
              <a:t>전략 도출하기</a:t>
            </a:r>
            <a:r>
              <a:rPr lang="en-US" altLang="ko-KR" dirty="0">
                <a:latin typeface="+mn-ea"/>
              </a:rPr>
              <a:t>_</a:t>
            </a:r>
            <a:r>
              <a:rPr lang="ko-KR" altLang="en-US" dirty="0">
                <a:latin typeface="+mn-ea"/>
              </a:rPr>
              <a:t>앱 </a:t>
            </a:r>
            <a:r>
              <a:rPr lang="en-US" altLang="ko-KR" dirty="0">
                <a:latin typeface="+mn-ea"/>
              </a:rPr>
              <a:t>UX/UI </a:t>
            </a:r>
            <a:r>
              <a:rPr lang="ko-KR" altLang="en-US" dirty="0">
                <a:latin typeface="+mn-ea"/>
              </a:rPr>
              <a:t>디자인 방향성 및 콘셉트 도출</a:t>
            </a:r>
            <a:endParaRPr lang="ko-KR" altLang="en-US" dirty="0">
              <a:latin typeface="+mn-ea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335178" y="1412776"/>
            <a:ext cx="8341278" cy="518457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9468" y="1412776"/>
            <a:ext cx="801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3-3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앱 디자인 콘셉트</a:t>
            </a:r>
            <a:r>
              <a:rPr lang="en-US" altLang="ko-KR" dirty="0">
                <a:latin typeface="+mn-ea"/>
              </a:rPr>
              <a:t>(Design Concept)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050522690"/>
              </p:ext>
            </p:extLst>
          </p:nvPr>
        </p:nvGraphicFramePr>
        <p:xfrm>
          <a:off x="1043608" y="1412776"/>
          <a:ext cx="7056784" cy="4581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89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2787806" y="1617662"/>
            <a:ext cx="3488397" cy="34883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11542" y="2220870"/>
            <a:ext cx="8352928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F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팀 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착한가격업소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앱이름 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 NOWON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86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938265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67544" y="855198"/>
            <a:ext cx="5628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 조사하기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_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경험 조사에서의 핵심 내용</a:t>
            </a: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467544" y="1700808"/>
            <a:ext cx="8280920" cy="482453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91683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어떤 사용자가 어떤 정황에서 해당 스마트문화콘텐츠앱을 사용하는가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?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지역 평균보다 저렴한 가격에 서비스를 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이용하고싶은 남녀노소 누구나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사용자가 스마트문화콘텐츠앱에 대해 어떠한 인식을 갖고 있는가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?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-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정보가 다양하지않고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보기 불편한 디자인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사용자가 실제 스마트문화콘텐츠앱을 어떻게 사용하는가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?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지역 평균보다 저렴한 가격에 서비스를 이용하고 싶을때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스마트문화콘텐츠앱 사용 시 사용자가 범하는 실수는 무엇인가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?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앱에 나와있는 가격을 잘못본다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비슷한 상호명을 잘못찾아간다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95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218185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3759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사용자 조사하기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_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타깃 사용자 선정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07504" y="1988840"/>
            <a:ext cx="8934676" cy="3456384"/>
            <a:chOff x="101820" y="1700808"/>
            <a:chExt cx="8934676" cy="3456384"/>
          </a:xfrm>
        </p:grpSpPr>
        <p:grpSp>
          <p:nvGrpSpPr>
            <p:cNvPr id="35" name="그룹 34"/>
            <p:cNvGrpSpPr/>
            <p:nvPr/>
          </p:nvGrpSpPr>
          <p:grpSpPr>
            <a:xfrm>
              <a:off x="101820" y="1700808"/>
              <a:ext cx="8934676" cy="3456384"/>
              <a:chOff x="454671" y="2204864"/>
              <a:chExt cx="10596942" cy="3672408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197411" y="2204864"/>
                <a:ext cx="2440408" cy="36724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454671" y="2204864"/>
                <a:ext cx="2440408" cy="367240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8611205" y="2204864"/>
                <a:ext cx="2440408" cy="36724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940152" y="2204864"/>
                <a:ext cx="2440408" cy="367240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214558" y="2238252"/>
                <a:ext cx="9172832" cy="388698"/>
                <a:chOff x="1179858" y="2238252"/>
                <a:chExt cx="9172832" cy="388698"/>
              </a:xfrm>
            </p:grpSpPr>
            <p:cxnSp>
              <p:nvCxnSpPr>
                <p:cNvPr id="17" name="직선 연결선 16"/>
                <p:cNvCxnSpPr/>
                <p:nvPr/>
              </p:nvCxnSpPr>
              <p:spPr>
                <a:xfrm>
                  <a:off x="1280175" y="2626950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직사각형 20"/>
                <p:cNvSpPr/>
                <p:nvPr/>
              </p:nvSpPr>
              <p:spPr>
                <a:xfrm>
                  <a:off x="1179858" y="2259963"/>
                  <a:ext cx="949097" cy="3597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박형준</a:t>
                  </a:r>
                  <a:endParaRPr lang="ko-KR" altLang="en-US" sz="1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3908365" y="2238252"/>
                  <a:ext cx="949097" cy="3597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김자인</a:t>
                  </a:r>
                  <a:endParaRPr lang="ko-KR" altLang="en-US" sz="1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6651106" y="2238252"/>
                  <a:ext cx="949097" cy="3597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노관범</a:t>
                  </a:r>
                  <a:endParaRPr lang="ko-KR" altLang="en-US" sz="1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9403593" y="2259963"/>
                  <a:ext cx="949097" cy="3597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명정흔</a:t>
                  </a:r>
                  <a:endParaRPr lang="ko-KR" altLang="en-US" sz="1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4057616" y="2626950"/>
                <a:ext cx="6215227" cy="0"/>
                <a:chOff x="4040469" y="2626950"/>
                <a:chExt cx="6215227" cy="0"/>
              </a:xfrm>
            </p:grpSpPr>
            <p:cxnSp>
              <p:nvCxnSpPr>
                <p:cNvPr id="30" name="직선 연결선 29"/>
                <p:cNvCxnSpPr/>
                <p:nvPr/>
              </p:nvCxnSpPr>
              <p:spPr>
                <a:xfrm>
                  <a:off x="4040469" y="2626950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9535696" y="2626950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>
              <a:xfrm>
                <a:off x="6800356" y="2626949"/>
                <a:ext cx="720000" cy="0"/>
              </a:xfrm>
              <a:prstGeom prst="line">
                <a:avLst/>
              </a:prstGeom>
              <a:ln w="1905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64" y="2293243"/>
              <a:ext cx="703709" cy="70370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504" y="3245336"/>
              <a:ext cx="1992891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성별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남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거주지역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노원구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직업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무직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이용동기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저렴한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업소를 찾기 위해서 </a:t>
              </a: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기술적숙련도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숙련자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사용형태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시간과 빈도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):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평일 점심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기대와 요구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다양한 정보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35093" y="3236704"/>
              <a:ext cx="1992891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성별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거주지역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강북구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직업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대학생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이용동기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저렴한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업소를 찾기 위해서 </a:t>
              </a: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기술적숙련도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숙련자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사용형태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시간과 빈도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):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주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말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점심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기대와 요구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다양한 정보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59186" y="3228072"/>
              <a:ext cx="199289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성별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남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거주지역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도봉구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직업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무직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이용동기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저렴한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업소를 찾기 위해서 </a:t>
              </a: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기술적숙련도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초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보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자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사용형태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시간과 빈도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):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평일 저녁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기대와 요구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초보자도 이용할 수 있는 앱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11250" y="3228071"/>
              <a:ext cx="199289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성별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거주지역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성북구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직업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직장인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이용동기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저렴한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업소를 찾기 위해서 </a:t>
              </a: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기술적숙련도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전문가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사용형태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시간과 빈도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):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주말 저녁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기대와 요구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아름다운 디자인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703" y="2289055"/>
              <a:ext cx="696841" cy="69684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513" y="2288714"/>
              <a:ext cx="708238" cy="70823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7764" y="2288715"/>
              <a:ext cx="697182" cy="697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79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430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사용자 조사하기</a:t>
            </a:r>
            <a:r>
              <a:rPr lang="en-US" altLang="ko-KR" dirty="0">
                <a:latin typeface="+mn-ea"/>
              </a:rPr>
              <a:t>_</a:t>
            </a:r>
            <a:r>
              <a:rPr lang="ko-KR" altLang="en-US" dirty="0">
                <a:latin typeface="+mn-ea"/>
              </a:rPr>
              <a:t>사용자 조사 내용 설계</a:t>
            </a: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467544" y="1700808"/>
            <a:ext cx="8280920" cy="482453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5452" y="1919141"/>
            <a:ext cx="80110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설문조사 내용 </a:t>
            </a:r>
            <a:r>
              <a:rPr lang="ko-KR" altLang="en-US" dirty="0" smtClean="0">
                <a:latin typeface="+mn-ea"/>
              </a:rPr>
              <a:t>설계하기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 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420394"/>
              </p:ext>
            </p:extLst>
          </p:nvPr>
        </p:nvGraphicFramePr>
        <p:xfrm>
          <a:off x="848760" y="2564904"/>
          <a:ext cx="7518487" cy="32230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50336"/>
                <a:gridCol w="504056"/>
                <a:gridCol w="864095"/>
              </a:tblGrid>
              <a:tr h="593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아니오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 내용은 이해하기 쉬운가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정보량이 적절한가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주제를 잘 설명해주는가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자료를 주제에 맞게 찾았는가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이미지가 주제와 어울리는가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개수가 적절한가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이미지의 크기가 적절한가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8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430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사용자 조사하기</a:t>
            </a:r>
            <a:r>
              <a:rPr lang="en-US" altLang="ko-KR" dirty="0">
                <a:latin typeface="+mn-ea"/>
              </a:rPr>
              <a:t>_</a:t>
            </a:r>
            <a:r>
              <a:rPr lang="ko-KR" altLang="en-US" dirty="0">
                <a:latin typeface="+mn-ea"/>
              </a:rPr>
              <a:t>사용자 조사 내용 설계</a:t>
            </a: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467544" y="1700808"/>
            <a:ext cx="8280920" cy="482453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5452" y="1724030"/>
            <a:ext cx="80110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필드리서치 내용 설계하기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필드리서치 </a:t>
            </a:r>
            <a:r>
              <a:rPr lang="ko-KR" altLang="en-US" dirty="0">
                <a:latin typeface="+mn-ea"/>
              </a:rPr>
              <a:t>대상을 선정한다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 - </a:t>
            </a:r>
            <a:r>
              <a:rPr lang="ko-KR" altLang="en-US" dirty="0">
                <a:latin typeface="+mn-ea"/>
              </a:rPr>
              <a:t>인원 </a:t>
            </a:r>
            <a:r>
              <a:rPr lang="en-US" altLang="ko-KR" dirty="0">
                <a:latin typeface="+mn-ea"/>
              </a:rPr>
              <a:t>: 4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조건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가성비를 좋아하는 </a:t>
            </a:r>
            <a:r>
              <a:rPr lang="en-US" altLang="ko-KR" dirty="0">
                <a:latin typeface="+mn-ea"/>
              </a:rPr>
              <a:t>20</a:t>
            </a:r>
            <a:r>
              <a:rPr lang="ko-KR" altLang="en-US" dirty="0">
                <a:latin typeface="+mn-ea"/>
              </a:rPr>
              <a:t>대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리크루팅 가이드라인을 작성한다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 - </a:t>
            </a:r>
            <a:r>
              <a:rPr lang="ko-KR" altLang="en-US" dirty="0">
                <a:latin typeface="+mn-ea"/>
              </a:rPr>
              <a:t>조사 참여자 모집 조건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가성비를 좋아하는 </a:t>
            </a:r>
            <a:r>
              <a:rPr lang="en-US" altLang="ko-KR" dirty="0">
                <a:latin typeface="+mn-ea"/>
              </a:rPr>
              <a:t>20</a:t>
            </a:r>
            <a:r>
              <a:rPr lang="ko-KR" altLang="en-US" dirty="0">
                <a:latin typeface="+mn-ea"/>
              </a:rPr>
              <a:t>대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- </a:t>
            </a:r>
            <a:r>
              <a:rPr lang="ko-KR" altLang="en-US" dirty="0">
                <a:latin typeface="+mn-ea"/>
              </a:rPr>
              <a:t>모집 기간 </a:t>
            </a:r>
            <a:r>
              <a:rPr lang="en-US" altLang="ko-KR" dirty="0">
                <a:latin typeface="+mn-ea"/>
              </a:rPr>
              <a:t>: 06</a:t>
            </a:r>
            <a:r>
              <a:rPr lang="ko-KR" altLang="en-US" dirty="0">
                <a:latin typeface="+mn-ea"/>
              </a:rPr>
              <a:t>월</a:t>
            </a:r>
            <a:r>
              <a:rPr lang="en-US" altLang="ko-KR" dirty="0">
                <a:latin typeface="+mn-ea"/>
              </a:rPr>
              <a:t>27</a:t>
            </a:r>
            <a:r>
              <a:rPr lang="ko-KR" altLang="en-US" dirty="0">
                <a:latin typeface="+mn-ea"/>
              </a:rPr>
              <a:t>일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- </a:t>
            </a:r>
            <a:r>
              <a:rPr lang="ko-KR" altLang="en-US" dirty="0">
                <a:latin typeface="+mn-ea"/>
              </a:rPr>
              <a:t>모집 장소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>
                <a:latin typeface="+mn-ea"/>
              </a:rPr>
              <a:t>노원구 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필드리서치 수행 내용을 작성한다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 - </a:t>
            </a:r>
            <a:r>
              <a:rPr lang="ko-KR" altLang="en-US" dirty="0" smtClean="0">
                <a:latin typeface="+mn-ea"/>
              </a:rPr>
              <a:t>다른 가게보다 가격이 저렴한가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앱 사용이 간편한가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앱 사용시 오류가 발견되었는가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기존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다른 앱과의 차별성이 있는가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7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사용자 </a:t>
            </a:r>
            <a:r>
              <a:rPr lang="ko-KR" altLang="en-US" dirty="0" smtClean="0">
                <a:latin typeface="+mn-ea"/>
              </a:rPr>
              <a:t>분석하기</a:t>
            </a:r>
            <a:endParaRPr lang="ko-KR" altLang="en-US" dirty="0">
              <a:latin typeface="+mn-ea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395536" y="1412776"/>
            <a:ext cx="8341278" cy="518457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8906" y="1484784"/>
            <a:ext cx="801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타깃 </a:t>
            </a:r>
            <a:r>
              <a:rPr lang="ko-KR" altLang="en-US" dirty="0" err="1" smtClean="0">
                <a:latin typeface="+mn-ea"/>
              </a:rPr>
              <a:t>그룹중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20</a:t>
            </a:r>
            <a:r>
              <a:rPr lang="ko-KR" altLang="en-US" dirty="0" smtClean="0">
                <a:latin typeface="+mn-ea"/>
              </a:rPr>
              <a:t>대 남성 </a:t>
            </a:r>
            <a:r>
              <a:rPr lang="ko-KR" altLang="en-US" dirty="0" err="1" smtClean="0">
                <a:latin typeface="+mn-ea"/>
              </a:rPr>
              <a:t>퍼소나</a:t>
            </a:r>
            <a:r>
              <a:rPr lang="en-US" altLang="ko-KR" dirty="0" smtClean="0">
                <a:latin typeface="+mn-ea"/>
              </a:rPr>
              <a:t>(persona)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0" y="1988840"/>
            <a:ext cx="1501072" cy="1501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3573016"/>
            <a:ext cx="1872208" cy="11849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특징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100" dirty="0" smtClean="0"/>
              <a:t>김선호</a:t>
            </a:r>
            <a:r>
              <a:rPr lang="en-US" altLang="ko-KR" sz="1100" dirty="0" smtClean="0"/>
              <a:t>, 25</a:t>
            </a:r>
            <a:r>
              <a:rPr lang="ko-KR" altLang="en-US" sz="1100" dirty="0" smtClean="0"/>
              <a:t>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남자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미혼</a:t>
            </a:r>
            <a:endParaRPr lang="en-US" altLang="ko-KR" sz="1100" dirty="0" smtClean="0"/>
          </a:p>
          <a:p>
            <a:r>
              <a:rPr lang="ko-KR" altLang="en-US" sz="1100" dirty="0" smtClean="0"/>
              <a:t>작은 키에 마른 체형</a:t>
            </a:r>
            <a:endParaRPr lang="en-US" altLang="ko-KR" sz="1100" dirty="0" smtClean="0"/>
          </a:p>
          <a:p>
            <a:r>
              <a:rPr lang="ko-KR" altLang="en-US" sz="1100" dirty="0" smtClean="0"/>
              <a:t>노원구 근처 도봉구에 </a:t>
            </a:r>
            <a:r>
              <a:rPr lang="ko-KR" altLang="en-US" sz="1100" dirty="0" err="1" smtClean="0"/>
              <a:t>거주중</a:t>
            </a:r>
            <a:endParaRPr lang="en-US" altLang="ko-KR" sz="1100" dirty="0" smtClean="0"/>
          </a:p>
          <a:p>
            <a:r>
              <a:rPr lang="ko-KR" altLang="en-US" sz="1100" dirty="0" smtClean="0"/>
              <a:t>취미는 </a:t>
            </a:r>
            <a:r>
              <a:rPr lang="ko-KR" altLang="en-US" sz="1100" dirty="0" err="1" smtClean="0"/>
              <a:t>맛집</a:t>
            </a:r>
            <a:r>
              <a:rPr lang="ko-KR" altLang="en-US" sz="1100" dirty="0" smtClean="0"/>
              <a:t> 탐방</a:t>
            </a:r>
            <a:endParaRPr lang="en-US" altLang="ko-KR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3568" y="4984140"/>
            <a:ext cx="1872208" cy="6771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목표</a:t>
            </a:r>
            <a:endParaRPr lang="en-US" altLang="ko-KR" sz="1600" dirty="0" smtClean="0"/>
          </a:p>
          <a:p>
            <a:r>
              <a:rPr lang="ko-KR" altLang="en-US" sz="1100" dirty="0" smtClean="0"/>
              <a:t>가격이 저렴하면서도 맛있는 음식점을 찾으려고 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699791" y="2078558"/>
            <a:ext cx="2664297" cy="8463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역</a:t>
            </a:r>
            <a:r>
              <a:rPr lang="ko-KR" altLang="en-US" sz="1600" dirty="0"/>
              <a:t>할</a:t>
            </a:r>
            <a:endParaRPr lang="en-US" altLang="ko-KR" sz="1600" dirty="0" smtClean="0"/>
          </a:p>
          <a:p>
            <a:r>
              <a:rPr lang="ko-KR" altLang="en-US" sz="1100" dirty="0" smtClean="0"/>
              <a:t>마케팅 회사의 신입으로 </a:t>
            </a:r>
            <a:r>
              <a:rPr lang="en-US" altLang="ko-KR" sz="1100" dirty="0" smtClean="0"/>
              <a:t>SNS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컨텐츠</a:t>
            </a:r>
            <a:r>
              <a:rPr lang="ko-KR" altLang="en-US" sz="1100" dirty="0" smtClean="0"/>
              <a:t> 관리를 주 업무로 하고 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2078558"/>
            <a:ext cx="2885256" cy="8463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시장 특성</a:t>
            </a:r>
            <a:endParaRPr lang="en-US" altLang="ko-KR" sz="1600" dirty="0" smtClean="0"/>
          </a:p>
          <a:p>
            <a:r>
              <a:rPr lang="ko-KR" altLang="en-US" sz="1100" dirty="0" smtClean="0"/>
              <a:t>노원구로 한정한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착한 가격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위주의 </a:t>
            </a:r>
            <a:r>
              <a:rPr lang="ko-KR" altLang="en-US" sz="1100" dirty="0" err="1" smtClean="0"/>
              <a:t>앱은</a:t>
            </a:r>
            <a:r>
              <a:rPr lang="ko-KR" altLang="en-US" sz="1100" dirty="0" smtClean="0"/>
              <a:t> 거의 없기 때문에 </a:t>
            </a:r>
            <a:r>
              <a:rPr lang="ko-KR" altLang="en-US" sz="1100" dirty="0" err="1" smtClean="0"/>
              <a:t>가성비를</a:t>
            </a:r>
            <a:r>
              <a:rPr lang="ko-KR" altLang="en-US" sz="1100" dirty="0" smtClean="0"/>
              <a:t> 추구하는 </a:t>
            </a:r>
            <a:r>
              <a:rPr lang="en-US" altLang="ko-KR" sz="1100" dirty="0" smtClean="0"/>
              <a:t>20~30</a:t>
            </a:r>
            <a:r>
              <a:rPr lang="ko-KR" altLang="en-US" sz="1100" dirty="0" smtClean="0"/>
              <a:t>대의 사용이 예상된다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696578" y="3065185"/>
            <a:ext cx="5624774" cy="5078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숙련도</a:t>
            </a:r>
            <a:endParaRPr lang="en-US" altLang="ko-KR" sz="1600" dirty="0" smtClean="0"/>
          </a:p>
          <a:p>
            <a:r>
              <a:rPr lang="ko-KR" altLang="en-US" sz="1100" dirty="0" smtClean="0"/>
              <a:t>항상 컴퓨터와 </a:t>
            </a:r>
            <a:r>
              <a:rPr lang="ko-KR" altLang="en-US" sz="1100" dirty="0" err="1" smtClean="0"/>
              <a:t>스마트폰을</a:t>
            </a:r>
            <a:r>
              <a:rPr lang="ko-KR" altLang="en-US" sz="1100" dirty="0" smtClean="0"/>
              <a:t> 활용하여 업무를 보기 </a:t>
            </a:r>
            <a:r>
              <a:rPr lang="ko-KR" altLang="en-US" sz="1100" dirty="0"/>
              <a:t>때</a:t>
            </a:r>
            <a:r>
              <a:rPr lang="ko-KR" altLang="en-US" sz="1100" dirty="0" smtClean="0"/>
              <a:t>문에 활용능력은 </a:t>
            </a:r>
            <a:r>
              <a:rPr lang="ko-KR" altLang="en-US" sz="1100" dirty="0" err="1" smtClean="0"/>
              <a:t>숙련자</a:t>
            </a:r>
            <a:r>
              <a:rPr lang="ko-KR" altLang="en-US" sz="1100" dirty="0" smtClean="0"/>
              <a:t> 수준이다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704728" y="3734742"/>
            <a:ext cx="5616624" cy="8463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사용환경</a:t>
            </a:r>
            <a:endParaRPr lang="en-US" altLang="ko-KR" sz="1400" dirty="0"/>
          </a:p>
          <a:p>
            <a:r>
              <a:rPr lang="ko-KR" altLang="en-US" sz="1100" dirty="0" smtClean="0"/>
              <a:t>평소 업무를 보며 </a:t>
            </a:r>
            <a:r>
              <a:rPr lang="en-US" altLang="ko-KR" sz="1100" dirty="0" smtClean="0"/>
              <a:t>SNS</a:t>
            </a:r>
            <a:r>
              <a:rPr lang="ko-KR" altLang="en-US" sz="1100" dirty="0" smtClean="0"/>
              <a:t>를 통해 얻는 다양한 </a:t>
            </a:r>
            <a:r>
              <a:rPr lang="ko-KR" altLang="en-US" sz="1100" dirty="0" err="1" smtClean="0"/>
              <a:t>맛집</a:t>
            </a:r>
            <a:r>
              <a:rPr lang="ko-KR" altLang="en-US" sz="1100" dirty="0" smtClean="0"/>
              <a:t> 정보를 통해 휴일에는 </a:t>
            </a:r>
            <a:r>
              <a:rPr lang="ko-KR" altLang="en-US" sz="1100" dirty="0" err="1" smtClean="0"/>
              <a:t>맛집을</a:t>
            </a:r>
            <a:r>
              <a:rPr lang="ko-KR" altLang="en-US" sz="1100" dirty="0" smtClean="0"/>
              <a:t> 찾아 다니지만 비싼 가격 때문에 최근에는 </a:t>
            </a:r>
            <a:r>
              <a:rPr lang="ko-KR" altLang="en-US" sz="1100" dirty="0" err="1" smtClean="0"/>
              <a:t>가성비</a:t>
            </a:r>
            <a:r>
              <a:rPr lang="ko-KR" altLang="en-US" sz="1100" dirty="0" smtClean="0"/>
              <a:t> 좋은 가게를 찾고 있던 중 집 근처 노원구의 착한 가격 업소를 소개하는 </a:t>
            </a:r>
            <a:r>
              <a:rPr lang="en-US" altLang="ko-KR" sz="1100" dirty="0" smtClean="0"/>
              <a:t>NOWON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앱을</a:t>
            </a:r>
            <a:r>
              <a:rPr lang="ko-KR" altLang="en-US" sz="1100" dirty="0" smtClean="0"/>
              <a:t> 이용하게 되었다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99792" y="4725144"/>
            <a:ext cx="5617794" cy="5078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라이프스타일 및 성격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세대</a:t>
            </a:r>
            <a:endParaRPr lang="en-US" altLang="ko-KR" sz="1600" dirty="0" smtClean="0"/>
          </a:p>
          <a:p>
            <a:r>
              <a:rPr lang="ko-KR" altLang="en-US" sz="1100" dirty="0" smtClean="0"/>
              <a:t>금전적으로 넉넉하지 않은 </a:t>
            </a:r>
            <a:r>
              <a:rPr lang="en-US" altLang="ko-KR" sz="1100" dirty="0" smtClean="0"/>
              <a:t>20</a:t>
            </a:r>
            <a:r>
              <a:rPr lang="ko-KR" altLang="en-US" sz="1100" dirty="0" smtClean="0"/>
              <a:t>대로써 </a:t>
            </a:r>
            <a:r>
              <a:rPr lang="ko-KR" altLang="en-US" sz="1100" dirty="0" err="1" smtClean="0"/>
              <a:t>착한가격업소</a:t>
            </a:r>
            <a:r>
              <a:rPr lang="ko-KR" altLang="en-US" sz="1100" dirty="0" smtClean="0"/>
              <a:t> 정보를 자주 찾고 잘 활용한다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699792" y="5373216"/>
            <a:ext cx="5605261" cy="6771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문제점 및 기타</a:t>
            </a:r>
            <a:endParaRPr lang="en-US" altLang="ko-KR" sz="1600" dirty="0" smtClean="0"/>
          </a:p>
          <a:p>
            <a:r>
              <a:rPr lang="ko-KR" altLang="en-US" sz="1100" dirty="0" smtClean="0"/>
              <a:t>착한 가격 업소가 생각보다 많지 않아서 불만이며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무엇보다 음식점의 </a:t>
            </a:r>
            <a:r>
              <a:rPr lang="ko-KR" altLang="en-US" sz="1100" dirty="0" err="1" smtClean="0"/>
              <a:t>갯수가</a:t>
            </a:r>
            <a:r>
              <a:rPr lang="ko-KR" altLang="en-US" sz="1100" dirty="0" smtClean="0"/>
              <a:t> 많지 않아서 추후 더 많은 업소가 추가되길 바란다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41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사용자 </a:t>
            </a:r>
            <a:r>
              <a:rPr lang="ko-KR" altLang="en-US" dirty="0" smtClean="0">
                <a:latin typeface="+mn-ea"/>
              </a:rPr>
              <a:t>분석하기</a:t>
            </a:r>
            <a:endParaRPr lang="ko-KR" altLang="en-US" dirty="0">
              <a:latin typeface="+mn-ea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395536" y="1412776"/>
            <a:ext cx="8341278" cy="518457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8906" y="1484784"/>
            <a:ext cx="801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타깃 </a:t>
            </a:r>
            <a:r>
              <a:rPr lang="ko-KR" altLang="en-US" dirty="0" err="1" smtClean="0">
                <a:latin typeface="+mn-ea"/>
              </a:rPr>
              <a:t>그룹중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30</a:t>
            </a:r>
            <a:r>
              <a:rPr lang="ko-KR" altLang="en-US" dirty="0" smtClean="0">
                <a:latin typeface="+mn-ea"/>
              </a:rPr>
              <a:t>대 여성 </a:t>
            </a:r>
            <a:r>
              <a:rPr lang="ko-KR" altLang="en-US" dirty="0" err="1" smtClean="0">
                <a:latin typeface="+mn-ea"/>
              </a:rPr>
              <a:t>퍼소나</a:t>
            </a:r>
            <a:r>
              <a:rPr lang="en-US" altLang="ko-KR" dirty="0" smtClean="0">
                <a:latin typeface="+mn-ea"/>
              </a:rPr>
              <a:t>(persona)</a:t>
            </a:r>
            <a:endParaRPr lang="en-US" altLang="ko-KR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73016"/>
            <a:ext cx="1872208" cy="8463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특징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100" dirty="0" smtClean="0"/>
              <a:t>김자</a:t>
            </a:r>
            <a:r>
              <a:rPr lang="ko-KR" altLang="en-US" sz="1100" dirty="0"/>
              <a:t>영</a:t>
            </a:r>
            <a:r>
              <a:rPr lang="en-US" altLang="ko-KR" sz="1100" dirty="0" smtClean="0"/>
              <a:t>, 32</a:t>
            </a:r>
            <a:r>
              <a:rPr lang="ko-KR" altLang="en-US" sz="1100" dirty="0" smtClean="0"/>
              <a:t>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여자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미혼</a:t>
            </a:r>
            <a:endParaRPr lang="en-US" altLang="ko-KR" sz="1100" dirty="0" smtClean="0"/>
          </a:p>
          <a:p>
            <a:r>
              <a:rPr lang="ko-KR" altLang="en-US" sz="1100" dirty="0" smtClean="0"/>
              <a:t>보통 키에 보통 체형</a:t>
            </a:r>
            <a:endParaRPr lang="en-US" altLang="ko-KR" sz="1100" dirty="0" smtClean="0"/>
          </a:p>
          <a:p>
            <a:r>
              <a:rPr lang="ko-KR" altLang="en-US" sz="1100" dirty="0" smtClean="0"/>
              <a:t>최근 노원구로 이사</a:t>
            </a:r>
            <a:endParaRPr lang="en-US" altLang="ko-KR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3568" y="4696108"/>
            <a:ext cx="1872208" cy="6771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목표</a:t>
            </a:r>
            <a:endParaRPr lang="en-US" altLang="ko-KR" sz="1600" dirty="0" smtClean="0"/>
          </a:p>
          <a:p>
            <a:r>
              <a:rPr lang="ko-KR" altLang="en-US" sz="1100" dirty="0" smtClean="0"/>
              <a:t>집 근처의 다양한 업소들을 알아보려고 함 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699791" y="2078558"/>
            <a:ext cx="2664297" cy="8463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역</a:t>
            </a:r>
            <a:r>
              <a:rPr lang="ko-KR" altLang="en-US" sz="1600" dirty="0"/>
              <a:t>할</a:t>
            </a:r>
            <a:endParaRPr lang="en-US" altLang="ko-KR" sz="1600" dirty="0" smtClean="0"/>
          </a:p>
          <a:p>
            <a:r>
              <a:rPr lang="ko-KR" altLang="en-US" sz="1100" dirty="0" smtClean="0"/>
              <a:t>회계법인에서 근무하고 있으며 퇴근 후  멀리 가지 않고 집 근처를 돌아다니는 걸 좋아함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6096" y="2078558"/>
            <a:ext cx="2885256" cy="8463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시장 특성</a:t>
            </a:r>
            <a:endParaRPr lang="en-US" altLang="ko-KR" sz="1600" dirty="0" smtClean="0"/>
          </a:p>
          <a:p>
            <a:r>
              <a:rPr lang="ko-KR" altLang="en-US" sz="1100" dirty="0" smtClean="0"/>
              <a:t>노원구로 한정한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착한 가격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위주의 </a:t>
            </a:r>
            <a:r>
              <a:rPr lang="ko-KR" altLang="en-US" sz="1100" dirty="0" err="1" smtClean="0"/>
              <a:t>앱은</a:t>
            </a:r>
            <a:r>
              <a:rPr lang="ko-KR" altLang="en-US" sz="1100" dirty="0" smtClean="0"/>
              <a:t> 거의 없기 때문에 </a:t>
            </a:r>
            <a:r>
              <a:rPr lang="ko-KR" altLang="en-US" sz="1100" dirty="0" err="1" smtClean="0"/>
              <a:t>가성비를</a:t>
            </a:r>
            <a:r>
              <a:rPr lang="ko-KR" altLang="en-US" sz="1100" dirty="0" smtClean="0"/>
              <a:t> 추구하는 </a:t>
            </a:r>
            <a:r>
              <a:rPr lang="en-US" altLang="ko-KR" sz="1100" dirty="0" smtClean="0"/>
              <a:t>20~30</a:t>
            </a:r>
            <a:r>
              <a:rPr lang="ko-KR" altLang="en-US" sz="1100" dirty="0" smtClean="0"/>
              <a:t>대의 사용이 예상된다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696578" y="3065185"/>
            <a:ext cx="5624774" cy="5078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숙련도</a:t>
            </a:r>
            <a:endParaRPr lang="en-US" altLang="ko-KR" sz="1600" dirty="0" smtClean="0"/>
          </a:p>
          <a:p>
            <a:r>
              <a:rPr lang="ko-KR" altLang="en-US" sz="1100" dirty="0" err="1" smtClean="0"/>
              <a:t>스마트폰을</a:t>
            </a:r>
            <a:r>
              <a:rPr lang="ko-KR" altLang="en-US" sz="1100" dirty="0" smtClean="0"/>
              <a:t> 오래 사용하긴 했지만 통해 웹 서핑이나 </a:t>
            </a:r>
            <a:r>
              <a:rPr lang="en-US" altLang="ko-KR" sz="1100" dirty="0" smtClean="0"/>
              <a:t>SNS</a:t>
            </a:r>
            <a:r>
              <a:rPr lang="ko-KR" altLang="en-US" sz="1100" dirty="0" smtClean="0"/>
              <a:t>등 간단한 작업을 하는 수준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704728" y="3717032"/>
            <a:ext cx="5616624" cy="8463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사용환경</a:t>
            </a:r>
            <a:endParaRPr lang="en-US" altLang="ko-KR" sz="1400" dirty="0"/>
          </a:p>
          <a:p>
            <a:r>
              <a:rPr lang="ko-KR" altLang="en-US" sz="1100" dirty="0" smtClean="0"/>
              <a:t>최대한 집 근처에서 모든 일상생활을 해결하려는 편이라서 노원구를 중심으로 한 정보를 찾는다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노원구 내의 저렴한 가격의 다양한 업종을 소개하는 </a:t>
            </a:r>
            <a:r>
              <a:rPr lang="en-US" altLang="ko-KR" sz="1100" dirty="0" smtClean="0"/>
              <a:t>‘</a:t>
            </a:r>
            <a:r>
              <a:rPr lang="ko-KR" altLang="en-US" sz="1100" dirty="0" err="1" smtClean="0"/>
              <a:t>착한가격업소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소개 </a:t>
            </a:r>
            <a:r>
              <a:rPr lang="ko-KR" altLang="en-US" sz="1100" dirty="0" err="1" smtClean="0"/>
              <a:t>앱을</a:t>
            </a:r>
            <a:r>
              <a:rPr lang="ko-KR" altLang="en-US" sz="1100" dirty="0" smtClean="0"/>
              <a:t> 알게 되어 자주 활용하고 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99792" y="4696108"/>
            <a:ext cx="5617794" cy="6771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라이프스타일 및 성격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세대</a:t>
            </a:r>
            <a:endParaRPr lang="en-US" altLang="ko-KR" sz="1600" dirty="0" smtClean="0"/>
          </a:p>
          <a:p>
            <a:r>
              <a:rPr lang="ko-KR" altLang="en-US" sz="1100" dirty="0"/>
              <a:t>멀리까지 나가기는 귀찮아하는 </a:t>
            </a:r>
            <a:r>
              <a:rPr lang="ko-KR" altLang="en-US" sz="1100" dirty="0" smtClean="0"/>
              <a:t>성격으로 집 근처 단골 미용실이나 음식점을 </a:t>
            </a:r>
            <a:r>
              <a:rPr lang="ko-KR" altLang="en-US" sz="1100" dirty="0" err="1" smtClean="0"/>
              <a:t>찾기위해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앱을</a:t>
            </a:r>
            <a:r>
              <a:rPr lang="ko-KR" altLang="en-US" sz="1100" dirty="0" smtClean="0"/>
              <a:t> 자주 이용한다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9792" y="5517232"/>
            <a:ext cx="5605261" cy="6771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문제점 및 기타</a:t>
            </a:r>
            <a:endParaRPr lang="en-US" altLang="ko-KR" sz="1600" dirty="0" smtClean="0"/>
          </a:p>
          <a:p>
            <a:r>
              <a:rPr lang="ko-KR" altLang="en-US" sz="1100" dirty="0" smtClean="0"/>
              <a:t>소개된 업소 주소의 위치와 실제 지도의 위치가 맞지 않는 경우가 있어서 수정되길 원하고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78558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+mn-ea"/>
              </a:rPr>
              <a:t>사용자 분석하기</a:t>
            </a:r>
            <a:endParaRPr lang="ko-KR" altLang="en-US" dirty="0">
              <a:latin typeface="+mn-ea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395536" y="1412776"/>
            <a:ext cx="8341278" cy="518457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8906" y="1484784"/>
            <a:ext cx="801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페르소나 김선호의 정황 시나리오</a:t>
            </a:r>
            <a:r>
              <a:rPr lang="en-US" altLang="ko-KR" dirty="0" smtClean="0">
                <a:latin typeface="+mn-ea"/>
              </a:rPr>
              <a:t>(scenario)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ko-KR" altLang="en-US" dirty="0" err="1" smtClean="0">
                <a:latin typeface="+mn-ea"/>
              </a:rPr>
              <a:t>니즈</a:t>
            </a:r>
            <a:r>
              <a:rPr lang="en-US" altLang="ko-KR" dirty="0" smtClean="0">
                <a:latin typeface="+mn-ea"/>
              </a:rPr>
              <a:t>(Needs)</a:t>
            </a:r>
            <a:r>
              <a:rPr lang="ko-KR" altLang="en-US" dirty="0" smtClean="0">
                <a:latin typeface="+mn-ea"/>
              </a:rPr>
              <a:t> 도출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2204864"/>
            <a:ext cx="3816424" cy="34163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마케팅 회사의 신입사원 </a:t>
            </a:r>
            <a:r>
              <a:rPr lang="en-US" altLang="ko-KR" dirty="0"/>
              <a:t>25</a:t>
            </a:r>
            <a:r>
              <a:rPr lang="ko-KR" altLang="en-US" dirty="0"/>
              <a:t>세 김선호씨는 </a:t>
            </a:r>
            <a:r>
              <a:rPr lang="ko-KR" altLang="en-US" dirty="0" smtClean="0"/>
              <a:t>업무를 보며 다양한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정보를 얻어 탐방을 즐기는 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가벼운 주머니 사정에 맞춘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가성</a:t>
            </a:r>
            <a:r>
              <a:rPr lang="ko-KR" altLang="en-US" dirty="0" err="1"/>
              <a:t>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무시할 수 없어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착한가격업소</a:t>
            </a:r>
            <a:r>
              <a:rPr lang="en-US" altLang="ko-KR" dirty="0" smtClean="0"/>
              <a:t>’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자주 활용하고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ko-KR" altLang="en-US" dirty="0" err="1" smtClean="0"/>
              <a:t>앱에는</a:t>
            </a:r>
            <a:r>
              <a:rPr lang="ko-KR" altLang="en-US" dirty="0" smtClean="0"/>
              <a:t> 음식점의 개수가 많지 않고 막상 찾아가면 가격이 </a:t>
            </a:r>
            <a:r>
              <a:rPr lang="ko-KR" altLang="en-US" dirty="0" err="1" smtClean="0"/>
              <a:t>앱에</a:t>
            </a:r>
            <a:r>
              <a:rPr lang="ko-KR" altLang="en-US" dirty="0" smtClean="0"/>
              <a:t> 나와있는 것과 다른 난감한 상황을 겪기도 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최근에는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통한 정보보다는 </a:t>
            </a:r>
            <a:r>
              <a:rPr lang="ko-KR" altLang="en-US" dirty="0" err="1" smtClean="0"/>
              <a:t>블로그나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sns</a:t>
            </a:r>
            <a:r>
              <a:rPr lang="ko-KR" altLang="en-US" dirty="0" smtClean="0"/>
              <a:t>를 통해 정보를 얻는 편이다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4048" y="2204864"/>
            <a:ext cx="3312368" cy="34163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해결책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착한 가격 음식점의 개수가 많지 않다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더 많은 착한 가격 업소를 찾아서 추가한다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앱에</a:t>
            </a:r>
            <a:r>
              <a:rPr lang="ko-KR" altLang="en-US" dirty="0" smtClean="0"/>
              <a:t> 있는 정보와 실제 가게의 정보와 다르다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정보의 업데이트 주기를 더 짧게 해서 항상 최신정보가 올라올 수 있게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4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1701</Words>
  <Application>Microsoft Office PowerPoint</Application>
  <PresentationFormat>화면 슬라이드 쇼(4:3)</PresentationFormat>
  <Paragraphs>296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Arial</vt:lpstr>
      <vt:lpstr>맑은 고딕</vt:lpstr>
      <vt:lpstr>a바른생각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Windows 사용자</cp:lastModifiedBy>
  <cp:revision>90</cp:revision>
  <dcterms:created xsi:type="dcterms:W3CDTF">2015-06-02T01:26:56Z</dcterms:created>
  <dcterms:modified xsi:type="dcterms:W3CDTF">2018-06-28T05:52:44Z</dcterms:modified>
</cp:coreProperties>
</file>