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-504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6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7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9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73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6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9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46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1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3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5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0519-15E9-4726-9954-06DC8ACC9ACE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6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191" y="272375"/>
            <a:ext cx="3611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ea typeface="12롯데마트드림Light"/>
              </a:rPr>
              <a:t>SULBING APP</a:t>
            </a:r>
          </a:p>
          <a:p>
            <a:r>
              <a:rPr lang="ko-KR" altLang="en-US" sz="3200" dirty="0" smtClean="0">
                <a:solidFill>
                  <a:schemeClr val="bg1"/>
                </a:solidFill>
                <a:ea typeface="12롯데마트드림Light"/>
              </a:rPr>
              <a:t>개발환경 선정하기</a:t>
            </a:r>
            <a:endParaRPr lang="en-US" altLang="ko-KR" sz="3200" dirty="0" smtClean="0">
              <a:solidFill>
                <a:schemeClr val="bg1"/>
              </a:solidFill>
              <a:ea typeface="12롯데마트드림Ligh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221" y="2952504"/>
            <a:ext cx="105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a typeface="12롯데마트드림Light" panose="02020603020101020101" pitchFamily="18" charset="-127"/>
              </a:rPr>
              <a:t>2018.08.17</a:t>
            </a:r>
          </a:p>
          <a:p>
            <a:r>
              <a:rPr lang="ko-KR" altLang="en-US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a typeface="12롯데마트드림Light" panose="02020603020101020101" pitchFamily="18" charset="-127"/>
              </a:rPr>
              <a:t>김종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a typeface="12롯데마트드림Light" panose="02020603020101020101" pitchFamily="18" charset="-127"/>
              </a:rPr>
              <a:t>원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8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 flipH="1">
            <a:off x="223520" y="194551"/>
            <a:ext cx="11744960" cy="6439161"/>
          </a:xfrm>
          <a:custGeom>
            <a:avLst/>
            <a:gdLst>
              <a:gd name="connsiteX0" fmla="*/ 8790428 w 11744960"/>
              <a:gd name="connsiteY0" fmla="*/ 0 h 6527260"/>
              <a:gd name="connsiteX1" fmla="*/ 11417812 w 11744960"/>
              <a:gd name="connsiteY1" fmla="*/ 0 h 6527260"/>
              <a:gd name="connsiteX2" fmla="*/ 11744960 w 11744960"/>
              <a:gd name="connsiteY2" fmla="*/ 327148 h 6527260"/>
              <a:gd name="connsiteX3" fmla="*/ 11744960 w 11744960"/>
              <a:gd name="connsiteY3" fmla="*/ 337271 h 6527260"/>
              <a:gd name="connsiteX4" fmla="*/ 11744960 w 11744960"/>
              <a:gd name="connsiteY4" fmla="*/ 432671 h 6527260"/>
              <a:gd name="connsiteX5" fmla="*/ 11744960 w 11744960"/>
              <a:gd name="connsiteY5" fmla="*/ 863788 h 6527260"/>
              <a:gd name="connsiteX6" fmla="*/ 11744960 w 11744960"/>
              <a:gd name="connsiteY6" fmla="*/ 1097090 h 6527260"/>
              <a:gd name="connsiteX7" fmla="*/ 11744960 w 11744960"/>
              <a:gd name="connsiteY7" fmla="*/ 6091073 h 6527260"/>
              <a:gd name="connsiteX8" fmla="*/ 11308773 w 11744960"/>
              <a:gd name="connsiteY8" fmla="*/ 6527260 h 6527260"/>
              <a:gd name="connsiteX9" fmla="*/ 436187 w 11744960"/>
              <a:gd name="connsiteY9" fmla="*/ 6527260 h 6527260"/>
              <a:gd name="connsiteX10" fmla="*/ 0 w 11744960"/>
              <a:gd name="connsiteY10" fmla="*/ 6091073 h 6527260"/>
              <a:gd name="connsiteX11" fmla="*/ 0 w 11744960"/>
              <a:gd name="connsiteY11" fmla="*/ 863788 h 6527260"/>
              <a:gd name="connsiteX12" fmla="*/ 436187 w 11744960"/>
              <a:gd name="connsiteY12" fmla="*/ 427601 h 6527260"/>
              <a:gd name="connsiteX13" fmla="*/ 8463280 w 11744960"/>
              <a:gd name="connsiteY13" fmla="*/ 427601 h 6527260"/>
              <a:gd name="connsiteX14" fmla="*/ 8463280 w 11744960"/>
              <a:gd name="connsiteY14" fmla="*/ 337271 h 6527260"/>
              <a:gd name="connsiteX15" fmla="*/ 8463280 w 11744960"/>
              <a:gd name="connsiteY15" fmla="*/ 327148 h 6527260"/>
              <a:gd name="connsiteX16" fmla="*/ 8790428 w 11744960"/>
              <a:gd name="connsiteY16" fmla="*/ 0 h 65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44960" h="6527260">
                <a:moveTo>
                  <a:pt x="8790428" y="0"/>
                </a:moveTo>
                <a:lnTo>
                  <a:pt x="11417812" y="0"/>
                </a:lnTo>
                <a:cubicBezTo>
                  <a:pt x="11598491" y="0"/>
                  <a:pt x="11744960" y="146469"/>
                  <a:pt x="11744960" y="327148"/>
                </a:cubicBezTo>
                <a:lnTo>
                  <a:pt x="11744960" y="337271"/>
                </a:lnTo>
                <a:lnTo>
                  <a:pt x="11744960" y="432671"/>
                </a:lnTo>
                <a:lnTo>
                  <a:pt x="11744960" y="863788"/>
                </a:lnTo>
                <a:lnTo>
                  <a:pt x="11744960" y="1097090"/>
                </a:lnTo>
                <a:lnTo>
                  <a:pt x="11744960" y="6091073"/>
                </a:lnTo>
                <a:cubicBezTo>
                  <a:pt x="11744960" y="6331972"/>
                  <a:pt x="11549672" y="6527260"/>
                  <a:pt x="11308773" y="6527260"/>
                </a:cubicBezTo>
                <a:lnTo>
                  <a:pt x="436187" y="6527260"/>
                </a:lnTo>
                <a:cubicBezTo>
                  <a:pt x="195288" y="6527260"/>
                  <a:pt x="0" y="6331972"/>
                  <a:pt x="0" y="6091073"/>
                </a:cubicBezTo>
                <a:lnTo>
                  <a:pt x="0" y="863788"/>
                </a:lnTo>
                <a:cubicBezTo>
                  <a:pt x="0" y="622889"/>
                  <a:pt x="195288" y="427601"/>
                  <a:pt x="436187" y="427601"/>
                </a:cubicBezTo>
                <a:lnTo>
                  <a:pt x="8463280" y="427601"/>
                </a:lnTo>
                <a:lnTo>
                  <a:pt x="8463280" y="337271"/>
                </a:lnTo>
                <a:lnTo>
                  <a:pt x="8463280" y="327148"/>
                </a:lnTo>
                <a:cubicBezTo>
                  <a:pt x="8463280" y="146469"/>
                  <a:pt x="8609749" y="0"/>
                  <a:pt x="87904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0759" y="265230"/>
            <a:ext cx="294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ea typeface="12롯데마트드림Light" panose="02020603020101020101" pitchFamily="18" charset="-127"/>
              </a:rPr>
              <a:t>안드로이드 기반 앱 개발의</a:t>
            </a:r>
            <a:endParaRPr lang="en-US" altLang="ko-KR" sz="1600" dirty="0" smtClean="0">
              <a:ln>
                <a:solidFill>
                  <a:srgbClr val="002060">
                    <a:alpha val="3000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ea typeface="12롯데마트드림Light" panose="02020603020101020101" pitchFamily="18" charset="-127"/>
              </a:rPr>
              <a:t>장점과 단점</a:t>
            </a:r>
            <a:endParaRPr lang="en-US" altLang="ko-KR" sz="1600" dirty="0">
              <a:ln>
                <a:solidFill>
                  <a:srgbClr val="002060">
                    <a:alpha val="3000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0074" y="1095750"/>
            <a:ext cx="112459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개발언어 </a:t>
            </a:r>
            <a:r>
              <a:rPr lang="en-US" altLang="ko-KR" sz="1600" dirty="0"/>
              <a:t>: </a:t>
            </a:r>
            <a:r>
              <a:rPr lang="ko-KR" altLang="en-US" sz="1600" dirty="0"/>
              <a:t>자바</a:t>
            </a:r>
            <a:r>
              <a:rPr lang="en-US" altLang="ko-KR" sz="1600" dirty="0"/>
              <a:t>(JAVA)</a:t>
            </a:r>
          </a:p>
          <a:p>
            <a:r>
              <a:rPr lang="ko-KR" altLang="en-US" sz="1600" dirty="0"/>
              <a:t>개발툴 </a:t>
            </a:r>
            <a:r>
              <a:rPr lang="en-US" altLang="ko-KR" sz="1600" dirty="0"/>
              <a:t>: </a:t>
            </a:r>
            <a:r>
              <a:rPr lang="ko-KR" altLang="en-US" sz="1600" dirty="0"/>
              <a:t>이클립스</a:t>
            </a:r>
            <a:r>
              <a:rPr lang="en-US" altLang="ko-KR" sz="1600" dirty="0"/>
              <a:t>, </a:t>
            </a:r>
            <a:r>
              <a:rPr lang="ko-KR" altLang="en-US" sz="1600" dirty="0"/>
              <a:t>안드로이드스튜디오</a:t>
            </a:r>
          </a:p>
          <a:p>
            <a:r>
              <a:rPr lang="ko-KR" altLang="en-US" sz="1600" dirty="0"/>
              <a:t>개발환경 </a:t>
            </a:r>
            <a:r>
              <a:rPr lang="en-US" altLang="ko-KR" sz="1600" dirty="0"/>
              <a:t>: </a:t>
            </a:r>
            <a:r>
              <a:rPr lang="ko-KR" altLang="en-US" sz="1600" dirty="0"/>
              <a:t>윈도우즈</a:t>
            </a:r>
            <a:r>
              <a:rPr lang="en-US" altLang="ko-KR" sz="1600" dirty="0"/>
              <a:t>, </a:t>
            </a:r>
            <a:r>
              <a:rPr lang="ko-KR" altLang="en-US" sz="1600" dirty="0"/>
              <a:t>리눅스</a:t>
            </a:r>
            <a:r>
              <a:rPr lang="en-US" altLang="ko-KR" sz="1600" dirty="0"/>
              <a:t>, </a:t>
            </a:r>
            <a:r>
              <a:rPr lang="ko-KR" altLang="en-US" sz="1600" dirty="0"/>
              <a:t>맥 </a:t>
            </a:r>
            <a:r>
              <a:rPr lang="en-US" altLang="ko-KR" sz="1600" dirty="0"/>
              <a:t>OS</a:t>
            </a:r>
            <a:r>
              <a:rPr lang="ko-KR" altLang="en-US" sz="1600" dirty="0"/>
              <a:t>에서도 </a:t>
            </a:r>
            <a:r>
              <a:rPr lang="ko-KR" altLang="en-US" sz="1600" dirty="0" smtClean="0"/>
              <a:t>가능</a:t>
            </a:r>
            <a:endParaRPr lang="ko-KR" altLang="en-US" sz="1600" dirty="0"/>
          </a:p>
          <a:p>
            <a:endParaRPr lang="en-US" altLang="ko-KR" sz="1600" dirty="0"/>
          </a:p>
          <a:p>
            <a:r>
              <a:rPr lang="ko-KR" altLang="en-US" sz="1600" dirty="0" smtClean="0"/>
              <a:t>장점</a:t>
            </a: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개발자 등록비용이 저렴하다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압도적인 점유율을 통해 많은 사용자를 확보할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개발언어인 자바가 </a:t>
            </a:r>
            <a:r>
              <a:rPr lang="ko-KR" altLang="en-US" sz="1600" dirty="0"/>
              <a:t>모든 운영체제에서 설치가 가능하고 </a:t>
            </a:r>
            <a:r>
              <a:rPr lang="ko-KR" altLang="en-US" sz="1600" dirty="0" smtClean="0"/>
              <a:t>이클립스와 안드로이드 </a:t>
            </a:r>
            <a:r>
              <a:rPr lang="ko-KR" altLang="en-US" sz="1600" dirty="0"/>
              <a:t>스튜디오도 </a:t>
            </a:r>
            <a:r>
              <a:rPr lang="ko-KR" altLang="en-US" sz="1600" dirty="0" smtClean="0"/>
              <a:t>모든 운영체제에서 개발 </a:t>
            </a:r>
            <a:r>
              <a:rPr lang="ko-KR" altLang="en-US" sz="1600" dirty="0"/>
              <a:t>할 </a:t>
            </a:r>
            <a:r>
              <a:rPr lang="ko-KR" altLang="en-US" sz="1600" dirty="0" smtClean="0"/>
              <a:t>수 </a:t>
            </a:r>
            <a:r>
              <a:rPr lang="ko-KR" altLang="en-US" sz="1600" dirty="0"/>
              <a:t>있도록 </a:t>
            </a:r>
            <a:r>
              <a:rPr lang="ko-KR" altLang="en-US" sz="1600" dirty="0" smtClean="0"/>
              <a:t>설계되어있다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모든 언어가 오픈소스이여서 커뮤니티를 통하여 소스 공유가 </a:t>
            </a:r>
            <a:r>
              <a:rPr lang="ko-KR" altLang="en-US" sz="1600" dirty="0" smtClean="0"/>
              <a:t>가능하다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윈도우즈</a:t>
            </a:r>
            <a:r>
              <a:rPr lang="en-US" altLang="ko-KR" sz="1600" dirty="0"/>
              <a:t>, </a:t>
            </a:r>
            <a:r>
              <a:rPr lang="ko-KR" altLang="en-US" sz="1600" dirty="0"/>
              <a:t>리눅스</a:t>
            </a:r>
            <a:r>
              <a:rPr lang="en-US" altLang="ko-KR" sz="1600" dirty="0"/>
              <a:t>, </a:t>
            </a:r>
            <a:r>
              <a:rPr lang="ko-KR" altLang="en-US" sz="1600" dirty="0"/>
              <a:t>맥 </a:t>
            </a:r>
            <a:r>
              <a:rPr lang="en-US" altLang="ko-KR" sz="1600" dirty="0" smtClean="0"/>
              <a:t>OS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등 다양한 </a:t>
            </a:r>
            <a:r>
              <a:rPr lang="en-US" altLang="ko-KR" sz="1600" dirty="0" smtClean="0"/>
              <a:t>OS</a:t>
            </a:r>
            <a:r>
              <a:rPr lang="ko-KR" altLang="en-US" sz="1600" dirty="0" smtClean="0"/>
              <a:t>에서 개발이 가능하다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단점</a:t>
            </a:r>
            <a:endParaRPr lang="ko-KR" alt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구글에서 개발자에 대한 지원이 대체적으로 애플에 비해 적은 </a:t>
            </a:r>
            <a:r>
              <a:rPr lang="ko-KR" altLang="en-US" sz="1600" dirty="0" smtClean="0"/>
              <a:t>편이다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145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 flipH="1">
            <a:off x="223520" y="194551"/>
            <a:ext cx="11744960" cy="6439161"/>
          </a:xfrm>
          <a:custGeom>
            <a:avLst/>
            <a:gdLst>
              <a:gd name="connsiteX0" fmla="*/ 8790428 w 11744960"/>
              <a:gd name="connsiteY0" fmla="*/ 0 h 6527260"/>
              <a:gd name="connsiteX1" fmla="*/ 11417812 w 11744960"/>
              <a:gd name="connsiteY1" fmla="*/ 0 h 6527260"/>
              <a:gd name="connsiteX2" fmla="*/ 11744960 w 11744960"/>
              <a:gd name="connsiteY2" fmla="*/ 327148 h 6527260"/>
              <a:gd name="connsiteX3" fmla="*/ 11744960 w 11744960"/>
              <a:gd name="connsiteY3" fmla="*/ 337271 h 6527260"/>
              <a:gd name="connsiteX4" fmla="*/ 11744960 w 11744960"/>
              <a:gd name="connsiteY4" fmla="*/ 432671 h 6527260"/>
              <a:gd name="connsiteX5" fmla="*/ 11744960 w 11744960"/>
              <a:gd name="connsiteY5" fmla="*/ 863788 h 6527260"/>
              <a:gd name="connsiteX6" fmla="*/ 11744960 w 11744960"/>
              <a:gd name="connsiteY6" fmla="*/ 1097090 h 6527260"/>
              <a:gd name="connsiteX7" fmla="*/ 11744960 w 11744960"/>
              <a:gd name="connsiteY7" fmla="*/ 6091073 h 6527260"/>
              <a:gd name="connsiteX8" fmla="*/ 11308773 w 11744960"/>
              <a:gd name="connsiteY8" fmla="*/ 6527260 h 6527260"/>
              <a:gd name="connsiteX9" fmla="*/ 436187 w 11744960"/>
              <a:gd name="connsiteY9" fmla="*/ 6527260 h 6527260"/>
              <a:gd name="connsiteX10" fmla="*/ 0 w 11744960"/>
              <a:gd name="connsiteY10" fmla="*/ 6091073 h 6527260"/>
              <a:gd name="connsiteX11" fmla="*/ 0 w 11744960"/>
              <a:gd name="connsiteY11" fmla="*/ 863788 h 6527260"/>
              <a:gd name="connsiteX12" fmla="*/ 436187 w 11744960"/>
              <a:gd name="connsiteY12" fmla="*/ 427601 h 6527260"/>
              <a:gd name="connsiteX13" fmla="*/ 8463280 w 11744960"/>
              <a:gd name="connsiteY13" fmla="*/ 427601 h 6527260"/>
              <a:gd name="connsiteX14" fmla="*/ 8463280 w 11744960"/>
              <a:gd name="connsiteY14" fmla="*/ 337271 h 6527260"/>
              <a:gd name="connsiteX15" fmla="*/ 8463280 w 11744960"/>
              <a:gd name="connsiteY15" fmla="*/ 327148 h 6527260"/>
              <a:gd name="connsiteX16" fmla="*/ 8790428 w 11744960"/>
              <a:gd name="connsiteY16" fmla="*/ 0 h 65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44960" h="6527260">
                <a:moveTo>
                  <a:pt x="8790428" y="0"/>
                </a:moveTo>
                <a:lnTo>
                  <a:pt x="11417812" y="0"/>
                </a:lnTo>
                <a:cubicBezTo>
                  <a:pt x="11598491" y="0"/>
                  <a:pt x="11744960" y="146469"/>
                  <a:pt x="11744960" y="327148"/>
                </a:cubicBezTo>
                <a:lnTo>
                  <a:pt x="11744960" y="337271"/>
                </a:lnTo>
                <a:lnTo>
                  <a:pt x="11744960" y="432671"/>
                </a:lnTo>
                <a:lnTo>
                  <a:pt x="11744960" y="863788"/>
                </a:lnTo>
                <a:lnTo>
                  <a:pt x="11744960" y="1097090"/>
                </a:lnTo>
                <a:lnTo>
                  <a:pt x="11744960" y="6091073"/>
                </a:lnTo>
                <a:cubicBezTo>
                  <a:pt x="11744960" y="6331972"/>
                  <a:pt x="11549672" y="6527260"/>
                  <a:pt x="11308773" y="6527260"/>
                </a:cubicBezTo>
                <a:lnTo>
                  <a:pt x="436187" y="6527260"/>
                </a:lnTo>
                <a:cubicBezTo>
                  <a:pt x="195288" y="6527260"/>
                  <a:pt x="0" y="6331972"/>
                  <a:pt x="0" y="6091073"/>
                </a:cubicBezTo>
                <a:lnTo>
                  <a:pt x="0" y="863788"/>
                </a:lnTo>
                <a:cubicBezTo>
                  <a:pt x="0" y="622889"/>
                  <a:pt x="195288" y="427601"/>
                  <a:pt x="436187" y="427601"/>
                </a:cubicBezTo>
                <a:lnTo>
                  <a:pt x="8463280" y="427601"/>
                </a:lnTo>
                <a:lnTo>
                  <a:pt x="8463280" y="337271"/>
                </a:lnTo>
                <a:lnTo>
                  <a:pt x="8463280" y="327148"/>
                </a:lnTo>
                <a:cubicBezTo>
                  <a:pt x="8463280" y="146469"/>
                  <a:pt x="8609749" y="0"/>
                  <a:pt x="87904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0759" y="265230"/>
            <a:ext cx="294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Light" panose="02020603020101020101" pitchFamily="18" charset="-127"/>
              </a:rPr>
              <a:t>iOS</a:t>
            </a:r>
            <a:r>
              <a:rPr lang="ko-KR" altLang="en-US" sz="1600" dirty="0" smtClean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Light" panose="02020603020101020101" pitchFamily="18" charset="-127"/>
              </a:rPr>
              <a:t> 기반 앱 개발의</a:t>
            </a:r>
            <a:endParaRPr lang="en-US" altLang="ko-KR" sz="1600" dirty="0" smtClean="0">
              <a:ln>
                <a:solidFill>
                  <a:srgbClr val="002060">
                    <a:alpha val="3000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latin typeface="12롯데마트드림Bold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Light" panose="02020603020101020101" pitchFamily="18" charset="-127"/>
              </a:rPr>
              <a:t>장점과 단점</a:t>
            </a:r>
            <a:endParaRPr lang="en-US" altLang="ko-KR" sz="1600" dirty="0">
              <a:ln>
                <a:solidFill>
                  <a:srgbClr val="002060">
                    <a:alpha val="3000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0074" y="1095750"/>
            <a:ext cx="112459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개발언어 </a:t>
            </a:r>
            <a:r>
              <a:rPr lang="en-US" altLang="ko-KR" sz="1600" dirty="0"/>
              <a:t>: Objective - C, Swift</a:t>
            </a:r>
          </a:p>
          <a:p>
            <a:r>
              <a:rPr lang="ko-KR" altLang="en-US" sz="1600" dirty="0"/>
              <a:t>개발 툴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Xcode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주로 사용</a:t>
            </a:r>
          </a:p>
          <a:p>
            <a:r>
              <a:rPr lang="ko-KR" altLang="en-US" sz="1600" dirty="0"/>
              <a:t>개발환경 </a:t>
            </a:r>
            <a:r>
              <a:rPr lang="en-US" altLang="ko-KR" sz="1600" dirty="0"/>
              <a:t>: Mac OS X</a:t>
            </a:r>
            <a:r>
              <a:rPr lang="ko-KR" altLang="en-US" sz="1600" dirty="0"/>
              <a:t>가 설치가 되어 있는 매킨토시나 혹은 맥 </a:t>
            </a:r>
            <a:r>
              <a:rPr lang="ko-KR" altLang="en-US" sz="1600" dirty="0" smtClean="0"/>
              <a:t>컴퓨터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 smtClean="0"/>
              <a:t>장점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안드로이드에 비해 인앱 </a:t>
            </a:r>
            <a:r>
              <a:rPr lang="ko-KR" altLang="en-US" sz="1600" dirty="0"/>
              <a:t>결제 횟수도 더 높고</a:t>
            </a:r>
            <a:r>
              <a:rPr lang="en-US" altLang="ko-KR" sz="1600" dirty="0"/>
              <a:t>, </a:t>
            </a:r>
            <a:r>
              <a:rPr lang="ko-KR" altLang="en-US" sz="1600" dirty="0"/>
              <a:t>유료 앱을 구매하는 </a:t>
            </a:r>
            <a:r>
              <a:rPr lang="ko-KR" altLang="en-US" sz="1600" dirty="0" smtClean="0"/>
              <a:t>성향도 더 높아서 평균적인 수입 수준이 더 높다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애플로부터 </a:t>
            </a:r>
            <a:r>
              <a:rPr lang="ko-KR" altLang="en-US" sz="1600" dirty="0" smtClean="0"/>
              <a:t>개발자 지원을 받을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단점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개발자 등록 비용이 비싸다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Mac OS</a:t>
            </a:r>
            <a:r>
              <a:rPr lang="ko-KR" altLang="en-US" sz="1600" dirty="0" smtClean="0"/>
              <a:t>가 설치된 컴퓨터로만 개발이 가능하다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개발언어인 </a:t>
            </a:r>
            <a:r>
              <a:rPr lang="en-US" altLang="ko-KR" sz="1600" dirty="0" smtClean="0"/>
              <a:t>Objective </a:t>
            </a:r>
            <a:r>
              <a:rPr lang="en-US" altLang="ko-KR" sz="1600" dirty="0"/>
              <a:t>- C, </a:t>
            </a:r>
            <a:r>
              <a:rPr lang="en-US" altLang="ko-KR" sz="1600" dirty="0" smtClean="0"/>
              <a:t>Swift</a:t>
            </a:r>
            <a:r>
              <a:rPr lang="ko-KR" altLang="en-US" sz="1600" dirty="0" smtClean="0"/>
              <a:t>가 거의 애플 플랫폼에서만 사용된다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8796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 flipH="1">
            <a:off x="223520" y="194551"/>
            <a:ext cx="11744960" cy="6439161"/>
          </a:xfrm>
          <a:custGeom>
            <a:avLst/>
            <a:gdLst>
              <a:gd name="connsiteX0" fmla="*/ 8790428 w 11744960"/>
              <a:gd name="connsiteY0" fmla="*/ 0 h 6527260"/>
              <a:gd name="connsiteX1" fmla="*/ 11417812 w 11744960"/>
              <a:gd name="connsiteY1" fmla="*/ 0 h 6527260"/>
              <a:gd name="connsiteX2" fmla="*/ 11744960 w 11744960"/>
              <a:gd name="connsiteY2" fmla="*/ 327148 h 6527260"/>
              <a:gd name="connsiteX3" fmla="*/ 11744960 w 11744960"/>
              <a:gd name="connsiteY3" fmla="*/ 337271 h 6527260"/>
              <a:gd name="connsiteX4" fmla="*/ 11744960 w 11744960"/>
              <a:gd name="connsiteY4" fmla="*/ 432671 h 6527260"/>
              <a:gd name="connsiteX5" fmla="*/ 11744960 w 11744960"/>
              <a:gd name="connsiteY5" fmla="*/ 863788 h 6527260"/>
              <a:gd name="connsiteX6" fmla="*/ 11744960 w 11744960"/>
              <a:gd name="connsiteY6" fmla="*/ 1097090 h 6527260"/>
              <a:gd name="connsiteX7" fmla="*/ 11744960 w 11744960"/>
              <a:gd name="connsiteY7" fmla="*/ 6091073 h 6527260"/>
              <a:gd name="connsiteX8" fmla="*/ 11308773 w 11744960"/>
              <a:gd name="connsiteY8" fmla="*/ 6527260 h 6527260"/>
              <a:gd name="connsiteX9" fmla="*/ 436187 w 11744960"/>
              <a:gd name="connsiteY9" fmla="*/ 6527260 h 6527260"/>
              <a:gd name="connsiteX10" fmla="*/ 0 w 11744960"/>
              <a:gd name="connsiteY10" fmla="*/ 6091073 h 6527260"/>
              <a:gd name="connsiteX11" fmla="*/ 0 w 11744960"/>
              <a:gd name="connsiteY11" fmla="*/ 863788 h 6527260"/>
              <a:gd name="connsiteX12" fmla="*/ 436187 w 11744960"/>
              <a:gd name="connsiteY12" fmla="*/ 427601 h 6527260"/>
              <a:gd name="connsiteX13" fmla="*/ 8463280 w 11744960"/>
              <a:gd name="connsiteY13" fmla="*/ 427601 h 6527260"/>
              <a:gd name="connsiteX14" fmla="*/ 8463280 w 11744960"/>
              <a:gd name="connsiteY14" fmla="*/ 337271 h 6527260"/>
              <a:gd name="connsiteX15" fmla="*/ 8463280 w 11744960"/>
              <a:gd name="connsiteY15" fmla="*/ 327148 h 6527260"/>
              <a:gd name="connsiteX16" fmla="*/ 8790428 w 11744960"/>
              <a:gd name="connsiteY16" fmla="*/ 0 h 65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44960" h="6527260">
                <a:moveTo>
                  <a:pt x="8790428" y="0"/>
                </a:moveTo>
                <a:lnTo>
                  <a:pt x="11417812" y="0"/>
                </a:lnTo>
                <a:cubicBezTo>
                  <a:pt x="11598491" y="0"/>
                  <a:pt x="11744960" y="146469"/>
                  <a:pt x="11744960" y="327148"/>
                </a:cubicBezTo>
                <a:lnTo>
                  <a:pt x="11744960" y="337271"/>
                </a:lnTo>
                <a:lnTo>
                  <a:pt x="11744960" y="432671"/>
                </a:lnTo>
                <a:lnTo>
                  <a:pt x="11744960" y="863788"/>
                </a:lnTo>
                <a:lnTo>
                  <a:pt x="11744960" y="1097090"/>
                </a:lnTo>
                <a:lnTo>
                  <a:pt x="11744960" y="6091073"/>
                </a:lnTo>
                <a:cubicBezTo>
                  <a:pt x="11744960" y="6331972"/>
                  <a:pt x="11549672" y="6527260"/>
                  <a:pt x="11308773" y="6527260"/>
                </a:cubicBezTo>
                <a:lnTo>
                  <a:pt x="436187" y="6527260"/>
                </a:lnTo>
                <a:cubicBezTo>
                  <a:pt x="195288" y="6527260"/>
                  <a:pt x="0" y="6331972"/>
                  <a:pt x="0" y="6091073"/>
                </a:cubicBezTo>
                <a:lnTo>
                  <a:pt x="0" y="863788"/>
                </a:lnTo>
                <a:cubicBezTo>
                  <a:pt x="0" y="622889"/>
                  <a:pt x="195288" y="427601"/>
                  <a:pt x="436187" y="427601"/>
                </a:cubicBezTo>
                <a:lnTo>
                  <a:pt x="8463280" y="427601"/>
                </a:lnTo>
                <a:lnTo>
                  <a:pt x="8463280" y="337271"/>
                </a:lnTo>
                <a:lnTo>
                  <a:pt x="8463280" y="327148"/>
                </a:lnTo>
                <a:cubicBezTo>
                  <a:pt x="8463280" y="146469"/>
                  <a:pt x="8609749" y="0"/>
                  <a:pt x="87904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0759" y="265230"/>
            <a:ext cx="294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Light" panose="02020603020101020101" pitchFamily="18" charset="-127"/>
              </a:rPr>
              <a:t>앱 개발환경 선정 이유</a:t>
            </a:r>
            <a:endParaRPr lang="en-US" altLang="ko-KR" sz="1600" dirty="0">
              <a:ln>
                <a:solidFill>
                  <a:srgbClr val="002060">
                    <a:alpha val="3000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0074" y="1095750"/>
            <a:ext cx="112459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앱 개발환경 선정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안드로이드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선정 이유 </a:t>
            </a:r>
            <a:endParaRPr lang="en-US" altLang="ko-KR" sz="1600" dirty="0" smtClean="0"/>
          </a:p>
          <a:p>
            <a:r>
              <a:rPr lang="en-US" altLang="ko-KR" sz="1600" dirty="0" smtClean="0"/>
              <a:t>: iOS </a:t>
            </a:r>
            <a:r>
              <a:rPr lang="ko-KR" altLang="en-US" sz="1600" dirty="0" smtClean="0"/>
              <a:t>기반은 </a:t>
            </a:r>
            <a:r>
              <a:rPr lang="en-US" altLang="ko-KR" sz="1600" dirty="0" smtClean="0"/>
              <a:t>Mac OS</a:t>
            </a:r>
            <a:r>
              <a:rPr lang="ko-KR" altLang="en-US" sz="1600" dirty="0" smtClean="0"/>
              <a:t>에서만 개발이 가능하기 때문에 컴퓨터를 새로 구입해야 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안드로이드 기반은 모든 운영체제에서 개발이 가능해서 추가적인 투자 없이 시작할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국내 스마트폰 사용자 플랫폼 점유율을 봤을 때 </a:t>
            </a:r>
            <a:r>
              <a:rPr lang="en-US" altLang="ko-KR" sz="1600" dirty="0" smtClean="0"/>
              <a:t>iOS</a:t>
            </a:r>
            <a:r>
              <a:rPr lang="ko-KR" altLang="en-US" sz="1600" dirty="0" smtClean="0"/>
              <a:t>에 비해 안드로이드가 압도적으로 많기 때문에 안드로이드를 선택했다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1026" name="Picture 2" descr="http://image.news1.kr/system/photos/2017/4/5/2467595/arti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003" y="3079718"/>
            <a:ext cx="5334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72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 flipH="1">
            <a:off x="223520" y="194551"/>
            <a:ext cx="11744960" cy="6439161"/>
          </a:xfrm>
          <a:custGeom>
            <a:avLst/>
            <a:gdLst>
              <a:gd name="connsiteX0" fmla="*/ 8790428 w 11744960"/>
              <a:gd name="connsiteY0" fmla="*/ 0 h 6527260"/>
              <a:gd name="connsiteX1" fmla="*/ 11417812 w 11744960"/>
              <a:gd name="connsiteY1" fmla="*/ 0 h 6527260"/>
              <a:gd name="connsiteX2" fmla="*/ 11744960 w 11744960"/>
              <a:gd name="connsiteY2" fmla="*/ 327148 h 6527260"/>
              <a:gd name="connsiteX3" fmla="*/ 11744960 w 11744960"/>
              <a:gd name="connsiteY3" fmla="*/ 337271 h 6527260"/>
              <a:gd name="connsiteX4" fmla="*/ 11744960 w 11744960"/>
              <a:gd name="connsiteY4" fmla="*/ 432671 h 6527260"/>
              <a:gd name="connsiteX5" fmla="*/ 11744960 w 11744960"/>
              <a:gd name="connsiteY5" fmla="*/ 863788 h 6527260"/>
              <a:gd name="connsiteX6" fmla="*/ 11744960 w 11744960"/>
              <a:gd name="connsiteY6" fmla="*/ 1097090 h 6527260"/>
              <a:gd name="connsiteX7" fmla="*/ 11744960 w 11744960"/>
              <a:gd name="connsiteY7" fmla="*/ 6091073 h 6527260"/>
              <a:gd name="connsiteX8" fmla="*/ 11308773 w 11744960"/>
              <a:gd name="connsiteY8" fmla="*/ 6527260 h 6527260"/>
              <a:gd name="connsiteX9" fmla="*/ 436187 w 11744960"/>
              <a:gd name="connsiteY9" fmla="*/ 6527260 h 6527260"/>
              <a:gd name="connsiteX10" fmla="*/ 0 w 11744960"/>
              <a:gd name="connsiteY10" fmla="*/ 6091073 h 6527260"/>
              <a:gd name="connsiteX11" fmla="*/ 0 w 11744960"/>
              <a:gd name="connsiteY11" fmla="*/ 863788 h 6527260"/>
              <a:gd name="connsiteX12" fmla="*/ 436187 w 11744960"/>
              <a:gd name="connsiteY12" fmla="*/ 427601 h 6527260"/>
              <a:gd name="connsiteX13" fmla="*/ 8463280 w 11744960"/>
              <a:gd name="connsiteY13" fmla="*/ 427601 h 6527260"/>
              <a:gd name="connsiteX14" fmla="*/ 8463280 w 11744960"/>
              <a:gd name="connsiteY14" fmla="*/ 337271 h 6527260"/>
              <a:gd name="connsiteX15" fmla="*/ 8463280 w 11744960"/>
              <a:gd name="connsiteY15" fmla="*/ 327148 h 6527260"/>
              <a:gd name="connsiteX16" fmla="*/ 8790428 w 11744960"/>
              <a:gd name="connsiteY16" fmla="*/ 0 h 65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44960" h="6527260">
                <a:moveTo>
                  <a:pt x="8790428" y="0"/>
                </a:moveTo>
                <a:lnTo>
                  <a:pt x="11417812" y="0"/>
                </a:lnTo>
                <a:cubicBezTo>
                  <a:pt x="11598491" y="0"/>
                  <a:pt x="11744960" y="146469"/>
                  <a:pt x="11744960" y="327148"/>
                </a:cubicBezTo>
                <a:lnTo>
                  <a:pt x="11744960" y="337271"/>
                </a:lnTo>
                <a:lnTo>
                  <a:pt x="11744960" y="432671"/>
                </a:lnTo>
                <a:lnTo>
                  <a:pt x="11744960" y="863788"/>
                </a:lnTo>
                <a:lnTo>
                  <a:pt x="11744960" y="1097090"/>
                </a:lnTo>
                <a:lnTo>
                  <a:pt x="11744960" y="6091073"/>
                </a:lnTo>
                <a:cubicBezTo>
                  <a:pt x="11744960" y="6331972"/>
                  <a:pt x="11549672" y="6527260"/>
                  <a:pt x="11308773" y="6527260"/>
                </a:cubicBezTo>
                <a:lnTo>
                  <a:pt x="436187" y="6527260"/>
                </a:lnTo>
                <a:cubicBezTo>
                  <a:pt x="195288" y="6527260"/>
                  <a:pt x="0" y="6331972"/>
                  <a:pt x="0" y="6091073"/>
                </a:cubicBezTo>
                <a:lnTo>
                  <a:pt x="0" y="863788"/>
                </a:lnTo>
                <a:cubicBezTo>
                  <a:pt x="0" y="622889"/>
                  <a:pt x="195288" y="427601"/>
                  <a:pt x="436187" y="427601"/>
                </a:cubicBezTo>
                <a:lnTo>
                  <a:pt x="8463280" y="427601"/>
                </a:lnTo>
                <a:lnTo>
                  <a:pt x="8463280" y="337271"/>
                </a:lnTo>
                <a:lnTo>
                  <a:pt x="8463280" y="327148"/>
                </a:lnTo>
                <a:cubicBezTo>
                  <a:pt x="8463280" y="146469"/>
                  <a:pt x="8609749" y="0"/>
                  <a:pt x="87904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0759" y="265230"/>
            <a:ext cx="294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앱 개발 환경요소 정의</a:t>
            </a:r>
            <a:endParaRPr lang="en-US" altLang="ko-KR" sz="1600" dirty="0">
              <a:ln>
                <a:solidFill>
                  <a:srgbClr val="002060">
                    <a:alpha val="3000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0074" y="1095750"/>
            <a:ext cx="112459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앱 개발 환경 설정 </a:t>
            </a:r>
            <a:r>
              <a:rPr lang="ko-KR" altLang="en-US" sz="1600" dirty="0" smtClean="0"/>
              <a:t>순서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/>
              <a:t>JDK </a:t>
            </a:r>
            <a:r>
              <a:rPr lang="ko-KR" altLang="en-US" sz="1600" dirty="0" smtClean="0"/>
              <a:t>설치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안드로이드 </a:t>
            </a:r>
            <a:r>
              <a:rPr lang="en-US" altLang="ko-KR" sz="1600" dirty="0"/>
              <a:t>SDK </a:t>
            </a:r>
            <a:r>
              <a:rPr lang="ko-KR" altLang="en-US" sz="1600" dirty="0"/>
              <a:t>설치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/>
              <a:t>SDK </a:t>
            </a:r>
            <a:r>
              <a:rPr lang="ko-KR" altLang="en-US" sz="1600" dirty="0"/>
              <a:t>패키지 설치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4592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257</Words>
  <Application>Microsoft Office PowerPoint</Application>
  <PresentationFormat>사용자 지정</PresentationFormat>
  <Paragraphs>44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Windows 사용자</cp:lastModifiedBy>
  <cp:revision>34</cp:revision>
  <dcterms:created xsi:type="dcterms:W3CDTF">2017-02-13T02:19:29Z</dcterms:created>
  <dcterms:modified xsi:type="dcterms:W3CDTF">2018-08-17T06:02:39Z</dcterms:modified>
</cp:coreProperties>
</file>