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0" r:id="rId2"/>
    <p:sldId id="261" r:id="rId3"/>
    <p:sldId id="266" r:id="rId4"/>
    <p:sldId id="267" r:id="rId5"/>
    <p:sldId id="277" r:id="rId6"/>
    <p:sldId id="281" r:id="rId7"/>
    <p:sldId id="269" r:id="rId8"/>
    <p:sldId id="282" r:id="rId9"/>
    <p:sldId id="284" r:id="rId10"/>
    <p:sldId id="290" r:id="rId11"/>
    <p:sldId id="289" r:id="rId12"/>
    <p:sldId id="287" r:id="rId13"/>
    <p:sldId id="291" r:id="rId14"/>
    <p:sldId id="293" r:id="rId15"/>
    <p:sldId id="292" r:id="rId16"/>
    <p:sldId id="294" r:id="rId17"/>
    <p:sldId id="285" r:id="rId18"/>
    <p:sldId id="27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136"/>
    <a:srgbClr val="EC2218"/>
    <a:srgbClr val="FFCCCC"/>
    <a:srgbClr val="F36E67"/>
    <a:srgbClr val="9AF459"/>
    <a:srgbClr val="FFE265"/>
    <a:srgbClr val="FF9900"/>
    <a:srgbClr val="B81E1E"/>
    <a:srgbClr val="F9BE01"/>
    <a:srgbClr val="FED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4" y="-228"/>
      </p:cViewPr>
      <p:guideLst>
        <p:guide orient="horz" pos="107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B1C8C-2276-4A45-A55B-7ECAD284117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DBB7C-EE4A-4CC0-B12F-F23671DBC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0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7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9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7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9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B79-D477-414A-A7B6-254DF6660C3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5" y="401476"/>
            <a:ext cx="5635083" cy="6456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8862" y="2342564"/>
            <a:ext cx="43603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백주부</a:t>
            </a:r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endParaRPr lang="en-US" altLang="ko-KR" sz="28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</a:t>
            </a:r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 </a:t>
            </a:r>
            <a:r>
              <a:rPr lang="ko-KR" altLang="en-US" sz="28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쉽쥬</a:t>
            </a:r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~?</a:t>
            </a:r>
          </a:p>
          <a:p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 </a:t>
            </a:r>
            <a:b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</a:t>
            </a:r>
            <a:r>
              <a:rPr lang="ko-KR" altLang="en-US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 개발</a:t>
            </a:r>
            <a:r>
              <a:rPr lang="en-US" altLang="ko-KR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계획서</a:t>
            </a:r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12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1"/>
          <a:stretch/>
        </p:blipFill>
        <p:spPr>
          <a:xfrm rot="6300000">
            <a:off x="6410893" y="4341489"/>
            <a:ext cx="780043" cy="67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0" b="15353"/>
          <a:stretch/>
        </p:blipFill>
        <p:spPr>
          <a:xfrm rot="12600000">
            <a:off x="7012695" y="4168640"/>
            <a:ext cx="513276" cy="9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14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WBS_(Work Breakdown Structure</a:t>
            </a:r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05802"/>
              </p:ext>
            </p:extLst>
          </p:nvPr>
        </p:nvGraphicFramePr>
        <p:xfrm>
          <a:off x="1192690" y="1251817"/>
          <a:ext cx="6567778" cy="439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24"/>
                <a:gridCol w="3276458"/>
                <a:gridCol w="1604796"/>
              </a:tblGrid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분류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작업 내용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코드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자료조사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벤치마킹 조사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레시피 자료 조사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분석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레시피 자료 정리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A-3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디자인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디자인 회의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로고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아이콘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배너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B-3</a:t>
                      </a: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시안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B-4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구현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코딩 작업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테스트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수정보완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테스트 후 수정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보완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유지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보수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결과 회의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C-3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일정 </a:t>
            </a:r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60360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일정계획</a:t>
            </a:r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_Gantt chart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90016"/>
              </p:ext>
            </p:extLst>
          </p:nvPr>
        </p:nvGraphicFramePr>
        <p:xfrm>
          <a:off x="625565" y="1515528"/>
          <a:ext cx="8039010" cy="3361067"/>
        </p:xfrm>
        <a:graphic>
          <a:graphicData uri="http://schemas.openxmlformats.org/drawingml/2006/table">
            <a:tbl>
              <a:tblPr/>
              <a:tblGrid>
                <a:gridCol w="1339596"/>
                <a:gridCol w="1339596"/>
                <a:gridCol w="267900"/>
                <a:gridCol w="267900"/>
                <a:gridCol w="267900"/>
                <a:gridCol w="268092"/>
                <a:gridCol w="267900"/>
                <a:gridCol w="267900"/>
                <a:gridCol w="267900"/>
                <a:gridCol w="267900"/>
                <a:gridCol w="267996"/>
                <a:gridCol w="267900"/>
                <a:gridCol w="267900"/>
                <a:gridCol w="267900"/>
                <a:gridCol w="267900"/>
                <a:gridCol w="267996"/>
                <a:gridCol w="267804"/>
                <a:gridCol w="267804"/>
                <a:gridCol w="267804"/>
                <a:gridCol w="267804"/>
                <a:gridCol w="267996"/>
                <a:gridCol w="269622"/>
              </a:tblGrid>
              <a:tr h="21174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항목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과업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월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  <a:latin typeface="나눔스퀘어라운드 Bold"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4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8/27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8/28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8/29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8/30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8/31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9/2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9/3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9/4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9/5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9/6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9/7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9/8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9/9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9/10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9/12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9/13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9/14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9/15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자료조사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벤치마킹 조사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gridSpan="2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     </a:t>
                      </a:r>
                      <a:endParaRPr lang="en-US" sz="700" kern="0" spc="0" dirty="0">
                        <a:solidFill>
                          <a:schemeClr val="bg1"/>
                        </a:solidFill>
                        <a:effectLst/>
                        <a:latin typeface="나눔스퀘어라운드 Bold"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레시피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 조사</a:t>
                      </a: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분석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자료정리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디자인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디자인 회의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로고</a:t>
                      </a: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아이콘 제작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배너 제작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시안 작업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구현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코딩 작업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테스트</a:t>
                      </a:r>
                      <a:r>
                        <a:rPr lang="en-US" altLang="ko-KR" sz="800" kern="0" spc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수정보완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테스트 후 수정보완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유지</a:t>
                      </a:r>
                      <a:r>
                        <a:rPr lang="en-US" altLang="ko-KR" sz="800" kern="0" spc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보수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결과 회의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02759" y="2620356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02759" y="2361049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02759" y="2920607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58653" y="3179915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58652" y="3377808"/>
            <a:ext cx="55614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14547" y="3589348"/>
            <a:ext cx="55614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814547" y="3794064"/>
            <a:ext cx="1382928" cy="1364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97475" y="4053371"/>
            <a:ext cx="239750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594979" y="4305855"/>
            <a:ext cx="566382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161360" y="4599282"/>
            <a:ext cx="48199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인원 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 계획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6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인원 </a:t>
            </a:r>
            <a:r>
              <a:rPr lang="en-US" altLang="ko-KR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 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827518" y="988201"/>
            <a:ext cx="1611804" cy="1611804"/>
          </a:xfrm>
          <a:prstGeom prst="ellipse">
            <a:avLst/>
          </a:prstGeom>
          <a:solidFill>
            <a:srgbClr val="EF413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분산형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16363" y="3234753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김종원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79184" y="3246333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남승지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51530" y="3233885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조은우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651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벤치마킹 조사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</a:t>
            </a:r>
            <a:r>
              <a:rPr lang="ko-KR" altLang="en-US" sz="1600" dirty="0">
                <a:solidFill>
                  <a:schemeClr val="bg1"/>
                </a:solidFill>
              </a:rPr>
              <a:t>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로고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시안 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12471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레시피조사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분석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아이콘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시안 </a:t>
            </a:r>
            <a:r>
              <a:rPr lang="ko-KR" altLang="en-US" sz="1600" dirty="0" smtClean="0">
                <a:solidFill>
                  <a:schemeClr val="bg1"/>
                </a:solidFill>
              </a:rPr>
              <a:t>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84817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레시피조사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분석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배너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시안 </a:t>
            </a:r>
            <a:r>
              <a:rPr lang="ko-KR" altLang="en-US" sz="1600" dirty="0" smtClean="0">
                <a:solidFill>
                  <a:schemeClr val="bg1"/>
                </a:solidFill>
              </a:rPr>
              <a:t>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69758" y="2714625"/>
            <a:ext cx="0" cy="4286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97413" y="2946400"/>
            <a:ext cx="574151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38930" y="2946400"/>
            <a:ext cx="0" cy="1968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813288" y="2946400"/>
            <a:ext cx="1" cy="1968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3453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예산 계획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6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예산 계획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57225" y="1000125"/>
            <a:ext cx="8156467" cy="5162550"/>
          </a:xfrm>
          <a:prstGeom prst="roundRect">
            <a:avLst/>
          </a:prstGeom>
          <a:solidFill>
            <a:srgbClr val="EF413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상향식 </a:t>
            </a:r>
            <a:r>
              <a:rPr lang="ko-KR" altLang="en-US" dirty="0"/>
              <a:t>비용 산정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기능 </a:t>
            </a:r>
            <a:r>
              <a:rPr lang="ko-KR" altLang="en-US" dirty="0"/>
              <a:t>점수</a:t>
            </a:r>
            <a:r>
              <a:rPr lang="en-US" altLang="ko-KR" dirty="0"/>
              <a:t>(function point) </a:t>
            </a:r>
            <a:r>
              <a:rPr lang="ko-KR" altLang="en-US" dirty="0" smtClean="0"/>
              <a:t>모형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r>
              <a:rPr lang="ko-KR" altLang="en-US" sz="1400" dirty="0" smtClean="0"/>
              <a:t>기능 </a:t>
            </a:r>
            <a:r>
              <a:rPr lang="ko-KR" altLang="en-US" sz="1400" dirty="0"/>
              <a:t>점수 모형은 사용자 관점에서 요구 기능을 정량적으로 산정하여 소프트웨어의 규모를 측정하고 이를 바탕으로 소프트웨어 개발과 유지 관리를 위한 비용과 자원을 선정하는 방법이다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소프트웨어의 기능을 증대시키는 요인별로 가중치를 부여하고 요인별 </a:t>
            </a:r>
            <a:r>
              <a:rPr lang="ko-KR" altLang="en-US" sz="1400" dirty="0" smtClean="0"/>
              <a:t>가중치를합산하여 </a:t>
            </a:r>
            <a:r>
              <a:rPr lang="ko-KR" altLang="en-US" sz="1400" dirty="0"/>
              <a:t>총기능을 점수로 산출하고</a:t>
            </a:r>
            <a:r>
              <a:rPr lang="en-US" altLang="ko-KR" sz="1400" dirty="0"/>
              <a:t>, </a:t>
            </a:r>
            <a:r>
              <a:rPr lang="ko-KR" altLang="en-US" sz="1400" dirty="0"/>
              <a:t>총기능 점수와 영향도를 이용하여 기능 점수를 구한 후 </a:t>
            </a:r>
            <a:r>
              <a:rPr lang="ko-KR" altLang="en-US" sz="1400" dirty="0" smtClean="0"/>
              <a:t>이를 이용해서 </a:t>
            </a:r>
            <a:r>
              <a:rPr lang="ko-KR" altLang="en-US" sz="1400" dirty="0"/>
              <a:t>비용을 산정하는 </a:t>
            </a:r>
            <a:r>
              <a:rPr lang="ko-KR" altLang="en-US" sz="1400" dirty="0" smtClean="0"/>
              <a:t>기법이다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기능별 점수 </a:t>
            </a:r>
            <a:r>
              <a:rPr lang="en-US" altLang="ko-KR" sz="1600" dirty="0" smtClean="0"/>
              <a:t>= </a:t>
            </a:r>
            <a:r>
              <a:rPr lang="ko-KR" altLang="en-US" sz="1600" dirty="0"/>
              <a:t>기능별 개수 </a:t>
            </a:r>
            <a:r>
              <a:rPr lang="en-US" altLang="ko-KR" sz="1600" dirty="0"/>
              <a:t>x </a:t>
            </a:r>
            <a:r>
              <a:rPr lang="ko-KR" altLang="en-US" sz="1600" dirty="0"/>
              <a:t>기능별 가중치 </a:t>
            </a:r>
          </a:p>
          <a:p>
            <a:pPr algn="ctr"/>
            <a:r>
              <a:rPr lang="ko-KR" altLang="en-US" sz="1600" dirty="0"/>
              <a:t>기능점수 </a:t>
            </a:r>
            <a:r>
              <a:rPr lang="en-US" altLang="ko-KR" sz="1600" dirty="0"/>
              <a:t>=</a:t>
            </a:r>
            <a:r>
              <a:rPr lang="el-GR" altLang="ko-KR" sz="1600" dirty="0"/>
              <a:t>Σ(</a:t>
            </a:r>
            <a:r>
              <a:rPr lang="ko-KR" altLang="en-US" sz="1600" dirty="0"/>
              <a:t>기능별 점수</a:t>
            </a:r>
            <a:r>
              <a:rPr lang="en-US" altLang="ko-KR" sz="1600" dirty="0" smtClean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29498"/>
              </p:ext>
            </p:extLst>
          </p:nvPr>
        </p:nvGraphicFramePr>
        <p:xfrm>
          <a:off x="1276460" y="3340100"/>
          <a:ext cx="6991240" cy="1841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3040"/>
                <a:gridCol w="1549400"/>
                <a:gridCol w="1549400"/>
                <a:gridCol w="1549400"/>
              </a:tblGrid>
              <a:tr h="2630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기능항목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단순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보통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복잡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입력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입력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출력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출력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질의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조회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내부 논리 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인터페이스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연계 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1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>
            <a:off x="3006549" y="3755905"/>
            <a:ext cx="682974" cy="578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1"/>
          <a:stretch/>
        </p:blipFill>
        <p:spPr>
          <a:xfrm>
            <a:off x="1858075" y="3717805"/>
            <a:ext cx="682974" cy="593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2"/>
          <a:stretch/>
        </p:blipFill>
        <p:spPr>
          <a:xfrm>
            <a:off x="5221948" y="3601465"/>
            <a:ext cx="1059355" cy="826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>
            <a:off x="6537820" y="3784480"/>
            <a:ext cx="682974" cy="578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4854" r="9110" b="19658"/>
          <a:stretch/>
        </p:blipFill>
        <p:spPr>
          <a:xfrm>
            <a:off x="1822931" y="2566216"/>
            <a:ext cx="753263" cy="7065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>
            <a:off x="2981942" y="2599612"/>
            <a:ext cx="755294" cy="696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5522545" y="2566216"/>
            <a:ext cx="434497" cy="7228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2" t="3687" r="20173" b="15835"/>
          <a:stretch/>
        </p:blipFill>
        <p:spPr>
          <a:xfrm>
            <a:off x="6626916" y="2550988"/>
            <a:ext cx="523832" cy="753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4058012" y="2537806"/>
            <a:ext cx="935995" cy="7492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9" t="3904" r="10629" b="18655"/>
          <a:stretch/>
        </p:blipFill>
        <p:spPr>
          <a:xfrm>
            <a:off x="4196403" y="3666139"/>
            <a:ext cx="730929" cy="7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79331" y="411244"/>
            <a:ext cx="52847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z="20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절차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산출물 정의</a:t>
            </a:r>
            <a:endParaRPr lang="ko-KR" altLang="en-US" sz="20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2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34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2" b="28721"/>
          <a:stretch/>
        </p:blipFill>
        <p:spPr>
          <a:xfrm>
            <a:off x="-137362" y="4436883"/>
            <a:ext cx="5220727" cy="189547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537855" y="2722114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 </a:t>
            </a:r>
            <a:endParaRPr lang="ko-KR" altLang="en-US" sz="2000" spc="-100" dirty="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48243" y="5061454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</a:t>
            </a:r>
            <a:endParaRPr lang="ko-KR" altLang="en-US" spc="-100" dirty="0">
              <a:solidFill>
                <a:schemeClr val="accent1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9783" y="2998339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board</a:t>
            </a:r>
            <a:endParaRPr lang="ko-KR" altLang="en-US" sz="2000" spc="-100" dirty="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9783" y="3293614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snack</a:t>
            </a:r>
            <a:endParaRPr lang="ko-KR" altLang="en-US" sz="2000" spc="-100" dirty="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39783" y="3569839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soup</a:t>
            </a:r>
            <a:endParaRPr lang="ko-KR" altLang="en-US" sz="2000" spc="-100" dirty="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7501" y="2731549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rice</a:t>
            </a:r>
            <a:endParaRPr lang="ko-KR" altLang="en-US" sz="2000" spc="-100" dirty="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79429" y="3007774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noodle</a:t>
            </a:r>
            <a:endParaRPr lang="ko-KR" altLang="en-US" sz="2000" spc="-100" dirty="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9429" y="3303049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side</a:t>
            </a:r>
            <a:endParaRPr lang="ko-KR" altLang="en-US" sz="2000" spc="-100" dirty="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79429" y="3579274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sauce</a:t>
            </a:r>
            <a:endParaRPr lang="ko-KR" altLang="en-US" sz="2000" spc="-100" dirty="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4345" y="3961878"/>
            <a:ext cx="314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tml / </a:t>
            </a:r>
            <a:r>
              <a:rPr lang="en-US" altLang="ko-KR" sz="28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css</a:t>
            </a:r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</a:t>
            </a:r>
            <a:r>
              <a:rPr lang="en-US" altLang="ko-KR" sz="28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</a:t>
            </a:r>
            <a:endParaRPr lang="ko-KR" altLang="en-US" sz="28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5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2" b="28721"/>
          <a:stretch/>
        </p:blipFill>
        <p:spPr>
          <a:xfrm>
            <a:off x="4056124" y="2419526"/>
            <a:ext cx="5220727" cy="189547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641729" y="2910747"/>
            <a:ext cx="204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ko-KR" altLang="en-US" spc="-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-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개발시</a:t>
            </a:r>
            <a:r>
              <a:rPr lang="ko-KR" altLang="en-US" spc="-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pc="-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pc="-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나오는</a:t>
            </a:r>
            <a:endParaRPr lang="en-US" altLang="ko-KR" spc="-100" dirty="0" smtClean="0">
              <a:solidFill>
                <a:schemeClr val="accent1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pc="-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파일에 대한</a:t>
            </a:r>
            <a:endParaRPr lang="en-US" altLang="ko-KR" spc="-100" dirty="0" smtClean="0">
              <a:solidFill>
                <a:schemeClr val="accent1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pc="-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폴더</a:t>
            </a:r>
            <a:endParaRPr lang="ko-KR" altLang="en-US" spc="-100" dirty="0">
              <a:solidFill>
                <a:schemeClr val="accent1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7830" y="1896306"/>
            <a:ext cx="314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Imgs</a:t>
            </a:r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txt</a:t>
            </a:r>
            <a:endParaRPr lang="ko-KR" altLang="en-US" sz="28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83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4338" y="345709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1356" y="901341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2913" y="1941787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4681" y="2497419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절차 </a:t>
            </a:r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3388" y="3537865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4306" y="4122072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4008" y="5188645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01551" y="5744277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273" y="1206141"/>
            <a:ext cx="264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1-1. 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 </a:t>
            </a:r>
            <a:endParaRPr lang="en-US" altLang="ko-KR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1-2. </a:t>
            </a:r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개발환경</a:t>
            </a:r>
            <a:r>
              <a:rPr lang="en-US" altLang="ko-KR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ko-KR" altLang="en-US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272" y="2817824"/>
            <a:ext cx="264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2-1. </a:t>
            </a:r>
            <a:r>
              <a:rPr lang="ko-KR" altLang="en-US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모형</a:t>
            </a:r>
            <a:endParaRPr lang="en-US" altLang="ko-KR" sz="14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697" y="4370399"/>
            <a:ext cx="264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3-1. SITEMAP</a:t>
            </a:r>
          </a:p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</a:t>
            </a:r>
            <a:r>
              <a:rPr lang="en-US" altLang="ko-KR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</a:t>
            </a:r>
            <a:endParaRPr lang="ko-KR" altLang="en-US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647" y="6065849"/>
            <a:ext cx="264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4-1.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간트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차트</a:t>
            </a:r>
            <a:endParaRPr lang="ko-KR" altLang="en-US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5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150954"/>
            <a:ext cx="550176" cy="465709"/>
          </a:xfrm>
          <a:prstGeom prst="rect">
            <a:avLst/>
          </a:prstGeom>
        </p:spPr>
      </p:pic>
      <p:pic>
        <p:nvPicPr>
          <p:cNvPr id="3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1708932"/>
            <a:ext cx="550176" cy="465709"/>
          </a:xfrm>
          <a:prstGeom prst="rect">
            <a:avLst/>
          </a:prstGeom>
        </p:spPr>
      </p:pic>
      <p:pic>
        <p:nvPicPr>
          <p:cNvPr id="37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3305010"/>
            <a:ext cx="550176" cy="465709"/>
          </a:xfrm>
          <a:prstGeom prst="rect">
            <a:avLst/>
          </a:prstGeom>
        </p:spPr>
      </p:pic>
      <p:pic>
        <p:nvPicPr>
          <p:cNvPr id="38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4955790"/>
            <a:ext cx="550176" cy="4657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282051" y="345709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55244" y="901341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인원 </a:t>
            </a:r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10626" y="2703787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60070" y="3259419"/>
            <a:ext cx="10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예산 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9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7571338" y="150954"/>
            <a:ext cx="550176" cy="465709"/>
          </a:xfrm>
          <a:prstGeom prst="rect">
            <a:avLst/>
          </a:prstGeom>
        </p:spPr>
      </p:pic>
      <p:pic>
        <p:nvPicPr>
          <p:cNvPr id="50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7571338" y="2470932"/>
            <a:ext cx="550176" cy="46570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591050" y="307609"/>
            <a:ext cx="0" cy="6255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1"/>
          <p:cNvGrpSpPr/>
          <p:nvPr/>
        </p:nvGrpSpPr>
        <p:grpSpPr>
          <a:xfrm rot="8241963">
            <a:off x="1324142" y="4630555"/>
            <a:ext cx="1392351" cy="1564471"/>
            <a:chOff x="2638424" y="1258733"/>
            <a:chExt cx="3463669" cy="3891843"/>
          </a:xfrm>
        </p:grpSpPr>
        <p:pic>
          <p:nvPicPr>
            <p:cNvPr id="36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90" y="1513074"/>
              <a:ext cx="3891843" cy="3383162"/>
            </a:xfrm>
            <a:prstGeom prst="rect">
              <a:avLst/>
            </a:prstGeom>
          </p:spPr>
        </p:pic>
        <p:sp>
          <p:nvSpPr>
            <p:cNvPr id="37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1440" y="489175"/>
            <a:ext cx="3006994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sz="20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3461844" y="18643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백종원의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레시피</a:t>
            </a:r>
            <a:endParaRPr lang="en-US" altLang="ko-KR" sz="14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Group 21"/>
          <p:cNvGrpSpPr/>
          <p:nvPr/>
        </p:nvGrpSpPr>
        <p:grpSpPr>
          <a:xfrm rot="8241963">
            <a:off x="1336049" y="1266738"/>
            <a:ext cx="1392350" cy="1564471"/>
            <a:chOff x="2638424" y="1258733"/>
            <a:chExt cx="3463668" cy="3891843"/>
          </a:xfrm>
        </p:grpSpPr>
        <p:pic>
          <p:nvPicPr>
            <p:cNvPr id="4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89" y="1513074"/>
              <a:ext cx="3891843" cy="3383162"/>
            </a:xfrm>
            <a:prstGeom prst="rect">
              <a:avLst/>
            </a:prstGeom>
          </p:spPr>
        </p:pic>
        <p:sp>
          <p:nvSpPr>
            <p:cNvPr id="41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813551" y="1674793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Rectangle 23"/>
          <p:cNvSpPr/>
          <p:nvPr/>
        </p:nvSpPr>
        <p:spPr>
          <a:xfrm>
            <a:off x="3461844" y="3475521"/>
            <a:ext cx="5529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간편하고 맛있는 백종원의 집 밥 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레시피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공유</a:t>
            </a:r>
            <a:endParaRPr lang="en-US" altLang="ko-KR" sz="14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3"/>
          <p:cNvSpPr/>
          <p:nvPr/>
        </p:nvSpPr>
        <p:spPr>
          <a:xfrm>
            <a:off x="3461844" y="5037621"/>
            <a:ext cx="5529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간편하고  맛있는 집 밥을  원하는 모든 사람들</a:t>
            </a:r>
            <a:endParaRPr lang="ko-KR" altLang="en-US" sz="14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Group 21"/>
          <p:cNvGrpSpPr/>
          <p:nvPr/>
        </p:nvGrpSpPr>
        <p:grpSpPr>
          <a:xfrm rot="8241963">
            <a:off x="1336046" y="3001062"/>
            <a:ext cx="1392351" cy="1564471"/>
            <a:chOff x="2638424" y="1258733"/>
            <a:chExt cx="3463669" cy="3891843"/>
          </a:xfrm>
        </p:grpSpPr>
        <p:pic>
          <p:nvPicPr>
            <p:cNvPr id="5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90" y="1513074"/>
              <a:ext cx="3891843" cy="3383162"/>
            </a:xfrm>
            <a:prstGeom prst="rect">
              <a:avLst/>
            </a:prstGeom>
          </p:spPr>
        </p:pic>
        <p:sp>
          <p:nvSpPr>
            <p:cNvPr id="51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737351" y="3412507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56401" y="5060059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227818" y="2280137"/>
            <a:ext cx="1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5919" y="2649646"/>
            <a:ext cx="1226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WINDOWS</a:t>
            </a:r>
            <a:endParaRPr lang="ko-KR" altLang="en-US" sz="14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4301" y="2280137"/>
            <a:ext cx="1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언어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92851" y="2640121"/>
            <a:ext cx="1398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html5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javascript</a:t>
            </a:r>
            <a:endParaRPr lang="en-US" altLang="ko-KR" sz="14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Css3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jquery</a:t>
            </a:r>
            <a:endParaRPr lang="ko-KR" altLang="en-US" sz="14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2384" y="2280137"/>
            <a:ext cx="104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02384" y="2611545"/>
            <a:ext cx="826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Android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7245" y="489175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개발환경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en-US" altLang="ko-KR" sz="20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4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974706" y="2280314"/>
            <a:ext cx="104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6"/>
          <p:cNvSpPr/>
          <p:nvPr/>
        </p:nvSpPr>
        <p:spPr>
          <a:xfrm>
            <a:off x="3117581" y="2611723"/>
            <a:ext cx="768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2081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절차 계획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75647" y="411244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z="20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절차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 모형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grpSp>
        <p:nvGrpSpPr>
          <p:cNvPr id="3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3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351951" y="1860169"/>
            <a:ext cx="1433425" cy="520430"/>
            <a:chOff x="566628" y="2925603"/>
            <a:chExt cx="1433425" cy="520430"/>
          </a:xfrm>
        </p:grpSpPr>
        <p:pic>
          <p:nvPicPr>
            <p:cNvPr id="26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72" b="28721"/>
            <a:stretch/>
          </p:blipFill>
          <p:spPr>
            <a:xfrm>
              <a:off x="566628" y="2925603"/>
              <a:ext cx="1433425" cy="52043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28143" y="305501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계</a:t>
              </a:r>
              <a:r>
                <a:rPr lang="ko-KR" altLang="en-US" sz="1100" dirty="0">
                  <a:solidFill>
                    <a:srgbClr val="FF0000"/>
                  </a:solidFill>
                </a:rPr>
                <a:t>획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424119" y="3307251"/>
            <a:ext cx="1433425" cy="520430"/>
            <a:chOff x="566628" y="2925603"/>
            <a:chExt cx="1433425" cy="520430"/>
          </a:xfrm>
        </p:grpSpPr>
        <p:pic>
          <p:nvPicPr>
            <p:cNvPr id="50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72" b="28721"/>
            <a:stretch/>
          </p:blipFill>
          <p:spPr>
            <a:xfrm>
              <a:off x="566628" y="2925603"/>
              <a:ext cx="1433425" cy="52043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051996" y="305501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구현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3666" y="2466603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시장조사</a:t>
            </a:r>
            <a:r>
              <a:rPr lang="en-US" altLang="ko-KR" sz="1000" dirty="0">
                <a:solidFill>
                  <a:schemeClr val="bg1"/>
                </a:solidFill>
              </a:rPr>
              <a:t>.doc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개발검토</a:t>
            </a:r>
            <a:r>
              <a:rPr lang="en-US" altLang="ko-KR" sz="1000" dirty="0">
                <a:solidFill>
                  <a:schemeClr val="bg1"/>
                </a:solidFill>
              </a:rPr>
              <a:t>.doc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59326" y="2273621"/>
            <a:ext cx="1433425" cy="1044644"/>
            <a:chOff x="1822934" y="2925603"/>
            <a:chExt cx="1433425" cy="1044644"/>
          </a:xfrm>
        </p:grpSpPr>
        <p:grpSp>
          <p:nvGrpSpPr>
            <p:cNvPr id="43" name="그룹 42"/>
            <p:cNvGrpSpPr/>
            <p:nvPr/>
          </p:nvGrpSpPr>
          <p:grpSpPr>
            <a:xfrm>
              <a:off x="1822934" y="2925603"/>
              <a:ext cx="1433425" cy="520430"/>
              <a:chOff x="566628" y="2925603"/>
              <a:chExt cx="1433425" cy="520430"/>
            </a:xfrm>
          </p:grpSpPr>
          <p:pic>
            <p:nvPicPr>
              <p:cNvPr id="44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908878" y="305501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FF0000"/>
                    </a:solidFill>
                  </a:rPr>
                  <a:t>요구분석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921399" y="3570137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디자인요구사항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기능요구사항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88304" y="2798387"/>
            <a:ext cx="1433425" cy="1198532"/>
            <a:chOff x="3088304" y="2925603"/>
            <a:chExt cx="1433425" cy="1198532"/>
          </a:xfrm>
        </p:grpSpPr>
        <p:grpSp>
          <p:nvGrpSpPr>
            <p:cNvPr id="46" name="그룹 45"/>
            <p:cNvGrpSpPr/>
            <p:nvPr/>
          </p:nvGrpSpPr>
          <p:grpSpPr>
            <a:xfrm>
              <a:off x="3088304" y="2925603"/>
              <a:ext cx="1433425" cy="520430"/>
              <a:chOff x="566628" y="2925603"/>
              <a:chExt cx="1433425" cy="520430"/>
            </a:xfrm>
          </p:grpSpPr>
          <p:pic>
            <p:nvPicPr>
              <p:cNvPr id="47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028143" y="3055013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>
                    <a:solidFill>
                      <a:srgbClr val="FF0000"/>
                    </a:solidFill>
                  </a:rPr>
                  <a:t>설계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173793" y="3570137"/>
              <a:ext cx="12682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UI</a:t>
              </a:r>
              <a:r>
                <a:rPr lang="ko-KR" altLang="en-US" sz="1000" dirty="0">
                  <a:solidFill>
                    <a:schemeClr val="bg1"/>
                  </a:solidFill>
                </a:rPr>
                <a:t>설계</a:t>
              </a:r>
              <a:r>
                <a:rPr lang="en-US" altLang="ko-KR" sz="1000" dirty="0">
                  <a:solidFill>
                    <a:schemeClr val="bg1"/>
                  </a:solidFill>
                </a:rPr>
                <a:t>.pptx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스토리보드</a:t>
              </a:r>
              <a:r>
                <a:rPr lang="en-US" altLang="ko-KR" sz="1000" dirty="0">
                  <a:solidFill>
                    <a:schemeClr val="bg1"/>
                  </a:solidFill>
                </a:rPr>
                <a:t>.pptx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와이어프레임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</a:t>
              </a:r>
              <a:r>
                <a:rPr lang="en-US" altLang="ko-KR" sz="1000" dirty="0" err="1" smtClean="0">
                  <a:solidFill>
                    <a:schemeClr val="bg1"/>
                  </a:solidFill>
                </a:rPr>
                <a:t>bmpr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76031" y="3951785"/>
            <a:ext cx="8370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Main.html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Rice.html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Board.html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Noodle.html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Snack.html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Side.html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Soup.html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Saurce.html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31493" y="3688899"/>
            <a:ext cx="1433425" cy="890755"/>
            <a:chOff x="5553208" y="2925603"/>
            <a:chExt cx="1433425" cy="890755"/>
          </a:xfrm>
        </p:grpSpPr>
        <p:grpSp>
          <p:nvGrpSpPr>
            <p:cNvPr id="52" name="그룹 51"/>
            <p:cNvGrpSpPr/>
            <p:nvPr/>
          </p:nvGrpSpPr>
          <p:grpSpPr>
            <a:xfrm>
              <a:off x="5553208" y="2925603"/>
              <a:ext cx="1433425" cy="520430"/>
              <a:chOff x="566628" y="2925603"/>
              <a:chExt cx="1433425" cy="520430"/>
            </a:xfrm>
          </p:grpSpPr>
          <p:pic>
            <p:nvPicPr>
              <p:cNvPr id="53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964535" y="3055013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>
                    <a:solidFill>
                      <a:srgbClr val="FF0000"/>
                    </a:solidFill>
                  </a:rPr>
                  <a:t>테스트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875944" y="3570137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오류사항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318377" y="4102351"/>
            <a:ext cx="1433425" cy="1044644"/>
            <a:chOff x="6785660" y="2925603"/>
            <a:chExt cx="1433425" cy="1044644"/>
          </a:xfrm>
        </p:grpSpPr>
        <p:grpSp>
          <p:nvGrpSpPr>
            <p:cNvPr id="55" name="그룹 54"/>
            <p:cNvGrpSpPr/>
            <p:nvPr/>
          </p:nvGrpSpPr>
          <p:grpSpPr>
            <a:xfrm>
              <a:off x="6785660" y="2925603"/>
              <a:ext cx="1433425" cy="520430"/>
              <a:chOff x="574579" y="2925603"/>
              <a:chExt cx="1433425" cy="520430"/>
            </a:xfrm>
          </p:grpSpPr>
          <p:pic>
            <p:nvPicPr>
              <p:cNvPr id="56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74579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08878" y="305501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FF0000"/>
                    </a:solidFill>
                  </a:rPr>
                  <a:t>유지보수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028563" y="3570137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변경사항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수정사항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doc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1600834" y="1504111"/>
            <a:ext cx="522246" cy="481884"/>
          </a:xfrm>
          <a:prstGeom prst="rect">
            <a:avLst/>
          </a:prstGeom>
        </p:spPr>
      </p:pic>
      <p:pic>
        <p:nvPicPr>
          <p:cNvPr id="72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3029584" y="1960665"/>
            <a:ext cx="522246" cy="481884"/>
          </a:xfrm>
          <a:prstGeom prst="rect">
            <a:avLst/>
          </a:prstGeom>
        </p:spPr>
      </p:pic>
      <p:pic>
        <p:nvPicPr>
          <p:cNvPr id="73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4401184" y="2509981"/>
            <a:ext cx="522246" cy="481884"/>
          </a:xfrm>
          <a:prstGeom prst="rect">
            <a:avLst/>
          </a:prstGeom>
        </p:spPr>
      </p:pic>
      <p:pic>
        <p:nvPicPr>
          <p:cNvPr id="74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5698720" y="2980975"/>
            <a:ext cx="522246" cy="481884"/>
          </a:xfrm>
          <a:prstGeom prst="rect">
            <a:avLst/>
          </a:prstGeom>
        </p:spPr>
      </p:pic>
      <p:pic>
        <p:nvPicPr>
          <p:cNvPr id="7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7214431" y="3398539"/>
            <a:ext cx="522246" cy="481884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75647" y="773254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폭포수 모형</a:t>
            </a:r>
            <a:endParaRPr lang="ko-KR" altLang="en-US" sz="10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9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3578" y="3408879"/>
            <a:ext cx="2641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  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Breakdown 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Structure</a:t>
            </a:r>
            <a:endParaRPr lang="ko-KR" altLang="en-US" sz="1200" spc="-1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00" y="1019450"/>
            <a:ext cx="1863668" cy="18636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66" y="993743"/>
            <a:ext cx="1863668" cy="18636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26031" y="411244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Sitemap</a:t>
            </a:r>
            <a:endParaRPr lang="ko-KR" altLang="en-US" sz="20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3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0602" y="3749908"/>
            <a:ext cx="1426219" cy="1112569"/>
            <a:chOff x="674229" y="2750317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3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674229" y="2750317"/>
              <a:ext cx="1426219" cy="111256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126690" y="3335586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밥</a:t>
              </a:r>
              <a:r>
                <a:rPr lang="ko-KR" altLang="en-US" sz="14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류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88594" y="3749908"/>
            <a:ext cx="1426219" cy="1112569"/>
            <a:chOff x="1887378" y="275176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1887378" y="2751764"/>
              <a:ext cx="1426219" cy="111256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339840" y="33367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면류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556586" y="3749908"/>
            <a:ext cx="1426219" cy="1112569"/>
            <a:chOff x="3380489" y="2815373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4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3380489" y="2815373"/>
              <a:ext cx="1426219" cy="111256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715129" y="3394672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국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/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스프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824578" y="3749908"/>
            <a:ext cx="1426219" cy="1112569"/>
            <a:chOff x="4806708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7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4806708" y="2815374"/>
              <a:ext cx="1426219" cy="111256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259169" y="339977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반찬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92570" y="3749908"/>
            <a:ext cx="1426219" cy="1112569"/>
            <a:chOff x="6304542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6304542" y="2815374"/>
              <a:ext cx="1426219" cy="111256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757003" y="339977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간식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60562" y="3749908"/>
            <a:ext cx="1426219" cy="1112569"/>
            <a:chOff x="7568799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3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7568799" y="2815374"/>
              <a:ext cx="1426219" cy="1112569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8019916" y="3394063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소</a:t>
              </a:r>
              <a:r>
                <a:rPr lang="ko-KR" altLang="en-US" sz="14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스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628552" y="3749908"/>
            <a:ext cx="1426219" cy="1112569"/>
            <a:chOff x="7568799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7568799" y="2815374"/>
              <a:ext cx="1426219" cy="111256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852945" y="3394063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커뮤니티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26031" y="2873309"/>
            <a:ext cx="7607679" cy="1105231"/>
            <a:chOff x="804800" y="2467415"/>
            <a:chExt cx="7607679" cy="11052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9" name="직선 연결선 48"/>
            <p:cNvCxnSpPr/>
            <p:nvPr/>
          </p:nvCxnSpPr>
          <p:spPr>
            <a:xfrm>
              <a:off x="804800" y="2962142"/>
              <a:ext cx="76076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04800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067576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332049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607600" y="2975238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880389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142800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614018" y="2467415"/>
              <a:ext cx="0" cy="5078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8407035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848227" y="3870200"/>
            <a:ext cx="226862" cy="1920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30398" y="2435582"/>
            <a:ext cx="10390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000" spc="-100" dirty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백종원의 참 </a:t>
            </a:r>
            <a:r>
              <a:rPr lang="ko-KR" altLang="en-US" sz="1000" spc="-100" dirty="0" err="1" smtClean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쉽쥬</a:t>
            </a:r>
            <a:r>
              <a:rPr lang="en-US" altLang="ko-KR" sz="1000" spc="-100" dirty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1000" spc="-100" dirty="0">
              <a:solidFill>
                <a:prstClr val="white">
                  <a:lumMod val="95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48164" y="1037475"/>
            <a:ext cx="1776203" cy="177620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1035171" y="3948085"/>
            <a:ext cx="212966" cy="1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523</Words>
  <Application>Microsoft Office PowerPoint</Application>
  <PresentationFormat>화면 슬라이드 쇼(4:3)</PresentationFormat>
  <Paragraphs>243</Paragraphs>
  <Slides>18</Slides>
  <Notes>0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Windows 사용자</cp:lastModifiedBy>
  <cp:revision>95</cp:revision>
  <dcterms:created xsi:type="dcterms:W3CDTF">2016-09-06T11:04:42Z</dcterms:created>
  <dcterms:modified xsi:type="dcterms:W3CDTF">2018-08-27T07:29:24Z</dcterms:modified>
</cp:coreProperties>
</file>