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0" r:id="rId2"/>
    <p:sldId id="261" r:id="rId3"/>
    <p:sldId id="298" r:id="rId4"/>
    <p:sldId id="306" r:id="rId5"/>
    <p:sldId id="267" r:id="rId6"/>
    <p:sldId id="277" r:id="rId7"/>
    <p:sldId id="305" r:id="rId8"/>
    <p:sldId id="269" r:id="rId9"/>
    <p:sldId id="282" r:id="rId10"/>
    <p:sldId id="284" r:id="rId11"/>
    <p:sldId id="290" r:id="rId12"/>
    <p:sldId id="289" r:id="rId13"/>
    <p:sldId id="287" r:id="rId14"/>
    <p:sldId id="291" r:id="rId15"/>
    <p:sldId id="293" r:id="rId16"/>
    <p:sldId id="292" r:id="rId17"/>
    <p:sldId id="294" r:id="rId18"/>
    <p:sldId id="304" r:id="rId19"/>
    <p:sldId id="297" r:id="rId20"/>
    <p:sldId id="300" r:id="rId21"/>
    <p:sldId id="30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D241AA-3E10-41B0-97A8-7887FA141220}">
          <p14:sldIdLst>
            <p14:sldId id="260"/>
            <p14:sldId id="261"/>
          </p14:sldIdLst>
        </p14:section>
        <p14:section name="프로젝트 개요" id="{58E0C3F5-4C9B-4A1C-98BD-D2EFE3236C27}">
          <p14:sldIdLst>
            <p14:sldId id="298"/>
            <p14:sldId id="306"/>
            <p14:sldId id="267"/>
            <p14:sldId id="277"/>
            <p14:sldId id="305"/>
            <p14:sldId id="269"/>
            <p14:sldId id="282"/>
            <p14:sldId id="284"/>
            <p14:sldId id="290"/>
            <p14:sldId id="289"/>
            <p14:sldId id="287"/>
            <p14:sldId id="291"/>
            <p14:sldId id="293"/>
            <p14:sldId id="292"/>
            <p14:sldId id="294"/>
          </p14:sldIdLst>
        </p14:section>
        <p14:section name="앱 개요" id="{2FE7FD06-815F-4929-A3F0-E4C3D9354FF7}">
          <p14:sldIdLst>
            <p14:sldId id="304"/>
            <p14:sldId id="297"/>
            <p14:sldId id="300"/>
            <p14:sldId id="3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6"/>
    <a:srgbClr val="EC2218"/>
    <a:srgbClr val="FFCCCC"/>
    <a:srgbClr val="F36E67"/>
    <a:srgbClr val="9AF459"/>
    <a:srgbClr val="FFE265"/>
    <a:srgbClr val="FF9900"/>
    <a:srgbClr val="B81E1E"/>
    <a:srgbClr val="F9BE01"/>
    <a:srgbClr val="FE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>
        <p:scale>
          <a:sx n="100" d="100"/>
          <a:sy n="100" d="100"/>
        </p:scale>
        <p:origin x="-2208" y="-360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1C8C-2276-4A45-A55B-7ECAD284117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B7C-EE4A-4CC0-B12F-F23671DBC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01476"/>
            <a:ext cx="5635083" cy="645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862" y="2342564"/>
            <a:ext cx="4360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백주부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쉽쥬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~?</a:t>
            </a: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</a:t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개발</a:t>
            </a:r>
            <a:r>
              <a:rPr lang="en-US" altLang="ko-KR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계획서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2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6410893" y="4341489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7012695" y="4168640"/>
            <a:ext cx="513276" cy="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0" y="1019450"/>
            <a:ext cx="1863668" cy="18636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66" y="993743"/>
            <a:ext cx="1863668" cy="18636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26031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Sitemap</a:t>
            </a:r>
            <a:endParaRPr lang="ko-KR" altLang="en-US" sz="2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602" y="3749908"/>
            <a:ext cx="1426219" cy="1112569"/>
            <a:chOff x="674229" y="2750317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74229" y="2750317"/>
              <a:ext cx="1426219" cy="111256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26690" y="333558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밥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류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8594" y="3749908"/>
            <a:ext cx="1426219" cy="1112569"/>
            <a:chOff x="1887378" y="275176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1887378" y="2751764"/>
              <a:ext cx="1426219" cy="111256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39840" y="33367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면류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56586" y="3749908"/>
            <a:ext cx="1426219" cy="1112569"/>
            <a:chOff x="3380489" y="2815373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4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3380489" y="2815373"/>
              <a:ext cx="1426219" cy="111256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715129" y="339467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국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스프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24578" y="3749908"/>
            <a:ext cx="1426219" cy="1112569"/>
            <a:chOff x="4806708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4806708" y="2815374"/>
              <a:ext cx="1426219" cy="111256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59169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반찬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2570" y="3749908"/>
            <a:ext cx="1426219" cy="1112569"/>
            <a:chOff x="6304542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304542" y="2815374"/>
              <a:ext cx="1426219" cy="111256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757003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간식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6056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019916" y="33940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소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62855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52945" y="3394063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6031" y="2873309"/>
            <a:ext cx="7607679" cy="1105231"/>
            <a:chOff x="804800" y="2467415"/>
            <a:chExt cx="7607679" cy="1105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9" name="직선 연결선 48"/>
            <p:cNvCxnSpPr/>
            <p:nvPr/>
          </p:nvCxnSpPr>
          <p:spPr>
            <a:xfrm>
              <a:off x="804800" y="2962142"/>
              <a:ext cx="76076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04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67576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33204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07600" y="2975238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88038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42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614018" y="2467415"/>
              <a:ext cx="0" cy="507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8407035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848227" y="3870200"/>
            <a:ext cx="226862" cy="1920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30398" y="2435582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백종원의 참 </a:t>
            </a:r>
            <a:r>
              <a:rPr lang="ko-KR" altLang="en-US" sz="1000" spc="-100" dirty="0" err="1" smtClean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쉽쥬</a:t>
            </a:r>
            <a:r>
              <a:rPr lang="en-US" altLang="ko-KR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1000" spc="-100" dirty="0">
              <a:solidFill>
                <a:prstClr val="white">
                  <a:lumMod val="9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48164" y="1037475"/>
            <a:ext cx="1776203" cy="17762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1035171" y="3948085"/>
            <a:ext cx="212966" cy="1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4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WBS_(Work Breakdown Structure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5802"/>
              </p:ext>
            </p:extLst>
          </p:nvPr>
        </p:nvGraphicFramePr>
        <p:xfrm>
          <a:off x="1192690" y="1251817"/>
          <a:ext cx="6567778" cy="43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24"/>
                <a:gridCol w="3276458"/>
                <a:gridCol w="1604796"/>
              </a:tblGrid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분류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작업 내용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코드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자료조사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벤치마킹 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조사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분석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정리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로고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아이콘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B-3</a:t>
                      </a: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시안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B-4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구현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 작업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 후 수정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유지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결과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 </a:t>
            </a:r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0360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일정계획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_Gantt chart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0016"/>
              </p:ext>
            </p:extLst>
          </p:nvPr>
        </p:nvGraphicFramePr>
        <p:xfrm>
          <a:off x="625565" y="1515528"/>
          <a:ext cx="8039010" cy="3361067"/>
        </p:xfrm>
        <a:graphic>
          <a:graphicData uri="http://schemas.openxmlformats.org/drawingml/2006/table">
            <a:tbl>
              <a:tblPr/>
              <a:tblGrid>
                <a:gridCol w="1339596"/>
                <a:gridCol w="1339596"/>
                <a:gridCol w="267900"/>
                <a:gridCol w="267900"/>
                <a:gridCol w="267900"/>
                <a:gridCol w="268092"/>
                <a:gridCol w="267900"/>
                <a:gridCol w="267900"/>
                <a:gridCol w="267900"/>
                <a:gridCol w="267900"/>
                <a:gridCol w="267996"/>
                <a:gridCol w="267900"/>
                <a:gridCol w="267900"/>
                <a:gridCol w="267900"/>
                <a:gridCol w="267900"/>
                <a:gridCol w="267996"/>
                <a:gridCol w="267804"/>
                <a:gridCol w="267804"/>
                <a:gridCol w="267804"/>
                <a:gridCol w="267804"/>
                <a:gridCol w="267996"/>
                <a:gridCol w="269622"/>
              </a:tblGrid>
              <a:tr h="2117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항목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과업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9/6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벤치마킹 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gridSpan="2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     </a:t>
                      </a:r>
                      <a:endParaRPr lang="en-US" sz="7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레시피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 조사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분석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자료정리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로고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아이콘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배너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시안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구현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코딩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수정보완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 후 수정보완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유지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보수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결과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02759" y="2620356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2759" y="2361049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2759" y="2920607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58653" y="3179915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8652" y="337780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14547" y="358934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14547" y="3794064"/>
            <a:ext cx="1382928" cy="1364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7475" y="4053371"/>
            <a:ext cx="239750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594979" y="4305855"/>
            <a:ext cx="566382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61360" y="4599282"/>
            <a:ext cx="48199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27518" y="988201"/>
            <a:ext cx="1611804" cy="1611804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분산형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16363" y="323475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김종원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79184" y="324633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남승지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51530" y="3233885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조은우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65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벤치마킹 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</a:t>
            </a:r>
            <a:r>
              <a:rPr lang="ko-KR" altLang="en-US" sz="1600" dirty="0">
                <a:solidFill>
                  <a:schemeClr val="bg1"/>
                </a:solidFill>
              </a:rPr>
              <a:t>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로고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시안 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247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4817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배너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69758" y="2714625"/>
            <a:ext cx="0" cy="4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7413" y="2946400"/>
            <a:ext cx="57415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38930" y="2946400"/>
            <a:ext cx="0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813288" y="2946400"/>
            <a:ext cx="1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7225" y="1000125"/>
            <a:ext cx="8156467" cy="5162550"/>
          </a:xfrm>
          <a:prstGeom prst="roundRect">
            <a:avLst/>
          </a:prstGeom>
          <a:solidFill>
            <a:srgbClr val="EF413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상향식 </a:t>
            </a:r>
            <a:r>
              <a:rPr lang="ko-KR" altLang="en-US" dirty="0"/>
              <a:t>비용 산정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 </a:t>
            </a:r>
            <a:r>
              <a:rPr lang="ko-KR" altLang="en-US" dirty="0"/>
              <a:t>점수</a:t>
            </a:r>
            <a:r>
              <a:rPr lang="en-US" altLang="ko-KR" dirty="0"/>
              <a:t>(function point)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400" dirty="0" smtClean="0"/>
              <a:t>기능 </a:t>
            </a:r>
            <a:r>
              <a:rPr lang="ko-KR" altLang="en-US" sz="1400" dirty="0"/>
              <a:t>점수 모형은 사용자 관점에서 요구 기능을 정량적으로 산정하여 소프트웨어의 규모를 측정하고 이를 바탕으로 소프트웨어 개발과 유지 관리를 위한 비용과 자원을 선정하는 방법이다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소프트웨어의 기능을 증대시키는 요인별로 가중치를 부여하고 요인별 </a:t>
            </a:r>
            <a:r>
              <a:rPr lang="ko-KR" altLang="en-US" sz="1400" dirty="0" smtClean="0"/>
              <a:t>가중치를합산하여 </a:t>
            </a:r>
            <a:r>
              <a:rPr lang="ko-KR" altLang="en-US" sz="1400" dirty="0"/>
              <a:t>총기능을 점수로 산출하고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총기능 점수와 영향도를 이용하여 기능 점수를 구한 후 </a:t>
            </a:r>
            <a:r>
              <a:rPr lang="ko-KR" altLang="en-US" sz="1400" dirty="0" smtClean="0"/>
              <a:t>이를 이용해서 </a:t>
            </a:r>
            <a:r>
              <a:rPr lang="ko-KR" altLang="en-US" sz="1400" dirty="0"/>
              <a:t>비용을 산정하는 </a:t>
            </a:r>
            <a:r>
              <a:rPr lang="ko-KR" altLang="en-US" sz="1400" dirty="0" smtClean="0"/>
              <a:t>기법이다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기능별 점수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기능별 개수 </a:t>
            </a:r>
            <a:r>
              <a:rPr lang="en-US" altLang="ko-KR" sz="1600" dirty="0"/>
              <a:t>x </a:t>
            </a:r>
            <a:r>
              <a:rPr lang="ko-KR" altLang="en-US" sz="1600" dirty="0"/>
              <a:t>기능별 가중치 </a:t>
            </a:r>
          </a:p>
          <a:p>
            <a:pPr algn="ctr"/>
            <a:r>
              <a:rPr lang="ko-KR" altLang="en-US" sz="1600" dirty="0"/>
              <a:t>기능점수 </a:t>
            </a:r>
            <a:r>
              <a:rPr lang="en-US" altLang="ko-KR" sz="1600" dirty="0"/>
              <a:t>=</a:t>
            </a:r>
            <a:r>
              <a:rPr lang="el-GR" altLang="ko-KR" sz="1600" dirty="0"/>
              <a:t>Σ(</a:t>
            </a:r>
            <a:r>
              <a:rPr lang="ko-KR" altLang="en-US" sz="1600" dirty="0"/>
              <a:t>기능별 점수</a:t>
            </a:r>
            <a:r>
              <a:rPr lang="en-US" altLang="ko-KR" sz="16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29498"/>
              </p:ext>
            </p:extLst>
          </p:nvPr>
        </p:nvGraphicFramePr>
        <p:xfrm>
          <a:off x="1276460" y="3340100"/>
          <a:ext cx="6991240" cy="184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040"/>
                <a:gridCol w="1549400"/>
                <a:gridCol w="1549400"/>
                <a:gridCol w="1549400"/>
              </a:tblGrid>
              <a:tr h="263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기능항목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단순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복잡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질의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조회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내부 논리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인터페이스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연계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85158" y="146778"/>
            <a:ext cx="2758347" cy="2758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38875" y="146778"/>
            <a:ext cx="2745151" cy="27451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238875" y="3935168"/>
            <a:ext cx="2745151" cy="27451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85158" y="3914775"/>
            <a:ext cx="2765544" cy="2765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684" y="2996071"/>
            <a:ext cx="372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4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ko-KR" altLang="en-US" sz="4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403561" y="1437737"/>
            <a:ext cx="13949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개요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338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1356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2913" y="1941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681" y="2497419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ko-KR" altLang="en-US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절차 </a:t>
            </a:r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3388" y="353786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306" y="4122072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WBS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4008" y="518864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1551" y="5744277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일</a:t>
            </a:r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정계획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273" y="1206141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1-1. 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목표 </a:t>
            </a:r>
            <a:endParaRPr lang="en-US" altLang="ko-KR" sz="1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  <a:r>
              <a:rPr lang="en-US" altLang="ko-KR" sz="1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개발방법론</a:t>
            </a:r>
            <a:endParaRPr lang="ko-KR" altLang="en-US" sz="1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272" y="2817824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프로세스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모형</a:t>
            </a:r>
            <a:endParaRPr lang="en-US" altLang="ko-KR" sz="1400" spc="-1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697" y="4370399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3-1. SITEMAP</a:t>
            </a:r>
          </a:p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3-2</a:t>
            </a:r>
            <a:r>
              <a:rPr lang="en-US" altLang="ko-KR" sz="1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WBS</a:t>
            </a:r>
            <a:endParaRPr lang="ko-KR" altLang="en-US" sz="1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647" y="6065849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4-1.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간트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차트</a:t>
            </a:r>
            <a:endParaRPr lang="ko-KR" altLang="en-US" sz="1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50954"/>
            <a:ext cx="550176" cy="465709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708932"/>
            <a:ext cx="550176" cy="465709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3305010"/>
            <a:ext cx="550176" cy="465709"/>
          </a:xfrm>
          <a:prstGeom prst="rect">
            <a:avLst/>
          </a:prstGeom>
        </p:spPr>
      </p:pic>
      <p:pic>
        <p:nvPicPr>
          <p:cNvPr id="3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4955790"/>
            <a:ext cx="550176" cy="4657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82051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244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인원 </a:t>
            </a:r>
            <a:r>
              <a:rPr lang="en-US" altLang="ko-KR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조직계획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0626" y="2703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0070" y="3259419"/>
            <a:ext cx="1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예산 계획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9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150954"/>
            <a:ext cx="550176" cy="46570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2470932"/>
            <a:ext cx="550176" cy="46570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91050" y="307609"/>
            <a:ext cx="0" cy="6255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10625" y="4682626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endParaRPr lang="ko-KR" altLang="en-US" sz="5400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5238258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pc="-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개발 개요</a:t>
            </a:r>
            <a:endParaRPr lang="ko-KR" altLang="en-US" spc="-1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7" y="4449771"/>
            <a:ext cx="550176" cy="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5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개요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6" y="3971656"/>
            <a:ext cx="1526441" cy="1526441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696689" y="3873786"/>
            <a:ext cx="18389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</a:rPr>
              <a:t>아내의 식탁</a:t>
            </a:r>
            <a:r>
              <a:rPr lang="en-US" altLang="ko-KR" sz="1000" dirty="0" smtClean="0">
                <a:solidFill>
                  <a:schemeClr val="bg1"/>
                </a:solidFill>
              </a:rPr>
              <a:t>:</a:t>
            </a:r>
            <a:r>
              <a:rPr lang="ko-KR" altLang="en-US" sz="1000" dirty="0" smtClean="0">
                <a:solidFill>
                  <a:schemeClr val="bg1"/>
                </a:solidFill>
              </a:rPr>
              <a:t>깔끔하고 선명한 사진들과 평소에 쉽게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접할수</a:t>
            </a:r>
            <a:r>
              <a:rPr lang="ko-KR" altLang="en-US" sz="1000" dirty="0" smtClean="0">
                <a:solidFill>
                  <a:schemeClr val="bg1"/>
                </a:solidFill>
              </a:rPr>
              <a:t> 없었던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요리레시피들이</a:t>
            </a:r>
            <a:r>
              <a:rPr lang="ko-KR" altLang="en-US" sz="1000" dirty="0" smtClean="0">
                <a:solidFill>
                  <a:schemeClr val="bg1"/>
                </a:solidFill>
              </a:rPr>
              <a:t> 많다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    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앱스토어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구글플레이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</a:rPr>
              <a:t>만개의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r>
              <a:rPr lang="en-US" altLang="ko-KR" sz="1000" dirty="0" smtClean="0">
                <a:solidFill>
                  <a:schemeClr val="bg1"/>
                </a:solidFill>
              </a:rPr>
              <a:t>:</a:t>
            </a:r>
            <a:r>
              <a:rPr lang="ko-KR" altLang="en-US" sz="1000" dirty="0" smtClean="0">
                <a:solidFill>
                  <a:schemeClr val="bg1"/>
                </a:solidFill>
              </a:rPr>
              <a:t>다양한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컨셉으로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000" dirty="0" smtClean="0">
                <a:solidFill>
                  <a:schemeClr val="bg1"/>
                </a:solidFill>
              </a:rPr>
              <a:t> 분류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</a:rPr>
              <a:t>백주부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요리레시피</a:t>
            </a:r>
            <a:r>
              <a:rPr lang="en-US" altLang="ko-KR" sz="1000" dirty="0" smtClean="0">
                <a:solidFill>
                  <a:schemeClr val="bg1"/>
                </a:solidFill>
              </a:rPr>
              <a:t>:TV</a:t>
            </a:r>
            <a:r>
              <a:rPr lang="ko-KR" altLang="en-US" sz="1000" dirty="0" smtClean="0">
                <a:solidFill>
                  <a:schemeClr val="bg1"/>
                </a:solidFill>
              </a:rPr>
              <a:t>에 소개된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여러가지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000" dirty="0" smtClean="0">
                <a:solidFill>
                  <a:schemeClr val="bg1"/>
                </a:solidFill>
              </a:rPr>
              <a:t> 공유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94274" y="1974803"/>
            <a:ext cx="1643829" cy="1643829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타 </a:t>
            </a:r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조사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27238" y="1974804"/>
            <a:ext cx="1643829" cy="1643829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아이콘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79479" y="4275177"/>
            <a:ext cx="1278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백주부의 참 </a:t>
            </a:r>
            <a:r>
              <a:rPr lang="ko-KR" altLang="en-US" sz="1000" dirty="0" err="1">
                <a:solidFill>
                  <a:schemeClr val="bg1"/>
                </a:solidFill>
              </a:rPr>
              <a:t>쉽쥬</a:t>
            </a:r>
            <a:r>
              <a:rPr lang="en-US" altLang="ko-KR" sz="1000" dirty="0">
                <a:solidFill>
                  <a:schemeClr val="bg1"/>
                </a:solidFill>
              </a:rPr>
              <a:t>~?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796600" y="2003379"/>
            <a:ext cx="1643829" cy="1643829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제목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1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5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개요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794274" y="1974803"/>
            <a:ext cx="1643829" cy="1643829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카테고리 구분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705340" y="1974804"/>
            <a:ext cx="1708302" cy="1708302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타 </a:t>
            </a:r>
            <a:r>
              <a:rPr lang="ko-KR" altLang="en-US" sz="9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앱과의</a:t>
            </a:r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차별화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9024" y="4264164"/>
            <a:ext cx="147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심플하고 간단한 알아보기 쉬운 메뉴 목록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2699" y="4121289"/>
            <a:ext cx="3059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☐ 건강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피트니스 </a:t>
            </a:r>
            <a:r>
              <a:rPr lang="ko-KR" altLang="en-US" sz="1000" dirty="0" smtClean="0">
                <a:solidFill>
                  <a:schemeClr val="bg1"/>
                </a:solidFill>
              </a:rPr>
              <a:t>  ☐ </a:t>
            </a:r>
            <a:r>
              <a:rPr lang="ko-KR" altLang="en-US" sz="1000" dirty="0">
                <a:solidFill>
                  <a:schemeClr val="bg1"/>
                </a:solidFill>
              </a:rPr>
              <a:t>교육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               ☐ </a:t>
            </a:r>
            <a:r>
              <a:rPr lang="ko-KR" altLang="en-US" sz="1000" dirty="0">
                <a:solidFill>
                  <a:schemeClr val="bg1"/>
                </a:solidFill>
              </a:rPr>
              <a:t>사진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☐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뷰티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               ■ 라이프스타일    ☐ </a:t>
            </a:r>
            <a:r>
              <a:rPr lang="ko-KR" altLang="en-US" sz="1000" dirty="0">
                <a:solidFill>
                  <a:schemeClr val="bg1"/>
                </a:solidFill>
              </a:rPr>
              <a:t>비즈니스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☐ </a:t>
            </a:r>
            <a:r>
              <a:rPr lang="ko-KR" altLang="en-US" sz="1000" dirty="0" err="1">
                <a:solidFill>
                  <a:schemeClr val="bg1"/>
                </a:solidFill>
              </a:rPr>
              <a:t>소셜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네트워킹    </a:t>
            </a:r>
            <a:r>
              <a:rPr lang="ko-KR" altLang="en-US" sz="1000" dirty="0">
                <a:solidFill>
                  <a:schemeClr val="bg1"/>
                </a:solidFill>
              </a:rPr>
              <a:t>☐ </a:t>
            </a:r>
            <a:r>
              <a:rPr lang="ko-KR" altLang="en-US" sz="1000" dirty="0" smtClean="0">
                <a:solidFill>
                  <a:schemeClr val="bg1"/>
                </a:solidFill>
              </a:rPr>
              <a:t>여행                     ☐ </a:t>
            </a:r>
            <a:r>
              <a:rPr lang="ko-KR" altLang="en-US" sz="1000" dirty="0">
                <a:solidFill>
                  <a:schemeClr val="bg1"/>
                </a:solidFill>
              </a:rPr>
              <a:t>음악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☐ 엔터테인먼트 </a:t>
            </a:r>
            <a:r>
              <a:rPr lang="ko-KR" altLang="en-US" sz="1000" dirty="0" smtClean="0">
                <a:solidFill>
                  <a:schemeClr val="bg1"/>
                </a:solidFill>
              </a:rPr>
              <a:t>    ☐ </a:t>
            </a:r>
            <a:r>
              <a:rPr lang="ko-KR" altLang="en-US" sz="1000" dirty="0">
                <a:solidFill>
                  <a:schemeClr val="bg1"/>
                </a:solidFill>
              </a:rPr>
              <a:t>스포츠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          ☐ </a:t>
            </a:r>
            <a:r>
              <a:rPr lang="ko-KR" altLang="en-US" sz="1000" dirty="0"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33" name="타원 32"/>
          <p:cNvSpPr/>
          <p:nvPr/>
        </p:nvSpPr>
        <p:spPr>
          <a:xfrm>
            <a:off x="830146" y="1974802"/>
            <a:ext cx="1643829" cy="1643829"/>
          </a:xfrm>
          <a:prstGeom prst="ellipse">
            <a:avLst/>
          </a:prstGeom>
          <a:solidFill>
            <a:srgbClr val="EF41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핵심기술</a:t>
            </a:r>
            <a:endParaRPr lang="ko-KR" altLang="en-US" sz="9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5826" y="4198233"/>
            <a:ext cx="30593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☐ GPS 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☐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카메라      ☐ 사운드</a:t>
            </a:r>
          </a:p>
          <a:p>
            <a:pPr defTabSz="1088502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■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동영상   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☐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연동 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☐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파싱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pPr defTabSz="1088502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☐ 금융결제  ☐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Open API 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☐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기타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비타민" pitchFamily="18" charset="-127"/>
                <a:ea typeface="a비타민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a비타민" pitchFamily="18" charset="-127"/>
              <a:ea typeface="a비타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2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85158" y="146778"/>
            <a:ext cx="2758347" cy="2758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38875" y="146778"/>
            <a:ext cx="2745151" cy="27451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85158" y="3914775"/>
            <a:ext cx="2765544" cy="2765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0808" y="2996071"/>
            <a:ext cx="372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4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238875" y="3935168"/>
            <a:ext cx="2745151" cy="27451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1"/>
          <p:cNvGrpSpPr/>
          <p:nvPr/>
        </p:nvGrpSpPr>
        <p:grpSpPr>
          <a:xfrm rot="8241963">
            <a:off x="1324142" y="4630555"/>
            <a:ext cx="1392351" cy="1564471"/>
            <a:chOff x="2638424" y="1258733"/>
            <a:chExt cx="3463669" cy="3891843"/>
          </a:xfrm>
        </p:grpSpPr>
        <p:pic>
          <p:nvPicPr>
            <p:cNvPr id="36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37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1440" y="489175"/>
            <a:ext cx="3006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461844" y="18643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백종원의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endParaRPr lang="en-US" altLang="ko-KR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21"/>
          <p:cNvGrpSpPr/>
          <p:nvPr/>
        </p:nvGrpSpPr>
        <p:grpSpPr>
          <a:xfrm rot="8241963">
            <a:off x="1336049" y="1266738"/>
            <a:ext cx="1392350" cy="1564471"/>
            <a:chOff x="2638424" y="1258733"/>
            <a:chExt cx="3463668" cy="3891843"/>
          </a:xfrm>
        </p:grpSpPr>
        <p:pic>
          <p:nvPicPr>
            <p:cNvPr id="4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89" y="1513074"/>
              <a:ext cx="3891843" cy="3383162"/>
            </a:xfrm>
            <a:prstGeom prst="rect">
              <a:avLst/>
            </a:prstGeom>
          </p:spPr>
        </p:pic>
        <p:sp>
          <p:nvSpPr>
            <p:cNvPr id="4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13551" y="1674793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23"/>
          <p:cNvSpPr/>
          <p:nvPr/>
        </p:nvSpPr>
        <p:spPr>
          <a:xfrm>
            <a:off x="3461844" y="34755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맛있는 백종원의 집 밥 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공유</a:t>
            </a:r>
            <a:endParaRPr lang="en-US" altLang="ko-KR" sz="14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3461844" y="50376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 맛있는 집 밥을  원하는 모든 사람들</a:t>
            </a:r>
            <a:endParaRPr lang="ko-KR" altLang="en-US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Group 21"/>
          <p:cNvGrpSpPr/>
          <p:nvPr/>
        </p:nvGrpSpPr>
        <p:grpSpPr>
          <a:xfrm rot="8241963">
            <a:off x="1336046" y="3001062"/>
            <a:ext cx="1392351" cy="1564471"/>
            <a:chOff x="2638424" y="1258733"/>
            <a:chExt cx="3463669" cy="3891843"/>
          </a:xfrm>
        </p:grpSpPr>
        <p:pic>
          <p:nvPicPr>
            <p:cNvPr id="5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5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37351" y="3412507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6401" y="5060059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27818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919" y="2649646"/>
            <a:ext cx="122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WINDOWS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301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언어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92851" y="26401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html5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</a:t>
            </a:r>
            <a:endParaRPr lang="en-US" altLang="ko-KR" sz="14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Css3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384" y="2280137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2384" y="2611545"/>
            <a:ext cx="82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Android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7245" y="489175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4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974706" y="2280314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6"/>
          <p:cNvSpPr/>
          <p:nvPr/>
        </p:nvSpPr>
        <p:spPr>
          <a:xfrm>
            <a:off x="3117581" y="2611723"/>
            <a:ext cx="768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081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절차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75647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모형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51951" y="1860169"/>
            <a:ext cx="1433425" cy="520430"/>
            <a:chOff x="566628" y="2925603"/>
            <a:chExt cx="1433425" cy="520430"/>
          </a:xfrm>
        </p:grpSpPr>
        <p:pic>
          <p:nvPicPr>
            <p:cNvPr id="26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28143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계</a:t>
              </a:r>
              <a:r>
                <a:rPr lang="ko-KR" altLang="en-US" sz="1100" dirty="0">
                  <a:solidFill>
                    <a:srgbClr val="FF0000"/>
                  </a:solidFill>
                </a:rPr>
                <a:t>획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24119" y="3307251"/>
            <a:ext cx="1433425" cy="520430"/>
            <a:chOff x="566628" y="2925603"/>
            <a:chExt cx="1433425" cy="520430"/>
          </a:xfrm>
        </p:grpSpPr>
        <p:pic>
          <p:nvPicPr>
            <p:cNvPr id="50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51996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구현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3666" y="246660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시장조사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개발검토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59326" y="2273621"/>
            <a:ext cx="1433425" cy="1044644"/>
            <a:chOff x="1822934" y="2925603"/>
            <a:chExt cx="1433425" cy="1044644"/>
          </a:xfrm>
        </p:grpSpPr>
        <p:grpSp>
          <p:nvGrpSpPr>
            <p:cNvPr id="43" name="그룹 42"/>
            <p:cNvGrpSpPr/>
            <p:nvPr/>
          </p:nvGrpSpPr>
          <p:grpSpPr>
            <a:xfrm>
              <a:off x="1822934" y="2925603"/>
              <a:ext cx="1433425" cy="520430"/>
              <a:chOff x="566628" y="2925603"/>
              <a:chExt cx="1433425" cy="520430"/>
            </a:xfrm>
          </p:grpSpPr>
          <p:pic>
            <p:nvPicPr>
              <p:cNvPr id="44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요구분석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921399" y="357013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디자인요구사항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기능요구사항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8304" y="2798387"/>
            <a:ext cx="1433425" cy="1198532"/>
            <a:chOff x="3088304" y="2925603"/>
            <a:chExt cx="1433425" cy="1198532"/>
          </a:xfrm>
        </p:grpSpPr>
        <p:grpSp>
          <p:nvGrpSpPr>
            <p:cNvPr id="46" name="그룹 45"/>
            <p:cNvGrpSpPr/>
            <p:nvPr/>
          </p:nvGrpSpPr>
          <p:grpSpPr>
            <a:xfrm>
              <a:off x="3088304" y="2925603"/>
              <a:ext cx="1433425" cy="520430"/>
              <a:chOff x="566628" y="2925603"/>
              <a:chExt cx="1433425" cy="520430"/>
            </a:xfrm>
          </p:grpSpPr>
          <p:pic>
            <p:nvPicPr>
              <p:cNvPr id="47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028143" y="3055013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설계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73793" y="3570137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UI</a:t>
              </a:r>
              <a:r>
                <a:rPr lang="ko-KR" altLang="en-US" sz="1000" dirty="0">
                  <a:solidFill>
                    <a:schemeClr val="bg1"/>
                  </a:solidFill>
                </a:rPr>
                <a:t>설계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스토리보드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와이어프레임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bmpr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76031" y="3951785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Main.html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Rice.html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Board.html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Noodle.html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Snack.html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Side.html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Soup.html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Saurce.html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31493" y="3688899"/>
            <a:ext cx="1433425" cy="890755"/>
            <a:chOff x="5553208" y="2925603"/>
            <a:chExt cx="1433425" cy="890755"/>
          </a:xfrm>
        </p:grpSpPr>
        <p:grpSp>
          <p:nvGrpSpPr>
            <p:cNvPr id="52" name="그룹 51"/>
            <p:cNvGrpSpPr/>
            <p:nvPr/>
          </p:nvGrpSpPr>
          <p:grpSpPr>
            <a:xfrm>
              <a:off x="5553208" y="2925603"/>
              <a:ext cx="1433425" cy="520430"/>
              <a:chOff x="566628" y="2925603"/>
              <a:chExt cx="1433425" cy="520430"/>
            </a:xfrm>
          </p:grpSpPr>
          <p:pic>
            <p:nvPicPr>
              <p:cNvPr id="53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964535" y="3055013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테스트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875944" y="3570137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오류사항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318377" y="4102351"/>
            <a:ext cx="1433425" cy="1044644"/>
            <a:chOff x="6785660" y="2925603"/>
            <a:chExt cx="1433425" cy="1044644"/>
          </a:xfrm>
        </p:grpSpPr>
        <p:grpSp>
          <p:nvGrpSpPr>
            <p:cNvPr id="55" name="그룹 54"/>
            <p:cNvGrpSpPr/>
            <p:nvPr/>
          </p:nvGrpSpPr>
          <p:grpSpPr>
            <a:xfrm>
              <a:off x="6785660" y="2925603"/>
              <a:ext cx="1433425" cy="520430"/>
              <a:chOff x="574579" y="2925603"/>
              <a:chExt cx="1433425" cy="520430"/>
            </a:xfrm>
          </p:grpSpPr>
          <p:pic>
            <p:nvPicPr>
              <p:cNvPr id="56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74579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유지보수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8563" y="357013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변경사항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수정사항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1600834" y="1504111"/>
            <a:ext cx="522246" cy="481884"/>
          </a:xfrm>
          <a:prstGeom prst="rect">
            <a:avLst/>
          </a:prstGeom>
        </p:spPr>
      </p:pic>
      <p:pic>
        <p:nvPicPr>
          <p:cNvPr id="72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3029584" y="1960665"/>
            <a:ext cx="522246" cy="481884"/>
          </a:xfrm>
          <a:prstGeom prst="rect">
            <a:avLst/>
          </a:prstGeom>
        </p:spPr>
      </p:pic>
      <p:pic>
        <p:nvPicPr>
          <p:cNvPr id="73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4401184" y="2509981"/>
            <a:ext cx="522246" cy="481884"/>
          </a:xfrm>
          <a:prstGeom prst="rect">
            <a:avLst/>
          </a:prstGeom>
        </p:spPr>
      </p:pic>
      <p:pic>
        <p:nvPicPr>
          <p:cNvPr id="74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5698720" y="2980975"/>
            <a:ext cx="522246" cy="481884"/>
          </a:xfrm>
          <a:prstGeom prst="rect">
            <a:avLst/>
          </a:prstGeom>
        </p:spPr>
      </p:pic>
      <p:pic>
        <p:nvPicPr>
          <p:cNvPr id="7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7214431" y="3398539"/>
            <a:ext cx="522246" cy="48188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75647" y="773254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폭포수 모형</a:t>
            </a:r>
            <a:endParaRPr lang="ko-KR" altLang="en-US" sz="10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 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Breakdown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Structure</a:t>
            </a:r>
            <a:endParaRPr lang="ko-KR" altLang="en-US" sz="1200" spc="-1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618</Words>
  <Application>Microsoft Office PowerPoint</Application>
  <PresentationFormat>화면 슬라이드 쇼(4:3)</PresentationFormat>
  <Paragraphs>255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111</cp:revision>
  <dcterms:created xsi:type="dcterms:W3CDTF">2016-09-06T11:04:42Z</dcterms:created>
  <dcterms:modified xsi:type="dcterms:W3CDTF">2018-08-29T08:15:14Z</dcterms:modified>
</cp:coreProperties>
</file>