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91" r:id="rId3"/>
    <p:sldId id="257" r:id="rId4"/>
    <p:sldId id="292" r:id="rId5"/>
    <p:sldId id="304" r:id="rId6"/>
    <p:sldId id="305" r:id="rId7"/>
    <p:sldId id="306" r:id="rId8"/>
    <p:sldId id="269" r:id="rId9"/>
    <p:sldId id="307" r:id="rId10"/>
    <p:sldId id="310" r:id="rId11"/>
    <p:sldId id="341" r:id="rId12"/>
    <p:sldId id="308" r:id="rId13"/>
    <p:sldId id="309" r:id="rId14"/>
    <p:sldId id="311" r:id="rId15"/>
    <p:sldId id="312" r:id="rId16"/>
    <p:sldId id="270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271" r:id="rId26"/>
    <p:sldId id="322" r:id="rId27"/>
    <p:sldId id="323" r:id="rId28"/>
    <p:sldId id="324" r:id="rId29"/>
    <p:sldId id="325" r:id="rId30"/>
    <p:sldId id="297" r:id="rId31"/>
    <p:sldId id="298" r:id="rId32"/>
    <p:sldId id="299" r:id="rId33"/>
    <p:sldId id="300" r:id="rId34"/>
    <p:sldId id="301" r:id="rId35"/>
    <p:sldId id="302" r:id="rId36"/>
    <p:sldId id="265" r:id="rId37"/>
    <p:sldId id="266" r:id="rId38"/>
    <p:sldId id="342" r:id="rId39"/>
    <p:sldId id="343" r:id="rId40"/>
    <p:sldId id="344" r:id="rId41"/>
    <p:sldId id="345" r:id="rId42"/>
    <p:sldId id="326" r:id="rId43"/>
    <p:sldId id="350" r:id="rId44"/>
    <p:sldId id="346" r:id="rId45"/>
    <p:sldId id="347" r:id="rId46"/>
    <p:sldId id="348" r:id="rId47"/>
    <p:sldId id="349" r:id="rId48"/>
    <p:sldId id="286" r:id="rId49"/>
    <p:sldId id="333" r:id="rId50"/>
    <p:sldId id="334" r:id="rId51"/>
    <p:sldId id="335" r:id="rId52"/>
    <p:sldId id="351" r:id="rId53"/>
    <p:sldId id="336" r:id="rId54"/>
    <p:sldId id="337" r:id="rId55"/>
    <p:sldId id="340" r:id="rId56"/>
    <p:sldId id="352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37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4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5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4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77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4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4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38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01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1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 5. </a:t>
            </a:r>
            <a:r>
              <a:rPr lang="ko-KR" altLang="en-US" dirty="0" smtClean="0"/>
              <a:t>메뉴와 대화상자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옵션 메뉴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메뉴를 나타내는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3" y="2204864"/>
            <a:ext cx="7123107" cy="36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showAsAction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6208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&lt;?xml version="1.0" encoding="utf-8"?&gt;</a:t>
            </a:r>
            <a:br>
              <a:rPr lang="en-US" altLang="ko-KR" sz="1600" dirty="0"/>
            </a:br>
            <a:r>
              <a:rPr lang="en-US" altLang="ko-KR" sz="1600" dirty="0"/>
              <a:t>&lt;menu </a:t>
            </a:r>
            <a:r>
              <a:rPr lang="en-US" altLang="ko-KR" sz="1600" dirty="0" err="1"/>
              <a:t>xmlns:android</a:t>
            </a:r>
            <a:r>
              <a:rPr lang="en-US" altLang="ko-KR" sz="1600" dirty="0"/>
              <a:t>="http://schemas.android.com/</a:t>
            </a:r>
            <a:r>
              <a:rPr lang="en-US" altLang="ko-KR" sz="1600" dirty="0" err="1"/>
              <a:t>apk</a:t>
            </a:r>
            <a:r>
              <a:rPr lang="en-US" altLang="ko-KR" sz="1600" dirty="0"/>
              <a:t>/res/android"&gt;</a:t>
            </a:r>
            <a:br>
              <a:rPr lang="en-US" altLang="ko-KR" sz="1600" dirty="0"/>
            </a:br>
            <a:r>
              <a:rPr lang="en-US" altLang="ko-KR" sz="1600" dirty="0"/>
              <a:t>    &lt;item </a:t>
            </a:r>
            <a:r>
              <a:rPr lang="en-US" altLang="ko-KR" sz="1600" dirty="0" err="1"/>
              <a:t>android:id</a:t>
            </a:r>
            <a:r>
              <a:rPr lang="en-US" altLang="ko-KR" sz="1600" dirty="0"/>
              <a:t>="@+id/</a:t>
            </a:r>
            <a:r>
              <a:rPr lang="en-US" altLang="ko-KR" sz="1600" dirty="0" err="1"/>
              <a:t>new_game</a:t>
            </a:r>
            <a:r>
              <a:rPr lang="en-US" altLang="ko-KR" sz="1600" dirty="0"/>
              <a:t>"</a:t>
            </a:r>
            <a:br>
              <a:rPr lang="en-US" altLang="ko-KR" sz="1600" dirty="0"/>
            </a:br>
            <a:r>
              <a:rPr lang="en-US" altLang="ko-KR" sz="1600" dirty="0"/>
              <a:t>          </a:t>
            </a:r>
            <a:r>
              <a:rPr lang="en-US" altLang="ko-KR" sz="1600" dirty="0" err="1"/>
              <a:t>android:icon</a:t>
            </a:r>
            <a:r>
              <a:rPr lang="en-US" altLang="ko-KR" sz="1600" dirty="0"/>
              <a:t>="@</a:t>
            </a:r>
            <a:r>
              <a:rPr lang="en-US" altLang="ko-KR" sz="1600" dirty="0" err="1"/>
              <a:t>drawable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ic_new_game</a:t>
            </a:r>
            <a:r>
              <a:rPr lang="en-US" altLang="ko-KR" sz="1600" dirty="0"/>
              <a:t>"</a:t>
            </a:r>
            <a:br>
              <a:rPr lang="en-US" altLang="ko-KR" sz="1600" dirty="0"/>
            </a:br>
            <a:r>
              <a:rPr lang="en-US" altLang="ko-KR" sz="1600" dirty="0"/>
              <a:t>          </a:t>
            </a:r>
            <a:r>
              <a:rPr lang="en-US" altLang="ko-KR" sz="1600" dirty="0" err="1"/>
              <a:t>android:title</a:t>
            </a:r>
            <a:r>
              <a:rPr lang="en-US" altLang="ko-KR" sz="1600" dirty="0"/>
              <a:t>="@string/</a:t>
            </a:r>
            <a:r>
              <a:rPr lang="en-US" altLang="ko-KR" sz="1600" dirty="0" err="1"/>
              <a:t>new_game</a:t>
            </a:r>
            <a:r>
              <a:rPr lang="en-US" altLang="ko-KR" sz="1600" dirty="0"/>
              <a:t>"</a:t>
            </a:r>
            <a:br>
              <a:rPr lang="en-US" altLang="ko-KR" sz="1600" dirty="0"/>
            </a:br>
            <a:r>
              <a:rPr lang="en-US" altLang="ko-KR" sz="1600" dirty="0"/>
              <a:t>         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android:showAsAction</a:t>
            </a:r>
            <a:r>
              <a:rPr lang="en-US" altLang="ko-KR" sz="1600" dirty="0">
                <a:solidFill>
                  <a:srgbClr val="FF0000"/>
                </a:solidFill>
              </a:rPr>
              <a:t>="</a:t>
            </a:r>
            <a:r>
              <a:rPr lang="en-US" altLang="ko-KR" sz="1600" dirty="0" err="1">
                <a:solidFill>
                  <a:srgbClr val="FF0000"/>
                </a:solidFill>
              </a:rPr>
              <a:t>ifRoom</a:t>
            </a:r>
            <a:r>
              <a:rPr lang="en-US" altLang="ko-KR" sz="1600" dirty="0">
                <a:solidFill>
                  <a:srgbClr val="FF0000"/>
                </a:solidFill>
              </a:rPr>
              <a:t>"/&gt;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/>
              <a:t>    &lt;item </a:t>
            </a:r>
            <a:r>
              <a:rPr lang="en-US" altLang="ko-KR" sz="1600" dirty="0" err="1"/>
              <a:t>android:id</a:t>
            </a:r>
            <a:r>
              <a:rPr lang="en-US" altLang="ko-KR" sz="1600" dirty="0"/>
              <a:t>="@+id/help"</a:t>
            </a:r>
            <a:br>
              <a:rPr lang="en-US" altLang="ko-KR" sz="1600" dirty="0"/>
            </a:br>
            <a:r>
              <a:rPr lang="en-US" altLang="ko-KR" sz="1600" dirty="0"/>
              <a:t>          </a:t>
            </a:r>
            <a:r>
              <a:rPr lang="en-US" altLang="ko-KR" sz="1600" dirty="0" err="1"/>
              <a:t>android:icon</a:t>
            </a:r>
            <a:r>
              <a:rPr lang="en-US" altLang="ko-KR" sz="1600" dirty="0"/>
              <a:t>="@</a:t>
            </a:r>
            <a:r>
              <a:rPr lang="en-US" altLang="ko-KR" sz="1600" dirty="0" err="1"/>
              <a:t>drawable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ic_help</a:t>
            </a:r>
            <a:r>
              <a:rPr lang="en-US" altLang="ko-KR" sz="1600" dirty="0"/>
              <a:t>"</a:t>
            </a:r>
            <a:br>
              <a:rPr lang="en-US" altLang="ko-KR" sz="1600" dirty="0"/>
            </a:br>
            <a:r>
              <a:rPr lang="en-US" altLang="ko-KR" sz="1600" dirty="0"/>
              <a:t>          </a:t>
            </a:r>
            <a:r>
              <a:rPr lang="en-US" altLang="ko-KR" sz="1600" dirty="0" err="1"/>
              <a:t>android:title</a:t>
            </a:r>
            <a:r>
              <a:rPr lang="en-US" altLang="ko-KR" sz="1600" dirty="0"/>
              <a:t>="@string/help" /&gt;</a:t>
            </a:r>
            <a:br>
              <a:rPr lang="en-US" altLang="ko-KR" sz="1600" dirty="0"/>
            </a:br>
            <a:r>
              <a:rPr lang="en-US" altLang="ko-KR" sz="1600" dirty="0"/>
              <a:t>&lt;/menu&gt;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725144"/>
            <a:ext cx="886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android:showAsAction</a:t>
            </a:r>
            <a:endParaRPr lang="en-US" altLang="ko-KR" dirty="0" smtClean="0"/>
          </a:p>
          <a:p>
            <a:r>
              <a:rPr lang="en-US" altLang="ko-KR" dirty="0" smtClean="0"/>
              <a:t>Specifies </a:t>
            </a:r>
            <a:r>
              <a:rPr lang="en-US" altLang="ko-KR" dirty="0"/>
              <a:t>when and how this item should appear as an action item in the app bar.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7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메뉴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 옵션 키를 누르면 다음의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7889007" cy="29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1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메뉴 이벤트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8804944" cy="33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848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코드로 옵션 메뉴 생성하기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8" y="1772816"/>
            <a:ext cx="7982216" cy="33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의 어떤 항목과 관련된 동작</a:t>
            </a:r>
            <a:endParaRPr lang="ko-KR" altLang="en-US" dirty="0"/>
          </a:p>
        </p:txBody>
      </p:sp>
      <p:pic>
        <p:nvPicPr>
          <p:cNvPr id="2050" name="Picture 2" descr="http://developer.android.com/images/ui/menu-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48880"/>
            <a:ext cx="4720580" cy="400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1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 smtClean="0"/>
              <a:t>컨텍스트</a:t>
            </a:r>
            <a:r>
              <a:rPr lang="ko-KR" altLang="en-US" i="1" dirty="0" smtClean="0"/>
              <a:t> 메뉴 종류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b="1" dirty="0" err="1"/>
              <a:t>플로팅</a:t>
            </a:r>
            <a:r>
              <a:rPr lang="ko-KR" altLang="en-US" b="1" dirty="0"/>
              <a:t> </a:t>
            </a:r>
            <a:r>
              <a:rPr lang="ko-KR" altLang="en-US" b="1" dirty="0" err="1"/>
              <a:t>컨텍스트</a:t>
            </a:r>
            <a:r>
              <a:rPr lang="ko-KR" altLang="en-US" b="1" dirty="0"/>
              <a:t> 메뉴</a:t>
            </a:r>
            <a:r>
              <a:rPr lang="en-US" altLang="ko-KR" b="1" dirty="0"/>
              <a:t>: </a:t>
            </a:r>
            <a:endParaRPr lang="ko-KR" altLang="en-US" dirty="0"/>
          </a:p>
          <a:p>
            <a:pPr lvl="1" fontAlgn="base"/>
            <a:r>
              <a:rPr lang="ko-KR" altLang="en-US" dirty="0"/>
              <a:t>사용자가 항목 위에서 오래 누르기</a:t>
            </a:r>
            <a:r>
              <a:rPr lang="en-US" altLang="ko-KR" dirty="0"/>
              <a:t>(long click)</a:t>
            </a:r>
            <a:r>
              <a:rPr lang="ko-KR" altLang="en-US" dirty="0"/>
              <a:t>를 하면 메뉴가 대화 상자처럼 떠서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b="1" dirty="0" err="1"/>
              <a:t>컨텍스트</a:t>
            </a:r>
            <a:r>
              <a:rPr lang="ko-KR" altLang="en-US" b="1" dirty="0"/>
              <a:t> 액션 모드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 fontAlgn="base"/>
            <a:r>
              <a:rPr lang="ko-KR" altLang="en-US" dirty="0"/>
              <a:t>현재 선택된 항목에 관련된 메뉴가 </a:t>
            </a:r>
            <a:r>
              <a:rPr lang="ko-KR" altLang="en-US" dirty="0" err="1"/>
              <a:t>액션바에</a:t>
            </a:r>
            <a:r>
              <a:rPr lang="ko-KR" altLang="en-US" dirty="0"/>
              <a:t> 표시된다</a:t>
            </a:r>
            <a:r>
              <a:rPr lang="en-US" altLang="ko-KR" dirty="0"/>
              <a:t>. </a:t>
            </a:r>
            <a:r>
              <a:rPr lang="ko-KR" altLang="en-US" dirty="0"/>
              <a:t>여러 항목을 선택하여 특정한 액션을 한꺼번에 적용할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30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ko-KR" altLang="en-US" dirty="0"/>
              <a:t>항목 위에서 “오래 누르기”</a:t>
            </a:r>
            <a:r>
              <a:rPr lang="en-US" altLang="ko-KR" dirty="0"/>
              <a:t>(long-press)</a:t>
            </a:r>
            <a:r>
              <a:rPr lang="ko-KR" altLang="en-US" dirty="0"/>
              <a:t>를 </a:t>
            </a:r>
            <a:r>
              <a:rPr lang="ko-KR" altLang="en-US" dirty="0" smtClean="0"/>
              <a:t>하면 </a:t>
            </a:r>
            <a:r>
              <a:rPr lang="ko-KR" altLang="en-US" dirty="0" err="1"/>
              <a:t>컨텍스트</a:t>
            </a:r>
            <a:r>
              <a:rPr lang="ko-KR" altLang="en-US" dirty="0"/>
              <a:t> 메뉴가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en-US" altLang="ko-KR" dirty="0"/>
              <a:t>PC</a:t>
            </a:r>
            <a:r>
              <a:rPr lang="ko-KR" altLang="en-US" dirty="0"/>
              <a:t>에서 마우스 오른쪽 버튼을 눌렀을 때 나오는 메뉴와 개념적으로 유사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8186800" descr="EMB00000f1814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30472" r="5374" b="26466"/>
          <a:stretch>
            <a:fillRect/>
          </a:stretch>
        </p:blipFill>
        <p:spPr bwMode="auto">
          <a:xfrm>
            <a:off x="2339752" y="3717032"/>
            <a:ext cx="2448272" cy="17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작성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2204864"/>
            <a:ext cx="7777162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xml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Trebuchet MS"/>
                <a:ea typeface="휴먼명조"/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"1.0" </a:t>
            </a:r>
            <a:r>
              <a:rPr lang="en-US" altLang="ko-KR" sz="1600" dirty="0">
                <a:solidFill>
                  <a:srgbClr val="7F007F"/>
                </a:solidFill>
                <a:latin typeface="Trebuchet MS"/>
                <a:ea typeface="휴먼명조"/>
              </a:rPr>
              <a:t>encoding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"UTF-8"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?&gt;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Trebuchet MS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xmlns:android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"http://schemas.android.com/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apk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/res/android"</a:t>
            </a:r>
          </a:p>
          <a:p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"@+id/LinearLayout01"</a:t>
            </a:r>
          </a:p>
          <a:p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android:layout_width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fill_parent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android:layout_height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fill_parent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android:orientation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"vertical"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&gt;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Trebuchet MS"/>
                <a:ea typeface="휴먼명조"/>
              </a:rPr>
              <a:t>TextView</a:t>
            </a:r>
            <a:endParaRPr lang="en-US" altLang="ko-KR" sz="1600" dirty="0">
              <a:solidFill>
                <a:srgbClr val="3F7F7F"/>
              </a:solidFill>
              <a:latin typeface="Trebuchet MS"/>
              <a:ea typeface="휴먼명조"/>
            </a:endParaRPr>
          </a:p>
          <a:p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"@+id/TextView01"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android:layout_width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android:layout_height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android:text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"Only I can change my life. No one can do it for me."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android:textSize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“200px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android:typeface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"serif"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/&gt;</a:t>
            </a:r>
          </a:p>
          <a:p>
            <a:r>
              <a:rPr lang="en-US" altLang="ko-KR" sz="1600" dirty="0" smtClean="0">
                <a:solidFill>
                  <a:srgbClr val="008080"/>
                </a:solidFill>
                <a:latin typeface="Trebuchet MS"/>
                <a:ea typeface="휴먼명조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Trebuchet MS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331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안드로이드의</a:t>
            </a:r>
            <a:r>
              <a:rPr lang="ko-KR" altLang="en-US" dirty="0" smtClean="0"/>
              <a:t> 사용자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내비게이션바</a:t>
            </a:r>
            <a:endParaRPr lang="en-US" altLang="ko-KR" dirty="0" smtClean="0"/>
          </a:p>
          <a:p>
            <a:r>
              <a:rPr lang="ko-KR" altLang="en-US" dirty="0" err="1" smtClean="0"/>
              <a:t>액션바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다중 패널 레이아웃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제스처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549440"/>
            <a:ext cx="1800200" cy="49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7678656" descr="EMB00007d8016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062892"/>
            <a:ext cx="2522538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7678896" descr="EMB00007d8016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88" y="2694717"/>
            <a:ext cx="3475037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47679296" descr="EMB00007d8016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0925"/>
            <a:ext cx="10064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32060896" descr="EMB00007d8016d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22108"/>
            <a:ext cx="974725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2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 예제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2204864"/>
            <a:ext cx="7777162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public class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MainActivity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extends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AppCompatActivity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TextView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text;</a:t>
            </a:r>
          </a:p>
          <a:p>
            <a:pPr fontAlgn="base"/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@Override</a:t>
            </a: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public void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(Bundle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super.onCreate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setContentView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R.layout.activity_main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/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       text =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TextView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findViewById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(R.id.TextView01);</a:t>
            </a: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registerForContextMenu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(text);</a:t>
            </a:r>
          </a:p>
          <a:p>
            <a:pPr fontAlgn="base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3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메뉴는 다음과 같은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호출되면서 생성된다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611560" y="2780928"/>
            <a:ext cx="7777162" cy="2592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</a:rPr>
              <a:t>@Override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>
              <a:lnSpc>
                <a:spcPct val="130000"/>
              </a:lnSpc>
            </a:pP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onCreateContextMenu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ContextMenu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menu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View v,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			</a:t>
            </a:r>
            <a:r>
              <a:rPr lang="en-US" altLang="ko-KR" sz="1600" u="sng" dirty="0" err="1"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ContextMenuInfo</a:t>
            </a:r>
            <a:r>
              <a:rPr lang="en-US" altLang="ko-KR" sz="1600" u="sng" dirty="0"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</a:t>
            </a:r>
            <a:r>
              <a:rPr lang="en-US" altLang="ko-KR" sz="1600" u="sng" dirty="0" err="1"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menuInfo</a:t>
            </a:r>
            <a:r>
              <a:rPr lang="en-US" altLang="ko-KR" sz="1600" dirty="0">
                <a:latin typeface="Trebuchet MS" pitchFamily="34" charset="0"/>
              </a:rPr>
              <a:t>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defTabSz="360000" fontAlgn="base" latinLnBrk="0"/>
            <a:r>
              <a:rPr lang="en-US" altLang="ko-KR" sz="1600" b="1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 err="1" smtClean="0">
                <a:solidFill>
                  <a:srgbClr val="7F0055"/>
                </a:solidFill>
                <a:latin typeface="Trebuchet MS" pitchFamily="34" charset="0"/>
              </a:rPr>
              <a:t>super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.onCreateContextMenu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(menu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menuInfo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menu.setHeaderTitle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2A00FF"/>
                </a:solidFill>
                <a:latin typeface="Trebuchet MS" pitchFamily="34" charset="0"/>
                <a:ea typeface="맑은 고딕"/>
              </a:rPr>
              <a:t>컨텍스트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  <a:ea typeface="맑은 고딕"/>
              </a:rPr>
              <a:t>메뉴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menu.add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(0, 1, 0, 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  <a:ea typeface="맑은 고딕"/>
              </a:rPr>
              <a:t>배경색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: RED"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menu.add</a:t>
            </a:r>
            <a:r>
              <a:rPr lang="en-US" altLang="ko-KR" sz="1600" dirty="0">
                <a:latin typeface="Trebuchet MS" pitchFamily="34" charset="0"/>
              </a:rPr>
              <a:t>(0, 2, 0, </a:t>
            </a:r>
            <a:r>
              <a:rPr lang="en-US" altLang="ko-KR" sz="160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Trebuchet MS" pitchFamily="34" charset="0"/>
                <a:ea typeface="맑은 고딕"/>
              </a:rPr>
              <a:t>배경색</a:t>
            </a:r>
            <a:r>
              <a:rPr lang="en-US" altLang="ko-KR" sz="1600" dirty="0">
                <a:solidFill>
                  <a:srgbClr val="2A00FF"/>
                </a:solidFill>
                <a:latin typeface="Trebuchet MS" pitchFamily="34" charset="0"/>
              </a:rPr>
              <a:t>: GREEN"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menu.add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3, 0, 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  <a:ea typeface="맑은 고딕"/>
              </a:rPr>
              <a:t>배경색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: BLUE"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pic>
        <p:nvPicPr>
          <p:cNvPr id="6" name="_x38186800" descr="EMB00000f1814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30472" r="5374" b="26466"/>
          <a:stretch>
            <a:fillRect/>
          </a:stretch>
        </p:blipFill>
        <p:spPr bwMode="auto">
          <a:xfrm>
            <a:off x="6300192" y="4221088"/>
            <a:ext cx="2448272" cy="17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2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메뉴 이벤트 처리</a:t>
            </a:r>
            <a:endParaRPr lang="ko-KR" alt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80" y="1772816"/>
            <a:ext cx="2604120" cy="388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323528" y="1910166"/>
            <a:ext cx="5544616" cy="37444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 fontAlgn="base" latinLnBrk="0"/>
            <a:r>
              <a:rPr lang="en-US" altLang="ko-KR" sz="1600" b="1" kern="0" dirty="0" smtClean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onContextItemSelected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MenuItem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item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</a:rPr>
              <a:t>switch</a:t>
            </a:r>
            <a:r>
              <a:rPr lang="en-US" altLang="ko-KR" sz="1600" dirty="0">
                <a:latin typeface="Trebuchet MS" pitchFamily="34" charset="0"/>
              </a:rPr>
              <a:t> (</a:t>
            </a:r>
            <a:r>
              <a:rPr lang="en-US" altLang="ko-KR" sz="1600" u="sng" dirty="0" err="1"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item.getItemId</a:t>
            </a:r>
            <a:r>
              <a:rPr lang="en-US" altLang="ko-KR" sz="1600" u="sng" dirty="0"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()</a:t>
            </a:r>
            <a:r>
              <a:rPr lang="en-US" altLang="ko-KR" sz="1600" dirty="0">
                <a:latin typeface="Trebuchet MS" pitchFamily="34" charset="0"/>
              </a:rPr>
              <a:t>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b="1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1: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text.setBackgroundColor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Color.RED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true;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2: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text.setBackgroundColor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Color.GREEN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true;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</a:rPr>
              <a:t>case</a:t>
            </a:r>
            <a:r>
              <a:rPr lang="en-US" altLang="ko-KR" sz="1600" dirty="0">
                <a:latin typeface="Trebuchet MS" pitchFamily="34" charset="0"/>
              </a:rPr>
              <a:t> 3: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text.setBackgroundColor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Color.BLUE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true;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default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super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.onContextItemSelected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(item);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4908430" y="2863947"/>
            <a:ext cx="1751162" cy="767774"/>
          </a:xfrm>
          <a:custGeom>
            <a:avLst/>
            <a:gdLst>
              <a:gd name="connsiteX0" fmla="*/ 1751162 w 1751162"/>
              <a:gd name="connsiteY0" fmla="*/ 767774 h 767774"/>
              <a:gd name="connsiteX1" fmla="*/ 1656272 w 1751162"/>
              <a:gd name="connsiteY1" fmla="*/ 647004 h 767774"/>
              <a:gd name="connsiteX2" fmla="*/ 1630393 w 1751162"/>
              <a:gd name="connsiteY2" fmla="*/ 621125 h 767774"/>
              <a:gd name="connsiteX3" fmla="*/ 1604513 w 1751162"/>
              <a:gd name="connsiteY3" fmla="*/ 595245 h 767774"/>
              <a:gd name="connsiteX4" fmla="*/ 1595887 w 1751162"/>
              <a:gd name="connsiteY4" fmla="*/ 569366 h 767774"/>
              <a:gd name="connsiteX5" fmla="*/ 1570008 w 1751162"/>
              <a:gd name="connsiteY5" fmla="*/ 560740 h 767774"/>
              <a:gd name="connsiteX6" fmla="*/ 1475117 w 1751162"/>
              <a:gd name="connsiteY6" fmla="*/ 500355 h 767774"/>
              <a:gd name="connsiteX7" fmla="*/ 1440612 w 1751162"/>
              <a:gd name="connsiteY7" fmla="*/ 474476 h 767774"/>
              <a:gd name="connsiteX8" fmla="*/ 1414732 w 1751162"/>
              <a:gd name="connsiteY8" fmla="*/ 465849 h 767774"/>
              <a:gd name="connsiteX9" fmla="*/ 1345721 w 1751162"/>
              <a:gd name="connsiteY9" fmla="*/ 431344 h 767774"/>
              <a:gd name="connsiteX10" fmla="*/ 1319842 w 1751162"/>
              <a:gd name="connsiteY10" fmla="*/ 414091 h 767774"/>
              <a:gd name="connsiteX11" fmla="*/ 1268083 w 1751162"/>
              <a:gd name="connsiteY11" fmla="*/ 396838 h 767774"/>
              <a:gd name="connsiteX12" fmla="*/ 1164566 w 1751162"/>
              <a:gd name="connsiteY12" fmla="*/ 345079 h 767774"/>
              <a:gd name="connsiteX13" fmla="*/ 1130061 w 1751162"/>
              <a:gd name="connsiteY13" fmla="*/ 327827 h 767774"/>
              <a:gd name="connsiteX14" fmla="*/ 1095555 w 1751162"/>
              <a:gd name="connsiteY14" fmla="*/ 310574 h 767774"/>
              <a:gd name="connsiteX15" fmla="*/ 1009291 w 1751162"/>
              <a:gd name="connsiteY15" fmla="*/ 276068 h 767774"/>
              <a:gd name="connsiteX16" fmla="*/ 905774 w 1751162"/>
              <a:gd name="connsiteY16" fmla="*/ 215683 h 767774"/>
              <a:gd name="connsiteX17" fmla="*/ 862642 w 1751162"/>
              <a:gd name="connsiteY17" fmla="*/ 189804 h 767774"/>
              <a:gd name="connsiteX18" fmla="*/ 819510 w 1751162"/>
              <a:gd name="connsiteY18" fmla="*/ 181178 h 767774"/>
              <a:gd name="connsiteX19" fmla="*/ 741872 w 1751162"/>
              <a:gd name="connsiteY19" fmla="*/ 155298 h 767774"/>
              <a:gd name="connsiteX20" fmla="*/ 698740 w 1751162"/>
              <a:gd name="connsiteY20" fmla="*/ 138045 h 767774"/>
              <a:gd name="connsiteX21" fmla="*/ 646981 w 1751162"/>
              <a:gd name="connsiteY21" fmla="*/ 120793 h 767774"/>
              <a:gd name="connsiteX22" fmla="*/ 560717 w 1751162"/>
              <a:gd name="connsiteY22" fmla="*/ 86287 h 767774"/>
              <a:gd name="connsiteX23" fmla="*/ 517585 w 1751162"/>
              <a:gd name="connsiteY23" fmla="*/ 77661 h 767774"/>
              <a:gd name="connsiteX24" fmla="*/ 448574 w 1751162"/>
              <a:gd name="connsiteY24" fmla="*/ 60408 h 767774"/>
              <a:gd name="connsiteX25" fmla="*/ 215661 w 1751162"/>
              <a:gd name="connsiteY25" fmla="*/ 43155 h 767774"/>
              <a:gd name="connsiteX26" fmla="*/ 172528 w 1751162"/>
              <a:gd name="connsiteY26" fmla="*/ 34528 h 767774"/>
              <a:gd name="connsiteX27" fmla="*/ 138023 w 1751162"/>
              <a:gd name="connsiteY27" fmla="*/ 25902 h 767774"/>
              <a:gd name="connsiteX28" fmla="*/ 69012 w 1751162"/>
              <a:gd name="connsiteY28" fmla="*/ 17276 h 767774"/>
              <a:gd name="connsiteX29" fmla="*/ 34506 w 1751162"/>
              <a:gd name="connsiteY29" fmla="*/ 8649 h 767774"/>
              <a:gd name="connsiteX30" fmla="*/ 0 w 1751162"/>
              <a:gd name="connsiteY30" fmla="*/ 23 h 76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51162" h="767774">
                <a:moveTo>
                  <a:pt x="1751162" y="767774"/>
                </a:moveTo>
                <a:cubicBezTo>
                  <a:pt x="1695099" y="678072"/>
                  <a:pt x="1727212" y="717944"/>
                  <a:pt x="1656272" y="647004"/>
                </a:cubicBezTo>
                <a:lnTo>
                  <a:pt x="1630393" y="621125"/>
                </a:lnTo>
                <a:lnTo>
                  <a:pt x="1604513" y="595245"/>
                </a:lnTo>
                <a:cubicBezTo>
                  <a:pt x="1601638" y="586619"/>
                  <a:pt x="1602317" y="575796"/>
                  <a:pt x="1595887" y="569366"/>
                </a:cubicBezTo>
                <a:cubicBezTo>
                  <a:pt x="1589457" y="562936"/>
                  <a:pt x="1577991" y="565094"/>
                  <a:pt x="1570008" y="560740"/>
                </a:cubicBezTo>
                <a:cubicBezTo>
                  <a:pt x="1564608" y="557795"/>
                  <a:pt x="1495896" y="515197"/>
                  <a:pt x="1475117" y="500355"/>
                </a:cubicBezTo>
                <a:cubicBezTo>
                  <a:pt x="1463418" y="491998"/>
                  <a:pt x="1453095" y="481609"/>
                  <a:pt x="1440612" y="474476"/>
                </a:cubicBezTo>
                <a:cubicBezTo>
                  <a:pt x="1432717" y="469964"/>
                  <a:pt x="1423010" y="469612"/>
                  <a:pt x="1414732" y="465849"/>
                </a:cubicBezTo>
                <a:cubicBezTo>
                  <a:pt x="1391318" y="455207"/>
                  <a:pt x="1367120" y="445610"/>
                  <a:pt x="1345721" y="431344"/>
                </a:cubicBezTo>
                <a:cubicBezTo>
                  <a:pt x="1337095" y="425593"/>
                  <a:pt x="1329316" y="418302"/>
                  <a:pt x="1319842" y="414091"/>
                </a:cubicBezTo>
                <a:cubicBezTo>
                  <a:pt x="1303223" y="406705"/>
                  <a:pt x="1284702" y="404224"/>
                  <a:pt x="1268083" y="396838"/>
                </a:cubicBezTo>
                <a:cubicBezTo>
                  <a:pt x="1232829" y="381170"/>
                  <a:pt x="1199072" y="362332"/>
                  <a:pt x="1164566" y="345079"/>
                </a:cubicBezTo>
                <a:lnTo>
                  <a:pt x="1130061" y="327827"/>
                </a:lnTo>
                <a:cubicBezTo>
                  <a:pt x="1118559" y="322076"/>
                  <a:pt x="1107495" y="315350"/>
                  <a:pt x="1095555" y="310574"/>
                </a:cubicBezTo>
                <a:cubicBezTo>
                  <a:pt x="1066800" y="299072"/>
                  <a:pt x="1034067" y="294650"/>
                  <a:pt x="1009291" y="276068"/>
                </a:cubicBezTo>
                <a:cubicBezTo>
                  <a:pt x="923700" y="211876"/>
                  <a:pt x="1042222" y="297551"/>
                  <a:pt x="905774" y="215683"/>
                </a:cubicBezTo>
                <a:cubicBezTo>
                  <a:pt x="891397" y="207057"/>
                  <a:pt x="878210" y="196031"/>
                  <a:pt x="862642" y="189804"/>
                </a:cubicBezTo>
                <a:cubicBezTo>
                  <a:pt x="849029" y="184359"/>
                  <a:pt x="833887" y="184053"/>
                  <a:pt x="819510" y="181178"/>
                </a:cubicBezTo>
                <a:cubicBezTo>
                  <a:pt x="747445" y="145146"/>
                  <a:pt x="825485" y="180383"/>
                  <a:pt x="741872" y="155298"/>
                </a:cubicBezTo>
                <a:cubicBezTo>
                  <a:pt x="727040" y="150848"/>
                  <a:pt x="713293" y="143337"/>
                  <a:pt x="698740" y="138045"/>
                </a:cubicBezTo>
                <a:cubicBezTo>
                  <a:pt x="681649" y="131830"/>
                  <a:pt x="663247" y="128926"/>
                  <a:pt x="646981" y="120793"/>
                </a:cubicBezTo>
                <a:cubicBezTo>
                  <a:pt x="616309" y="105457"/>
                  <a:pt x="596250" y="93393"/>
                  <a:pt x="560717" y="86287"/>
                </a:cubicBezTo>
                <a:cubicBezTo>
                  <a:pt x="546340" y="83412"/>
                  <a:pt x="531809" y="81217"/>
                  <a:pt x="517585" y="77661"/>
                </a:cubicBezTo>
                <a:cubicBezTo>
                  <a:pt x="472820" y="66470"/>
                  <a:pt x="508647" y="67475"/>
                  <a:pt x="448574" y="60408"/>
                </a:cubicBezTo>
                <a:cubicBezTo>
                  <a:pt x="400628" y="54767"/>
                  <a:pt x="256448" y="45874"/>
                  <a:pt x="215661" y="43155"/>
                </a:cubicBezTo>
                <a:cubicBezTo>
                  <a:pt x="201283" y="40279"/>
                  <a:pt x="186841" y="37709"/>
                  <a:pt x="172528" y="34528"/>
                </a:cubicBezTo>
                <a:cubicBezTo>
                  <a:pt x="160955" y="31956"/>
                  <a:pt x="149717" y="27851"/>
                  <a:pt x="138023" y="25902"/>
                </a:cubicBezTo>
                <a:cubicBezTo>
                  <a:pt x="115156" y="22091"/>
                  <a:pt x="92016" y="20151"/>
                  <a:pt x="69012" y="17276"/>
                </a:cubicBezTo>
                <a:cubicBezTo>
                  <a:pt x="57510" y="14400"/>
                  <a:pt x="45906" y="11906"/>
                  <a:pt x="34506" y="8649"/>
                </a:cubicBezTo>
                <a:cubicBezTo>
                  <a:pt x="1133" y="-886"/>
                  <a:pt x="19227" y="23"/>
                  <a:pt x="0" y="2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098211" y="3631721"/>
            <a:ext cx="1578634" cy="465826"/>
          </a:xfrm>
          <a:custGeom>
            <a:avLst/>
            <a:gdLst>
              <a:gd name="connsiteX0" fmla="*/ 1578634 w 1578634"/>
              <a:gd name="connsiteY0" fmla="*/ 465826 h 465826"/>
              <a:gd name="connsiteX1" fmla="*/ 1518249 w 1578634"/>
              <a:gd name="connsiteY1" fmla="*/ 431321 h 465826"/>
              <a:gd name="connsiteX2" fmla="*/ 1475117 w 1578634"/>
              <a:gd name="connsiteY2" fmla="*/ 414068 h 465826"/>
              <a:gd name="connsiteX3" fmla="*/ 1449238 w 1578634"/>
              <a:gd name="connsiteY3" fmla="*/ 396815 h 465826"/>
              <a:gd name="connsiteX4" fmla="*/ 1406106 w 1578634"/>
              <a:gd name="connsiteY4" fmla="*/ 370936 h 465826"/>
              <a:gd name="connsiteX5" fmla="*/ 1380227 w 1578634"/>
              <a:gd name="connsiteY5" fmla="*/ 362309 h 465826"/>
              <a:gd name="connsiteX6" fmla="*/ 1293963 w 1578634"/>
              <a:gd name="connsiteY6" fmla="*/ 319177 h 465826"/>
              <a:gd name="connsiteX7" fmla="*/ 1250831 w 1578634"/>
              <a:gd name="connsiteY7" fmla="*/ 301924 h 465826"/>
              <a:gd name="connsiteX8" fmla="*/ 1173193 w 1578634"/>
              <a:gd name="connsiteY8" fmla="*/ 293298 h 465826"/>
              <a:gd name="connsiteX9" fmla="*/ 1086929 w 1578634"/>
              <a:gd name="connsiteY9" fmla="*/ 267419 h 465826"/>
              <a:gd name="connsiteX10" fmla="*/ 1052423 w 1578634"/>
              <a:gd name="connsiteY10" fmla="*/ 250166 h 465826"/>
              <a:gd name="connsiteX11" fmla="*/ 983412 w 1578634"/>
              <a:gd name="connsiteY11" fmla="*/ 232913 h 465826"/>
              <a:gd name="connsiteX12" fmla="*/ 923027 w 1578634"/>
              <a:gd name="connsiteY12" fmla="*/ 215660 h 465826"/>
              <a:gd name="connsiteX13" fmla="*/ 862642 w 1578634"/>
              <a:gd name="connsiteY13" fmla="*/ 198407 h 465826"/>
              <a:gd name="connsiteX14" fmla="*/ 802257 w 1578634"/>
              <a:gd name="connsiteY14" fmla="*/ 155275 h 465826"/>
              <a:gd name="connsiteX15" fmla="*/ 715993 w 1578634"/>
              <a:gd name="connsiteY15" fmla="*/ 138022 h 465826"/>
              <a:gd name="connsiteX16" fmla="*/ 681487 w 1578634"/>
              <a:gd name="connsiteY16" fmla="*/ 120770 h 465826"/>
              <a:gd name="connsiteX17" fmla="*/ 655608 w 1578634"/>
              <a:gd name="connsiteY17" fmla="*/ 112143 h 465826"/>
              <a:gd name="connsiteX18" fmla="*/ 586597 w 1578634"/>
              <a:gd name="connsiteY18" fmla="*/ 86264 h 465826"/>
              <a:gd name="connsiteX19" fmla="*/ 508959 w 1578634"/>
              <a:gd name="connsiteY19" fmla="*/ 69011 h 465826"/>
              <a:gd name="connsiteX20" fmla="*/ 483080 w 1578634"/>
              <a:gd name="connsiteY20" fmla="*/ 60385 h 465826"/>
              <a:gd name="connsiteX21" fmla="*/ 396815 w 1578634"/>
              <a:gd name="connsiteY21" fmla="*/ 51758 h 465826"/>
              <a:gd name="connsiteX22" fmla="*/ 189781 w 1578634"/>
              <a:gd name="connsiteY22" fmla="*/ 34505 h 465826"/>
              <a:gd name="connsiteX23" fmla="*/ 146649 w 1578634"/>
              <a:gd name="connsiteY23" fmla="*/ 25879 h 465826"/>
              <a:gd name="connsiteX24" fmla="*/ 17253 w 1578634"/>
              <a:gd name="connsiteY24" fmla="*/ 8626 h 465826"/>
              <a:gd name="connsiteX25" fmla="*/ 0 w 1578634"/>
              <a:gd name="connsiteY25" fmla="*/ 0 h 46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78634" h="465826">
                <a:moveTo>
                  <a:pt x="1578634" y="465826"/>
                </a:moveTo>
                <a:cubicBezTo>
                  <a:pt x="1558506" y="454324"/>
                  <a:pt x="1538984" y="441689"/>
                  <a:pt x="1518249" y="431321"/>
                </a:cubicBezTo>
                <a:cubicBezTo>
                  <a:pt x="1504399" y="424396"/>
                  <a:pt x="1488967" y="420993"/>
                  <a:pt x="1475117" y="414068"/>
                </a:cubicBezTo>
                <a:cubicBezTo>
                  <a:pt x="1465844" y="409431"/>
                  <a:pt x="1458030" y="402310"/>
                  <a:pt x="1449238" y="396815"/>
                </a:cubicBezTo>
                <a:cubicBezTo>
                  <a:pt x="1435020" y="387929"/>
                  <a:pt x="1421103" y="378434"/>
                  <a:pt x="1406106" y="370936"/>
                </a:cubicBezTo>
                <a:cubicBezTo>
                  <a:pt x="1397973" y="366869"/>
                  <a:pt x="1388483" y="366120"/>
                  <a:pt x="1380227" y="362309"/>
                </a:cubicBezTo>
                <a:cubicBezTo>
                  <a:pt x="1351037" y="348837"/>
                  <a:pt x="1323812" y="331117"/>
                  <a:pt x="1293963" y="319177"/>
                </a:cubicBezTo>
                <a:cubicBezTo>
                  <a:pt x="1279586" y="313426"/>
                  <a:pt x="1265972" y="305168"/>
                  <a:pt x="1250831" y="301924"/>
                </a:cubicBezTo>
                <a:cubicBezTo>
                  <a:pt x="1225370" y="296468"/>
                  <a:pt x="1199072" y="296173"/>
                  <a:pt x="1173193" y="293298"/>
                </a:cubicBezTo>
                <a:cubicBezTo>
                  <a:pt x="1118521" y="256849"/>
                  <a:pt x="1180868" y="293038"/>
                  <a:pt x="1086929" y="267419"/>
                </a:cubicBezTo>
                <a:cubicBezTo>
                  <a:pt x="1074522" y="264035"/>
                  <a:pt x="1064623" y="254233"/>
                  <a:pt x="1052423" y="250166"/>
                </a:cubicBezTo>
                <a:cubicBezTo>
                  <a:pt x="1029928" y="242668"/>
                  <a:pt x="1006416" y="238664"/>
                  <a:pt x="983412" y="232913"/>
                </a:cubicBezTo>
                <a:cubicBezTo>
                  <a:pt x="875504" y="205936"/>
                  <a:pt x="1009684" y="240419"/>
                  <a:pt x="923027" y="215660"/>
                </a:cubicBezTo>
                <a:cubicBezTo>
                  <a:pt x="847204" y="193996"/>
                  <a:pt x="924691" y="219092"/>
                  <a:pt x="862642" y="198407"/>
                </a:cubicBezTo>
                <a:cubicBezTo>
                  <a:pt x="861827" y="197796"/>
                  <a:pt x="809823" y="157797"/>
                  <a:pt x="802257" y="155275"/>
                </a:cubicBezTo>
                <a:cubicBezTo>
                  <a:pt x="712761" y="125443"/>
                  <a:pt x="785119" y="163944"/>
                  <a:pt x="715993" y="138022"/>
                </a:cubicBezTo>
                <a:cubicBezTo>
                  <a:pt x="703952" y="133507"/>
                  <a:pt x="693307" y="125836"/>
                  <a:pt x="681487" y="120770"/>
                </a:cubicBezTo>
                <a:cubicBezTo>
                  <a:pt x="673129" y="117188"/>
                  <a:pt x="664122" y="115336"/>
                  <a:pt x="655608" y="112143"/>
                </a:cubicBezTo>
                <a:cubicBezTo>
                  <a:pt x="639770" y="106203"/>
                  <a:pt x="606182" y="91160"/>
                  <a:pt x="586597" y="86264"/>
                </a:cubicBezTo>
                <a:cubicBezTo>
                  <a:pt x="515449" y="68477"/>
                  <a:pt x="570941" y="86719"/>
                  <a:pt x="508959" y="69011"/>
                </a:cubicBezTo>
                <a:cubicBezTo>
                  <a:pt x="500216" y="66513"/>
                  <a:pt x="492067" y="61768"/>
                  <a:pt x="483080" y="60385"/>
                </a:cubicBezTo>
                <a:cubicBezTo>
                  <a:pt x="454518" y="55991"/>
                  <a:pt x="425555" y="54783"/>
                  <a:pt x="396815" y="51758"/>
                </a:cubicBezTo>
                <a:cubicBezTo>
                  <a:pt x="257956" y="37141"/>
                  <a:pt x="375470" y="46885"/>
                  <a:pt x="189781" y="34505"/>
                </a:cubicBezTo>
                <a:cubicBezTo>
                  <a:pt x="175404" y="31630"/>
                  <a:pt x="161211" y="27592"/>
                  <a:pt x="146649" y="25879"/>
                </a:cubicBezTo>
                <a:cubicBezTo>
                  <a:pt x="73172" y="17235"/>
                  <a:pt x="65712" y="28010"/>
                  <a:pt x="17253" y="8626"/>
                </a:cubicBezTo>
                <a:cubicBezTo>
                  <a:pt x="11283" y="6238"/>
                  <a:pt x="5751" y="287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003321" y="4382213"/>
            <a:ext cx="1699404" cy="241545"/>
          </a:xfrm>
          <a:custGeom>
            <a:avLst/>
            <a:gdLst>
              <a:gd name="connsiteX0" fmla="*/ 1699404 w 1699404"/>
              <a:gd name="connsiteY0" fmla="*/ 112149 h 241545"/>
              <a:gd name="connsiteX1" fmla="*/ 1630392 w 1699404"/>
              <a:gd name="connsiteY1" fmla="*/ 129402 h 241545"/>
              <a:gd name="connsiteX2" fmla="*/ 1561381 w 1699404"/>
              <a:gd name="connsiteY2" fmla="*/ 163908 h 241545"/>
              <a:gd name="connsiteX3" fmla="*/ 1500996 w 1699404"/>
              <a:gd name="connsiteY3" fmla="*/ 172534 h 241545"/>
              <a:gd name="connsiteX4" fmla="*/ 1414732 w 1699404"/>
              <a:gd name="connsiteY4" fmla="*/ 198413 h 241545"/>
              <a:gd name="connsiteX5" fmla="*/ 1319841 w 1699404"/>
              <a:gd name="connsiteY5" fmla="*/ 215666 h 241545"/>
              <a:gd name="connsiteX6" fmla="*/ 1147313 w 1699404"/>
              <a:gd name="connsiteY6" fmla="*/ 224293 h 241545"/>
              <a:gd name="connsiteX7" fmla="*/ 1086928 w 1699404"/>
              <a:gd name="connsiteY7" fmla="*/ 232919 h 241545"/>
              <a:gd name="connsiteX8" fmla="*/ 1061049 w 1699404"/>
              <a:gd name="connsiteY8" fmla="*/ 241545 h 241545"/>
              <a:gd name="connsiteX9" fmla="*/ 819509 w 1699404"/>
              <a:gd name="connsiteY9" fmla="*/ 232919 h 241545"/>
              <a:gd name="connsiteX10" fmla="*/ 785004 w 1699404"/>
              <a:gd name="connsiteY10" fmla="*/ 215666 h 241545"/>
              <a:gd name="connsiteX11" fmla="*/ 707366 w 1699404"/>
              <a:gd name="connsiteY11" fmla="*/ 207040 h 241545"/>
              <a:gd name="connsiteX12" fmla="*/ 664234 w 1699404"/>
              <a:gd name="connsiteY12" fmla="*/ 198413 h 241545"/>
              <a:gd name="connsiteX13" fmla="*/ 534837 w 1699404"/>
              <a:gd name="connsiteY13" fmla="*/ 155281 h 241545"/>
              <a:gd name="connsiteX14" fmla="*/ 500332 w 1699404"/>
              <a:gd name="connsiteY14" fmla="*/ 146655 h 241545"/>
              <a:gd name="connsiteX15" fmla="*/ 448573 w 1699404"/>
              <a:gd name="connsiteY15" fmla="*/ 129402 h 241545"/>
              <a:gd name="connsiteX16" fmla="*/ 414068 w 1699404"/>
              <a:gd name="connsiteY16" fmla="*/ 120776 h 241545"/>
              <a:gd name="connsiteX17" fmla="*/ 319177 w 1699404"/>
              <a:gd name="connsiteY17" fmla="*/ 103523 h 241545"/>
              <a:gd name="connsiteX18" fmla="*/ 250166 w 1699404"/>
              <a:gd name="connsiteY18" fmla="*/ 77644 h 241545"/>
              <a:gd name="connsiteX19" fmla="*/ 207034 w 1699404"/>
              <a:gd name="connsiteY19" fmla="*/ 69017 h 241545"/>
              <a:gd name="connsiteX20" fmla="*/ 172528 w 1699404"/>
              <a:gd name="connsiteY20" fmla="*/ 51764 h 241545"/>
              <a:gd name="connsiteX21" fmla="*/ 129396 w 1699404"/>
              <a:gd name="connsiteY21" fmla="*/ 43138 h 241545"/>
              <a:gd name="connsiteX22" fmla="*/ 103517 w 1699404"/>
              <a:gd name="connsiteY22" fmla="*/ 34512 h 241545"/>
              <a:gd name="connsiteX23" fmla="*/ 77637 w 1699404"/>
              <a:gd name="connsiteY23" fmla="*/ 17259 h 241545"/>
              <a:gd name="connsiteX24" fmla="*/ 51758 w 1699404"/>
              <a:gd name="connsiteY24" fmla="*/ 8632 h 241545"/>
              <a:gd name="connsiteX25" fmla="*/ 0 w 1699404"/>
              <a:gd name="connsiteY25" fmla="*/ 6 h 24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99404" h="241545">
                <a:moveTo>
                  <a:pt x="1699404" y="112149"/>
                </a:moveTo>
                <a:cubicBezTo>
                  <a:pt x="1683003" y="115429"/>
                  <a:pt x="1648074" y="120561"/>
                  <a:pt x="1630392" y="129402"/>
                </a:cubicBezTo>
                <a:cubicBezTo>
                  <a:pt x="1586980" y="151108"/>
                  <a:pt x="1621083" y="148983"/>
                  <a:pt x="1561381" y="163908"/>
                </a:cubicBezTo>
                <a:cubicBezTo>
                  <a:pt x="1541655" y="168839"/>
                  <a:pt x="1521001" y="168897"/>
                  <a:pt x="1500996" y="172534"/>
                </a:cubicBezTo>
                <a:cubicBezTo>
                  <a:pt x="1440050" y="183615"/>
                  <a:pt x="1491231" y="180413"/>
                  <a:pt x="1414732" y="198413"/>
                </a:cubicBezTo>
                <a:cubicBezTo>
                  <a:pt x="1383438" y="205776"/>
                  <a:pt x="1351840" y="212569"/>
                  <a:pt x="1319841" y="215666"/>
                </a:cubicBezTo>
                <a:cubicBezTo>
                  <a:pt x="1262528" y="221213"/>
                  <a:pt x="1204822" y="221417"/>
                  <a:pt x="1147313" y="224293"/>
                </a:cubicBezTo>
                <a:cubicBezTo>
                  <a:pt x="1127185" y="227168"/>
                  <a:pt x="1106866" y="228932"/>
                  <a:pt x="1086928" y="232919"/>
                </a:cubicBezTo>
                <a:cubicBezTo>
                  <a:pt x="1078012" y="234702"/>
                  <a:pt x="1070142" y="241545"/>
                  <a:pt x="1061049" y="241545"/>
                </a:cubicBezTo>
                <a:cubicBezTo>
                  <a:pt x="980484" y="241545"/>
                  <a:pt x="900022" y="235794"/>
                  <a:pt x="819509" y="232919"/>
                </a:cubicBezTo>
                <a:cubicBezTo>
                  <a:pt x="808007" y="227168"/>
                  <a:pt x="797534" y="218558"/>
                  <a:pt x="785004" y="215666"/>
                </a:cubicBezTo>
                <a:cubicBezTo>
                  <a:pt x="759632" y="209811"/>
                  <a:pt x="733143" y="210722"/>
                  <a:pt x="707366" y="207040"/>
                </a:cubicBezTo>
                <a:cubicBezTo>
                  <a:pt x="692851" y="204966"/>
                  <a:pt x="678611" y="201289"/>
                  <a:pt x="664234" y="198413"/>
                </a:cubicBezTo>
                <a:cubicBezTo>
                  <a:pt x="608759" y="161433"/>
                  <a:pt x="648411" y="183675"/>
                  <a:pt x="534837" y="155281"/>
                </a:cubicBezTo>
                <a:cubicBezTo>
                  <a:pt x="523335" y="152406"/>
                  <a:pt x="511579" y="150404"/>
                  <a:pt x="500332" y="146655"/>
                </a:cubicBezTo>
                <a:cubicBezTo>
                  <a:pt x="483079" y="140904"/>
                  <a:pt x="466216" y="133813"/>
                  <a:pt x="448573" y="129402"/>
                </a:cubicBezTo>
                <a:cubicBezTo>
                  <a:pt x="437071" y="126527"/>
                  <a:pt x="425641" y="123348"/>
                  <a:pt x="414068" y="120776"/>
                </a:cubicBezTo>
                <a:cubicBezTo>
                  <a:pt x="377882" y="112734"/>
                  <a:pt x="356653" y="109769"/>
                  <a:pt x="319177" y="103523"/>
                </a:cubicBezTo>
                <a:cubicBezTo>
                  <a:pt x="305977" y="98243"/>
                  <a:pt x="268201" y="82153"/>
                  <a:pt x="250166" y="77644"/>
                </a:cubicBezTo>
                <a:cubicBezTo>
                  <a:pt x="235942" y="74088"/>
                  <a:pt x="221411" y="71893"/>
                  <a:pt x="207034" y="69017"/>
                </a:cubicBezTo>
                <a:cubicBezTo>
                  <a:pt x="195532" y="63266"/>
                  <a:pt x="184728" y="55831"/>
                  <a:pt x="172528" y="51764"/>
                </a:cubicBezTo>
                <a:cubicBezTo>
                  <a:pt x="158618" y="47128"/>
                  <a:pt x="143620" y="46694"/>
                  <a:pt x="129396" y="43138"/>
                </a:cubicBezTo>
                <a:cubicBezTo>
                  <a:pt x="120575" y="40933"/>
                  <a:pt x="112143" y="37387"/>
                  <a:pt x="103517" y="34512"/>
                </a:cubicBezTo>
                <a:cubicBezTo>
                  <a:pt x="94890" y="28761"/>
                  <a:pt x="86910" y="21896"/>
                  <a:pt x="77637" y="17259"/>
                </a:cubicBezTo>
                <a:cubicBezTo>
                  <a:pt x="69504" y="13192"/>
                  <a:pt x="60580" y="10837"/>
                  <a:pt x="51758" y="8632"/>
                </a:cubicBezTo>
                <a:cubicBezTo>
                  <a:pt x="14999" y="-558"/>
                  <a:pt x="21485" y="6"/>
                  <a:pt x="0" y="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6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6" y="1844824"/>
            <a:ext cx="8534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15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액션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현재 선택된 항목에 대하여 수행할 수 있는 액션들을 제공하는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err="1"/>
              <a:t>액션바가</a:t>
            </a:r>
            <a:r>
              <a:rPr lang="ko-KR" altLang="en-US" dirty="0"/>
              <a:t> 화면의 상단에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36912"/>
            <a:ext cx="5143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4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뷰에</a:t>
            </a:r>
            <a:r>
              <a:rPr lang="ko-KR" altLang="en-US" dirty="0" smtClean="0"/>
              <a:t> 부착된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(modal menu)</a:t>
            </a:r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제공</a:t>
            </a:r>
            <a:endParaRPr lang="en-US" altLang="ko-KR" dirty="0" smtClean="0"/>
          </a:p>
          <a:p>
            <a:r>
              <a:rPr lang="ko-KR" altLang="en-US" dirty="0" smtClean="0"/>
              <a:t>팝업 메뉴의 용도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오버플로우</a:t>
            </a:r>
            <a:r>
              <a:rPr lang="ko-KR" altLang="en-US" dirty="0" smtClean="0"/>
              <a:t> 스타일 메뉴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메뉴의 역할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pic>
        <p:nvPicPr>
          <p:cNvPr id="3074" name="Picture 2" descr="http://developer.android.com/images/ui/popup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17552"/>
            <a:ext cx="19050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5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팝업 메뉴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56857"/>
            <a:ext cx="8153400" cy="25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7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팝업 메뉴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793880" cy="48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팝업 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7" y="1219200"/>
            <a:ext cx="7677487" cy="52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6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47720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옵션 메뉴</a:t>
            </a:r>
            <a:r>
              <a:rPr lang="en-US" altLang="ko-KR" dirty="0"/>
              <a:t>: </a:t>
            </a:r>
            <a:r>
              <a:rPr lang="ko-KR" altLang="en-US" dirty="0" smtClean="0"/>
              <a:t>사용자가 </a:t>
            </a:r>
            <a:r>
              <a:rPr lang="en-US" altLang="ko-KR" dirty="0"/>
              <a:t>MENU </a:t>
            </a:r>
            <a:r>
              <a:rPr lang="ko-KR" altLang="en-US" dirty="0"/>
              <a:t>키를 누를 </a:t>
            </a:r>
            <a:r>
              <a:rPr lang="ko-KR" altLang="en-US" dirty="0" smtClean="0"/>
              <a:t>때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ko-KR" altLang="en-US" dirty="0"/>
              <a:t>메뉴</a:t>
            </a:r>
            <a:r>
              <a:rPr lang="en-US" altLang="ko-KR" dirty="0"/>
              <a:t>: </a:t>
            </a:r>
            <a:r>
              <a:rPr lang="ko-KR" altLang="en-US" dirty="0" err="1"/>
              <a:t>컨텍스트</a:t>
            </a:r>
            <a:r>
              <a:rPr lang="ko-KR" altLang="en-US" dirty="0"/>
              <a:t> 메뉴는 사용자가 화면을 일정 시간 이상으로 길게 </a:t>
            </a:r>
            <a:r>
              <a:rPr lang="ko-KR" altLang="en-US" dirty="0" smtClean="0"/>
              <a:t>누르면 </a:t>
            </a:r>
            <a:r>
              <a:rPr lang="ko-KR" altLang="en-US" dirty="0"/>
              <a:t>나타나는 메뉴이다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팝업메뉴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678256" descr="EMB00007d8016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1074737" cy="16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7677136" descr="EMB00007d8016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22447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7677536" descr="EMB00007d8016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37112"/>
            <a:ext cx="1066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5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액션바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애플리케이션의 </a:t>
            </a:r>
            <a:r>
              <a:rPr lang="ko-KR" altLang="en-US" dirty="0" smtClean="0"/>
              <a:t>로고 표시</a:t>
            </a:r>
            <a:endParaRPr lang="en-US" altLang="ko-KR" dirty="0"/>
          </a:p>
          <a:p>
            <a:pPr fontAlgn="base"/>
            <a:r>
              <a:rPr lang="ko-KR" altLang="en-US" dirty="0" smtClean="0"/>
              <a:t>탭이나 </a:t>
            </a:r>
            <a:r>
              <a:rPr lang="ko-KR" altLang="en-US" dirty="0" err="1"/>
              <a:t>드롭다운</a:t>
            </a:r>
            <a:r>
              <a:rPr lang="ko-KR" altLang="en-US" dirty="0"/>
              <a:t> 리스트를 이용하여서 </a:t>
            </a:r>
            <a:r>
              <a:rPr lang="ko-KR" altLang="en-US" dirty="0" err="1"/>
              <a:t>내비게이션</a:t>
            </a:r>
            <a:r>
              <a:rPr lang="ko-KR" altLang="en-US" dirty="0"/>
              <a:t> 메뉴와 </a:t>
            </a:r>
            <a:r>
              <a:rPr lang="ko-KR" altLang="en-US" dirty="0" err="1"/>
              <a:t>뷰</a:t>
            </a:r>
            <a:r>
              <a:rPr lang="ko-KR" altLang="en-US" dirty="0"/>
              <a:t> 전환 기능을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53604032" descr="EMB00007d801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38288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494116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앱아이콘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49089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뷰컨트롤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86916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액션버튼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475650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 </a:t>
            </a:r>
            <a:r>
              <a:rPr lang="ko-KR" altLang="en-US" dirty="0" err="1" smtClean="0"/>
              <a:t>오버플로우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403648" y="4221088"/>
            <a:ext cx="34586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843808" y="4326741"/>
            <a:ext cx="34586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068041" y="4221088"/>
            <a:ext cx="34586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7092280" y="4221088"/>
            <a:ext cx="34586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9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액션바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u="sng" dirty="0"/>
              <a:t>Minimum Required SDK</a:t>
            </a:r>
            <a:r>
              <a:rPr lang="ko-KR" altLang="en-US" u="sng" dirty="0"/>
              <a:t>를 </a:t>
            </a:r>
            <a:r>
              <a:rPr lang="en-US" altLang="ko-KR" u="sng" dirty="0"/>
              <a:t>API 11</a:t>
            </a:r>
            <a:r>
              <a:rPr lang="ko-KR" altLang="en-US" u="sng" dirty="0"/>
              <a:t>로 한다</a:t>
            </a:r>
            <a:r>
              <a:rPr lang="en-US" altLang="ko-KR" u="sng" dirty="0"/>
              <a:t>.</a:t>
            </a:r>
            <a:r>
              <a:rPr lang="ko-KR" altLang="en-US" dirty="0"/>
              <a:t> </a:t>
            </a:r>
          </a:p>
          <a:p>
            <a:pPr lvl="0"/>
            <a:r>
              <a:rPr lang="en-US" altLang="ko-KR" dirty="0"/>
              <a:t>/</a:t>
            </a:r>
            <a:r>
              <a:rPr lang="en-US" altLang="ko-KR" dirty="0" smtClean="0"/>
              <a:t>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/>
              <a:t>폴더에 다음과 같은 아이콘을 복사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53603952" descr="EMB00007d8017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313634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1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3985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709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698"/>
            <a:ext cx="7488832" cy="66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19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7054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6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대화 상자</a:t>
            </a:r>
            <a:r>
              <a:rPr lang="en-US" altLang="ko-KR" b="1" dirty="0"/>
              <a:t>(dialog)</a:t>
            </a:r>
            <a:r>
              <a:rPr lang="ko-KR" altLang="en-US" dirty="0"/>
              <a:t>는 사용자에게 메시지를 출력하고 사용자로부터 입력을 받아들이는 아주 보편적인 사용자 인터페이스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53602032" descr="EMB00007d8017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040560" cy="277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4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AlertDialog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ProgressDialog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DatePickerDialog</a:t>
            </a:r>
            <a:endParaRPr lang="en-US" altLang="ko-KR" dirty="0" smtClean="0"/>
          </a:p>
          <a:p>
            <a:r>
              <a:rPr lang="en-US" altLang="ko-KR" dirty="0" err="1" smtClean="0"/>
              <a:t>TimePickerDialog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82638"/>
            <a:ext cx="26955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50" y="2708920"/>
            <a:ext cx="2705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34" y="3933056"/>
            <a:ext cx="26098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56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AlertDialog</a:t>
            </a:r>
            <a:endParaRPr lang="ko-KR" altLang="en-US" dirty="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14563"/>
            <a:ext cx="74866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201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AlertDialog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47812"/>
            <a:ext cx="8153400" cy="30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7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30776"/>
            <a:ext cx="8153400" cy="36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메뉴를 생성하는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코드로 메뉴 생성하기</a:t>
            </a:r>
          </a:p>
          <a:p>
            <a:pPr fontAlgn="base"/>
            <a:r>
              <a:rPr lang="en-US" altLang="ko-KR" b="1" dirty="0" smtClean="0"/>
              <a:t>XML</a:t>
            </a:r>
            <a:r>
              <a:rPr lang="ko-KR" altLang="en-US" b="1" dirty="0"/>
              <a:t>로 메뉴 생성하기</a:t>
            </a:r>
          </a:p>
        </p:txBody>
      </p:sp>
    </p:spTree>
    <p:extLst>
      <p:ext uri="{BB962C8B-B14F-4D97-AF65-F5344CB8AC3E}">
        <p14:creationId xmlns:p14="http://schemas.microsoft.com/office/powerpoint/2010/main" val="2089970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08179"/>
            <a:ext cx="8153400" cy="30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12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77285" y="1600200"/>
            <a:ext cx="54243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DatePickerDialog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날짜와 시간을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대화 상자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5379"/>
            <a:ext cx="426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6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4660" y="1600200"/>
            <a:ext cx="770962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0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9989" y="1600200"/>
            <a:ext cx="77789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5453" y="1600200"/>
            <a:ext cx="806804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980" y="404664"/>
            <a:ext cx="7920880" cy="61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9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4660" y="1600200"/>
            <a:ext cx="770962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80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대화 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마음대로 대화 상자의 내용을 디자인할 수 있는 대화 상자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75417504" descr="EMB00000f181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3024336" cy="16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10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알림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err="1"/>
              <a:t>알림기능</a:t>
            </a:r>
            <a:r>
              <a:rPr lang="en-US" altLang="ko-KR" b="1" dirty="0"/>
              <a:t>(notification)</a:t>
            </a:r>
            <a:r>
              <a:rPr lang="ko-KR" altLang="en-US" dirty="0"/>
              <a:t>은 어떤 이벤트가 발생하였을 때</a:t>
            </a:r>
            <a:r>
              <a:rPr lang="en-US" altLang="ko-KR" dirty="0"/>
              <a:t>, </a:t>
            </a:r>
            <a:r>
              <a:rPr lang="ko-KR" altLang="en-US" dirty="0" err="1"/>
              <a:t>앱이</a:t>
            </a:r>
            <a:r>
              <a:rPr lang="ko-KR" altLang="en-US" dirty="0"/>
              <a:t> 사용자에게 전달하는 메시지이다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20888"/>
            <a:ext cx="2090600" cy="37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9781" y="345571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리소스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err="1" smtClean="0">
                <a:solidFill>
                  <a:schemeClr val="accent3"/>
                </a:solidFill>
              </a:rPr>
              <a:t>식별자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2181" y="39774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아이콘 이미지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1009" y="458112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메뉴 타이틀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433313" y="3545457"/>
            <a:ext cx="1630393" cy="612475"/>
          </a:xfrm>
          <a:custGeom>
            <a:avLst/>
            <a:gdLst>
              <a:gd name="connsiteX0" fmla="*/ 1630393 w 1630393"/>
              <a:gd name="connsiteY0" fmla="*/ 0 h 612475"/>
              <a:gd name="connsiteX1" fmla="*/ 1535502 w 1630393"/>
              <a:gd name="connsiteY1" fmla="*/ 17252 h 612475"/>
              <a:gd name="connsiteX2" fmla="*/ 1492370 w 1630393"/>
              <a:gd name="connsiteY2" fmla="*/ 25879 h 612475"/>
              <a:gd name="connsiteX3" fmla="*/ 1397479 w 1630393"/>
              <a:gd name="connsiteY3" fmla="*/ 43132 h 612475"/>
              <a:gd name="connsiteX4" fmla="*/ 1337095 w 1630393"/>
              <a:gd name="connsiteY4" fmla="*/ 60385 h 612475"/>
              <a:gd name="connsiteX5" fmla="*/ 1224951 w 1630393"/>
              <a:gd name="connsiteY5" fmla="*/ 69011 h 612475"/>
              <a:gd name="connsiteX6" fmla="*/ 1173193 w 1630393"/>
              <a:gd name="connsiteY6" fmla="*/ 86264 h 612475"/>
              <a:gd name="connsiteX7" fmla="*/ 1121434 w 1630393"/>
              <a:gd name="connsiteY7" fmla="*/ 94890 h 612475"/>
              <a:gd name="connsiteX8" fmla="*/ 1078302 w 1630393"/>
              <a:gd name="connsiteY8" fmla="*/ 103517 h 612475"/>
              <a:gd name="connsiteX9" fmla="*/ 1017917 w 1630393"/>
              <a:gd name="connsiteY9" fmla="*/ 155275 h 612475"/>
              <a:gd name="connsiteX10" fmla="*/ 974785 w 1630393"/>
              <a:gd name="connsiteY10" fmla="*/ 232913 h 612475"/>
              <a:gd name="connsiteX11" fmla="*/ 888521 w 1630393"/>
              <a:gd name="connsiteY11" fmla="*/ 353683 h 612475"/>
              <a:gd name="connsiteX12" fmla="*/ 862642 w 1630393"/>
              <a:gd name="connsiteY12" fmla="*/ 379562 h 612475"/>
              <a:gd name="connsiteX13" fmla="*/ 785004 w 1630393"/>
              <a:gd name="connsiteY13" fmla="*/ 422694 h 612475"/>
              <a:gd name="connsiteX14" fmla="*/ 733245 w 1630393"/>
              <a:gd name="connsiteY14" fmla="*/ 439947 h 612475"/>
              <a:gd name="connsiteX15" fmla="*/ 698740 w 1630393"/>
              <a:gd name="connsiteY15" fmla="*/ 457200 h 612475"/>
              <a:gd name="connsiteX16" fmla="*/ 655608 w 1630393"/>
              <a:gd name="connsiteY16" fmla="*/ 465826 h 612475"/>
              <a:gd name="connsiteX17" fmla="*/ 508959 w 1630393"/>
              <a:gd name="connsiteY17" fmla="*/ 483079 h 612475"/>
              <a:gd name="connsiteX18" fmla="*/ 327804 w 1630393"/>
              <a:gd name="connsiteY18" fmla="*/ 500332 h 612475"/>
              <a:gd name="connsiteX19" fmla="*/ 301925 w 1630393"/>
              <a:gd name="connsiteY19" fmla="*/ 508958 h 612475"/>
              <a:gd name="connsiteX20" fmla="*/ 267419 w 1630393"/>
              <a:gd name="connsiteY20" fmla="*/ 517585 h 612475"/>
              <a:gd name="connsiteX21" fmla="*/ 215661 w 1630393"/>
              <a:gd name="connsiteY21" fmla="*/ 534837 h 612475"/>
              <a:gd name="connsiteX22" fmla="*/ 120770 w 1630393"/>
              <a:gd name="connsiteY22" fmla="*/ 552090 h 612475"/>
              <a:gd name="connsiteX23" fmla="*/ 69012 w 1630393"/>
              <a:gd name="connsiteY23" fmla="*/ 569343 h 612475"/>
              <a:gd name="connsiteX24" fmla="*/ 51759 w 1630393"/>
              <a:gd name="connsiteY24" fmla="*/ 595222 h 612475"/>
              <a:gd name="connsiteX25" fmla="*/ 0 w 1630393"/>
              <a:gd name="connsiteY25" fmla="*/ 612475 h 61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0393" h="612475">
                <a:moveTo>
                  <a:pt x="1630393" y="0"/>
                </a:moveTo>
                <a:cubicBezTo>
                  <a:pt x="1523792" y="21319"/>
                  <a:pt x="1656978" y="-4835"/>
                  <a:pt x="1535502" y="17252"/>
                </a:cubicBezTo>
                <a:cubicBezTo>
                  <a:pt x="1521076" y="19875"/>
                  <a:pt x="1506796" y="23256"/>
                  <a:pt x="1492370" y="25879"/>
                </a:cubicBezTo>
                <a:cubicBezTo>
                  <a:pt x="1464155" y="31009"/>
                  <a:pt x="1425902" y="36026"/>
                  <a:pt x="1397479" y="43132"/>
                </a:cubicBezTo>
                <a:cubicBezTo>
                  <a:pt x="1377171" y="48209"/>
                  <a:pt x="1357797" y="57280"/>
                  <a:pt x="1337095" y="60385"/>
                </a:cubicBezTo>
                <a:cubicBezTo>
                  <a:pt x="1300018" y="65947"/>
                  <a:pt x="1262332" y="66136"/>
                  <a:pt x="1224951" y="69011"/>
                </a:cubicBezTo>
                <a:cubicBezTo>
                  <a:pt x="1207698" y="74762"/>
                  <a:pt x="1190836" y="81853"/>
                  <a:pt x="1173193" y="86264"/>
                </a:cubicBezTo>
                <a:cubicBezTo>
                  <a:pt x="1156224" y="90506"/>
                  <a:pt x="1138643" y="91761"/>
                  <a:pt x="1121434" y="94890"/>
                </a:cubicBezTo>
                <a:cubicBezTo>
                  <a:pt x="1107008" y="97513"/>
                  <a:pt x="1092679" y="100641"/>
                  <a:pt x="1078302" y="103517"/>
                </a:cubicBezTo>
                <a:cubicBezTo>
                  <a:pt x="1050316" y="122173"/>
                  <a:pt x="1041824" y="125391"/>
                  <a:pt x="1017917" y="155275"/>
                </a:cubicBezTo>
                <a:cubicBezTo>
                  <a:pt x="945392" y="245933"/>
                  <a:pt x="1004431" y="173622"/>
                  <a:pt x="974785" y="232913"/>
                </a:cubicBezTo>
                <a:cubicBezTo>
                  <a:pt x="956613" y="269256"/>
                  <a:pt x="911145" y="331059"/>
                  <a:pt x="888521" y="353683"/>
                </a:cubicBezTo>
                <a:cubicBezTo>
                  <a:pt x="879895" y="362309"/>
                  <a:pt x="872402" y="372242"/>
                  <a:pt x="862642" y="379562"/>
                </a:cubicBezTo>
                <a:cubicBezTo>
                  <a:pt x="850135" y="388942"/>
                  <a:pt x="802560" y="415672"/>
                  <a:pt x="785004" y="422694"/>
                </a:cubicBezTo>
                <a:cubicBezTo>
                  <a:pt x="768118" y="429448"/>
                  <a:pt x="749511" y="431814"/>
                  <a:pt x="733245" y="439947"/>
                </a:cubicBezTo>
                <a:cubicBezTo>
                  <a:pt x="721743" y="445698"/>
                  <a:pt x="710939" y="453134"/>
                  <a:pt x="698740" y="457200"/>
                </a:cubicBezTo>
                <a:cubicBezTo>
                  <a:pt x="684830" y="461837"/>
                  <a:pt x="670071" y="463416"/>
                  <a:pt x="655608" y="465826"/>
                </a:cubicBezTo>
                <a:cubicBezTo>
                  <a:pt x="598404" y="475359"/>
                  <a:pt x="570274" y="476947"/>
                  <a:pt x="508959" y="483079"/>
                </a:cubicBezTo>
                <a:cubicBezTo>
                  <a:pt x="416413" y="506214"/>
                  <a:pt x="529796" y="480133"/>
                  <a:pt x="327804" y="500332"/>
                </a:cubicBezTo>
                <a:cubicBezTo>
                  <a:pt x="318756" y="501237"/>
                  <a:pt x="310668" y="506460"/>
                  <a:pt x="301925" y="508958"/>
                </a:cubicBezTo>
                <a:cubicBezTo>
                  <a:pt x="290525" y="512215"/>
                  <a:pt x="278775" y="514178"/>
                  <a:pt x="267419" y="517585"/>
                </a:cubicBezTo>
                <a:cubicBezTo>
                  <a:pt x="250000" y="522811"/>
                  <a:pt x="233494" y="531270"/>
                  <a:pt x="215661" y="534837"/>
                </a:cubicBezTo>
                <a:cubicBezTo>
                  <a:pt x="155378" y="546894"/>
                  <a:pt x="186992" y="541054"/>
                  <a:pt x="120770" y="552090"/>
                </a:cubicBezTo>
                <a:cubicBezTo>
                  <a:pt x="103517" y="557841"/>
                  <a:pt x="79100" y="554211"/>
                  <a:pt x="69012" y="569343"/>
                </a:cubicBezTo>
                <a:cubicBezTo>
                  <a:pt x="63261" y="577969"/>
                  <a:pt x="60551" y="589727"/>
                  <a:pt x="51759" y="595222"/>
                </a:cubicBezTo>
                <a:cubicBezTo>
                  <a:pt x="36337" y="604861"/>
                  <a:pt x="0" y="612475"/>
                  <a:pt x="0" y="612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830128" y="4175185"/>
            <a:ext cx="1431985" cy="294253"/>
          </a:xfrm>
          <a:custGeom>
            <a:avLst/>
            <a:gdLst>
              <a:gd name="connsiteX0" fmla="*/ 1431985 w 1431985"/>
              <a:gd name="connsiteY0" fmla="*/ 0 h 294253"/>
              <a:gd name="connsiteX1" fmla="*/ 1354347 w 1431985"/>
              <a:gd name="connsiteY1" fmla="*/ 25879 h 294253"/>
              <a:gd name="connsiteX2" fmla="*/ 1259457 w 1431985"/>
              <a:gd name="connsiteY2" fmla="*/ 60385 h 294253"/>
              <a:gd name="connsiteX3" fmla="*/ 1086929 w 1431985"/>
              <a:gd name="connsiteY3" fmla="*/ 86264 h 294253"/>
              <a:gd name="connsiteX4" fmla="*/ 862642 w 1431985"/>
              <a:gd name="connsiteY4" fmla="*/ 94890 h 294253"/>
              <a:gd name="connsiteX5" fmla="*/ 750498 w 1431985"/>
              <a:gd name="connsiteY5" fmla="*/ 103517 h 294253"/>
              <a:gd name="connsiteX6" fmla="*/ 690114 w 1431985"/>
              <a:gd name="connsiteY6" fmla="*/ 112143 h 294253"/>
              <a:gd name="connsiteX7" fmla="*/ 465827 w 1431985"/>
              <a:gd name="connsiteY7" fmla="*/ 138023 h 294253"/>
              <a:gd name="connsiteX8" fmla="*/ 396815 w 1431985"/>
              <a:gd name="connsiteY8" fmla="*/ 163902 h 294253"/>
              <a:gd name="connsiteX9" fmla="*/ 370936 w 1431985"/>
              <a:gd name="connsiteY9" fmla="*/ 189781 h 294253"/>
              <a:gd name="connsiteX10" fmla="*/ 327804 w 1431985"/>
              <a:gd name="connsiteY10" fmla="*/ 207034 h 294253"/>
              <a:gd name="connsiteX11" fmla="*/ 258793 w 1431985"/>
              <a:gd name="connsiteY11" fmla="*/ 224287 h 294253"/>
              <a:gd name="connsiteX12" fmla="*/ 207034 w 1431985"/>
              <a:gd name="connsiteY12" fmla="*/ 250166 h 294253"/>
              <a:gd name="connsiteX13" fmla="*/ 181155 w 1431985"/>
              <a:gd name="connsiteY13" fmla="*/ 267419 h 294253"/>
              <a:gd name="connsiteX14" fmla="*/ 138023 w 1431985"/>
              <a:gd name="connsiteY14" fmla="*/ 276045 h 294253"/>
              <a:gd name="connsiteX15" fmla="*/ 103517 w 1431985"/>
              <a:gd name="connsiteY15" fmla="*/ 284672 h 294253"/>
              <a:gd name="connsiteX16" fmla="*/ 77638 w 1431985"/>
              <a:gd name="connsiteY16" fmla="*/ 293298 h 294253"/>
              <a:gd name="connsiteX17" fmla="*/ 0 w 1431985"/>
              <a:gd name="connsiteY17" fmla="*/ 293298 h 29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31985" h="294253">
                <a:moveTo>
                  <a:pt x="1431985" y="0"/>
                </a:moveTo>
                <a:cubicBezTo>
                  <a:pt x="1406106" y="8626"/>
                  <a:pt x="1379420" y="15133"/>
                  <a:pt x="1354347" y="25879"/>
                </a:cubicBezTo>
                <a:cubicBezTo>
                  <a:pt x="1309767" y="44985"/>
                  <a:pt x="1300751" y="52642"/>
                  <a:pt x="1259457" y="60385"/>
                </a:cubicBezTo>
                <a:cubicBezTo>
                  <a:pt x="1234021" y="65154"/>
                  <a:pt x="1123752" y="84098"/>
                  <a:pt x="1086929" y="86264"/>
                </a:cubicBezTo>
                <a:cubicBezTo>
                  <a:pt x="1012240" y="90657"/>
                  <a:pt x="937404" y="92015"/>
                  <a:pt x="862642" y="94890"/>
                </a:cubicBezTo>
                <a:cubicBezTo>
                  <a:pt x="825261" y="97766"/>
                  <a:pt x="787804" y="99786"/>
                  <a:pt x="750498" y="103517"/>
                </a:cubicBezTo>
                <a:cubicBezTo>
                  <a:pt x="730267" y="105540"/>
                  <a:pt x="710335" y="110014"/>
                  <a:pt x="690114" y="112143"/>
                </a:cubicBezTo>
                <a:cubicBezTo>
                  <a:pt x="462062" y="136149"/>
                  <a:pt x="719539" y="101778"/>
                  <a:pt x="465827" y="138023"/>
                </a:cubicBezTo>
                <a:cubicBezTo>
                  <a:pt x="448618" y="143759"/>
                  <a:pt x="408608" y="156531"/>
                  <a:pt x="396815" y="163902"/>
                </a:cubicBezTo>
                <a:cubicBezTo>
                  <a:pt x="386470" y="170368"/>
                  <a:pt x="381281" y="183315"/>
                  <a:pt x="370936" y="189781"/>
                </a:cubicBezTo>
                <a:cubicBezTo>
                  <a:pt x="357805" y="197988"/>
                  <a:pt x="342303" y="201597"/>
                  <a:pt x="327804" y="207034"/>
                </a:cubicBezTo>
                <a:cubicBezTo>
                  <a:pt x="297492" y="218401"/>
                  <a:pt x="295560" y="216933"/>
                  <a:pt x="258793" y="224287"/>
                </a:cubicBezTo>
                <a:cubicBezTo>
                  <a:pt x="184628" y="273731"/>
                  <a:pt x="278464" y="214452"/>
                  <a:pt x="207034" y="250166"/>
                </a:cubicBezTo>
                <a:cubicBezTo>
                  <a:pt x="197761" y="254802"/>
                  <a:pt x="190863" y="263779"/>
                  <a:pt x="181155" y="267419"/>
                </a:cubicBezTo>
                <a:cubicBezTo>
                  <a:pt x="167427" y="272567"/>
                  <a:pt x="152336" y="272864"/>
                  <a:pt x="138023" y="276045"/>
                </a:cubicBezTo>
                <a:cubicBezTo>
                  <a:pt x="126449" y="278617"/>
                  <a:pt x="114917" y="281415"/>
                  <a:pt x="103517" y="284672"/>
                </a:cubicBezTo>
                <a:cubicBezTo>
                  <a:pt x="94774" y="287170"/>
                  <a:pt x="86700" y="292543"/>
                  <a:pt x="77638" y="293298"/>
                </a:cubicBezTo>
                <a:cubicBezTo>
                  <a:pt x="51848" y="295447"/>
                  <a:pt x="25879" y="293298"/>
                  <a:pt x="0" y="29329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967487" y="4684143"/>
            <a:ext cx="2096219" cy="207034"/>
          </a:xfrm>
          <a:custGeom>
            <a:avLst/>
            <a:gdLst>
              <a:gd name="connsiteX0" fmla="*/ 2096219 w 2096219"/>
              <a:gd name="connsiteY0" fmla="*/ 120770 h 207034"/>
              <a:gd name="connsiteX1" fmla="*/ 2027207 w 2096219"/>
              <a:gd name="connsiteY1" fmla="*/ 129397 h 207034"/>
              <a:gd name="connsiteX2" fmla="*/ 1906438 w 2096219"/>
              <a:gd name="connsiteY2" fmla="*/ 138023 h 207034"/>
              <a:gd name="connsiteX3" fmla="*/ 1785668 w 2096219"/>
              <a:gd name="connsiteY3" fmla="*/ 155276 h 207034"/>
              <a:gd name="connsiteX4" fmla="*/ 1639019 w 2096219"/>
              <a:gd name="connsiteY4" fmla="*/ 189782 h 207034"/>
              <a:gd name="connsiteX5" fmla="*/ 1242204 w 2096219"/>
              <a:gd name="connsiteY5" fmla="*/ 207034 h 207034"/>
              <a:gd name="connsiteX6" fmla="*/ 741871 w 2096219"/>
              <a:gd name="connsiteY6" fmla="*/ 198408 h 207034"/>
              <a:gd name="connsiteX7" fmla="*/ 655607 w 2096219"/>
              <a:gd name="connsiteY7" fmla="*/ 189782 h 207034"/>
              <a:gd name="connsiteX8" fmla="*/ 629728 w 2096219"/>
              <a:gd name="connsiteY8" fmla="*/ 172529 h 207034"/>
              <a:gd name="connsiteX9" fmla="*/ 534838 w 2096219"/>
              <a:gd name="connsiteY9" fmla="*/ 146649 h 207034"/>
              <a:gd name="connsiteX10" fmla="*/ 457200 w 2096219"/>
              <a:gd name="connsiteY10" fmla="*/ 103517 h 207034"/>
              <a:gd name="connsiteX11" fmla="*/ 414068 w 2096219"/>
              <a:gd name="connsiteY11" fmla="*/ 86265 h 207034"/>
              <a:gd name="connsiteX12" fmla="*/ 379562 w 2096219"/>
              <a:gd name="connsiteY12" fmla="*/ 69012 h 207034"/>
              <a:gd name="connsiteX13" fmla="*/ 353683 w 2096219"/>
              <a:gd name="connsiteY13" fmla="*/ 51759 h 207034"/>
              <a:gd name="connsiteX14" fmla="*/ 327804 w 2096219"/>
              <a:gd name="connsiteY14" fmla="*/ 43132 h 207034"/>
              <a:gd name="connsiteX15" fmla="*/ 250166 w 2096219"/>
              <a:gd name="connsiteY15" fmla="*/ 17253 h 207034"/>
              <a:gd name="connsiteX16" fmla="*/ 198407 w 2096219"/>
              <a:gd name="connsiteY16" fmla="*/ 0 h 207034"/>
              <a:gd name="connsiteX17" fmla="*/ 138022 w 2096219"/>
              <a:gd name="connsiteY17" fmla="*/ 8627 h 207034"/>
              <a:gd name="connsiteX18" fmla="*/ 0 w 2096219"/>
              <a:gd name="connsiteY18" fmla="*/ 17253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96219" h="207034">
                <a:moveTo>
                  <a:pt x="2096219" y="120770"/>
                </a:moveTo>
                <a:cubicBezTo>
                  <a:pt x="2073215" y="123646"/>
                  <a:pt x="2050295" y="127298"/>
                  <a:pt x="2027207" y="129397"/>
                </a:cubicBezTo>
                <a:cubicBezTo>
                  <a:pt x="1987014" y="133051"/>
                  <a:pt x="1946567" y="133723"/>
                  <a:pt x="1906438" y="138023"/>
                </a:cubicBezTo>
                <a:cubicBezTo>
                  <a:pt x="1866004" y="142355"/>
                  <a:pt x="1824769" y="144104"/>
                  <a:pt x="1785668" y="155276"/>
                </a:cubicBezTo>
                <a:cubicBezTo>
                  <a:pt x="1742829" y="167516"/>
                  <a:pt x="1681735" y="186731"/>
                  <a:pt x="1639019" y="189782"/>
                </a:cubicBezTo>
                <a:cubicBezTo>
                  <a:pt x="1506959" y="199215"/>
                  <a:pt x="1242204" y="207034"/>
                  <a:pt x="1242204" y="207034"/>
                </a:cubicBezTo>
                <a:lnTo>
                  <a:pt x="741871" y="198408"/>
                </a:lnTo>
                <a:cubicBezTo>
                  <a:pt x="712985" y="197558"/>
                  <a:pt x="683765" y="196280"/>
                  <a:pt x="655607" y="189782"/>
                </a:cubicBezTo>
                <a:cubicBezTo>
                  <a:pt x="645505" y="187451"/>
                  <a:pt x="639202" y="176740"/>
                  <a:pt x="629728" y="172529"/>
                </a:cubicBezTo>
                <a:cubicBezTo>
                  <a:pt x="593911" y="156610"/>
                  <a:pt x="571737" y="154029"/>
                  <a:pt x="534838" y="146649"/>
                </a:cubicBezTo>
                <a:cubicBezTo>
                  <a:pt x="503739" y="127990"/>
                  <a:pt x="489015" y="117657"/>
                  <a:pt x="457200" y="103517"/>
                </a:cubicBezTo>
                <a:cubicBezTo>
                  <a:pt x="443050" y="97228"/>
                  <a:pt x="428218" y="92554"/>
                  <a:pt x="414068" y="86265"/>
                </a:cubicBezTo>
                <a:cubicBezTo>
                  <a:pt x="402317" y="81042"/>
                  <a:pt x="390727" y="75392"/>
                  <a:pt x="379562" y="69012"/>
                </a:cubicBezTo>
                <a:cubicBezTo>
                  <a:pt x="370560" y="63868"/>
                  <a:pt x="362956" y="56396"/>
                  <a:pt x="353683" y="51759"/>
                </a:cubicBezTo>
                <a:cubicBezTo>
                  <a:pt x="345550" y="47692"/>
                  <a:pt x="336162" y="46714"/>
                  <a:pt x="327804" y="43132"/>
                </a:cubicBezTo>
                <a:cubicBezTo>
                  <a:pt x="235549" y="3595"/>
                  <a:pt x="356799" y="46335"/>
                  <a:pt x="250166" y="17253"/>
                </a:cubicBezTo>
                <a:cubicBezTo>
                  <a:pt x="232621" y="12468"/>
                  <a:pt x="198407" y="0"/>
                  <a:pt x="198407" y="0"/>
                </a:cubicBezTo>
                <a:cubicBezTo>
                  <a:pt x="178279" y="2876"/>
                  <a:pt x="158271" y="6786"/>
                  <a:pt x="138022" y="8627"/>
                </a:cubicBezTo>
                <a:cubicBezTo>
                  <a:pt x="41033" y="17444"/>
                  <a:pt x="49507" y="17253"/>
                  <a:pt x="0" y="172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3" y="1556792"/>
            <a:ext cx="7939174" cy="435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2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버튼을 누르면 알림을 보내는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7" y="1844824"/>
            <a:ext cx="8307461" cy="38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2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84296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26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7004" y="1600200"/>
            <a:ext cx="75049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" y="1628800"/>
            <a:ext cx="8439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2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예약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44080" y="1600200"/>
            <a:ext cx="52907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25"/>
            <a:ext cx="74676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6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448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팽창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메뉴 리소스를 </a:t>
            </a:r>
            <a:r>
              <a:rPr lang="ko-KR" altLang="en-US" b="1" dirty="0"/>
              <a:t>팽창</a:t>
            </a:r>
            <a:r>
              <a:rPr lang="en-US" altLang="ko-KR" b="1" dirty="0"/>
              <a:t>(inflate)</a:t>
            </a:r>
            <a:r>
              <a:rPr lang="ko-KR" altLang="en-US" dirty="0"/>
              <a:t>하면 실제 메뉴가 생성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77489"/>
            <a:ext cx="69246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리소스 팽창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467544" y="2276872"/>
            <a:ext cx="7777162" cy="15481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/>
            <a:r>
              <a:rPr lang="en-US" altLang="ko-KR" sz="1600" kern="0" dirty="0">
                <a:solidFill>
                  <a:srgbClr val="646464"/>
                </a:solidFill>
                <a:latin typeface="맑은 고딕"/>
              </a:rPr>
              <a:t>@Override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맑은 고딕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onCreateOptionsMenu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(Menu menu)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MenuInflater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inflater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getMenuInflater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/>
              </a:rPr>
              <a:t>inflater.inflate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/>
              </a:rPr>
              <a:t>R.menu.my</a:t>
            </a:r>
            <a:r>
              <a:rPr lang="en-US" altLang="ko-KR" sz="1600" i="1" kern="0" dirty="0" err="1" smtClean="0">
                <a:solidFill>
                  <a:srgbClr val="0000C0"/>
                </a:solidFill>
                <a:latin typeface="맑은 고딕"/>
              </a:rPr>
              <a:t>menu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, menu);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true;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204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관련된 동작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2242868" y="2104845"/>
            <a:ext cx="1897811" cy="3589511"/>
          </a:xfrm>
          <a:custGeom>
            <a:avLst/>
            <a:gdLst>
              <a:gd name="connsiteX0" fmla="*/ 0 w 1897811"/>
              <a:gd name="connsiteY0" fmla="*/ 0 h 3589511"/>
              <a:gd name="connsiteX1" fmla="*/ 60385 w 1897811"/>
              <a:gd name="connsiteY1" fmla="*/ 34506 h 3589511"/>
              <a:gd name="connsiteX2" fmla="*/ 120770 w 1897811"/>
              <a:gd name="connsiteY2" fmla="*/ 69012 h 3589511"/>
              <a:gd name="connsiteX3" fmla="*/ 138023 w 1897811"/>
              <a:gd name="connsiteY3" fmla="*/ 94891 h 3589511"/>
              <a:gd name="connsiteX4" fmla="*/ 215660 w 1897811"/>
              <a:gd name="connsiteY4" fmla="*/ 146649 h 3589511"/>
              <a:gd name="connsiteX5" fmla="*/ 241540 w 1897811"/>
              <a:gd name="connsiteY5" fmla="*/ 181155 h 3589511"/>
              <a:gd name="connsiteX6" fmla="*/ 362309 w 1897811"/>
              <a:gd name="connsiteY6" fmla="*/ 293298 h 3589511"/>
              <a:gd name="connsiteX7" fmla="*/ 396815 w 1897811"/>
              <a:gd name="connsiteY7" fmla="*/ 353683 h 3589511"/>
              <a:gd name="connsiteX8" fmla="*/ 414068 w 1897811"/>
              <a:gd name="connsiteY8" fmla="*/ 405442 h 3589511"/>
              <a:gd name="connsiteX9" fmla="*/ 439947 w 1897811"/>
              <a:gd name="connsiteY9" fmla="*/ 431321 h 3589511"/>
              <a:gd name="connsiteX10" fmla="*/ 457200 w 1897811"/>
              <a:gd name="connsiteY10" fmla="*/ 474453 h 3589511"/>
              <a:gd name="connsiteX11" fmla="*/ 465826 w 1897811"/>
              <a:gd name="connsiteY11" fmla="*/ 500332 h 3589511"/>
              <a:gd name="connsiteX12" fmla="*/ 483079 w 1897811"/>
              <a:gd name="connsiteY12" fmla="*/ 534838 h 3589511"/>
              <a:gd name="connsiteX13" fmla="*/ 483079 w 1897811"/>
              <a:gd name="connsiteY13" fmla="*/ 1250830 h 3589511"/>
              <a:gd name="connsiteX14" fmla="*/ 474453 w 1897811"/>
              <a:gd name="connsiteY14" fmla="*/ 1690778 h 3589511"/>
              <a:gd name="connsiteX15" fmla="*/ 483079 w 1897811"/>
              <a:gd name="connsiteY15" fmla="*/ 2518913 h 3589511"/>
              <a:gd name="connsiteX16" fmla="*/ 517585 w 1897811"/>
              <a:gd name="connsiteY16" fmla="*/ 2639683 h 3589511"/>
              <a:gd name="connsiteX17" fmla="*/ 552090 w 1897811"/>
              <a:gd name="connsiteY17" fmla="*/ 2777706 h 3589511"/>
              <a:gd name="connsiteX18" fmla="*/ 586596 w 1897811"/>
              <a:gd name="connsiteY18" fmla="*/ 2838091 h 3589511"/>
              <a:gd name="connsiteX19" fmla="*/ 603849 w 1897811"/>
              <a:gd name="connsiteY19" fmla="*/ 2898476 h 3589511"/>
              <a:gd name="connsiteX20" fmla="*/ 629728 w 1897811"/>
              <a:gd name="connsiteY20" fmla="*/ 2941608 h 3589511"/>
              <a:gd name="connsiteX21" fmla="*/ 655607 w 1897811"/>
              <a:gd name="connsiteY21" fmla="*/ 2993366 h 3589511"/>
              <a:gd name="connsiteX22" fmla="*/ 690113 w 1897811"/>
              <a:gd name="connsiteY22" fmla="*/ 3045125 h 3589511"/>
              <a:gd name="connsiteX23" fmla="*/ 715992 w 1897811"/>
              <a:gd name="connsiteY23" fmla="*/ 3114136 h 3589511"/>
              <a:gd name="connsiteX24" fmla="*/ 776377 w 1897811"/>
              <a:gd name="connsiteY24" fmla="*/ 3191774 h 3589511"/>
              <a:gd name="connsiteX25" fmla="*/ 819509 w 1897811"/>
              <a:gd name="connsiteY25" fmla="*/ 3260785 h 3589511"/>
              <a:gd name="connsiteX26" fmla="*/ 871268 w 1897811"/>
              <a:gd name="connsiteY26" fmla="*/ 3295291 h 3589511"/>
              <a:gd name="connsiteX27" fmla="*/ 931653 w 1897811"/>
              <a:gd name="connsiteY27" fmla="*/ 3338423 h 3589511"/>
              <a:gd name="connsiteX28" fmla="*/ 974785 w 1897811"/>
              <a:gd name="connsiteY28" fmla="*/ 3355676 h 3589511"/>
              <a:gd name="connsiteX29" fmla="*/ 1017917 w 1897811"/>
              <a:gd name="connsiteY29" fmla="*/ 3381555 h 3589511"/>
              <a:gd name="connsiteX30" fmla="*/ 1061049 w 1897811"/>
              <a:gd name="connsiteY30" fmla="*/ 3398808 h 3589511"/>
              <a:gd name="connsiteX31" fmla="*/ 1104181 w 1897811"/>
              <a:gd name="connsiteY31" fmla="*/ 3433313 h 3589511"/>
              <a:gd name="connsiteX32" fmla="*/ 1155940 w 1897811"/>
              <a:gd name="connsiteY32" fmla="*/ 3459193 h 3589511"/>
              <a:gd name="connsiteX33" fmla="*/ 1233577 w 1897811"/>
              <a:gd name="connsiteY33" fmla="*/ 3502325 h 3589511"/>
              <a:gd name="connsiteX34" fmla="*/ 1276709 w 1897811"/>
              <a:gd name="connsiteY34" fmla="*/ 3519578 h 3589511"/>
              <a:gd name="connsiteX35" fmla="*/ 1302589 w 1897811"/>
              <a:gd name="connsiteY35" fmla="*/ 3536830 h 3589511"/>
              <a:gd name="connsiteX36" fmla="*/ 1362974 w 1897811"/>
              <a:gd name="connsiteY36" fmla="*/ 3554083 h 3589511"/>
              <a:gd name="connsiteX37" fmla="*/ 1388853 w 1897811"/>
              <a:gd name="connsiteY37" fmla="*/ 3571336 h 3589511"/>
              <a:gd name="connsiteX38" fmla="*/ 1561381 w 1897811"/>
              <a:gd name="connsiteY38" fmla="*/ 3588589 h 3589511"/>
              <a:gd name="connsiteX39" fmla="*/ 1897811 w 1897811"/>
              <a:gd name="connsiteY39" fmla="*/ 3588589 h 35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97811" h="3589511">
                <a:moveTo>
                  <a:pt x="0" y="0"/>
                </a:moveTo>
                <a:cubicBezTo>
                  <a:pt x="20128" y="11502"/>
                  <a:pt x="40827" y="22060"/>
                  <a:pt x="60385" y="34506"/>
                </a:cubicBezTo>
                <a:cubicBezTo>
                  <a:pt x="117833" y="71064"/>
                  <a:pt x="71341" y="52535"/>
                  <a:pt x="120770" y="69012"/>
                </a:cubicBezTo>
                <a:cubicBezTo>
                  <a:pt x="126521" y="77638"/>
                  <a:pt x="130151" y="88144"/>
                  <a:pt x="138023" y="94891"/>
                </a:cubicBezTo>
                <a:cubicBezTo>
                  <a:pt x="195518" y="144172"/>
                  <a:pt x="165997" y="96986"/>
                  <a:pt x="215660" y="146649"/>
                </a:cubicBezTo>
                <a:cubicBezTo>
                  <a:pt x="225826" y="156815"/>
                  <a:pt x="231374" y="170989"/>
                  <a:pt x="241540" y="181155"/>
                </a:cubicBezTo>
                <a:cubicBezTo>
                  <a:pt x="308000" y="247615"/>
                  <a:pt x="267511" y="151099"/>
                  <a:pt x="362309" y="293298"/>
                </a:cubicBezTo>
                <a:cubicBezTo>
                  <a:pt x="377870" y="316639"/>
                  <a:pt x="385871" y="326324"/>
                  <a:pt x="396815" y="353683"/>
                </a:cubicBezTo>
                <a:cubicBezTo>
                  <a:pt x="403569" y="370568"/>
                  <a:pt x="405236" y="389544"/>
                  <a:pt x="414068" y="405442"/>
                </a:cubicBezTo>
                <a:cubicBezTo>
                  <a:pt x="419993" y="416106"/>
                  <a:pt x="431321" y="422695"/>
                  <a:pt x="439947" y="431321"/>
                </a:cubicBezTo>
                <a:cubicBezTo>
                  <a:pt x="445698" y="445698"/>
                  <a:pt x="451763" y="459954"/>
                  <a:pt x="457200" y="474453"/>
                </a:cubicBezTo>
                <a:cubicBezTo>
                  <a:pt x="460393" y="482967"/>
                  <a:pt x="462244" y="491974"/>
                  <a:pt x="465826" y="500332"/>
                </a:cubicBezTo>
                <a:cubicBezTo>
                  <a:pt x="470892" y="512152"/>
                  <a:pt x="477328" y="523336"/>
                  <a:pt x="483079" y="534838"/>
                </a:cubicBezTo>
                <a:cubicBezTo>
                  <a:pt x="505617" y="850343"/>
                  <a:pt x="493411" y="630930"/>
                  <a:pt x="483079" y="1250830"/>
                </a:cubicBezTo>
                <a:cubicBezTo>
                  <a:pt x="480635" y="1397487"/>
                  <a:pt x="477328" y="1544129"/>
                  <a:pt x="474453" y="1690778"/>
                </a:cubicBezTo>
                <a:cubicBezTo>
                  <a:pt x="477328" y="1966823"/>
                  <a:pt x="470544" y="2243138"/>
                  <a:pt x="483079" y="2518913"/>
                </a:cubicBezTo>
                <a:cubicBezTo>
                  <a:pt x="484980" y="2560737"/>
                  <a:pt x="508503" y="2598812"/>
                  <a:pt x="517585" y="2639683"/>
                </a:cubicBezTo>
                <a:cubicBezTo>
                  <a:pt x="522646" y="2662458"/>
                  <a:pt x="540768" y="2751288"/>
                  <a:pt x="552090" y="2777706"/>
                </a:cubicBezTo>
                <a:cubicBezTo>
                  <a:pt x="561222" y="2799014"/>
                  <a:pt x="577464" y="2816783"/>
                  <a:pt x="586596" y="2838091"/>
                </a:cubicBezTo>
                <a:cubicBezTo>
                  <a:pt x="594842" y="2857332"/>
                  <a:pt x="595798" y="2879152"/>
                  <a:pt x="603849" y="2898476"/>
                </a:cubicBezTo>
                <a:cubicBezTo>
                  <a:pt x="610298" y="2913953"/>
                  <a:pt x="621699" y="2926889"/>
                  <a:pt x="629728" y="2941608"/>
                </a:cubicBezTo>
                <a:cubicBezTo>
                  <a:pt x="638965" y="2958542"/>
                  <a:pt x="645888" y="2976705"/>
                  <a:pt x="655607" y="2993366"/>
                </a:cubicBezTo>
                <a:cubicBezTo>
                  <a:pt x="666055" y="3011277"/>
                  <a:pt x="680840" y="3026579"/>
                  <a:pt x="690113" y="3045125"/>
                </a:cubicBezTo>
                <a:cubicBezTo>
                  <a:pt x="701100" y="3067099"/>
                  <a:pt x="705005" y="3092162"/>
                  <a:pt x="715992" y="3114136"/>
                </a:cubicBezTo>
                <a:cubicBezTo>
                  <a:pt x="768810" y="3219772"/>
                  <a:pt x="729043" y="3125507"/>
                  <a:pt x="776377" y="3191774"/>
                </a:cubicBezTo>
                <a:cubicBezTo>
                  <a:pt x="801732" y="3227271"/>
                  <a:pt x="784045" y="3229262"/>
                  <a:pt x="819509" y="3260785"/>
                </a:cubicBezTo>
                <a:cubicBezTo>
                  <a:pt x="835007" y="3274561"/>
                  <a:pt x="854281" y="3283400"/>
                  <a:pt x="871268" y="3295291"/>
                </a:cubicBezTo>
                <a:cubicBezTo>
                  <a:pt x="881032" y="3302125"/>
                  <a:pt x="917634" y="3331413"/>
                  <a:pt x="931653" y="3338423"/>
                </a:cubicBezTo>
                <a:cubicBezTo>
                  <a:pt x="945503" y="3345348"/>
                  <a:pt x="960935" y="3348751"/>
                  <a:pt x="974785" y="3355676"/>
                </a:cubicBezTo>
                <a:cubicBezTo>
                  <a:pt x="989782" y="3363174"/>
                  <a:pt x="1002920" y="3374057"/>
                  <a:pt x="1017917" y="3381555"/>
                </a:cubicBezTo>
                <a:cubicBezTo>
                  <a:pt x="1031767" y="3388480"/>
                  <a:pt x="1047771" y="3390841"/>
                  <a:pt x="1061049" y="3398808"/>
                </a:cubicBezTo>
                <a:cubicBezTo>
                  <a:pt x="1076837" y="3408281"/>
                  <a:pt x="1088648" y="3423428"/>
                  <a:pt x="1104181" y="3433313"/>
                </a:cubicBezTo>
                <a:cubicBezTo>
                  <a:pt x="1120455" y="3443669"/>
                  <a:pt x="1139006" y="3449956"/>
                  <a:pt x="1155940" y="3459193"/>
                </a:cubicBezTo>
                <a:cubicBezTo>
                  <a:pt x="1203838" y="3485319"/>
                  <a:pt x="1188877" y="3482458"/>
                  <a:pt x="1233577" y="3502325"/>
                </a:cubicBezTo>
                <a:cubicBezTo>
                  <a:pt x="1247727" y="3508614"/>
                  <a:pt x="1262859" y="3512653"/>
                  <a:pt x="1276709" y="3519578"/>
                </a:cubicBezTo>
                <a:cubicBezTo>
                  <a:pt x="1285982" y="3524214"/>
                  <a:pt x="1293316" y="3532193"/>
                  <a:pt x="1302589" y="3536830"/>
                </a:cubicBezTo>
                <a:cubicBezTo>
                  <a:pt x="1314970" y="3543020"/>
                  <a:pt x="1351911" y="3551317"/>
                  <a:pt x="1362974" y="3554083"/>
                </a:cubicBezTo>
                <a:cubicBezTo>
                  <a:pt x="1371600" y="3559834"/>
                  <a:pt x="1379146" y="3567696"/>
                  <a:pt x="1388853" y="3571336"/>
                </a:cubicBezTo>
                <a:cubicBezTo>
                  <a:pt x="1425795" y="3585190"/>
                  <a:pt x="1560577" y="3588574"/>
                  <a:pt x="1561381" y="3588589"/>
                </a:cubicBezTo>
                <a:cubicBezTo>
                  <a:pt x="1673505" y="3590665"/>
                  <a:pt x="1785668" y="3588589"/>
                  <a:pt x="1897811" y="358858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7679136" descr="EMB00007d8016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08920"/>
            <a:ext cx="2305100" cy="3357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7675776" descr="EMB00007d8016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708920"/>
            <a:ext cx="2238325" cy="3357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239745" y="4941168"/>
            <a:ext cx="2880320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44208" y="2924944"/>
            <a:ext cx="1872208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10063" y="626867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2.3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5318" y="61653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2.3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9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메뉴 클릭 이벤트 처리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669113" cy="29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3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chap04 안드로이드(강의자료)</Template>
  <TotalTime>758</TotalTime>
  <Words>564</Words>
  <Application>Microsoft Office PowerPoint</Application>
  <PresentationFormat>화면 슬라이드 쇼(4:3)</PresentationFormat>
  <Paragraphs>168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가을</vt:lpstr>
      <vt:lpstr>CHAP 5. 메뉴와 대화상자</vt:lpstr>
      <vt:lpstr>안드로이드의 사용자 인터페이스</vt:lpstr>
      <vt:lpstr>메뉴의 종류</vt:lpstr>
      <vt:lpstr>메뉴를 생성하는 방법</vt:lpstr>
      <vt:lpstr>메뉴도 XML로 정의</vt:lpstr>
      <vt:lpstr>메뉴 팽창</vt:lpstr>
      <vt:lpstr>메뉴 리소스 팽창</vt:lpstr>
      <vt:lpstr>옵션 메뉴</vt:lpstr>
      <vt:lpstr>옵션 메뉴 클릭 이벤트 처리</vt:lpstr>
      <vt:lpstr>예제: 옵션 메뉴 생성</vt:lpstr>
      <vt:lpstr>showAsAction</vt:lpstr>
      <vt:lpstr>옵션 메뉴 생성</vt:lpstr>
      <vt:lpstr>옵션 메뉴 이벤트 처리</vt:lpstr>
      <vt:lpstr>실행 결과</vt:lpstr>
      <vt:lpstr>코드로 옵션 메뉴 생성하기 </vt:lpstr>
      <vt:lpstr>컨텍스트 메뉴</vt:lpstr>
      <vt:lpstr>컨텍스트 메뉴 종류</vt:lpstr>
      <vt:lpstr>컨텍스트 메뉴</vt:lpstr>
      <vt:lpstr>컨텍스트 메뉴 예제</vt:lpstr>
      <vt:lpstr>컨텍스트 메뉴 예제</vt:lpstr>
      <vt:lpstr>컨텍스트 메뉴</vt:lpstr>
      <vt:lpstr>컨텍스트 메뉴 이벤트 처리</vt:lpstr>
      <vt:lpstr>실행 결과</vt:lpstr>
      <vt:lpstr>컨텍스트 액션 모드</vt:lpstr>
      <vt:lpstr>팝업 메뉴</vt:lpstr>
      <vt:lpstr>예제: 팝업 메뉴</vt:lpstr>
      <vt:lpstr>예제: 팝업 메뉴</vt:lpstr>
      <vt:lpstr>예제: 팝업 메뉴</vt:lpstr>
      <vt:lpstr>실행 결과</vt:lpstr>
      <vt:lpstr>액션바</vt:lpstr>
      <vt:lpstr>액션바 예제</vt:lpstr>
      <vt:lpstr>XML 파일</vt:lpstr>
      <vt:lpstr>PowerPoint 프레젠테이션</vt:lpstr>
      <vt:lpstr>실행 결과</vt:lpstr>
      <vt:lpstr>대화 상자</vt:lpstr>
      <vt:lpstr>대화 상자의 종류</vt:lpstr>
      <vt:lpstr>AlertDialog</vt:lpstr>
      <vt:lpstr>AlertDialog 예제</vt:lpstr>
      <vt:lpstr>PowerPoint 프레젠테이션</vt:lpstr>
      <vt:lpstr>PowerPoint 프레젠테이션</vt:lpstr>
      <vt:lpstr>실행 결과</vt:lpstr>
      <vt:lpstr>DatePickerDialog</vt:lpstr>
      <vt:lpstr>예제</vt:lpstr>
      <vt:lpstr>예제</vt:lpstr>
      <vt:lpstr>PowerPoint 프레젠테이션</vt:lpstr>
      <vt:lpstr>PowerPoint 프레젠테이션</vt:lpstr>
      <vt:lpstr>실행결과</vt:lpstr>
      <vt:lpstr>커스텀 대화 상자</vt:lpstr>
      <vt:lpstr>알림 기능</vt:lpstr>
      <vt:lpstr>예제: 버튼을 누르면 알림을 보내는 앱</vt:lpstr>
      <vt:lpstr>코드</vt:lpstr>
      <vt:lpstr>PowerPoint 프레젠테이션</vt:lpstr>
      <vt:lpstr>실행 결과</vt:lpstr>
      <vt:lpstr>Lab: 예약 앱 작성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쉽게 설명하는 안드로이드</dc:title>
  <dc:creator>chun</dc:creator>
  <cp:lastModifiedBy>Windows 사용자</cp:lastModifiedBy>
  <cp:revision>143</cp:revision>
  <dcterms:created xsi:type="dcterms:W3CDTF">2012-08-23T02:20:32Z</dcterms:created>
  <dcterms:modified xsi:type="dcterms:W3CDTF">2018-03-14T21:44:09Z</dcterms:modified>
</cp:coreProperties>
</file>