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310" r:id="rId4"/>
    <p:sldId id="259" r:id="rId5"/>
    <p:sldId id="311" r:id="rId6"/>
    <p:sldId id="312" r:id="rId7"/>
    <p:sldId id="260" r:id="rId8"/>
    <p:sldId id="291" r:id="rId9"/>
    <p:sldId id="292" r:id="rId10"/>
    <p:sldId id="261" r:id="rId11"/>
    <p:sldId id="262" r:id="rId12"/>
    <p:sldId id="263" r:id="rId13"/>
    <p:sldId id="293" r:id="rId14"/>
    <p:sldId id="294" r:id="rId15"/>
    <p:sldId id="265" r:id="rId16"/>
    <p:sldId id="264" r:id="rId17"/>
    <p:sldId id="296" r:id="rId18"/>
    <p:sldId id="313" r:id="rId19"/>
    <p:sldId id="266" r:id="rId20"/>
    <p:sldId id="297" r:id="rId21"/>
    <p:sldId id="298" r:id="rId22"/>
    <p:sldId id="268" r:id="rId23"/>
    <p:sldId id="269" r:id="rId24"/>
    <p:sldId id="299" r:id="rId25"/>
    <p:sldId id="270" r:id="rId26"/>
    <p:sldId id="271" r:id="rId27"/>
    <p:sldId id="272" r:id="rId28"/>
    <p:sldId id="300" r:id="rId29"/>
    <p:sldId id="301" r:id="rId30"/>
    <p:sldId id="314" r:id="rId31"/>
    <p:sldId id="315" r:id="rId32"/>
    <p:sldId id="316" r:id="rId33"/>
    <p:sldId id="317" r:id="rId34"/>
    <p:sldId id="318" r:id="rId35"/>
    <p:sldId id="319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306" r:id="rId48"/>
    <p:sldId id="307" r:id="rId49"/>
    <p:sldId id="308" r:id="rId50"/>
    <p:sldId id="309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74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0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24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036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36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9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7700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7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6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125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97092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6662" y="155448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CF782E-5BF2-49ED-B2AF-B771D8C2906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9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google.co.kr/url?sa=i&amp;rct=j&amp;q=image+scaling&amp;source=images&amp;cd=&amp;cad=rja&amp;docid=qqzQHr0PC6fNGM&amp;tbnid=hu8VoaxeUxBtAM:&amp;ved=0CAUQjRw&amp;url=http://www.codeproject.com/Articles/146/Two-Pass-Scaling-using-Filters&amp;ei=3cgyUY3tL6muigLSsoGgCw&amp;bvm=bv.43148975,d.cGE&amp;psig=AFQjCNFqaLImjQDh3e8EGsvUm3Trdcj_2g&amp;ust=1362369114497333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CHAP 6.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7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색의 </a:t>
            </a:r>
            <a:r>
              <a:rPr lang="en-US" altLang="ko-KR" dirty="0"/>
              <a:t>3</a:t>
            </a:r>
            <a:r>
              <a:rPr lang="ko-KR" altLang="en-US" dirty="0"/>
              <a:t>원색인 </a:t>
            </a:r>
            <a:r>
              <a:rPr lang="en-US" altLang="ko-KR" dirty="0"/>
              <a:t>Red, Green, Blue </a:t>
            </a:r>
            <a:r>
              <a:rPr lang="ko-KR" altLang="en-US" dirty="0"/>
              <a:t>성분을 </a:t>
            </a:r>
            <a:r>
              <a:rPr lang="en-US" altLang="ko-KR" dirty="0"/>
              <a:t>8</a:t>
            </a:r>
            <a:r>
              <a:rPr lang="ko-KR" altLang="en-US" dirty="0"/>
              <a:t>비트로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pPr fontAlgn="base" latinLnBrk="0"/>
            <a:r>
              <a:rPr lang="en-US" altLang="ko-KR" dirty="0" err="1"/>
              <a:t>paint.setColor</a:t>
            </a:r>
            <a:r>
              <a:rPr lang="en-US" altLang="ko-KR" dirty="0"/>
              <a:t>(0xFF0000);</a:t>
            </a:r>
            <a:endParaRPr lang="ko-KR" altLang="en-US" dirty="0"/>
          </a:p>
          <a:p>
            <a:pPr fontAlgn="base" latinLnBrk="0"/>
            <a:r>
              <a:rPr lang="en-US" altLang="ko-KR" dirty="0" err="1" smtClean="0"/>
              <a:t>paint.setColor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Color.RED</a:t>
            </a:r>
            <a:r>
              <a:rPr lang="en-US" altLang="ko-KR" dirty="0"/>
              <a:t>);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7585" name="_x232228968" descr="EMB0000151811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19678"/>
            <a:ext cx="2448272" cy="205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31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선의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39375019"/>
              </p:ext>
            </p:extLst>
          </p:nvPr>
        </p:nvGraphicFramePr>
        <p:xfrm>
          <a:off x="827584" y="1628800"/>
          <a:ext cx="6840760" cy="1277874"/>
        </p:xfrm>
        <a:graphic>
          <a:graphicData uri="http://schemas.openxmlformats.org/drawingml/2006/table">
            <a:tbl>
              <a:tblPr/>
              <a:tblGrid>
                <a:gridCol w="20197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21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 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도형의 내부를 채운다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FILL_AND_STROKE 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도형의 내부를 채우면서 외곽선도 그린다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STROKE 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도형의 외곽선만 그린다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73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원호그리기</a:t>
            </a:r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611560" y="908720"/>
            <a:ext cx="7777162" cy="52565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10000"/>
              </a:lnSpc>
            </a:pP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MyView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View {</a:t>
            </a: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private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Paint </a:t>
            </a:r>
            <a:r>
              <a:rPr lang="en-US" altLang="ko-KR" sz="1600" kern="0" dirty="0" err="1">
                <a:solidFill>
                  <a:srgbClr val="0000C0"/>
                </a:solidFill>
                <a:latin typeface="Trebuchet MS" pitchFamily="34" charset="0"/>
              </a:rPr>
              <a:t>mPaints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C0"/>
                </a:solidFill>
                <a:latin typeface="Trebuchet MS" pitchFamily="34" charset="0"/>
              </a:rPr>
              <a:t>mFramePaint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private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RectF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C0"/>
                </a:solidFill>
                <a:latin typeface="Trebuchet MS" pitchFamily="34" charset="0"/>
              </a:rPr>
              <a:t>mBigOval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private float </a:t>
            </a:r>
            <a:r>
              <a:rPr lang="en-US" altLang="ko-KR" sz="1600" kern="0" dirty="0" err="1">
                <a:solidFill>
                  <a:srgbClr val="0000C0"/>
                </a:solidFill>
                <a:latin typeface="Trebuchet MS" pitchFamily="34" charset="0"/>
              </a:rPr>
              <a:t>mStart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C0"/>
                </a:solidFill>
                <a:latin typeface="Trebuchet MS" pitchFamily="34" charset="0"/>
              </a:rPr>
              <a:t>mSweep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private static final float </a:t>
            </a:r>
            <a:r>
              <a:rPr lang="en-US" altLang="ko-KR" sz="1600" i="1" kern="0" dirty="0">
                <a:solidFill>
                  <a:srgbClr val="0000C0"/>
                </a:solidFill>
                <a:latin typeface="Trebuchet MS" pitchFamily="34" charset="0"/>
              </a:rPr>
              <a:t>SWEEP_INC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2;</a:t>
            </a: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private static final float </a:t>
            </a:r>
            <a:r>
              <a:rPr lang="en-US" altLang="ko-KR" sz="1600" i="1" kern="0" dirty="0">
                <a:solidFill>
                  <a:srgbClr val="0000C0"/>
                </a:solidFill>
                <a:latin typeface="Trebuchet MS" pitchFamily="34" charset="0"/>
              </a:rPr>
              <a:t>START_INC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15;</a:t>
            </a: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MyView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Contextcontext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</a:p>
          <a:p>
            <a:pPr fontAlgn="base">
              <a:lnSpc>
                <a:spcPct val="110000"/>
              </a:lnSpc>
            </a:pPr>
            <a:r>
              <a:rPr lang="ko-KR" altLang="en-US" sz="1600" dirty="0">
                <a:latin typeface="Trebuchet MS" pitchFamily="34" charset="0"/>
              </a:rPr>
              <a:t>               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</a:rPr>
              <a:t>super</a:t>
            </a:r>
            <a:r>
              <a:rPr lang="en-US" altLang="ko-KR" sz="1600" dirty="0">
                <a:latin typeface="Trebuchet MS" pitchFamily="34" charset="0"/>
              </a:rPr>
              <a:t>(context);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        </a:t>
            </a:r>
            <a:r>
              <a:rPr lang="en-US" altLang="ko-KR" sz="1600" kern="0" dirty="0" err="1">
                <a:solidFill>
                  <a:srgbClr val="0000C0"/>
                </a:solidFill>
                <a:latin typeface="Trebuchet MS" pitchFamily="34" charset="0"/>
              </a:rPr>
              <a:t>mPaints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Paint();</a:t>
            </a: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        </a:t>
            </a:r>
            <a:r>
              <a:rPr lang="en-US" altLang="ko-KR" sz="1600" kern="0" dirty="0" err="1">
                <a:solidFill>
                  <a:srgbClr val="0000C0"/>
                </a:solidFill>
                <a:latin typeface="Trebuchet MS" pitchFamily="34" charset="0"/>
              </a:rPr>
              <a:t>mPaints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.setAntiAlias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true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        </a:t>
            </a:r>
            <a:r>
              <a:rPr lang="en-US" altLang="ko-KR" sz="1600" kern="0" dirty="0" err="1">
                <a:solidFill>
                  <a:srgbClr val="0000C0"/>
                </a:solidFill>
                <a:latin typeface="Trebuchet MS" pitchFamily="34" charset="0"/>
              </a:rPr>
              <a:t>mPaints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.setStyle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Paint.Style.</a:t>
            </a:r>
            <a:r>
              <a:rPr lang="en-US" altLang="ko-KR" sz="1600" i="1" kern="0" dirty="0" err="1">
                <a:solidFill>
                  <a:srgbClr val="0000C0"/>
                </a:solidFill>
                <a:latin typeface="Trebuchet MS" pitchFamily="34" charset="0"/>
              </a:rPr>
              <a:t>FILL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fontAlgn="base">
              <a:lnSpc>
                <a:spcPct val="110000"/>
              </a:lnSpc>
            </a:pPr>
            <a:r>
              <a:rPr lang="ko-KR" altLang="en-US" sz="1600" dirty="0">
                <a:latin typeface="Trebuchet MS" pitchFamily="34" charset="0"/>
              </a:rPr>
              <a:t>               </a:t>
            </a:r>
            <a:r>
              <a:rPr lang="en-US" altLang="ko-KR" sz="1600" dirty="0" err="1">
                <a:solidFill>
                  <a:srgbClr val="0000C0"/>
                </a:solidFill>
                <a:latin typeface="Trebuchet MS" pitchFamily="34" charset="0"/>
              </a:rPr>
              <a:t>mPaints</a:t>
            </a:r>
            <a:r>
              <a:rPr lang="en-US" altLang="ko-KR" sz="1600" dirty="0" err="1">
                <a:latin typeface="Trebuchet MS" pitchFamily="34" charset="0"/>
              </a:rPr>
              <a:t>.setColor</a:t>
            </a:r>
            <a:r>
              <a:rPr lang="en-US" altLang="ko-KR" sz="1600" dirty="0">
                <a:latin typeface="Trebuchet MS" pitchFamily="34" charset="0"/>
              </a:rPr>
              <a:t>(0x88FF0000);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        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C0"/>
                </a:solidFill>
                <a:latin typeface="Trebuchet MS" pitchFamily="34" charset="0"/>
              </a:rPr>
              <a:t>mFramePaint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Paint();</a:t>
            </a: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        </a:t>
            </a:r>
            <a:r>
              <a:rPr lang="en-US" altLang="ko-KR" sz="1600" kern="0" dirty="0" err="1">
                <a:solidFill>
                  <a:srgbClr val="0000C0"/>
                </a:solidFill>
                <a:latin typeface="Trebuchet MS" pitchFamily="34" charset="0"/>
              </a:rPr>
              <a:t>mFramePaint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.setAntiAlias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true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fontAlgn="base">
              <a:lnSpc>
                <a:spcPct val="110000"/>
              </a:lnSpc>
            </a:pPr>
            <a:r>
              <a:rPr lang="ko-KR" altLang="en-US" sz="1600" dirty="0">
                <a:latin typeface="Trebuchet MS" pitchFamily="34" charset="0"/>
              </a:rPr>
              <a:t>               </a:t>
            </a:r>
            <a:r>
              <a:rPr lang="en-US" altLang="ko-KR" sz="1600" dirty="0" err="1">
                <a:solidFill>
                  <a:srgbClr val="0000C0"/>
                </a:solidFill>
                <a:latin typeface="Trebuchet MS" pitchFamily="34" charset="0"/>
              </a:rPr>
              <a:t>mFramePaint</a:t>
            </a:r>
            <a:r>
              <a:rPr lang="en-US" altLang="ko-KR" sz="1600" dirty="0" err="1">
                <a:latin typeface="Trebuchet MS" pitchFamily="34" charset="0"/>
              </a:rPr>
              <a:t>.setStyle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Paint.Style.</a:t>
            </a:r>
            <a:r>
              <a:rPr lang="en-US" altLang="ko-KR" sz="1600" i="1" dirty="0" err="1">
                <a:solidFill>
                  <a:srgbClr val="0000C0"/>
                </a:solidFill>
                <a:latin typeface="Trebuchet MS" pitchFamily="34" charset="0"/>
              </a:rPr>
              <a:t>STROKE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        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C0"/>
                </a:solidFill>
                <a:latin typeface="Trebuchet MS" pitchFamily="34" charset="0"/>
              </a:rPr>
              <a:t>mFramePaint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.setStrokeWidth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        </a:t>
            </a:r>
            <a:r>
              <a:rPr lang="en-US" altLang="ko-KR" sz="1600" kern="0" dirty="0" err="1">
                <a:solidFill>
                  <a:srgbClr val="0000C0"/>
                </a:solidFill>
                <a:latin typeface="Trebuchet MS" pitchFamily="34" charset="0"/>
              </a:rPr>
              <a:t>mFramePaint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.setColor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(0x8800FF00);</a:t>
            </a: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        </a:t>
            </a:r>
            <a:r>
              <a:rPr lang="en-US" altLang="ko-KR" sz="1600" kern="0" dirty="0" err="1">
                <a:solidFill>
                  <a:srgbClr val="0000C0"/>
                </a:solidFill>
                <a:latin typeface="Trebuchet MS" pitchFamily="34" charset="0"/>
              </a:rPr>
              <a:t>mBigOval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b="1" kern="0" dirty="0">
                <a:solidFill>
                  <a:srgbClr val="7F0055"/>
                </a:solidFill>
                <a:latin typeface="Trebuchet MS" pitchFamily="34" charset="0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RectF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(100, 40, 900, 1000);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        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4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원호그리기</a:t>
            </a:r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611560" y="908720"/>
            <a:ext cx="7777162" cy="52565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>
                <a:solidFill>
                  <a:srgbClr val="646464"/>
                </a:solidFill>
                <a:latin typeface="Trebuchet MS"/>
              </a:rPr>
              <a:t>@Override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        </a:t>
            </a:r>
            <a:r>
              <a:rPr lang="en-US" altLang="ko-KR" sz="1600" b="1" dirty="0">
                <a:solidFill>
                  <a:srgbClr val="7F0055"/>
                </a:solidFill>
                <a:latin typeface="Trebuchet MS"/>
              </a:rPr>
              <a:t>protected void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onDraw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(Canvas canvas)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 {</a:t>
            </a:r>
            <a:endParaRPr lang="en-US" altLang="ko-KR" sz="1600" dirty="0">
              <a:solidFill>
                <a:srgbClr val="000000"/>
              </a:solidFill>
              <a:latin typeface="Trebuchet M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              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canvas.drawColor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Color.</a:t>
            </a:r>
            <a:r>
              <a:rPr lang="en-US" altLang="ko-KR" sz="1600" i="1" dirty="0" err="1">
                <a:solidFill>
                  <a:srgbClr val="0000C0"/>
                </a:solidFill>
                <a:latin typeface="Trebuchet MS"/>
              </a:rPr>
              <a:t>YELLOW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               </a:t>
            </a:r>
            <a:r>
              <a:rPr lang="en-US" altLang="ko-KR" sz="1600" u="sng" dirty="0" err="1">
                <a:solidFill>
                  <a:srgbClr val="000000"/>
                </a:solidFill>
                <a:latin typeface="Trebuchet MS"/>
              </a:rPr>
              <a:t>canvas.drawRect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u="sng" dirty="0" err="1">
                <a:solidFill>
                  <a:srgbClr val="0000C0"/>
                </a:solidFill>
                <a:latin typeface="Trebuchet MS"/>
              </a:rPr>
              <a:t>mBigOval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altLang="ko-KR" sz="1600" u="sng" dirty="0" err="1">
                <a:solidFill>
                  <a:srgbClr val="0000C0"/>
                </a:solidFill>
                <a:latin typeface="Trebuchet MS"/>
              </a:rPr>
              <a:t>mFramePaint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               </a:t>
            </a:r>
            <a:r>
              <a:rPr lang="en-US" altLang="ko-KR" sz="1600" u="sng" dirty="0" err="1">
                <a:solidFill>
                  <a:srgbClr val="000000"/>
                </a:solidFill>
                <a:latin typeface="Trebuchet MS"/>
              </a:rPr>
              <a:t>canvas.drawArc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u="sng" dirty="0" err="1">
                <a:solidFill>
                  <a:srgbClr val="0000C0"/>
                </a:solidFill>
                <a:latin typeface="Trebuchet MS"/>
              </a:rPr>
              <a:t>mBigOval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altLang="ko-KR" sz="1600" u="sng" dirty="0" err="1">
                <a:solidFill>
                  <a:srgbClr val="0000C0"/>
                </a:solidFill>
                <a:latin typeface="Trebuchet MS"/>
              </a:rPr>
              <a:t>mStart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altLang="ko-KR" sz="1600" u="sng" dirty="0" err="1">
                <a:solidFill>
                  <a:srgbClr val="0000C0"/>
                </a:solidFill>
                <a:latin typeface="Trebuchet MS"/>
              </a:rPr>
              <a:t>mSweep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altLang="ko-KR" sz="1600" b="1" u="sng" dirty="0">
                <a:solidFill>
                  <a:srgbClr val="7F0055"/>
                </a:solidFill>
                <a:latin typeface="Trebuchet MS"/>
              </a:rPr>
              <a:t>false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altLang="ko-KR" sz="1600" u="sng" dirty="0" err="1">
                <a:solidFill>
                  <a:srgbClr val="0000C0"/>
                </a:solidFill>
                <a:latin typeface="Trebuchet MS"/>
              </a:rPr>
              <a:t>mPaints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               </a:t>
            </a:r>
            <a:r>
              <a:rPr lang="en-US" altLang="ko-KR" sz="1600" dirty="0" err="1">
                <a:solidFill>
                  <a:srgbClr val="0000C0"/>
                </a:solidFill>
                <a:latin typeface="Trebuchet MS"/>
              </a:rPr>
              <a:t>mSweep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+= </a:t>
            </a:r>
            <a:r>
              <a:rPr lang="en-US" altLang="ko-KR" sz="1600" i="1" dirty="0">
                <a:solidFill>
                  <a:srgbClr val="0000C0"/>
                </a:solidFill>
                <a:latin typeface="Trebuchet MS"/>
              </a:rPr>
              <a:t>SWEEP_INC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               </a:t>
            </a:r>
            <a:r>
              <a:rPr lang="en-US" altLang="ko-KR" sz="1600" b="1" dirty="0">
                <a:solidFill>
                  <a:srgbClr val="7F0055"/>
                </a:solidFill>
                <a:latin typeface="Trebuchet MS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en-US" altLang="ko-KR" sz="1600" dirty="0" err="1">
                <a:solidFill>
                  <a:srgbClr val="0000C0"/>
                </a:solidFill>
                <a:latin typeface="Trebuchet MS"/>
              </a:rPr>
              <a:t>mSweep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&gt;360)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Trebuchet M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                       </a:t>
            </a:r>
            <a:r>
              <a:rPr lang="en-US" altLang="ko-KR" sz="1600" dirty="0" err="1">
                <a:solidFill>
                  <a:srgbClr val="0000C0"/>
                </a:solidFill>
                <a:latin typeface="Trebuchet MS"/>
              </a:rPr>
              <a:t>mSweep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-= 360;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                       </a:t>
            </a:r>
            <a:r>
              <a:rPr lang="en-US" altLang="ko-KR" sz="1600" dirty="0" err="1">
                <a:solidFill>
                  <a:srgbClr val="0000C0"/>
                </a:solidFill>
                <a:latin typeface="Trebuchet MS"/>
              </a:rPr>
              <a:t>mStart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+= </a:t>
            </a:r>
            <a:r>
              <a:rPr lang="en-US" altLang="ko-KR" sz="1600" i="1" dirty="0">
                <a:solidFill>
                  <a:srgbClr val="0000C0"/>
                </a:solidFill>
                <a:latin typeface="Trebuchet MS"/>
              </a:rPr>
              <a:t>START_INC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                       </a:t>
            </a:r>
            <a:r>
              <a:rPr lang="en-US" altLang="ko-KR" sz="1600" b="1" dirty="0">
                <a:solidFill>
                  <a:srgbClr val="7F0055"/>
                </a:solidFill>
                <a:latin typeface="Trebuchet MS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en-US" altLang="ko-KR" sz="1600" dirty="0" err="1">
                <a:solidFill>
                  <a:srgbClr val="0000C0"/>
                </a:solidFill>
                <a:latin typeface="Trebuchet MS"/>
              </a:rPr>
              <a:t>mStart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&gt;= 360)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                              </a:t>
            </a:r>
            <a:r>
              <a:rPr lang="en-US" altLang="ko-KR" sz="1600" dirty="0" err="1">
                <a:solidFill>
                  <a:srgbClr val="0000C0"/>
                </a:solidFill>
                <a:latin typeface="Trebuchet MS"/>
              </a:rPr>
              <a:t>mStart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-= 360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               invalidate();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    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}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Trebuchet MS"/>
              </a:rPr>
              <a:t>public class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/>
              </a:rPr>
              <a:t>MainActivity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Trebuchet MS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/>
              </a:rPr>
              <a:t>AppCompatActivity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  {</a:t>
            </a:r>
            <a:endParaRPr lang="en-US" altLang="ko-KR" sz="1600" dirty="0">
              <a:solidFill>
                <a:srgbClr val="000000"/>
              </a:solidFill>
              <a:latin typeface="Trebuchet M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        </a:t>
            </a:r>
            <a:r>
              <a:rPr lang="en-US" altLang="ko-KR" sz="1600" b="1" dirty="0">
                <a:solidFill>
                  <a:srgbClr val="7F0055"/>
                </a:solidFill>
                <a:latin typeface="Trebuchet MS"/>
              </a:rPr>
              <a:t>protected void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onCreate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BundlesavedInstanceState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Trebuchet M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               </a:t>
            </a:r>
            <a:r>
              <a:rPr lang="en-US" altLang="ko-KR" sz="1600" b="1" dirty="0" err="1">
                <a:solidFill>
                  <a:srgbClr val="7F0055"/>
                </a:solidFill>
                <a:latin typeface="Trebuchet MS"/>
              </a:rPr>
              <a:t>super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.onCreate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savedInstanceState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              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setContentView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Trebuchet MS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MyView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Trebuchet MS"/>
              </a:rPr>
              <a:t>this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));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        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       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5365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원호그리기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24744"/>
            <a:ext cx="2649095" cy="47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7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2" y="1700808"/>
            <a:ext cx="7976312" cy="41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7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폰트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65"/>
          <p:cNvSpPr>
            <a:spLocks noChangeArrowheads="1"/>
          </p:cNvSpPr>
          <p:nvPr/>
        </p:nvSpPr>
        <p:spPr bwMode="auto">
          <a:xfrm>
            <a:off x="467544" y="836712"/>
            <a:ext cx="7777162" cy="6021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400" dirty="0">
                <a:solidFill>
                  <a:srgbClr val="646464"/>
                </a:solidFill>
                <a:latin typeface="Century Schoolbook" panose="02040604050505020304" pitchFamily="18" charset="0"/>
              </a:rPr>
              <a:t>...</a:t>
            </a:r>
          </a:p>
          <a:p>
            <a:r>
              <a:rPr lang="en-US" altLang="ko-KR" sz="1400" dirty="0">
                <a:solidFill>
                  <a:srgbClr val="646464"/>
                </a:solidFill>
                <a:latin typeface="Century Schoolbook" panose="02040604050505020304" pitchFamily="18" charset="0"/>
              </a:rPr>
              <a:t>@Override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entury Schoolbook" panose="02040604050505020304" pitchFamily="18" charset="0"/>
              </a:rPr>
              <a:t>protected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onDraw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(Canvas canvas) 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</a:rPr>
              <a:t>{</a:t>
            </a:r>
            <a:endParaRPr lang="ko-KR" altLang="en-US" sz="1400" dirty="0">
              <a:solidFill>
                <a:srgbClr val="000000"/>
              </a:solidFill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Paint 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paint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entury Schoolbook" panose="02040604050505020304" pitchFamily="18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 Paint();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paint.setAntiAlias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entury Schoolbook" panose="02040604050505020304" pitchFamily="18" charset="0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paint.setTextSize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(100);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Typeface 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</a:rPr>
              <a:t>t = </a:t>
            </a:r>
            <a:r>
              <a:rPr lang="en-US" altLang="ko-KR" sz="1400" u="sng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u="sng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create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u="sng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u="sng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DEFAULT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400" u="sng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u="sng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NORMAL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u="sng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paint.setTypeface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</a:rPr>
              <a:t>(t)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u="sng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canvas.drawText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u="sng" dirty="0">
                <a:solidFill>
                  <a:srgbClr val="2A00FF"/>
                </a:solidFill>
                <a:latin typeface="Century Schoolbook" panose="02040604050505020304" pitchFamily="18" charset="0"/>
              </a:rPr>
              <a:t>"DEFAULT </a:t>
            </a:r>
            <a:r>
              <a:rPr lang="ko-KR" altLang="en-US" sz="1400" u="sng" dirty="0">
                <a:solidFill>
                  <a:srgbClr val="2A00FF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폰트</a:t>
            </a:r>
            <a:r>
              <a:rPr lang="en-US" altLang="ko-KR" sz="1400" u="sng" dirty="0">
                <a:solidFill>
                  <a:srgbClr val="2A00FF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"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, 10, 400, paint);</a:t>
            </a:r>
          </a:p>
          <a:p>
            <a:endParaRPr lang="ko-KR" altLang="en-US" sz="14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t = 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create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DEFAULT_BOLD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NORMAL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paint.setTypeface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(t);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u="sng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canvas.drawText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u="sng" dirty="0">
                <a:solidFill>
                  <a:srgbClr val="2A00FF"/>
                </a:solidFill>
                <a:latin typeface="Century Schoolbook" panose="02040604050505020304" pitchFamily="18" charset="0"/>
              </a:rPr>
              <a:t>"DEFAULT_BOLD </a:t>
            </a:r>
            <a:r>
              <a:rPr lang="ko-KR" altLang="en-US" sz="1400" u="sng" dirty="0">
                <a:solidFill>
                  <a:srgbClr val="2A00FF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폰트</a:t>
            </a:r>
            <a:r>
              <a:rPr lang="en-US" altLang="ko-KR" sz="1400" u="sng" dirty="0">
                <a:solidFill>
                  <a:srgbClr val="2A00FF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"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, 10, 600, paint);</a:t>
            </a:r>
          </a:p>
          <a:p>
            <a:endParaRPr lang="ko-KR" altLang="en-US" sz="1400" dirty="0">
              <a:solidFill>
                <a:srgbClr val="000000"/>
              </a:solidFill>
              <a:latin typeface="Century Schoolbook" panose="02040604050505020304" pitchFamily="18" charset="0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t = 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create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MONOSPACE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NORMAL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paint.setTypeface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(t);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u="sng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canvas.drawText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u="sng" dirty="0">
                <a:solidFill>
                  <a:srgbClr val="2A00FF"/>
                </a:solidFill>
                <a:latin typeface="Century Schoolbook" panose="02040604050505020304" pitchFamily="18" charset="0"/>
              </a:rPr>
              <a:t>"MONOSPACE </a:t>
            </a:r>
            <a:r>
              <a:rPr lang="ko-KR" altLang="en-US" sz="1400" u="sng" dirty="0">
                <a:solidFill>
                  <a:srgbClr val="2A00FF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폰트</a:t>
            </a:r>
            <a:r>
              <a:rPr lang="en-US" altLang="ko-KR" sz="1400" u="sng" dirty="0">
                <a:solidFill>
                  <a:srgbClr val="2A00FF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"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, 10, 800, paint);</a:t>
            </a:r>
          </a:p>
          <a:p>
            <a:endParaRPr lang="ko-KR" altLang="en-US" sz="1400" dirty="0">
              <a:solidFill>
                <a:srgbClr val="000000"/>
              </a:solidFill>
              <a:latin typeface="Century Schoolbook" panose="02040604050505020304" pitchFamily="18" charset="0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t = 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create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SERIF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NORMAL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paint.setTypeface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(t);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u="sng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canvas.drawText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u="sng" dirty="0">
                <a:solidFill>
                  <a:srgbClr val="2A00FF"/>
                </a:solidFill>
                <a:latin typeface="Century Schoolbook" panose="02040604050505020304" pitchFamily="18" charset="0"/>
              </a:rPr>
              <a:t>"SERIF </a:t>
            </a:r>
            <a:r>
              <a:rPr lang="ko-KR" altLang="en-US" sz="1400" u="sng" dirty="0">
                <a:solidFill>
                  <a:srgbClr val="2A00FF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폰트</a:t>
            </a:r>
            <a:r>
              <a:rPr lang="en-US" altLang="ko-KR" sz="1400" u="sng" dirty="0">
                <a:solidFill>
                  <a:srgbClr val="2A00FF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"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, 10, 1000, paint);</a:t>
            </a:r>
          </a:p>
          <a:p>
            <a:endParaRPr lang="ko-KR" altLang="en-US" sz="1400" dirty="0">
              <a:solidFill>
                <a:srgbClr val="000000"/>
              </a:solidFill>
              <a:latin typeface="Century Schoolbook" panose="02040604050505020304" pitchFamily="18" charset="0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t = 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create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SANS_SERIF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Typeface.</a:t>
            </a:r>
            <a:r>
              <a:rPr lang="en-US" altLang="ko-KR" sz="1400" i="1" dirty="0" err="1">
                <a:solidFill>
                  <a:srgbClr val="0000C0"/>
                </a:solidFill>
                <a:latin typeface="Century Schoolbook" panose="02040604050505020304" pitchFamily="18" charset="0"/>
              </a:rPr>
              <a:t>NORMAL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paint.setTypeface</a:t>
            </a:r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(t);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400" u="sng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canvas.drawText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u="sng" dirty="0">
                <a:solidFill>
                  <a:srgbClr val="2A00FF"/>
                </a:solidFill>
                <a:latin typeface="Century Schoolbook" panose="02040604050505020304" pitchFamily="18" charset="0"/>
              </a:rPr>
              <a:t>"SANS_SERIF </a:t>
            </a:r>
            <a:r>
              <a:rPr lang="ko-KR" altLang="en-US" sz="1400" u="sng" dirty="0">
                <a:solidFill>
                  <a:srgbClr val="2A00FF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폰트</a:t>
            </a:r>
            <a:r>
              <a:rPr lang="en-US" altLang="ko-KR" sz="1400" u="sng" dirty="0">
                <a:solidFill>
                  <a:srgbClr val="2A00FF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"</a:t>
            </a:r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, 10, 1200, paint</a:t>
            </a:r>
            <a:r>
              <a:rPr lang="en-US" altLang="ko-KR" sz="1400" u="sng" dirty="0" smtClean="0">
                <a:solidFill>
                  <a:srgbClr val="000000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400" u="sng" dirty="0">
                <a:solidFill>
                  <a:srgbClr val="000000"/>
                </a:solidFill>
                <a:latin typeface="Century Schoolbook" panose="02040604050505020304" pitchFamily="18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767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폰트 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196752"/>
            <a:ext cx="2776259" cy="49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폰트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폰트 파일을 구하여 프로젝트의 </a:t>
            </a:r>
            <a:r>
              <a:rPr lang="en-US" altLang="ko-KR" dirty="0"/>
              <a:t>asset </a:t>
            </a:r>
            <a:r>
              <a:rPr lang="ko-KR" altLang="en-US" dirty="0"/>
              <a:t>폴더로 복사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7236296" cy="271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8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폰트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165"/>
          <p:cNvSpPr>
            <a:spLocks noChangeArrowheads="1"/>
          </p:cNvSpPr>
          <p:nvPr/>
        </p:nvSpPr>
        <p:spPr bwMode="auto">
          <a:xfrm>
            <a:off x="395536" y="2780928"/>
            <a:ext cx="7777162" cy="30243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 latinLnBrk="0">
              <a:lnSpc>
                <a:spcPct val="110000"/>
              </a:lnSpc>
            </a:pPr>
            <a:r>
              <a:rPr lang="en-US" altLang="ko-KR" sz="1400" kern="0" dirty="0">
                <a:solidFill>
                  <a:srgbClr val="646464"/>
                </a:solidFill>
                <a:latin typeface="Trebuchet MS" pitchFamily="34" charset="0"/>
              </a:rPr>
              <a:t>@Override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fontAlgn="base" latinLnBrk="0">
              <a:lnSpc>
                <a:spcPct val="110000"/>
              </a:lnSpc>
            </a:pPr>
            <a:r>
              <a:rPr lang="en-US" altLang="ko-KR" sz="1400" b="1" dirty="0" smtClean="0">
                <a:solidFill>
                  <a:srgbClr val="7F0055"/>
                </a:solidFill>
                <a:latin typeface="Trebuchet MS" pitchFamily="34" charset="0"/>
              </a:rPr>
              <a:t>protected</a:t>
            </a:r>
            <a:r>
              <a:rPr lang="en-US" altLang="ko-KR" sz="1400" dirty="0" smtClean="0">
                <a:latin typeface="Trebuchet MS" pitchFamily="34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Trebuchet MS" pitchFamily="34" charset="0"/>
              </a:rPr>
              <a:t>void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onDraw</a:t>
            </a:r>
            <a:r>
              <a:rPr lang="en-US" altLang="ko-KR" sz="1400" dirty="0">
                <a:latin typeface="Trebuchet MS" pitchFamily="34" charset="0"/>
              </a:rPr>
              <a:t>(Canvas canvas) {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fontAlgn="base" latinLnBrk="0">
              <a:lnSpc>
                <a:spcPct val="11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Typeface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myFont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Paint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paint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Trebuchet MS" pitchFamily="34" charset="0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Paint();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paint.setAntiAlias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b="1" kern="0" dirty="0">
                <a:solidFill>
                  <a:srgbClr val="7F0055"/>
                </a:solidFill>
                <a:latin typeface="Trebuchet MS" pitchFamily="34" charset="0"/>
              </a:rPr>
              <a:t>true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C0"/>
                </a:solidFill>
                <a:latin typeface="Trebuchet MS" pitchFamily="34" charset="0"/>
              </a:rPr>
              <a:t>myFont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Typeface.</a:t>
            </a:r>
            <a:r>
              <a:rPr lang="en-US" altLang="ko-KR" sz="1400" i="1" kern="0" dirty="0" err="1">
                <a:solidFill>
                  <a:srgbClr val="000000"/>
                </a:solidFill>
                <a:latin typeface="Trebuchet MS" pitchFamily="34" charset="0"/>
              </a:rPr>
              <a:t>createFromAsset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getContext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().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getAssets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(), 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2A00FF"/>
                </a:solidFill>
                <a:latin typeface="Trebuchet MS" pitchFamily="34" charset="0"/>
              </a:rPr>
              <a:t>"animeace2_ital.ttf"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paint.setTypeface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C0"/>
                </a:solidFill>
                <a:latin typeface="Trebuchet MS" pitchFamily="34" charset="0"/>
              </a:rPr>
              <a:t>myFont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paint.setTextSize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(25);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u="sng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canvas.drawText</a:t>
            </a:r>
            <a:r>
              <a:rPr lang="en-US" altLang="ko-KR" sz="14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(</a:t>
            </a:r>
            <a:r>
              <a:rPr lang="en-US" altLang="ko-KR" sz="1400" u="sng" kern="0" dirty="0">
                <a:solidFill>
                  <a:srgbClr val="2A00FF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"This is a New Font!!!"</a:t>
            </a:r>
            <a:r>
              <a:rPr lang="en-US" altLang="ko-KR" sz="14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, 10, 100, paint);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fontAlgn="base" latinLnBrk="0">
              <a:lnSpc>
                <a:spcPct val="11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canvas.drawText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2A00FF"/>
                </a:solidFill>
                <a:latin typeface="Trebuchet MS" pitchFamily="34" charset="0"/>
              </a:rPr>
              <a:t>"Have Fun!!!"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10, 200, paint);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41953872" descr="EMB0000216c06b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605171"/>
            <a:ext cx="1800200" cy="32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2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안드로이드에서의</a:t>
            </a:r>
            <a:r>
              <a:rPr lang="ko-KR" altLang="en-US" dirty="0" smtClean="0"/>
              <a:t> 그래픽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XML</a:t>
            </a:r>
            <a:r>
              <a:rPr lang="ko-KR" altLang="en-US" dirty="0" smtClean="0"/>
              <a:t> 파일로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그래픽이나 </a:t>
            </a:r>
            <a:r>
              <a:rPr lang="ko-KR" altLang="en-US" dirty="0"/>
              <a:t>애니메이션을 정의한다</a:t>
            </a:r>
            <a:r>
              <a:rPr lang="en-US" altLang="ko-KR" dirty="0"/>
              <a:t>. </a:t>
            </a:r>
            <a:r>
              <a:rPr lang="en-US" altLang="ko-KR" dirty="0" err="1"/>
              <a:t>그리는</a:t>
            </a:r>
            <a:r>
              <a:rPr lang="en-US" altLang="ko-KR" dirty="0"/>
              <a:t> </a:t>
            </a:r>
            <a:r>
              <a:rPr lang="en-US" altLang="ko-KR" dirty="0" err="1"/>
              <a:t>작업은</a:t>
            </a:r>
            <a:r>
              <a:rPr lang="en-US" altLang="ko-KR" dirty="0"/>
              <a:t> </a:t>
            </a:r>
            <a:r>
              <a:rPr lang="en-US" altLang="ko-KR" dirty="0" err="1"/>
              <a:t>안드로이드</a:t>
            </a:r>
            <a:r>
              <a:rPr lang="en-US" altLang="ko-KR" dirty="0"/>
              <a:t> </a:t>
            </a:r>
            <a:r>
              <a:rPr lang="en-US" altLang="ko-KR" dirty="0" err="1"/>
              <a:t>시스템이</a:t>
            </a:r>
            <a:r>
              <a:rPr lang="en-US" altLang="ko-KR" dirty="0"/>
              <a:t> </a:t>
            </a:r>
            <a:r>
              <a:rPr lang="en-US" altLang="ko-KR" dirty="0" err="1"/>
              <a:t>담당한다</a:t>
            </a:r>
            <a:r>
              <a:rPr lang="en-US" altLang="ko-KR" dirty="0"/>
              <a:t>. </a:t>
            </a:r>
          </a:p>
          <a:p>
            <a:pPr lvl="0" fontAlgn="base"/>
            <a:endParaRPr lang="ko-KR" altLang="en-US" dirty="0"/>
          </a:p>
          <a:p>
            <a:pPr lvl="0" fontAlgn="base"/>
            <a:r>
              <a:rPr lang="en-US" altLang="ko-KR" dirty="0" err="1" smtClean="0"/>
              <a:t>onDraw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안에 </a:t>
            </a:r>
            <a:r>
              <a:rPr lang="en-US" altLang="ko-KR" dirty="0"/>
              <a:t>draw...()</a:t>
            </a:r>
            <a:r>
              <a:rPr lang="ko-KR" altLang="en-US" dirty="0"/>
              <a:t>와 같은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호출하여 직접 그린다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3489" name="_x233048272" descr="EMB0000151811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56992"/>
            <a:ext cx="226120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28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패스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354214"/>
            <a:ext cx="7467600" cy="4873752"/>
          </a:xfrm>
        </p:spPr>
        <p:txBody>
          <a:bodyPr/>
          <a:lstStyle/>
          <a:p>
            <a:pPr fontAlgn="base"/>
            <a:r>
              <a:rPr lang="ko-KR" altLang="en-US" b="1" dirty="0"/>
              <a:t>패스</a:t>
            </a:r>
            <a:r>
              <a:rPr lang="en-US" altLang="ko-KR" b="1" dirty="0"/>
              <a:t>(path)</a:t>
            </a:r>
            <a:r>
              <a:rPr lang="ko-KR" altLang="en-US" dirty="0"/>
              <a:t>는 복잡한 기하학적인 경로를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패스는 </a:t>
            </a:r>
            <a:r>
              <a:rPr lang="ko-KR" altLang="en-US" dirty="0"/>
              <a:t>직선과 타원</a:t>
            </a:r>
            <a:r>
              <a:rPr lang="en-US" altLang="ko-KR" dirty="0"/>
              <a:t>, </a:t>
            </a:r>
            <a:r>
              <a:rPr lang="ko-KR" altLang="en-US" dirty="0"/>
              <a:t>곡선으로 이루어질 수 있다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348880"/>
            <a:ext cx="8095601" cy="40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표시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리소스 폴더에 이미지 </a:t>
            </a:r>
            <a:r>
              <a:rPr lang="ko-KR" altLang="en-US" dirty="0" err="1" smtClean="0"/>
              <a:t>파일를</a:t>
            </a:r>
            <a:r>
              <a:rPr lang="ko-KR" altLang="en-US" dirty="0" smtClean="0"/>
              <a:t> 복사한다</a:t>
            </a:r>
            <a:r>
              <a:rPr lang="en-US" altLang="ko-KR" dirty="0" smtClean="0"/>
              <a:t>. </a:t>
            </a:r>
          </a:p>
          <a:p>
            <a:pPr fontAlgn="base"/>
            <a:endParaRPr lang="en-US" altLang="ko-KR" dirty="0" smtClean="0"/>
          </a:p>
          <a:p>
            <a:pPr lvl="1" fontAlgn="base"/>
            <a:r>
              <a:rPr lang="ko-KR" altLang="en-US" dirty="0" smtClean="0"/>
              <a:t>예를 들어서 </a:t>
            </a:r>
            <a:r>
              <a:rPr lang="en-US" altLang="ko-KR" dirty="0" smtClean="0"/>
              <a:t>android.png </a:t>
            </a:r>
            <a:r>
              <a:rPr lang="ko-KR" altLang="en-US" dirty="0"/>
              <a:t>파일을 프로젝트의 </a:t>
            </a:r>
            <a:r>
              <a:rPr lang="en-US" altLang="ko-KR" dirty="0" smtClean="0"/>
              <a:t>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/>
              <a:t>폴더에 </a:t>
            </a:r>
            <a:r>
              <a:rPr lang="ko-KR" altLang="en-US" dirty="0" smtClean="0"/>
              <a:t>복사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프로그램에서는 </a:t>
            </a:r>
            <a:r>
              <a:rPr lang="en-US" altLang="ko-KR" dirty="0" err="1" smtClean="0"/>
              <a:t>R.drawable.android</a:t>
            </a:r>
            <a:r>
              <a:rPr lang="ko-KR" altLang="en-US" dirty="0" smtClean="0"/>
              <a:t>로 참조</a:t>
            </a:r>
            <a:endParaRPr lang="ko-KR" altLang="en-US" dirty="0"/>
          </a:p>
          <a:p>
            <a:pPr lvl="1"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지원되는 </a:t>
            </a:r>
            <a:r>
              <a:rPr lang="ko-KR" altLang="en-US" dirty="0"/>
              <a:t>파일 형식은 </a:t>
            </a:r>
            <a:r>
              <a:rPr lang="en-US" altLang="ko-KR" dirty="0"/>
              <a:t>PNG (</a:t>
            </a:r>
            <a:r>
              <a:rPr lang="ko-KR" altLang="en-US" dirty="0"/>
              <a:t>선호</a:t>
            </a:r>
            <a:r>
              <a:rPr lang="en-US" altLang="ko-KR" dirty="0"/>
              <a:t>), JPG (</a:t>
            </a:r>
            <a:r>
              <a:rPr lang="ko-KR" altLang="en-US" dirty="0"/>
              <a:t>가능</a:t>
            </a:r>
            <a:r>
              <a:rPr lang="en-US" altLang="ko-KR" dirty="0"/>
              <a:t>), GIF (</a:t>
            </a:r>
            <a:r>
              <a:rPr lang="ko-KR" altLang="en-US" dirty="0"/>
              <a:t>권장되지 않음</a:t>
            </a:r>
            <a:r>
              <a:rPr lang="en-US" altLang="ko-KR" dirty="0" smtClean="0"/>
              <a:t>)</a:t>
            </a:r>
          </a:p>
          <a:p>
            <a:pPr fontAlgn="base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36816264" descr="EMB000025681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869160"/>
            <a:ext cx="2808312" cy="168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51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표시하기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ImageView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4943"/>
          <a:stretch/>
        </p:blipFill>
        <p:spPr>
          <a:xfrm>
            <a:off x="202160" y="1916832"/>
            <a:ext cx="8739679" cy="36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코드로 화면에 이미지 표시</a:t>
            </a:r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422142" y="1628800"/>
            <a:ext cx="7777162" cy="46085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 latinLnBrk="0"/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class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MyView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extends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View {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MyView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(Context context) {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super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(context);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setBackgroundColor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Color.</a:t>
            </a:r>
            <a:r>
              <a:rPr lang="en-US" altLang="ko-KR" sz="1400" i="1" kern="0" dirty="0" err="1">
                <a:solidFill>
                  <a:srgbClr val="0000C0"/>
                </a:solidFill>
                <a:latin typeface="맑은 고딕"/>
              </a:rPr>
              <a:t>YELLOW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);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ko-KR" altLang="en-US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kern="0" dirty="0">
                <a:solidFill>
                  <a:srgbClr val="646464"/>
                </a:solidFill>
                <a:latin typeface="맑은 고딕"/>
              </a:rPr>
              <a:t>@Override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protected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onDraw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(Canvas canvas) {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Paint </a:t>
            </a:r>
            <a:r>
              <a:rPr lang="en-US" altLang="ko-KR" sz="1400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/>
              </a:rPr>
              <a:t>paint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Paint();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	</a:t>
            </a:r>
            <a:r>
              <a:rPr lang="en-US" altLang="ko-KR" sz="14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맑은 고딕"/>
              </a:rPr>
              <a:t>Bitmap b = </a:t>
            </a:r>
            <a:r>
              <a:rPr lang="en-US" altLang="ko-KR" sz="1400" u="sng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맑은 고딕"/>
              </a:rPr>
              <a:t>BitmapFactory.</a:t>
            </a:r>
            <a:r>
              <a:rPr lang="en-US" altLang="ko-KR" sz="1400" i="1" u="sng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맑은 고딕"/>
              </a:rPr>
              <a:t>decodeResource</a:t>
            </a:r>
            <a:r>
              <a:rPr lang="en-US" altLang="ko-KR" sz="14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맑은 고딕"/>
              </a:rPr>
              <a:t>(</a:t>
            </a:r>
            <a:r>
              <a:rPr lang="en-US" altLang="ko-KR" sz="1400" u="sng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맑은 고딕"/>
              </a:rPr>
              <a:t>getResources</a:t>
            </a:r>
            <a:r>
              <a:rPr lang="en-US" altLang="ko-KR" sz="14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맑은 고딕"/>
              </a:rPr>
              <a:t>(),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			</a:t>
            </a:r>
            <a:r>
              <a:rPr lang="en-US" altLang="ko-KR" sz="14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맑은 고딕"/>
              </a:rPr>
              <a:t>R.drawable.</a:t>
            </a:r>
            <a:r>
              <a:rPr lang="en-US" altLang="ko-KR" sz="1400" i="1" u="sng" kern="0" dirty="0" smtClean="0">
                <a:solidFill>
                  <a:srgbClr val="0000C0"/>
                </a:solidFill>
                <a:uFill>
                  <a:solidFill>
                    <a:srgbClr val="FF0000"/>
                  </a:solidFill>
                </a:uFill>
                <a:latin typeface="맑은 고딕"/>
              </a:rPr>
              <a:t>cat</a:t>
            </a:r>
            <a:r>
              <a:rPr lang="en-US" altLang="ko-KR" sz="14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맑은 고딕"/>
              </a:rPr>
              <a:t>);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canvas.drawBitmap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(b, 0, 0, </a:t>
            </a:r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null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);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dirty="0" smtClean="0">
                <a:latin typeface="맑은 고딕"/>
              </a:rPr>
              <a:t>}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class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ImageDispActivity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extends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Activity {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kern="0" dirty="0">
                <a:solidFill>
                  <a:srgbClr val="646464"/>
                </a:solidFill>
                <a:latin typeface="맑은 고딕"/>
              </a:rPr>
              <a:t>@Override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onCreate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(Bundle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savedInstanceState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) {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맑은 고딕"/>
              </a:rPr>
              <a:t>super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.onCreate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savedInstanceState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);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MyView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w = </a:t>
            </a:r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MyView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400" b="1" kern="0" dirty="0">
                <a:solidFill>
                  <a:srgbClr val="7F0055"/>
                </a:solidFill>
                <a:latin typeface="맑은 고딕"/>
              </a:rPr>
              <a:t>this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);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</a:rPr>
              <a:t>setContentView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(w);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5538158" y="1138687"/>
            <a:ext cx="1078302" cy="2251494"/>
          </a:xfrm>
          <a:custGeom>
            <a:avLst/>
            <a:gdLst>
              <a:gd name="connsiteX0" fmla="*/ 0 w 1078302"/>
              <a:gd name="connsiteY0" fmla="*/ 2251494 h 2251494"/>
              <a:gd name="connsiteX1" fmla="*/ 43133 w 1078302"/>
              <a:gd name="connsiteY1" fmla="*/ 2147977 h 2251494"/>
              <a:gd name="connsiteX2" fmla="*/ 94891 w 1078302"/>
              <a:gd name="connsiteY2" fmla="*/ 2001328 h 2251494"/>
              <a:gd name="connsiteX3" fmla="*/ 129397 w 1078302"/>
              <a:gd name="connsiteY3" fmla="*/ 1880558 h 2251494"/>
              <a:gd name="connsiteX4" fmla="*/ 138023 w 1078302"/>
              <a:gd name="connsiteY4" fmla="*/ 1794294 h 2251494"/>
              <a:gd name="connsiteX5" fmla="*/ 155276 w 1078302"/>
              <a:gd name="connsiteY5" fmla="*/ 1647645 h 2251494"/>
              <a:gd name="connsiteX6" fmla="*/ 172529 w 1078302"/>
              <a:gd name="connsiteY6" fmla="*/ 1362973 h 2251494"/>
              <a:gd name="connsiteX7" fmla="*/ 181155 w 1078302"/>
              <a:gd name="connsiteY7" fmla="*/ 1285336 h 2251494"/>
              <a:gd name="connsiteX8" fmla="*/ 198408 w 1078302"/>
              <a:gd name="connsiteY8" fmla="*/ 1009290 h 2251494"/>
              <a:gd name="connsiteX9" fmla="*/ 224287 w 1078302"/>
              <a:gd name="connsiteY9" fmla="*/ 940279 h 2251494"/>
              <a:gd name="connsiteX10" fmla="*/ 276046 w 1078302"/>
              <a:gd name="connsiteY10" fmla="*/ 819509 h 2251494"/>
              <a:gd name="connsiteX11" fmla="*/ 293299 w 1078302"/>
              <a:gd name="connsiteY11" fmla="*/ 767751 h 2251494"/>
              <a:gd name="connsiteX12" fmla="*/ 345057 w 1078302"/>
              <a:gd name="connsiteY12" fmla="*/ 672860 h 2251494"/>
              <a:gd name="connsiteX13" fmla="*/ 388189 w 1078302"/>
              <a:gd name="connsiteY13" fmla="*/ 595222 h 2251494"/>
              <a:gd name="connsiteX14" fmla="*/ 396816 w 1078302"/>
              <a:gd name="connsiteY14" fmla="*/ 569343 h 2251494"/>
              <a:gd name="connsiteX15" fmla="*/ 414068 w 1078302"/>
              <a:gd name="connsiteY15" fmla="*/ 534838 h 2251494"/>
              <a:gd name="connsiteX16" fmla="*/ 448574 w 1078302"/>
              <a:gd name="connsiteY16" fmla="*/ 483079 h 2251494"/>
              <a:gd name="connsiteX17" fmla="*/ 474453 w 1078302"/>
              <a:gd name="connsiteY17" fmla="*/ 439947 h 2251494"/>
              <a:gd name="connsiteX18" fmla="*/ 508959 w 1078302"/>
              <a:gd name="connsiteY18" fmla="*/ 388188 h 2251494"/>
              <a:gd name="connsiteX19" fmla="*/ 534838 w 1078302"/>
              <a:gd name="connsiteY19" fmla="*/ 345056 h 2251494"/>
              <a:gd name="connsiteX20" fmla="*/ 560717 w 1078302"/>
              <a:gd name="connsiteY20" fmla="*/ 327804 h 2251494"/>
              <a:gd name="connsiteX21" fmla="*/ 612476 w 1078302"/>
              <a:gd name="connsiteY21" fmla="*/ 284671 h 2251494"/>
              <a:gd name="connsiteX22" fmla="*/ 664234 w 1078302"/>
              <a:gd name="connsiteY22" fmla="*/ 224287 h 2251494"/>
              <a:gd name="connsiteX23" fmla="*/ 715993 w 1078302"/>
              <a:gd name="connsiteY23" fmla="*/ 189781 h 2251494"/>
              <a:gd name="connsiteX24" fmla="*/ 741872 w 1078302"/>
              <a:gd name="connsiteY24" fmla="*/ 172528 h 2251494"/>
              <a:gd name="connsiteX25" fmla="*/ 767751 w 1078302"/>
              <a:gd name="connsiteY25" fmla="*/ 155275 h 2251494"/>
              <a:gd name="connsiteX26" fmla="*/ 793631 w 1078302"/>
              <a:gd name="connsiteY26" fmla="*/ 146649 h 2251494"/>
              <a:gd name="connsiteX27" fmla="*/ 819510 w 1078302"/>
              <a:gd name="connsiteY27" fmla="*/ 120770 h 2251494"/>
              <a:gd name="connsiteX28" fmla="*/ 854016 w 1078302"/>
              <a:gd name="connsiteY28" fmla="*/ 103517 h 2251494"/>
              <a:gd name="connsiteX29" fmla="*/ 914400 w 1078302"/>
              <a:gd name="connsiteY29" fmla="*/ 69011 h 2251494"/>
              <a:gd name="connsiteX30" fmla="*/ 957533 w 1078302"/>
              <a:gd name="connsiteY30" fmla="*/ 51758 h 2251494"/>
              <a:gd name="connsiteX31" fmla="*/ 1000665 w 1078302"/>
              <a:gd name="connsiteY31" fmla="*/ 25879 h 2251494"/>
              <a:gd name="connsiteX32" fmla="*/ 1078302 w 1078302"/>
              <a:gd name="connsiteY32" fmla="*/ 0 h 225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78302" h="2251494">
                <a:moveTo>
                  <a:pt x="0" y="2251494"/>
                </a:moveTo>
                <a:cubicBezTo>
                  <a:pt x="31373" y="2157378"/>
                  <a:pt x="614" y="2241520"/>
                  <a:pt x="43133" y="2147977"/>
                </a:cubicBezTo>
                <a:cubicBezTo>
                  <a:pt x="60340" y="2110122"/>
                  <a:pt x="87323" y="2027815"/>
                  <a:pt x="94891" y="2001328"/>
                </a:cubicBezTo>
                <a:lnTo>
                  <a:pt x="129397" y="1880558"/>
                </a:lnTo>
                <a:cubicBezTo>
                  <a:pt x="132272" y="1851803"/>
                  <a:pt x="134646" y="1822994"/>
                  <a:pt x="138023" y="1794294"/>
                </a:cubicBezTo>
                <a:cubicBezTo>
                  <a:pt x="148442" y="1705736"/>
                  <a:pt x="147889" y="1753523"/>
                  <a:pt x="155276" y="1647645"/>
                </a:cubicBezTo>
                <a:cubicBezTo>
                  <a:pt x="161892" y="1552811"/>
                  <a:pt x="162031" y="1457456"/>
                  <a:pt x="172529" y="1362973"/>
                </a:cubicBezTo>
                <a:cubicBezTo>
                  <a:pt x="175404" y="1337094"/>
                  <a:pt x="179158" y="1311298"/>
                  <a:pt x="181155" y="1285336"/>
                </a:cubicBezTo>
                <a:cubicBezTo>
                  <a:pt x="181304" y="1283405"/>
                  <a:pt x="196251" y="1021695"/>
                  <a:pt x="198408" y="1009290"/>
                </a:cubicBezTo>
                <a:cubicBezTo>
                  <a:pt x="202617" y="985085"/>
                  <a:pt x="214985" y="963018"/>
                  <a:pt x="224287" y="940279"/>
                </a:cubicBezTo>
                <a:cubicBezTo>
                  <a:pt x="240870" y="899742"/>
                  <a:pt x="262196" y="861059"/>
                  <a:pt x="276046" y="819509"/>
                </a:cubicBezTo>
                <a:cubicBezTo>
                  <a:pt x="281797" y="802256"/>
                  <a:pt x="286304" y="784538"/>
                  <a:pt x="293299" y="767751"/>
                </a:cubicBezTo>
                <a:cubicBezTo>
                  <a:pt x="308472" y="731336"/>
                  <a:pt x="325077" y="706160"/>
                  <a:pt x="345057" y="672860"/>
                </a:cubicBezTo>
                <a:cubicBezTo>
                  <a:pt x="362086" y="604751"/>
                  <a:pt x="340166" y="672060"/>
                  <a:pt x="388189" y="595222"/>
                </a:cubicBezTo>
                <a:cubicBezTo>
                  <a:pt x="393008" y="587511"/>
                  <a:pt x="393234" y="577701"/>
                  <a:pt x="396816" y="569343"/>
                </a:cubicBezTo>
                <a:cubicBezTo>
                  <a:pt x="401882" y="557524"/>
                  <a:pt x="407452" y="545865"/>
                  <a:pt x="414068" y="534838"/>
                </a:cubicBezTo>
                <a:cubicBezTo>
                  <a:pt x="424736" y="517057"/>
                  <a:pt x="437906" y="500860"/>
                  <a:pt x="448574" y="483079"/>
                </a:cubicBezTo>
                <a:cubicBezTo>
                  <a:pt x="457200" y="468702"/>
                  <a:pt x="465451" y="454092"/>
                  <a:pt x="474453" y="439947"/>
                </a:cubicBezTo>
                <a:cubicBezTo>
                  <a:pt x="485585" y="422453"/>
                  <a:pt x="498291" y="405969"/>
                  <a:pt x="508959" y="388188"/>
                </a:cubicBezTo>
                <a:cubicBezTo>
                  <a:pt x="517585" y="373811"/>
                  <a:pt x="523926" y="357786"/>
                  <a:pt x="534838" y="345056"/>
                </a:cubicBezTo>
                <a:cubicBezTo>
                  <a:pt x="541585" y="337184"/>
                  <a:pt x="552752" y="334441"/>
                  <a:pt x="560717" y="327804"/>
                </a:cubicBezTo>
                <a:cubicBezTo>
                  <a:pt x="627145" y="272448"/>
                  <a:pt x="548218" y="327511"/>
                  <a:pt x="612476" y="284671"/>
                </a:cubicBezTo>
                <a:cubicBezTo>
                  <a:pt x="631133" y="256687"/>
                  <a:pt x="634352" y="248193"/>
                  <a:pt x="664234" y="224287"/>
                </a:cubicBezTo>
                <a:cubicBezTo>
                  <a:pt x="680426" y="211334"/>
                  <a:pt x="698740" y="201283"/>
                  <a:pt x="715993" y="189781"/>
                </a:cubicBezTo>
                <a:lnTo>
                  <a:pt x="741872" y="172528"/>
                </a:lnTo>
                <a:cubicBezTo>
                  <a:pt x="750498" y="166777"/>
                  <a:pt x="757915" y="158553"/>
                  <a:pt x="767751" y="155275"/>
                </a:cubicBezTo>
                <a:lnTo>
                  <a:pt x="793631" y="146649"/>
                </a:lnTo>
                <a:cubicBezTo>
                  <a:pt x="802257" y="138023"/>
                  <a:pt x="809583" y="127861"/>
                  <a:pt x="819510" y="120770"/>
                </a:cubicBezTo>
                <a:cubicBezTo>
                  <a:pt x="829974" y="113296"/>
                  <a:pt x="842851" y="109897"/>
                  <a:pt x="854016" y="103517"/>
                </a:cubicBezTo>
                <a:cubicBezTo>
                  <a:pt x="902586" y="75763"/>
                  <a:pt x="855749" y="95078"/>
                  <a:pt x="914400" y="69011"/>
                </a:cubicBezTo>
                <a:cubicBezTo>
                  <a:pt x="928551" y="62722"/>
                  <a:pt x="943683" y="58683"/>
                  <a:pt x="957533" y="51758"/>
                </a:cubicBezTo>
                <a:cubicBezTo>
                  <a:pt x="972530" y="44260"/>
                  <a:pt x="985016" y="31898"/>
                  <a:pt x="1000665" y="25879"/>
                </a:cubicBezTo>
                <a:cubicBezTo>
                  <a:pt x="1089580" y="-8319"/>
                  <a:pt x="1050173" y="28129"/>
                  <a:pt x="1078302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22490" y="3390181"/>
            <a:ext cx="5229829" cy="7588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0670144" descr="EMB00004ec42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411" y="228600"/>
            <a:ext cx="1717675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508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크기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변환 행렬 사용</a:t>
            </a:r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755576" y="2276872"/>
            <a:ext cx="7777162" cy="12961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 latinLnBrk="0"/>
            <a:r>
              <a:rPr lang="en-US" altLang="ko-KR" sz="1600" dirty="0">
                <a:latin typeface="Trebuchet MS" pitchFamily="34" charset="0"/>
              </a:rPr>
              <a:t>...</a:t>
            </a:r>
          </a:p>
          <a:p>
            <a:pPr fontAlgn="base" latinLnBrk="0"/>
            <a:r>
              <a:rPr lang="en-US" altLang="ko-KR" sz="1600" dirty="0" smtClean="0">
                <a:latin typeface="Trebuchet MS" pitchFamily="34" charset="0"/>
              </a:rPr>
              <a:t>Matrix </a:t>
            </a:r>
            <a:r>
              <a:rPr lang="en-US" altLang="ko-KR" sz="1600" dirty="0">
                <a:latin typeface="Trebuchet MS" pitchFamily="34" charset="0"/>
              </a:rPr>
              <a:t>m = new </a:t>
            </a:r>
            <a:r>
              <a:rPr lang="en-US" altLang="ko-KR" sz="1600">
                <a:latin typeface="Trebuchet MS" pitchFamily="34" charset="0"/>
              </a:rPr>
              <a:t>Matrix</a:t>
            </a:r>
            <a:r>
              <a:rPr lang="en-US" altLang="ko-KR" sz="1600" smtClean="0">
                <a:latin typeface="Trebuchet MS" pitchFamily="34" charset="0"/>
              </a:rPr>
              <a:t>();m.preScale(1</a:t>
            </a:r>
            <a:r>
              <a:rPr lang="en-US" altLang="ko-KR" sz="1600" dirty="0">
                <a:latin typeface="Trebuchet MS" pitchFamily="34" charset="0"/>
              </a:rPr>
              <a:t>, -1);</a:t>
            </a:r>
          </a:p>
          <a:p>
            <a:pPr fontAlgn="base" latinLnBrk="0"/>
            <a:r>
              <a:rPr lang="en-US" altLang="ko-KR" sz="1600" dirty="0">
                <a:latin typeface="Trebuchet MS" pitchFamily="34" charset="0"/>
              </a:rPr>
              <a:t>Bitmap b = </a:t>
            </a:r>
            <a:r>
              <a:rPr lang="en-US" altLang="ko-KR" sz="1600" dirty="0" err="1">
                <a:latin typeface="Trebuchet MS" pitchFamily="34" charset="0"/>
              </a:rPr>
              <a:t>BitmapFactory.decodeResource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getResource</a:t>
            </a:r>
            <a:r>
              <a:rPr lang="en-US" altLang="ko-KR" sz="1600" dirty="0">
                <a:latin typeface="Trebuchet MS" pitchFamily="34" charset="0"/>
              </a:rPr>
              <a:t>(), </a:t>
            </a:r>
            <a:r>
              <a:rPr lang="en-US" altLang="ko-KR" sz="1600" dirty="0" err="1">
                <a:latin typeface="Trebuchet MS" pitchFamily="34" charset="0"/>
              </a:rPr>
              <a:t>R.drawable.android</a:t>
            </a:r>
            <a:r>
              <a:rPr lang="en-US" altLang="ko-KR" sz="1600" dirty="0">
                <a:latin typeface="Trebuchet MS" pitchFamily="34" charset="0"/>
              </a:rPr>
              <a:t>);</a:t>
            </a:r>
          </a:p>
          <a:p>
            <a:pPr fontAlgn="base" latinLnBrk="0"/>
            <a:r>
              <a:rPr lang="en-US" altLang="ko-KR" sz="1600" dirty="0">
                <a:latin typeface="Trebuchet MS" pitchFamily="34" charset="0"/>
              </a:rPr>
              <a:t>Bitmap </a:t>
            </a:r>
            <a:r>
              <a:rPr lang="en-US" altLang="ko-KR" sz="1600" dirty="0" err="1">
                <a:latin typeface="Trebuchet MS" pitchFamily="34" charset="0"/>
              </a:rPr>
              <a:t>mb</a:t>
            </a:r>
            <a:r>
              <a:rPr lang="en-US" altLang="ko-KR" sz="1600" dirty="0">
                <a:latin typeface="Trebuchet MS" pitchFamily="34" charset="0"/>
              </a:rPr>
              <a:t>=</a:t>
            </a:r>
            <a:r>
              <a:rPr lang="en-US" altLang="ko-KR" sz="1600" dirty="0" err="1">
                <a:latin typeface="Trebuchet MS" pitchFamily="34" charset="0"/>
              </a:rPr>
              <a:t>Bitmap.createBitmap</a:t>
            </a:r>
            <a:r>
              <a:rPr lang="en-US" altLang="ko-KR" sz="1600" dirty="0">
                <a:latin typeface="Trebuchet MS" pitchFamily="34" charset="0"/>
              </a:rPr>
              <a:t>(b, 0, 0, </a:t>
            </a:r>
            <a:r>
              <a:rPr lang="en-US" altLang="ko-KR" sz="1600" dirty="0" err="1">
                <a:latin typeface="Trebuchet MS" pitchFamily="34" charset="0"/>
              </a:rPr>
              <a:t>b.getWidth</a:t>
            </a:r>
            <a:r>
              <a:rPr lang="en-US" altLang="ko-KR" sz="1600" dirty="0">
                <a:latin typeface="Trebuchet MS" pitchFamily="34" charset="0"/>
              </a:rPr>
              <a:t>(), </a:t>
            </a:r>
            <a:r>
              <a:rPr lang="en-US" altLang="ko-KR" sz="1600" dirty="0" err="1">
                <a:latin typeface="Trebuchet MS" pitchFamily="34" charset="0"/>
              </a:rPr>
              <a:t>b.getHeight</a:t>
            </a:r>
            <a:r>
              <a:rPr lang="en-US" altLang="ko-KR" sz="1600" dirty="0">
                <a:latin typeface="Trebuchet MS" pitchFamily="34" charset="0"/>
              </a:rPr>
              <a:t>(), m, false);</a:t>
            </a:r>
          </a:p>
          <a:p>
            <a:r>
              <a:rPr lang="en-US" altLang="ko-KR" sz="1600" dirty="0" smtClean="0">
                <a:latin typeface="Trebuchet MS" pitchFamily="34" charset="0"/>
              </a:rPr>
              <a:t>...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  <p:pic>
        <p:nvPicPr>
          <p:cNvPr id="6146" name="Picture 2" descr="http://www.codeproject.com/KB/graphics/2_pass_scaling/2_pass_scaling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17032"/>
            <a:ext cx="25431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394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크기 변환</a:t>
            </a:r>
            <a:endParaRPr lang="ko-KR" altLang="en-US" dirty="0"/>
          </a:p>
        </p:txBody>
      </p:sp>
      <p:sp>
        <p:nvSpPr>
          <p:cNvPr id="6" name="Rectangle 165"/>
          <p:cNvSpPr>
            <a:spLocks noChangeArrowheads="1"/>
          </p:cNvSpPr>
          <p:nvPr/>
        </p:nvSpPr>
        <p:spPr bwMode="auto">
          <a:xfrm>
            <a:off x="452560" y="1628800"/>
            <a:ext cx="7777162" cy="30243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indent="-12700" fontAlgn="base" latinLnBrk="0">
              <a:lnSpc>
                <a:spcPct val="11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...</a:t>
            </a:r>
          </a:p>
          <a:p>
            <a:pPr indent="-12700" fontAlgn="base" latinLnBrk="0">
              <a:lnSpc>
                <a:spcPct val="110000"/>
              </a:lnSpc>
            </a:pPr>
            <a:r>
              <a:rPr lang="en-US" altLang="ko-KR" sz="1400" b="1" kern="0" dirty="0" smtClean="0">
                <a:solidFill>
                  <a:srgbClr val="7F0055"/>
                </a:solidFill>
                <a:latin typeface="Trebuchet MS" pitchFamily="34" charset="0"/>
              </a:rPr>
              <a:t>protected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b="1" kern="0" dirty="0" smtClean="0">
                <a:solidFill>
                  <a:srgbClr val="7F0055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onDraw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(Canvas canvas) {</a:t>
            </a:r>
          </a:p>
          <a:p>
            <a:pPr indent="-12700" fontAlgn="base" latinLnBrk="0">
              <a:lnSpc>
                <a:spcPct val="11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Paint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paint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400" b="1" kern="0" dirty="0" smtClean="0">
                <a:solidFill>
                  <a:srgbClr val="7F0055"/>
                </a:solidFill>
                <a:latin typeface="Trebuchet MS" pitchFamily="34" charset="0"/>
              </a:rPr>
              <a:t>new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Paint(); </a:t>
            </a:r>
          </a:p>
          <a:p>
            <a:pPr indent="-12700" fontAlgn="base" latinLnBrk="0">
              <a:lnSpc>
                <a:spcPct val="11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Matrix m= </a:t>
            </a:r>
            <a:r>
              <a:rPr lang="en-US" altLang="ko-KR" sz="1400" b="1" kern="0" dirty="0" smtClean="0">
                <a:solidFill>
                  <a:srgbClr val="7F0055"/>
                </a:solidFill>
                <a:latin typeface="Trebuchet MS" pitchFamily="34" charset="0"/>
              </a:rPr>
              <a:t>new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Matrix();</a:t>
            </a:r>
          </a:p>
          <a:p>
            <a:pPr indent="-12700" fontAlgn="base" latinLnBrk="0">
              <a:lnSpc>
                <a:spcPct val="11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m.preScale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(1, -1);</a:t>
            </a:r>
          </a:p>
          <a:p>
            <a:pPr indent="-12700" fontAlgn="base" latinLnBrk="0">
              <a:lnSpc>
                <a:spcPct val="11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Bitmap b =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BitmapFactory.decodeResource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getResources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(),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R.drawable.house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indent="-12700" fontAlgn="base" latinLnBrk="0">
              <a:lnSpc>
                <a:spcPct val="11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Bitmap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mb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Bitmap.createBitmap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(b, 0, 0,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b.getWidth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(),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b.getHeight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(), m, </a:t>
            </a:r>
            <a:r>
              <a:rPr lang="en-US" altLang="ko-KR" sz="1400" b="1" kern="0" dirty="0" smtClean="0">
                <a:solidFill>
                  <a:srgbClr val="7F0055"/>
                </a:solidFill>
                <a:latin typeface="Trebuchet MS" pitchFamily="34" charset="0"/>
              </a:rPr>
              <a:t>false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indent="-12700" fontAlgn="base" latinLnBrk="0">
              <a:lnSpc>
                <a:spcPct val="11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Bitmap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sb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Bitmap.createScaledBitmap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(b, 200, 200, </a:t>
            </a:r>
            <a:r>
              <a:rPr lang="en-US" altLang="ko-KR" sz="1400" b="1" kern="0" dirty="0" smtClean="0">
                <a:solidFill>
                  <a:srgbClr val="7F0055"/>
                </a:solidFill>
                <a:latin typeface="Trebuchet MS" pitchFamily="34" charset="0"/>
              </a:rPr>
              <a:t>false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indent="-12700" fontAlgn="base" latinLnBrk="0">
              <a:lnSpc>
                <a:spcPct val="110000"/>
              </a:lnSpc>
            </a:pPr>
            <a:r>
              <a:rPr lang="en-US" altLang="ko-KR" sz="14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	</a:t>
            </a:r>
            <a:r>
              <a:rPr lang="en-US" altLang="ko-KR" sz="1400" u="sng" kern="0" dirty="0" err="1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canvas.drawBitmap</a:t>
            </a:r>
            <a:r>
              <a:rPr lang="en-US" altLang="ko-KR" sz="14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(</a:t>
            </a:r>
            <a:r>
              <a:rPr lang="en-US" altLang="ko-KR" sz="1400" u="sng" kern="0" dirty="0" err="1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mb</a:t>
            </a:r>
            <a:r>
              <a:rPr lang="en-US" altLang="ko-KR" sz="14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, 0, 0, </a:t>
            </a:r>
            <a:r>
              <a:rPr lang="en-US" altLang="ko-KR" sz="1400" b="1" u="sng" kern="0" dirty="0" smtClean="0">
                <a:solidFill>
                  <a:srgbClr val="7F0055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null</a:t>
            </a:r>
            <a:r>
              <a:rPr lang="en-US" altLang="ko-KR" sz="14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);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indent="-12700" fontAlgn="base" latinLnBrk="0">
              <a:lnSpc>
                <a:spcPct val="110000"/>
              </a:lnSpc>
            </a:pPr>
            <a:r>
              <a:rPr lang="en-US" altLang="ko-KR" sz="14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	</a:t>
            </a:r>
            <a:r>
              <a:rPr lang="en-US" altLang="ko-KR" sz="1400" u="sng" kern="0" dirty="0" err="1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canvas.drawBitmap</a:t>
            </a:r>
            <a:r>
              <a:rPr lang="en-US" altLang="ko-KR" sz="14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(</a:t>
            </a:r>
            <a:r>
              <a:rPr lang="en-US" altLang="ko-KR" sz="1400" u="sng" kern="0" dirty="0" err="1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sb</a:t>
            </a:r>
            <a:r>
              <a:rPr lang="en-US" altLang="ko-KR" sz="14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, 100, 100, </a:t>
            </a:r>
            <a:r>
              <a:rPr lang="en-US" altLang="ko-KR" sz="1400" b="1" u="sng" kern="0" dirty="0" smtClean="0">
                <a:solidFill>
                  <a:srgbClr val="7F0055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null</a:t>
            </a:r>
            <a:r>
              <a:rPr lang="en-US" altLang="ko-KR" sz="14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);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indent="-12700" fontAlgn="base" latinLnBrk="0">
              <a:lnSpc>
                <a:spcPct val="11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indent="-12700" fontAlgn="base" latinLnBrk="0">
              <a:lnSpc>
                <a:spcPct val="11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...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444998120" descr="EMB0000216c07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35" y="3645024"/>
            <a:ext cx="1652835" cy="293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95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도형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사각형이나 원 같은 도형을 객체로 표시한다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Drawable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  <a:p>
            <a:pPr lvl="1"/>
            <a:r>
              <a:rPr lang="en-US" altLang="ko-KR" dirty="0" smtClean="0"/>
              <a:t>XML</a:t>
            </a:r>
            <a:r>
              <a:rPr lang="ko-KR" altLang="en-US" dirty="0"/>
              <a:t>로 객체를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코드로 </a:t>
            </a:r>
            <a:r>
              <a:rPr lang="ko-KR" altLang="en-US" dirty="0"/>
              <a:t>객체를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7825" name="_x273636024" descr="EMB0000151811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60" y="2780928"/>
            <a:ext cx="2448272" cy="3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59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로 도형 객체 정의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65"/>
          <p:cNvSpPr>
            <a:spLocks noChangeArrowheads="1"/>
          </p:cNvSpPr>
          <p:nvPr/>
        </p:nvSpPr>
        <p:spPr bwMode="auto">
          <a:xfrm>
            <a:off x="452560" y="1628800"/>
            <a:ext cx="7777162" cy="27363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&lt;?</a:t>
            </a:r>
            <a:r>
              <a:rPr lang="en-US" altLang="ko-KR" sz="1400" b="1" dirty="0">
                <a:solidFill>
                  <a:srgbClr val="3F7F7F"/>
                </a:solidFill>
                <a:latin typeface="Trebuchet MS" pitchFamily="34" charset="0"/>
                <a:ea typeface="휴먼명조"/>
              </a:rPr>
              <a:t>xml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400" b="1" dirty="0">
                <a:solidFill>
                  <a:srgbClr val="7F007F"/>
                </a:solidFill>
                <a:latin typeface="Trebuchet MS" pitchFamily="34" charset="0"/>
                <a:ea typeface="휴먼명조"/>
              </a:rPr>
              <a:t>version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=</a:t>
            </a:r>
            <a:r>
              <a:rPr lang="en-US" altLang="ko-KR" sz="1400" b="1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"1.0" </a:t>
            </a:r>
            <a:r>
              <a:rPr lang="en-US" altLang="ko-KR" sz="1400" b="1" dirty="0">
                <a:solidFill>
                  <a:srgbClr val="7F007F"/>
                </a:solidFill>
                <a:latin typeface="Trebuchet MS" pitchFamily="34" charset="0"/>
                <a:ea typeface="휴먼명조"/>
              </a:rPr>
              <a:t>encoding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=</a:t>
            </a:r>
            <a:r>
              <a:rPr lang="en-US" altLang="ko-KR" sz="1400" b="1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"utf-8"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?&gt;</a:t>
            </a:r>
          </a:p>
          <a:p>
            <a:endParaRPr lang="ko-KR" altLang="en-US" sz="1400" b="1" dirty="0">
              <a:solidFill>
                <a:srgbClr val="008080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&lt;</a:t>
            </a:r>
            <a:r>
              <a:rPr lang="en-US" altLang="ko-KR" sz="1400" b="1" dirty="0">
                <a:solidFill>
                  <a:srgbClr val="3F7F7F"/>
                </a:solidFill>
                <a:latin typeface="Trebuchet MS" pitchFamily="34" charset="0"/>
                <a:ea typeface="휴먼명조"/>
              </a:rPr>
              <a:t>shape</a:t>
            </a:r>
          </a:p>
          <a:p>
            <a:r>
              <a:rPr lang="en-US" altLang="ko-KR" sz="1400" b="1" dirty="0">
                <a:solidFill>
                  <a:srgbClr val="3F7F7F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400" b="1" dirty="0" err="1">
                <a:solidFill>
                  <a:srgbClr val="7F007F"/>
                </a:solidFill>
                <a:latin typeface="Trebuchet MS" pitchFamily="34" charset="0"/>
                <a:ea typeface="휴먼명조"/>
              </a:rPr>
              <a:t>xmlns:android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=</a:t>
            </a:r>
            <a:r>
              <a:rPr lang="en-US" altLang="ko-KR" sz="1400" b="1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"http://schemas.android.com/</a:t>
            </a:r>
            <a:r>
              <a:rPr lang="en-US" altLang="ko-KR" sz="1400" b="1" i="1" dirty="0" err="1">
                <a:solidFill>
                  <a:srgbClr val="2A00FF"/>
                </a:solidFill>
                <a:latin typeface="Trebuchet MS" pitchFamily="34" charset="0"/>
                <a:ea typeface="휴먼명조"/>
              </a:rPr>
              <a:t>apk</a:t>
            </a:r>
            <a:r>
              <a:rPr lang="en-US" altLang="ko-KR" sz="1400" b="1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/res/android"</a:t>
            </a:r>
          </a:p>
          <a:p>
            <a:r>
              <a:rPr lang="en-US" altLang="ko-KR" sz="1400" b="1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400" b="1" dirty="0" err="1">
                <a:solidFill>
                  <a:srgbClr val="7F007F"/>
                </a:solidFill>
                <a:latin typeface="Trebuchet MS" pitchFamily="34" charset="0"/>
                <a:ea typeface="휴먼명조"/>
              </a:rPr>
              <a:t>android:shape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=</a:t>
            </a:r>
            <a:r>
              <a:rPr lang="en-US" altLang="ko-KR" sz="1400" b="1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[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"</a:t>
            </a:r>
            <a:r>
              <a:rPr lang="en-US" altLang="ko-KR" sz="1400" b="1" dirty="0">
                <a:solidFill>
                  <a:srgbClr val="7F007F"/>
                </a:solidFill>
                <a:latin typeface="Trebuchet MS" pitchFamily="34" charset="0"/>
                <a:ea typeface="휴먼명조"/>
              </a:rPr>
              <a:t>rectangle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" | "</a:t>
            </a:r>
            <a:r>
              <a:rPr lang="en-US" altLang="ko-KR" sz="1400" b="1" dirty="0">
                <a:solidFill>
                  <a:srgbClr val="7F007F"/>
                </a:solidFill>
                <a:latin typeface="Trebuchet MS" pitchFamily="34" charset="0"/>
                <a:ea typeface="휴먼명조"/>
              </a:rPr>
              <a:t>oval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" | "</a:t>
            </a:r>
            <a:r>
              <a:rPr lang="en-US" altLang="ko-KR" sz="1400" b="1" dirty="0">
                <a:solidFill>
                  <a:srgbClr val="7F007F"/>
                </a:solidFill>
                <a:latin typeface="Trebuchet MS" pitchFamily="34" charset="0"/>
                <a:ea typeface="휴먼명조"/>
              </a:rPr>
              <a:t>line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" | "</a:t>
            </a:r>
            <a:r>
              <a:rPr lang="en-US" altLang="ko-KR" sz="1400" b="1" dirty="0">
                <a:solidFill>
                  <a:srgbClr val="7F007F"/>
                </a:solidFill>
                <a:latin typeface="Trebuchet MS" pitchFamily="34" charset="0"/>
                <a:ea typeface="휴먼명조"/>
              </a:rPr>
              <a:t>ring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"] 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&lt;</a:t>
            </a:r>
            <a:r>
              <a:rPr lang="en-US" altLang="ko-KR" sz="1400" b="1" dirty="0">
                <a:solidFill>
                  <a:srgbClr val="3F7F7F"/>
                </a:solidFill>
                <a:latin typeface="Trebuchet MS" pitchFamily="34" charset="0"/>
                <a:ea typeface="휴먼명조"/>
              </a:rPr>
              <a:t>corners  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.... 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/&gt;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&lt;</a:t>
            </a:r>
            <a:r>
              <a:rPr lang="en-US" altLang="ko-KR" sz="1400" b="1" dirty="0">
                <a:solidFill>
                  <a:srgbClr val="3F7F7F"/>
                </a:solidFill>
                <a:latin typeface="Trebuchet MS" pitchFamily="34" charset="0"/>
                <a:ea typeface="휴먼명조"/>
              </a:rPr>
              <a:t>gradient 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.... 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/&gt;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&lt;</a:t>
            </a:r>
            <a:r>
              <a:rPr lang="en-US" altLang="ko-KR" sz="1400" b="1" dirty="0">
                <a:solidFill>
                  <a:srgbClr val="3F7F7F"/>
                </a:solidFill>
                <a:latin typeface="Trebuchet MS" pitchFamily="34" charset="0"/>
                <a:ea typeface="휴먼명조"/>
              </a:rPr>
              <a:t>padding 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.... 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/&gt;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&lt;</a:t>
            </a:r>
            <a:r>
              <a:rPr lang="en-US" altLang="ko-KR" sz="1400" b="1" dirty="0">
                <a:solidFill>
                  <a:srgbClr val="3F7F7F"/>
                </a:solidFill>
                <a:latin typeface="Trebuchet MS" pitchFamily="34" charset="0"/>
                <a:ea typeface="휴먼명조"/>
              </a:rPr>
              <a:t>size  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.... 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/&gt;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&lt;</a:t>
            </a:r>
            <a:r>
              <a:rPr lang="en-US" altLang="ko-KR" sz="1400" b="1" dirty="0">
                <a:solidFill>
                  <a:srgbClr val="3F7F7F"/>
                </a:solidFill>
                <a:latin typeface="Trebuchet MS" pitchFamily="34" charset="0"/>
                <a:ea typeface="휴먼명조"/>
              </a:rPr>
              <a:t>solid  </a:t>
            </a:r>
            <a:r>
              <a:rPr lang="en-US" altLang="ko-KR" sz="1400" b="1" dirty="0" err="1">
                <a:solidFill>
                  <a:srgbClr val="7F007F"/>
                </a:solidFill>
                <a:latin typeface="Trebuchet MS" pitchFamily="34" charset="0"/>
                <a:ea typeface="휴먼명조"/>
              </a:rPr>
              <a:t>android:color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=</a:t>
            </a:r>
            <a:r>
              <a:rPr lang="en-US" altLang="ko-KR" sz="1400" b="1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"color" 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/&gt;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&lt;</a:t>
            </a:r>
            <a:r>
              <a:rPr lang="en-US" altLang="ko-KR" sz="1400" b="1" dirty="0">
                <a:solidFill>
                  <a:srgbClr val="3F7F7F"/>
                </a:solidFill>
                <a:latin typeface="Trebuchet MS" pitchFamily="34" charset="0"/>
                <a:ea typeface="휴먼명조"/>
              </a:rPr>
              <a:t>stroke   </a:t>
            </a:r>
            <a:r>
              <a:rPr lang="en-US" altLang="ko-KR" sz="1400" b="1" dirty="0" err="1">
                <a:solidFill>
                  <a:srgbClr val="7F007F"/>
                </a:solidFill>
                <a:latin typeface="Trebuchet MS" pitchFamily="34" charset="0"/>
                <a:ea typeface="휴먼명조"/>
              </a:rPr>
              <a:t>android:width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=</a:t>
            </a:r>
            <a:r>
              <a:rPr lang="en-US" altLang="ko-KR" sz="1400" b="1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"integer" </a:t>
            </a:r>
            <a:r>
              <a:rPr lang="en-US" altLang="ko-KR" sz="1400" b="1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.... 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/&gt;</a:t>
            </a:r>
          </a:p>
          <a:p>
            <a:pPr algn="just"/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&lt;/</a:t>
            </a:r>
            <a:r>
              <a:rPr lang="en-US" altLang="ko-KR" sz="1400" b="1" dirty="0">
                <a:solidFill>
                  <a:srgbClr val="3F7F7F"/>
                </a:solidFill>
                <a:latin typeface="Trebuchet MS" pitchFamily="34" charset="0"/>
                <a:ea typeface="휴먼명조"/>
              </a:rPr>
              <a:t>shape</a:t>
            </a:r>
            <a:r>
              <a:rPr lang="en-US" altLang="ko-KR" sz="1400" b="1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</p:txBody>
      </p:sp>
    </p:spTree>
    <p:extLst>
      <p:ext uri="{BB962C8B-B14F-4D97-AF65-F5344CB8AC3E}">
        <p14:creationId xmlns:p14="http://schemas.microsoft.com/office/powerpoint/2010/main" val="3788509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로 도형 객체 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65"/>
          <p:cNvSpPr>
            <a:spLocks noChangeArrowheads="1"/>
          </p:cNvSpPr>
          <p:nvPr/>
        </p:nvSpPr>
        <p:spPr bwMode="auto">
          <a:xfrm>
            <a:off x="452560" y="1628800"/>
            <a:ext cx="7777162" cy="16561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400" b="1" dirty="0">
                <a:solidFill>
                  <a:srgbClr val="008080"/>
                </a:solidFill>
                <a:latin typeface="Courier New"/>
                <a:ea typeface="휴먼명조"/>
              </a:rPr>
              <a:t>&lt;?</a:t>
            </a:r>
            <a:r>
              <a:rPr lang="en-US" altLang="ko-KR" sz="1400" b="1" dirty="0">
                <a:solidFill>
                  <a:srgbClr val="3F7F7F"/>
                </a:solidFill>
                <a:latin typeface="Courier New"/>
                <a:ea typeface="휴먼명조"/>
              </a:rPr>
              <a:t>xml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  <a:ea typeface="휴먼명조"/>
              </a:rPr>
              <a:t> </a:t>
            </a:r>
            <a:r>
              <a:rPr lang="en-US" altLang="ko-KR" sz="1400" b="1" dirty="0">
                <a:solidFill>
                  <a:srgbClr val="7F007F"/>
                </a:solidFill>
                <a:latin typeface="Courier New"/>
                <a:ea typeface="휴먼명조"/>
              </a:rPr>
              <a:t>version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  <a:ea typeface="휴먼명조"/>
              </a:rPr>
              <a:t>=</a:t>
            </a:r>
            <a:r>
              <a:rPr lang="en-US" altLang="ko-KR" sz="1400" b="1" i="1" dirty="0">
                <a:solidFill>
                  <a:srgbClr val="2A00FF"/>
                </a:solidFill>
                <a:latin typeface="Courier New"/>
                <a:ea typeface="휴먼명조"/>
              </a:rPr>
              <a:t>"1.0" </a:t>
            </a:r>
            <a:r>
              <a:rPr lang="en-US" altLang="ko-KR" sz="1400" b="1" dirty="0">
                <a:solidFill>
                  <a:srgbClr val="7F007F"/>
                </a:solidFill>
                <a:latin typeface="Courier New"/>
                <a:ea typeface="휴먼명조"/>
              </a:rPr>
              <a:t>encoding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  <a:ea typeface="휴먼명조"/>
              </a:rPr>
              <a:t>=</a:t>
            </a:r>
            <a:r>
              <a:rPr lang="en-US" altLang="ko-KR" sz="1400" b="1" i="1" dirty="0">
                <a:solidFill>
                  <a:srgbClr val="2A00FF"/>
                </a:solidFill>
                <a:latin typeface="Courier New"/>
                <a:ea typeface="휴먼명조"/>
              </a:rPr>
              <a:t>"utf-8"</a:t>
            </a:r>
            <a:r>
              <a:rPr lang="en-US" altLang="ko-KR" sz="1400" b="1" dirty="0">
                <a:solidFill>
                  <a:srgbClr val="008080"/>
                </a:solidFill>
                <a:latin typeface="Courier New"/>
                <a:ea typeface="휴먼명조"/>
              </a:rPr>
              <a:t>?&gt;</a:t>
            </a:r>
          </a:p>
          <a:p>
            <a:endParaRPr lang="ko-KR" altLang="en-US" sz="1400" b="1" dirty="0">
              <a:solidFill>
                <a:srgbClr val="008080"/>
              </a:solidFill>
              <a:ea typeface="휴먼명조"/>
            </a:endParaRPr>
          </a:p>
          <a:p>
            <a:r>
              <a:rPr lang="en-US" altLang="ko-KR" sz="1400" b="1" dirty="0" smtClean="0">
                <a:solidFill>
                  <a:srgbClr val="008080"/>
                </a:solidFill>
                <a:latin typeface="Courier New"/>
                <a:ea typeface="휴먼명조"/>
              </a:rPr>
              <a:t>&lt;</a:t>
            </a:r>
            <a:r>
              <a:rPr lang="en-US" altLang="ko-KR" sz="1400" b="1" dirty="0">
                <a:solidFill>
                  <a:srgbClr val="3F7F7F"/>
                </a:solidFill>
                <a:latin typeface="Courier New"/>
                <a:ea typeface="휴먼명조"/>
              </a:rPr>
              <a:t>shape </a:t>
            </a:r>
          </a:p>
          <a:p>
            <a:r>
              <a:rPr lang="en-US" altLang="ko-KR" sz="1400" b="1" dirty="0" smtClean="0">
                <a:solidFill>
                  <a:srgbClr val="7F007F"/>
                </a:solidFill>
                <a:latin typeface="Courier New"/>
                <a:ea typeface="휴먼명조"/>
              </a:rPr>
              <a:t>	</a:t>
            </a:r>
            <a:r>
              <a:rPr lang="en-US" altLang="ko-KR" sz="1400" b="1" dirty="0" err="1" smtClean="0">
                <a:solidFill>
                  <a:srgbClr val="7F007F"/>
                </a:solidFill>
                <a:latin typeface="Courier New"/>
                <a:ea typeface="휴먼명조"/>
              </a:rPr>
              <a:t>xmlns:android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  <a:ea typeface="휴먼명조"/>
              </a:rPr>
              <a:t>=</a:t>
            </a:r>
            <a:r>
              <a:rPr lang="en-US" altLang="ko-KR" sz="1400" b="1" i="1" dirty="0">
                <a:solidFill>
                  <a:srgbClr val="2A00FF"/>
                </a:solidFill>
                <a:latin typeface="Courier New"/>
                <a:ea typeface="휴먼명조"/>
              </a:rPr>
              <a:t>"http://schemas.android.com/</a:t>
            </a:r>
            <a:r>
              <a:rPr lang="en-US" altLang="ko-KR" sz="1400" b="1" i="1" dirty="0" err="1">
                <a:solidFill>
                  <a:srgbClr val="2A00FF"/>
                </a:solidFill>
                <a:latin typeface="Courier New"/>
                <a:ea typeface="휴먼명조"/>
              </a:rPr>
              <a:t>apk</a:t>
            </a:r>
            <a:r>
              <a:rPr lang="en-US" altLang="ko-KR" sz="1400" b="1" i="1" dirty="0">
                <a:solidFill>
                  <a:srgbClr val="2A00FF"/>
                </a:solidFill>
                <a:latin typeface="Courier New"/>
                <a:ea typeface="휴먼명조"/>
              </a:rPr>
              <a:t>/res/android" </a:t>
            </a:r>
          </a:p>
          <a:p>
            <a:r>
              <a:rPr lang="en-US" altLang="ko-KR" sz="1400" b="1" dirty="0" smtClean="0">
                <a:solidFill>
                  <a:srgbClr val="7F007F"/>
                </a:solidFill>
                <a:latin typeface="Courier New"/>
                <a:ea typeface="휴먼명조"/>
              </a:rPr>
              <a:t>	</a:t>
            </a:r>
            <a:r>
              <a:rPr lang="en-US" altLang="ko-KR" sz="1400" b="1" dirty="0" err="1" smtClean="0">
                <a:solidFill>
                  <a:srgbClr val="7F007F"/>
                </a:solidFill>
                <a:latin typeface="Courier New"/>
                <a:ea typeface="휴먼명조"/>
              </a:rPr>
              <a:t>android:shape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  <a:ea typeface="휴먼명조"/>
              </a:rPr>
              <a:t>=</a:t>
            </a:r>
            <a:r>
              <a:rPr lang="en-US" altLang="ko-KR" sz="1400" b="1" i="1" dirty="0">
                <a:solidFill>
                  <a:srgbClr val="2A00FF"/>
                </a:solidFill>
                <a:latin typeface="Courier New"/>
                <a:ea typeface="휴먼명조"/>
              </a:rPr>
              <a:t>"oval"</a:t>
            </a:r>
            <a:r>
              <a:rPr lang="en-US" altLang="ko-KR" sz="1400" b="1" dirty="0">
                <a:solidFill>
                  <a:srgbClr val="008080"/>
                </a:solidFill>
                <a:latin typeface="Courier New"/>
                <a:ea typeface="휴먼명조"/>
              </a:rPr>
              <a:t>&gt;</a:t>
            </a:r>
          </a:p>
          <a:p>
            <a:r>
              <a:rPr lang="en-US" altLang="ko-KR" sz="1400" b="1" dirty="0" smtClean="0">
                <a:solidFill>
                  <a:srgbClr val="3F7F7F"/>
                </a:solidFill>
                <a:latin typeface="Courier New"/>
                <a:ea typeface="휴먼명조"/>
              </a:rPr>
              <a:t>	&lt;solid </a:t>
            </a:r>
            <a:r>
              <a:rPr lang="en-US" altLang="ko-KR" sz="1400" b="1" dirty="0" err="1">
                <a:solidFill>
                  <a:srgbClr val="7F007F"/>
                </a:solidFill>
                <a:latin typeface="Courier New"/>
                <a:ea typeface="휴먼명조"/>
              </a:rPr>
              <a:t>android:color</a:t>
            </a:r>
            <a:r>
              <a:rPr lang="en-US" altLang="ko-KR" sz="1400" b="1" dirty="0">
                <a:solidFill>
                  <a:srgbClr val="000000"/>
                </a:solidFill>
                <a:latin typeface="Courier New"/>
                <a:ea typeface="휴먼명조"/>
              </a:rPr>
              <a:t>=</a:t>
            </a:r>
            <a:r>
              <a:rPr lang="en-US" altLang="ko-KR" sz="1400" b="1" i="1" dirty="0">
                <a:solidFill>
                  <a:srgbClr val="2A00FF"/>
                </a:solidFill>
                <a:latin typeface="Courier New"/>
                <a:ea typeface="휴먼명조"/>
              </a:rPr>
              <a:t>"#ff0000"</a:t>
            </a:r>
            <a:r>
              <a:rPr lang="en-US" altLang="ko-KR" sz="1400" b="1" dirty="0">
                <a:solidFill>
                  <a:srgbClr val="008080"/>
                </a:solidFill>
                <a:latin typeface="Courier New"/>
                <a:ea typeface="휴먼명조"/>
              </a:rPr>
              <a:t>/&gt;</a:t>
            </a:r>
          </a:p>
          <a:p>
            <a:r>
              <a:rPr lang="en-US" altLang="ko-KR" sz="1400" b="1" dirty="0">
                <a:solidFill>
                  <a:srgbClr val="008080"/>
                </a:solidFill>
                <a:latin typeface="Courier New"/>
                <a:ea typeface="휴먼명조"/>
              </a:rPr>
              <a:t>&lt;/</a:t>
            </a:r>
            <a:r>
              <a:rPr lang="en-US" altLang="ko-KR" sz="1400" b="1" dirty="0">
                <a:solidFill>
                  <a:srgbClr val="3F7F7F"/>
                </a:solidFill>
                <a:latin typeface="Courier New"/>
                <a:ea typeface="휴먼명조"/>
              </a:rPr>
              <a:t>shape</a:t>
            </a:r>
            <a:r>
              <a:rPr lang="en-US" altLang="ko-KR" sz="1400" b="1" dirty="0">
                <a:solidFill>
                  <a:srgbClr val="008080"/>
                </a:solidFill>
                <a:latin typeface="Courier New"/>
                <a:ea typeface="휴먼명조"/>
              </a:rPr>
              <a:t>&gt;</a:t>
            </a:r>
            <a:endParaRPr lang="en-US" altLang="ko-KR" sz="1400" dirty="0"/>
          </a:p>
        </p:txBody>
      </p:sp>
      <p:pic>
        <p:nvPicPr>
          <p:cNvPr id="11265" name="_x444997560" descr="EMB0000216c07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66" y="3140968"/>
            <a:ext cx="1728192" cy="307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613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로 도형 객체 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65"/>
          <p:cNvSpPr>
            <a:spLocks noChangeArrowheads="1"/>
          </p:cNvSpPr>
          <p:nvPr/>
        </p:nvSpPr>
        <p:spPr bwMode="auto">
          <a:xfrm>
            <a:off x="452560" y="1628800"/>
            <a:ext cx="7777162" cy="43204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...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LinearLayout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mLinearLayout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휴먼명조"/>
              </a:rPr>
              <a:t>protected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휴먼명조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onCreate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(Bundle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savedInstanceState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 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600" b="1" dirty="0" err="1">
                <a:solidFill>
                  <a:srgbClr val="7F0055"/>
                </a:solidFill>
                <a:latin typeface="Trebuchet MS" pitchFamily="34" charset="0"/>
                <a:ea typeface="휴먼명조"/>
              </a:rPr>
              <a:t>super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.onCreate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savedInstanceState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mLinearLayout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휴먼명조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LinearLayout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휴먼명조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ImageView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휴먼명조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ImageView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Trebuchet MS" pitchFamily="34" charset="0"/>
                <a:ea typeface="휴먼명조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i.setImageDrawable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R.drawable.oval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i.setMinimumHeight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(100);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i.setMinimumWidth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(100);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mLinearLayout.addView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setContentView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mLinearLayout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...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444998360" descr="EMB0000216c07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83126"/>
            <a:ext cx="182285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84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전체적인 구조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54019"/>
            <a:ext cx="8153400" cy="43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45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Transition </a:t>
            </a:r>
            <a:r>
              <a:rPr lang="en-US" altLang="ko-KR" dirty="0"/>
              <a:t>API </a:t>
            </a:r>
            <a:r>
              <a:rPr lang="ko-KR" altLang="en-US" dirty="0"/>
              <a:t>애니메이션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Fade - </a:t>
            </a:r>
            <a:r>
              <a:rPr lang="ko-KR" altLang="en-US" dirty="0" err="1"/>
              <a:t>페이드</a:t>
            </a:r>
            <a:r>
              <a:rPr lang="ko-KR" altLang="en-US" dirty="0"/>
              <a:t> 인 및 </a:t>
            </a:r>
            <a:r>
              <a:rPr lang="ko-KR" altLang="en-US" dirty="0" err="1"/>
              <a:t>페이드</a:t>
            </a:r>
            <a:r>
              <a:rPr lang="ko-KR" altLang="en-US" dirty="0"/>
              <a:t> 아웃과 같은 가장 보편적인 애니메이션을 수행</a:t>
            </a:r>
          </a:p>
          <a:p>
            <a:pPr lvl="0" fontAlgn="base"/>
            <a:r>
              <a:rPr lang="en-US" altLang="ko-KR" dirty="0"/>
              <a:t>Slide - </a:t>
            </a:r>
            <a:r>
              <a:rPr lang="ko-KR" altLang="en-US" dirty="0"/>
              <a:t>한 방향으로 움직여서 사라진다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/>
              <a:t>Explode - </a:t>
            </a:r>
            <a:r>
              <a:rPr lang="ko-KR" altLang="en-US" dirty="0"/>
              <a:t>폭발하는 것과 같은 효과를 낸다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/>
              <a:t>Auto Transition - Fade-out, </a:t>
            </a:r>
            <a:r>
              <a:rPr lang="en-US" altLang="ko-KR" dirty="0" err="1"/>
              <a:t>ChangeBounds</a:t>
            </a:r>
            <a:r>
              <a:rPr lang="en-US" altLang="ko-KR" dirty="0"/>
              <a:t>, Fade-in</a:t>
            </a:r>
            <a:r>
              <a:rPr lang="ko-KR" altLang="en-US" dirty="0"/>
              <a:t>이 순차적으로 포함된 </a:t>
            </a:r>
            <a:r>
              <a:rPr lang="en-US" altLang="ko-KR" dirty="0" err="1"/>
              <a:t>TransitionSet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첫 번째 뷰가 </a:t>
            </a:r>
            <a:r>
              <a:rPr lang="ko-KR" altLang="en-US" dirty="0" err="1"/>
              <a:t>페이드</a:t>
            </a:r>
            <a:r>
              <a:rPr lang="ko-KR" altLang="en-US" dirty="0"/>
              <a:t> </a:t>
            </a:r>
            <a:r>
              <a:rPr lang="ko-KR" altLang="en-US" dirty="0" err="1"/>
              <a:t>아웃된</a:t>
            </a:r>
            <a:r>
              <a:rPr lang="ko-KR" altLang="en-US" dirty="0"/>
              <a:t> 후에 위치 및 크기가 변경되고 마지막으로 새로운 뷰가 </a:t>
            </a:r>
            <a:r>
              <a:rPr lang="ko-KR" altLang="en-US" dirty="0" err="1"/>
              <a:t>페이드</a:t>
            </a:r>
            <a:r>
              <a:rPr lang="ko-KR" altLang="en-US" dirty="0"/>
              <a:t> 인으로 나타난다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ChangeBounds</a:t>
            </a:r>
            <a:r>
              <a:rPr lang="en-US" altLang="ko-KR" dirty="0"/>
              <a:t> - </a:t>
            </a:r>
            <a:r>
              <a:rPr lang="ko-KR" altLang="en-US" dirty="0"/>
              <a:t>위치 및 크기를 변경하는 애니메이션</a:t>
            </a:r>
          </a:p>
          <a:p>
            <a:pPr lvl="0" fontAlgn="base"/>
            <a:r>
              <a:rPr lang="en-US" altLang="ko-KR" dirty="0" err="1"/>
              <a:t>TransitionSet</a:t>
            </a:r>
            <a:r>
              <a:rPr lang="en-US" altLang="ko-KR" dirty="0"/>
              <a:t> - </a:t>
            </a:r>
            <a:r>
              <a:rPr lang="ko-KR" altLang="en-US" dirty="0"/>
              <a:t>여러 개의 전환들을 묶는다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6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 인터페이스</a:t>
            </a:r>
            <a:endParaRPr lang="ko-KR" altLang="en-US" dirty="0"/>
          </a:p>
        </p:txBody>
      </p:sp>
      <p:pic>
        <p:nvPicPr>
          <p:cNvPr id="2051" name="_x360670704" descr="EMB00004ec42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85"/>
          <a:stretch>
            <a:fillRect/>
          </a:stretch>
        </p:blipFill>
        <p:spPr bwMode="auto">
          <a:xfrm>
            <a:off x="2339752" y="2276872"/>
            <a:ext cx="3096344" cy="32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424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65"/>
          <p:cNvSpPr>
            <a:spLocks noChangeArrowheads="1"/>
          </p:cNvSpPr>
          <p:nvPr/>
        </p:nvSpPr>
        <p:spPr bwMode="auto">
          <a:xfrm>
            <a:off x="395536" y="1340768"/>
            <a:ext cx="7777162" cy="50260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/>
            <a:r>
              <a:rPr lang="en-US" altLang="ko-KR" b="1" dirty="0"/>
              <a:t>public class </a:t>
            </a:r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en-US" altLang="ko-KR" b="1" dirty="0"/>
              <a:t>extends </a:t>
            </a:r>
            <a:r>
              <a:rPr lang="en-US" altLang="ko-KR" dirty="0" err="1"/>
              <a:t>AppCompatActivity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private </a:t>
            </a:r>
            <a:r>
              <a:rPr lang="en-US" altLang="ko-KR" dirty="0" err="1"/>
              <a:t>LinearLayout</a:t>
            </a:r>
            <a:r>
              <a:rPr lang="en-US" altLang="ko-KR" dirty="0"/>
              <a:t> </a:t>
            </a:r>
            <a:r>
              <a:rPr lang="en-US" altLang="ko-KR" b="1" dirty="0"/>
              <a:t>layout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b="1" dirty="0"/>
              <a:t>private </a:t>
            </a:r>
            <a:r>
              <a:rPr lang="en-US" altLang="ko-KR" dirty="0"/>
              <a:t>Button </a:t>
            </a:r>
            <a:r>
              <a:rPr lang="en-US" altLang="ko-KR" b="1" dirty="0" err="1"/>
              <a:t>fadeButton</a:t>
            </a:r>
            <a:r>
              <a:rPr lang="en-US" altLang="ko-KR" dirty="0"/>
              <a:t>, </a:t>
            </a:r>
            <a:r>
              <a:rPr lang="en-US" altLang="ko-KR" b="1" dirty="0" err="1"/>
              <a:t>slideButton</a:t>
            </a:r>
            <a:r>
              <a:rPr lang="en-US" altLang="ko-KR" dirty="0"/>
              <a:t>, </a:t>
            </a:r>
            <a:r>
              <a:rPr lang="en-US" altLang="ko-KR" b="1" dirty="0" err="1"/>
              <a:t>explodeButton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b="1" dirty="0"/>
              <a:t>private </a:t>
            </a:r>
            <a:r>
              <a:rPr lang="en-US" altLang="ko-KR" dirty="0" err="1"/>
              <a:t>ImageView</a:t>
            </a:r>
            <a:r>
              <a:rPr lang="en-US" altLang="ko-KR" dirty="0"/>
              <a:t> </a:t>
            </a:r>
            <a:r>
              <a:rPr lang="en-US" altLang="ko-KR" b="1" dirty="0" err="1"/>
              <a:t>imageView</a:t>
            </a:r>
            <a:r>
              <a:rPr lang="en-US" altLang="ko-KR" dirty="0"/>
              <a:t>, </a:t>
            </a:r>
            <a:r>
              <a:rPr lang="en-US" altLang="ko-KR" b="1" dirty="0"/>
              <a:t>imageView2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b="1" dirty="0" err="1"/>
              <a:t>boolean</a:t>
            </a:r>
            <a:r>
              <a:rPr lang="en-US" altLang="ko-KR" b="1" dirty="0"/>
              <a:t> visible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@Override</a:t>
            </a:r>
            <a:br>
              <a:rPr lang="en-US" altLang="ko-KR" dirty="0"/>
            </a:br>
            <a:r>
              <a:rPr lang="en-US" altLang="ko-KR" b="1" dirty="0"/>
              <a:t>protected void </a:t>
            </a:r>
            <a:r>
              <a:rPr lang="en-US" altLang="ko-KR" dirty="0" err="1"/>
              <a:t>onCreate</a:t>
            </a:r>
            <a:r>
              <a:rPr lang="en-US" altLang="ko-KR" dirty="0"/>
              <a:t>(Bundle </a:t>
            </a:r>
            <a:r>
              <a:rPr lang="en-US" altLang="ko-KR" dirty="0" err="1"/>
              <a:t>savedInstanceState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b="1" dirty="0" err="1"/>
              <a:t>super</a:t>
            </a:r>
            <a:r>
              <a:rPr lang="en-US" altLang="ko-KR" dirty="0" err="1"/>
              <a:t>.onCreate</a:t>
            </a:r>
            <a:r>
              <a:rPr lang="en-US" altLang="ko-KR" dirty="0"/>
              <a:t>(</a:t>
            </a:r>
            <a:r>
              <a:rPr lang="en-US" altLang="ko-KR" dirty="0" err="1"/>
              <a:t>savedInstanceState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 err="1"/>
              <a:t>setContentView</a:t>
            </a:r>
            <a:r>
              <a:rPr lang="en-US" altLang="ko-KR" dirty="0"/>
              <a:t>(</a:t>
            </a:r>
            <a:r>
              <a:rPr lang="en-US" altLang="ko-KR" dirty="0" err="1"/>
              <a:t>R.layout.</a:t>
            </a:r>
            <a:r>
              <a:rPr lang="en-US" altLang="ko-KR" b="1" i="1" dirty="0" err="1"/>
              <a:t>activity_main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layout </a:t>
            </a:r>
            <a:r>
              <a:rPr lang="en-US" altLang="ko-KR" dirty="0"/>
              <a:t>= (</a:t>
            </a:r>
            <a:r>
              <a:rPr lang="en-US" altLang="ko-KR" dirty="0" err="1"/>
              <a:t>LinearLayout</a:t>
            </a:r>
            <a:r>
              <a:rPr lang="en-US" altLang="ko-KR" dirty="0"/>
              <a:t>) </a:t>
            </a:r>
            <a:r>
              <a:rPr lang="en-US" altLang="ko-KR" dirty="0" err="1"/>
              <a:t>findViewById</a:t>
            </a:r>
            <a:r>
              <a:rPr lang="en-US" altLang="ko-KR" dirty="0"/>
              <a:t>(</a:t>
            </a:r>
            <a:r>
              <a:rPr lang="en-US" altLang="ko-KR" dirty="0" err="1"/>
              <a:t>R.id.</a:t>
            </a:r>
            <a:r>
              <a:rPr lang="en-US" altLang="ko-KR" b="1" i="1" dirty="0" err="1"/>
              <a:t>layout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b="1" dirty="0" err="1"/>
              <a:t>fadeButton</a:t>
            </a:r>
            <a:r>
              <a:rPr lang="en-US" altLang="ko-KR" b="1" dirty="0"/>
              <a:t> </a:t>
            </a:r>
            <a:r>
              <a:rPr lang="en-US" altLang="ko-KR" dirty="0"/>
              <a:t>= (Button) </a:t>
            </a:r>
            <a:r>
              <a:rPr lang="en-US" altLang="ko-KR" dirty="0" err="1"/>
              <a:t>findViewById</a:t>
            </a:r>
            <a:r>
              <a:rPr lang="en-US" altLang="ko-KR" dirty="0"/>
              <a:t>(</a:t>
            </a:r>
            <a:r>
              <a:rPr lang="en-US" altLang="ko-KR" dirty="0" err="1"/>
              <a:t>R.id.</a:t>
            </a:r>
            <a:r>
              <a:rPr lang="en-US" altLang="ko-KR" b="1" i="1" dirty="0" err="1"/>
              <a:t>fade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b="1" dirty="0" err="1"/>
              <a:t>slideButton</a:t>
            </a:r>
            <a:r>
              <a:rPr lang="en-US" altLang="ko-KR" b="1" dirty="0"/>
              <a:t> </a:t>
            </a:r>
            <a:r>
              <a:rPr lang="en-US" altLang="ko-KR" dirty="0"/>
              <a:t>= (Button) </a:t>
            </a:r>
            <a:r>
              <a:rPr lang="en-US" altLang="ko-KR" dirty="0" err="1"/>
              <a:t>findViewById</a:t>
            </a:r>
            <a:r>
              <a:rPr lang="en-US" altLang="ko-KR" dirty="0"/>
              <a:t>(</a:t>
            </a:r>
            <a:r>
              <a:rPr lang="en-US" altLang="ko-KR" dirty="0" err="1"/>
              <a:t>R.id.</a:t>
            </a:r>
            <a:r>
              <a:rPr lang="en-US" altLang="ko-KR" b="1" i="1" dirty="0" err="1"/>
              <a:t>slide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b="1" dirty="0" err="1"/>
              <a:t>explodeButton</a:t>
            </a:r>
            <a:r>
              <a:rPr lang="en-US" altLang="ko-KR" b="1" dirty="0"/>
              <a:t> </a:t>
            </a:r>
            <a:r>
              <a:rPr lang="en-US" altLang="ko-KR" dirty="0"/>
              <a:t>= (Button) </a:t>
            </a:r>
            <a:r>
              <a:rPr lang="en-US" altLang="ko-KR" dirty="0" err="1"/>
              <a:t>findViewById</a:t>
            </a:r>
            <a:r>
              <a:rPr lang="en-US" altLang="ko-KR" dirty="0"/>
              <a:t>(</a:t>
            </a:r>
            <a:r>
              <a:rPr lang="en-US" altLang="ko-KR" dirty="0" err="1"/>
              <a:t>R.id.</a:t>
            </a:r>
            <a:r>
              <a:rPr lang="en-US" altLang="ko-KR" b="1" i="1" dirty="0" err="1"/>
              <a:t>explode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b="1" dirty="0" err="1"/>
              <a:t>imageView</a:t>
            </a:r>
            <a:r>
              <a:rPr lang="en-US" altLang="ko-KR" b="1" dirty="0"/>
              <a:t> </a:t>
            </a:r>
            <a:r>
              <a:rPr lang="en-US" altLang="ko-KR" dirty="0"/>
              <a:t>= (</a:t>
            </a:r>
            <a:r>
              <a:rPr lang="en-US" altLang="ko-KR" dirty="0" err="1"/>
              <a:t>ImageView</a:t>
            </a:r>
            <a:r>
              <a:rPr lang="en-US" altLang="ko-KR" dirty="0"/>
              <a:t>) </a:t>
            </a:r>
            <a:r>
              <a:rPr lang="en-US" altLang="ko-KR" dirty="0" err="1"/>
              <a:t>findViewById</a:t>
            </a:r>
            <a:r>
              <a:rPr lang="en-US" altLang="ko-KR" dirty="0"/>
              <a:t>(</a:t>
            </a:r>
            <a:r>
              <a:rPr lang="en-US" altLang="ko-KR" dirty="0" err="1"/>
              <a:t>R.id.</a:t>
            </a:r>
            <a:r>
              <a:rPr lang="en-US" altLang="ko-KR" b="1" i="1" dirty="0" err="1"/>
              <a:t>imageview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27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65"/>
          <p:cNvSpPr>
            <a:spLocks noChangeArrowheads="1"/>
          </p:cNvSpPr>
          <p:nvPr/>
        </p:nvSpPr>
        <p:spPr bwMode="auto">
          <a:xfrm>
            <a:off x="395536" y="1340768"/>
            <a:ext cx="7777162" cy="50260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/>
            <a:r>
              <a:rPr lang="en-US" altLang="ko-KR" b="1" dirty="0" err="1"/>
              <a:t>fadeButton</a:t>
            </a:r>
            <a:r>
              <a:rPr lang="en-US" altLang="ko-KR" dirty="0" err="1"/>
              <a:t>.setOnClickListener</a:t>
            </a:r>
            <a:r>
              <a:rPr lang="en-US" altLang="ko-KR" dirty="0"/>
              <a:t>(</a:t>
            </a:r>
            <a:r>
              <a:rPr lang="en-US" altLang="ko-KR" b="1" dirty="0"/>
              <a:t>new </a:t>
            </a:r>
            <a:r>
              <a:rPr lang="en-US" altLang="ko-KR" dirty="0" err="1"/>
              <a:t>View.OnClickListener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 smtClean="0"/>
              <a:t>	@</a:t>
            </a:r>
            <a:r>
              <a:rPr lang="en-US" altLang="ko-KR" dirty="0"/>
              <a:t>Override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b="1" dirty="0" smtClean="0"/>
              <a:t>public </a:t>
            </a:r>
            <a:r>
              <a:rPr lang="en-US" altLang="ko-KR" b="1" dirty="0"/>
              <a:t>void </a:t>
            </a:r>
            <a:r>
              <a:rPr lang="en-US" altLang="ko-KR" dirty="0" err="1"/>
              <a:t>onClick</a:t>
            </a:r>
            <a:r>
              <a:rPr lang="en-US" altLang="ko-KR" dirty="0"/>
              <a:t>(View view) {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TransitionManager.</a:t>
            </a:r>
            <a:r>
              <a:rPr lang="en-US" altLang="ko-KR" i="1" dirty="0" err="1" smtClean="0"/>
              <a:t>beginDelayedTransition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layout</a:t>
            </a:r>
            <a:r>
              <a:rPr lang="en-US" altLang="ko-KR" dirty="0"/>
              <a:t>, </a:t>
            </a:r>
            <a:r>
              <a:rPr lang="en-US" altLang="ko-KR" b="1" dirty="0"/>
              <a:t>new </a:t>
            </a:r>
            <a:r>
              <a:rPr lang="en-US" altLang="ko-KR" dirty="0"/>
              <a:t>Fade());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b="1" dirty="0" smtClean="0"/>
              <a:t>visible </a:t>
            </a:r>
            <a:r>
              <a:rPr lang="en-US" altLang="ko-KR" dirty="0"/>
              <a:t>= !</a:t>
            </a:r>
            <a:r>
              <a:rPr lang="en-US" altLang="ko-KR" b="1" dirty="0"/>
              <a:t>visible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b="1" dirty="0" err="1" smtClean="0"/>
              <a:t>imageView</a:t>
            </a:r>
            <a:r>
              <a:rPr lang="en-US" altLang="ko-KR" dirty="0" err="1" smtClean="0"/>
              <a:t>.setVisibility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visible </a:t>
            </a:r>
            <a:r>
              <a:rPr lang="en-US" altLang="ko-KR" dirty="0"/>
              <a:t>? </a:t>
            </a:r>
            <a:r>
              <a:rPr lang="en-US" altLang="ko-KR" dirty="0" err="1"/>
              <a:t>View.</a:t>
            </a:r>
            <a:r>
              <a:rPr lang="en-US" altLang="ko-KR" b="1" i="1" dirty="0" err="1"/>
              <a:t>VISIBLE</a:t>
            </a:r>
            <a:r>
              <a:rPr lang="en-US" altLang="ko-KR" b="1" i="1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View.</a:t>
            </a:r>
            <a:r>
              <a:rPr lang="en-US" altLang="ko-KR" b="1" i="1" dirty="0" err="1"/>
              <a:t>GONE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 smtClean="0"/>
              <a:t>	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});</a:t>
            </a:r>
            <a:br>
              <a:rPr lang="en-US" altLang="ko-KR" dirty="0"/>
            </a:br>
            <a:r>
              <a:rPr lang="en-US" altLang="ko-KR" b="1" dirty="0" err="1"/>
              <a:t>slideButton</a:t>
            </a:r>
            <a:r>
              <a:rPr lang="en-US" altLang="ko-KR" dirty="0" err="1"/>
              <a:t>.setOnClickListener</a:t>
            </a:r>
            <a:r>
              <a:rPr lang="en-US" altLang="ko-KR" dirty="0"/>
              <a:t>(</a:t>
            </a:r>
            <a:r>
              <a:rPr lang="en-US" altLang="ko-KR" b="1" dirty="0"/>
              <a:t>new </a:t>
            </a:r>
            <a:r>
              <a:rPr lang="en-US" altLang="ko-KR" dirty="0" err="1"/>
              <a:t>View.OnClickListener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 smtClean="0"/>
              <a:t>	@</a:t>
            </a:r>
            <a:r>
              <a:rPr lang="en-US" altLang="ko-KR" dirty="0"/>
              <a:t>Override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b="1" dirty="0" smtClean="0"/>
              <a:t>public </a:t>
            </a:r>
            <a:r>
              <a:rPr lang="en-US" altLang="ko-KR" b="1" dirty="0"/>
              <a:t>void </a:t>
            </a:r>
            <a:r>
              <a:rPr lang="en-US" altLang="ko-KR" dirty="0" err="1"/>
              <a:t>onClick</a:t>
            </a:r>
            <a:r>
              <a:rPr lang="en-US" altLang="ko-KR" dirty="0"/>
              <a:t>(View view) {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TransitionManager.</a:t>
            </a:r>
            <a:r>
              <a:rPr lang="en-US" altLang="ko-KR" i="1" dirty="0" err="1" smtClean="0"/>
              <a:t>beginDelayedTransition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layout</a:t>
            </a:r>
            <a:r>
              <a:rPr lang="en-US" altLang="ko-KR" dirty="0"/>
              <a:t>, </a:t>
            </a:r>
            <a:r>
              <a:rPr lang="en-US" altLang="ko-KR" b="1" dirty="0"/>
              <a:t>new </a:t>
            </a:r>
            <a:r>
              <a:rPr lang="en-US" altLang="ko-KR" dirty="0"/>
              <a:t>Slide());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b="1" dirty="0" smtClean="0"/>
              <a:t>visible </a:t>
            </a:r>
            <a:r>
              <a:rPr lang="en-US" altLang="ko-KR" dirty="0"/>
              <a:t>= !</a:t>
            </a:r>
            <a:r>
              <a:rPr lang="en-US" altLang="ko-KR" b="1" dirty="0"/>
              <a:t>visible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b="1" dirty="0" err="1" smtClean="0"/>
              <a:t>imageView</a:t>
            </a:r>
            <a:r>
              <a:rPr lang="en-US" altLang="ko-KR" dirty="0" err="1" smtClean="0"/>
              <a:t>.setVisibility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visible </a:t>
            </a:r>
            <a:r>
              <a:rPr lang="en-US" altLang="ko-KR" dirty="0"/>
              <a:t>? </a:t>
            </a:r>
            <a:r>
              <a:rPr lang="en-US" altLang="ko-KR" dirty="0" err="1"/>
              <a:t>View.</a:t>
            </a:r>
            <a:r>
              <a:rPr lang="en-US" altLang="ko-KR" b="1" i="1" dirty="0" err="1"/>
              <a:t>VISIBLE</a:t>
            </a:r>
            <a:r>
              <a:rPr lang="en-US" altLang="ko-KR" b="1" i="1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View.</a:t>
            </a:r>
            <a:r>
              <a:rPr lang="en-US" altLang="ko-KR" b="1" i="1" dirty="0" err="1"/>
              <a:t>GONE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 smtClean="0"/>
              <a:t>	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99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65"/>
          <p:cNvSpPr>
            <a:spLocks noChangeArrowheads="1"/>
          </p:cNvSpPr>
          <p:nvPr/>
        </p:nvSpPr>
        <p:spPr bwMode="auto">
          <a:xfrm>
            <a:off x="395536" y="1700808"/>
            <a:ext cx="7777162" cy="2880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/>
            <a:r>
              <a:rPr lang="en-US" altLang="ko-KR" b="1" dirty="0" err="1"/>
              <a:t>explodeButton</a:t>
            </a:r>
            <a:r>
              <a:rPr lang="en-US" altLang="ko-KR" dirty="0" err="1"/>
              <a:t>.setOnClickListener</a:t>
            </a:r>
            <a:r>
              <a:rPr lang="en-US" altLang="ko-KR" dirty="0"/>
              <a:t>(</a:t>
            </a:r>
            <a:r>
              <a:rPr lang="en-US" altLang="ko-KR" b="1" dirty="0"/>
              <a:t>new </a:t>
            </a:r>
            <a:r>
              <a:rPr lang="en-US" altLang="ko-KR" dirty="0" err="1"/>
              <a:t>View.OnClickListener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 smtClean="0"/>
              <a:t>	@</a:t>
            </a:r>
            <a:r>
              <a:rPr lang="en-US" altLang="ko-KR" dirty="0"/>
              <a:t>Override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b="1" dirty="0" smtClean="0"/>
              <a:t>public </a:t>
            </a:r>
            <a:r>
              <a:rPr lang="en-US" altLang="ko-KR" b="1" dirty="0"/>
              <a:t>void </a:t>
            </a:r>
            <a:r>
              <a:rPr lang="en-US" altLang="ko-KR" dirty="0" err="1"/>
              <a:t>onClick</a:t>
            </a:r>
            <a:r>
              <a:rPr lang="en-US" altLang="ko-KR" dirty="0"/>
              <a:t>(View view) {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TransitionManager.</a:t>
            </a:r>
            <a:r>
              <a:rPr lang="en-US" altLang="ko-KR" i="1" dirty="0" err="1" smtClean="0"/>
              <a:t>beginDelayedTransition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layout</a:t>
            </a:r>
            <a:r>
              <a:rPr lang="en-US" altLang="ko-KR" dirty="0"/>
              <a:t>, </a:t>
            </a:r>
            <a:r>
              <a:rPr lang="en-US" altLang="ko-KR" b="1" dirty="0"/>
              <a:t>new </a:t>
            </a:r>
            <a:r>
              <a:rPr lang="en-US" altLang="ko-KR" dirty="0"/>
              <a:t>Explode());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b="1" dirty="0" smtClean="0"/>
              <a:t>visible </a:t>
            </a:r>
            <a:r>
              <a:rPr lang="en-US" altLang="ko-KR" dirty="0"/>
              <a:t>= !</a:t>
            </a:r>
            <a:r>
              <a:rPr lang="en-US" altLang="ko-KR" b="1" dirty="0"/>
              <a:t>visible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b="1" dirty="0" err="1" smtClean="0"/>
              <a:t>imageView</a:t>
            </a:r>
            <a:r>
              <a:rPr lang="en-US" altLang="ko-KR" dirty="0" err="1" smtClean="0"/>
              <a:t>.setVisibility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visible </a:t>
            </a:r>
            <a:r>
              <a:rPr lang="en-US" altLang="ko-KR" dirty="0"/>
              <a:t>? </a:t>
            </a:r>
            <a:r>
              <a:rPr lang="en-US" altLang="ko-KR" dirty="0" err="1"/>
              <a:t>View.</a:t>
            </a:r>
            <a:r>
              <a:rPr lang="en-US" altLang="ko-KR" b="1" i="1" dirty="0" err="1"/>
              <a:t>VISIBLE</a:t>
            </a:r>
            <a:r>
              <a:rPr lang="en-US" altLang="ko-KR" b="1" i="1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View.</a:t>
            </a:r>
            <a:r>
              <a:rPr lang="en-US" altLang="ko-KR" b="1" i="1" dirty="0" err="1"/>
              <a:t>GONE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 smtClean="0"/>
              <a:t>	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});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34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6942" y="1600200"/>
            <a:ext cx="694506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드로워블</a:t>
            </a:r>
            <a:r>
              <a:rPr lang="ko-KR" altLang="en-US" dirty="0" smtClean="0"/>
              <a:t> 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영화 필름처럼 여러 개의 이미지가 순서대로 재생되어서 생성되는 전통적인 애니메이션</a:t>
            </a:r>
          </a:p>
          <a:p>
            <a:endParaRPr lang="ko-KR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89" y="2780928"/>
            <a:ext cx="40576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477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드로워블</a:t>
            </a:r>
            <a:r>
              <a:rPr lang="ko-KR" altLang="en-US" dirty="0"/>
              <a:t> 애니메이션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애니메이션을 구성하는 프레임들을 나열하는 </a:t>
            </a:r>
            <a:r>
              <a:rPr lang="en-US" altLang="ko-KR" dirty="0" smtClean="0"/>
              <a:t>XML </a:t>
            </a:r>
            <a:r>
              <a:rPr lang="ko-KR" altLang="en-US" dirty="0"/>
              <a:t>파일을 생성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80" y="2348880"/>
            <a:ext cx="7812360" cy="400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955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01" y="1772816"/>
            <a:ext cx="8286797" cy="464951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728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서피스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서피스뷰는</a:t>
            </a:r>
            <a:r>
              <a:rPr lang="ko-KR" altLang="en-US" dirty="0" smtClean="0"/>
              <a:t> 사용자 </a:t>
            </a:r>
            <a:r>
              <a:rPr lang="ko-KR" altLang="en-US" dirty="0"/>
              <a:t>인터페이스와는 별도로 애플리케이션에게 그림을 그릴 수 있는 화면을 제공</a:t>
            </a:r>
          </a:p>
          <a:p>
            <a:endParaRPr lang="ko-KR" alt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038825" cy="306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6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클래스와 </a:t>
            </a:r>
            <a:r>
              <a:rPr lang="en-US" altLang="ko-KR" dirty="0"/>
              <a:t>Paint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Canvas </a:t>
            </a:r>
            <a:r>
              <a:rPr lang="ko-KR" altLang="en-US" dirty="0"/>
              <a:t>클래스는 그림을 그리는 캔버스</a:t>
            </a:r>
            <a:r>
              <a:rPr lang="en-US" altLang="ko-KR" dirty="0"/>
              <a:t>(</a:t>
            </a:r>
            <a:r>
              <a:rPr lang="ko-KR" altLang="en-US" dirty="0"/>
              <a:t>화포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pPr fontAlgn="base"/>
            <a:r>
              <a:rPr lang="en-US" altLang="ko-KR" dirty="0"/>
              <a:t>Paint </a:t>
            </a:r>
            <a:r>
              <a:rPr lang="ko-KR" altLang="en-US" dirty="0"/>
              <a:t>클래스는 색상이나 선의 스타일</a:t>
            </a:r>
            <a:r>
              <a:rPr lang="en-US" altLang="ko-KR" dirty="0"/>
              <a:t>, </a:t>
            </a:r>
            <a:r>
              <a:rPr lang="ko-KR" altLang="en-US" dirty="0"/>
              <a:t>채우기 스타일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, </a:t>
            </a:r>
            <a:r>
              <a:rPr lang="ko-KR" altLang="en-US" dirty="0" err="1"/>
              <a:t>앤티앨리어싱</a:t>
            </a:r>
            <a:r>
              <a:rPr lang="ko-KR" altLang="en-US" dirty="0"/>
              <a:t> 여부 등과 같은 그리기 속성을 가지고 있는 클래스</a:t>
            </a:r>
          </a:p>
          <a:p>
            <a:pPr fontAlgn="base"/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17032"/>
            <a:ext cx="4855443" cy="248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61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서피스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SurfaceView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상속한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539552" y="2204864"/>
            <a:ext cx="7467600" cy="3989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 latinLnBrk="0">
              <a:buNone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MyView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extends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SurfaceView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implements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SurfaceHolder.Callback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public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surfaceCreated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SurfaceHolder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holder) {</a:t>
            </a:r>
          </a:p>
          <a:p>
            <a:pPr marL="0" indent="0" fontAlgn="base" latinLnBrk="0">
              <a:buNone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		//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서피스가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준비되었으므로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스레드를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시작한다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...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	}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	public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surfaceDestroyed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SurfaceHolder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holder) {</a:t>
            </a:r>
          </a:p>
          <a:p>
            <a:pPr marL="0" indent="0" fontAlgn="base" latinLnBrk="0">
              <a:buNone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		//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서피스가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소멸되었으므로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스레드를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종료한다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...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public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surfaceChanged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SurfaceHolder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holder,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format,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width,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height) {</a:t>
            </a:r>
          </a:p>
          <a:p>
            <a:pPr marL="0" indent="0" fontAlgn="base" latinLnBrk="0">
              <a:buNone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		//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서피스가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변경</a:t>
            </a:r>
          </a:p>
          <a:p>
            <a:pPr marL="0" indent="0" fontAlgn="base" latinLnBrk="0">
              <a:buNone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...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151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스레드를</a:t>
            </a:r>
            <a:r>
              <a:rPr lang="ko-KR" altLang="en-US" dirty="0" smtClean="0"/>
              <a:t> 정의한다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4849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fontAlgn="base" latinLnBrk="0">
              <a:buNone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MyThread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extends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Thread {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SurfaceHolder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holder;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...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public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run()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{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canvas =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holder.lockCanvas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();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캔버스에 그림을 그린다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...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holder.unlockCanvasAndPost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(canvas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974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서피스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72844"/>
            <a:ext cx="51149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01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핵심적인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defTabSz="360000" fontAlgn="base" latinLnBrk="0">
              <a:buNone/>
            </a:pPr>
            <a:r>
              <a:rPr lang="en-US" altLang="ko-KR" sz="1400" dirty="0"/>
              <a:t>// </a:t>
            </a:r>
            <a:r>
              <a:rPr lang="ko-KR" altLang="en-US" sz="1400" dirty="0" err="1"/>
              <a:t>서피스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뷰</a:t>
            </a:r>
            <a:r>
              <a:rPr lang="ko-KR" altLang="en-US" sz="1400" dirty="0"/>
              <a:t> 정의</a:t>
            </a:r>
          </a:p>
          <a:p>
            <a:pPr marL="0" indent="0" defTabSz="360000" fontAlgn="base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MySurfaceView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SurfaceView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implements</a:t>
            </a:r>
            <a:endParaRPr lang="en-US" altLang="ko-KR" sz="1400" dirty="0"/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SurfaceHolder.Callback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…</a:t>
            </a:r>
            <a:endParaRPr lang="en-US" altLang="ko-KR" sz="1400" dirty="0"/>
          </a:p>
          <a:p>
            <a:pPr marL="0" indent="0" defTabSz="360000" fontAlgn="base" latinLnBrk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MySurfaceView</a:t>
            </a:r>
            <a:r>
              <a:rPr lang="en-US" altLang="ko-KR" sz="1400" dirty="0"/>
              <a:t>(Context context) { // </a:t>
            </a:r>
            <a:r>
              <a:rPr lang="ko-KR" altLang="en-US" sz="1400" dirty="0" err="1"/>
              <a:t>생성자</a:t>
            </a:r>
            <a:endParaRPr lang="ko-KR" altLang="en-US" sz="1400" dirty="0"/>
          </a:p>
          <a:p>
            <a:pPr marL="0" indent="0" defTabSz="360000" fontAlgn="base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b="1" dirty="0"/>
              <a:t>super</a:t>
            </a:r>
            <a:r>
              <a:rPr lang="en-US" altLang="ko-KR" sz="1400" dirty="0"/>
              <a:t>(context);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SurfaceHolder</a:t>
            </a:r>
            <a:r>
              <a:rPr lang="en-US" altLang="ko-KR" sz="1400" dirty="0"/>
              <a:t> holder = </a:t>
            </a:r>
            <a:r>
              <a:rPr lang="en-US" altLang="ko-KR" sz="1400" dirty="0" err="1"/>
              <a:t>getHolder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서피스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뷰의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홀더를</a:t>
            </a:r>
            <a:r>
              <a:rPr lang="ko-KR" altLang="en-US" sz="1400" dirty="0"/>
              <a:t> 얻는다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defTabSz="360000" fontAlgn="base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holder.addCallback</a:t>
            </a:r>
            <a:r>
              <a:rPr lang="en-US" altLang="ko-KR" sz="1400" dirty="0"/>
              <a:t>(</a:t>
            </a:r>
            <a:r>
              <a:rPr lang="en-US" altLang="ko-KR" sz="1400" b="1" dirty="0"/>
              <a:t>this</a:t>
            </a:r>
            <a:r>
              <a:rPr lang="en-US" altLang="ko-KR" sz="1400" dirty="0"/>
              <a:t>); // </a:t>
            </a:r>
            <a:r>
              <a:rPr lang="ko-KR" altLang="en-US" sz="1400" dirty="0" err="1"/>
              <a:t>콜백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처리한다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defTabSz="360000" fontAlgn="base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thread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MyThread</a:t>
            </a:r>
            <a:r>
              <a:rPr lang="en-US" altLang="ko-KR" sz="1400" dirty="0"/>
              <a:t>(holder); // </a:t>
            </a:r>
            <a:r>
              <a:rPr lang="ko-KR" altLang="en-US" sz="1400" dirty="0" err="1"/>
              <a:t>스레드를</a:t>
            </a:r>
            <a:r>
              <a:rPr lang="ko-KR" altLang="en-US" sz="1400" dirty="0"/>
              <a:t> 생성한다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defTabSz="360000" fontAlgn="base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// Ball </a:t>
            </a:r>
            <a:r>
              <a:rPr lang="ko-KR" altLang="en-US" sz="1400" dirty="0"/>
              <a:t>객체를 생성하여서 배열에 넣는다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defTabSz="360000" fontAlgn="base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 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i = 0; i &lt; 10; i++)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basket[i]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Ball(20);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}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MyThread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getThread</a:t>
            </a:r>
            <a:r>
              <a:rPr lang="en-US" altLang="ko-KR" sz="1400" dirty="0"/>
              <a:t>() {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thread;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04267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핵심적인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7488832" cy="532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defTabSz="36000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surfaceCreated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SurfaceHolder</a:t>
            </a:r>
            <a:r>
              <a:rPr lang="en-US" altLang="ko-KR" sz="1400" dirty="0"/>
              <a:t> holder) {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// </a:t>
            </a:r>
            <a:r>
              <a:rPr lang="ko-KR" altLang="en-US" sz="1400" dirty="0" err="1"/>
              <a:t>스레드를</a:t>
            </a:r>
            <a:r>
              <a:rPr lang="ko-KR" altLang="en-US" sz="1400" dirty="0"/>
              <a:t> 시작한다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defTabSz="360000" fontAlgn="base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thread.setRunning</a:t>
            </a:r>
            <a:r>
              <a:rPr lang="en-US" altLang="ko-KR" sz="1400" dirty="0"/>
              <a:t>(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thread.start</a:t>
            </a:r>
            <a:r>
              <a:rPr lang="en-US" altLang="ko-KR" sz="1400" dirty="0"/>
              <a:t>();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}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surfaceDestroyed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SurfaceHolder</a:t>
            </a:r>
            <a:r>
              <a:rPr lang="en-US" altLang="ko-KR" sz="1400" dirty="0"/>
              <a:t> holder) {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boolean</a:t>
            </a:r>
            <a:r>
              <a:rPr lang="en-US" altLang="ko-KR" sz="1400" dirty="0"/>
              <a:t> retry = </a:t>
            </a:r>
            <a:r>
              <a:rPr lang="en-US" altLang="ko-KR" sz="1400" b="1" dirty="0"/>
              <a:t>true;</a:t>
            </a:r>
            <a:endParaRPr lang="en-US" altLang="ko-KR" sz="1400" dirty="0"/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// </a:t>
            </a:r>
            <a:r>
              <a:rPr lang="ko-KR" altLang="en-US" sz="1400" dirty="0" err="1"/>
              <a:t>스레드를</a:t>
            </a:r>
            <a:r>
              <a:rPr lang="ko-KR" altLang="en-US" sz="1400" dirty="0"/>
              <a:t> 중지시킨다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defTabSz="360000" fontAlgn="base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thread.setRunning</a:t>
            </a:r>
            <a:r>
              <a:rPr lang="en-US" altLang="ko-KR" sz="1400" dirty="0"/>
              <a:t>(</a:t>
            </a:r>
            <a:r>
              <a:rPr lang="en-US" altLang="ko-KR" sz="1400" b="1" dirty="0"/>
              <a:t>false</a:t>
            </a:r>
            <a:r>
              <a:rPr lang="en-US" altLang="ko-KR" sz="1400" dirty="0"/>
              <a:t>);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while</a:t>
            </a:r>
            <a:r>
              <a:rPr lang="en-US" altLang="ko-KR" sz="1400" dirty="0"/>
              <a:t> (retry) {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try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  <a:r>
              <a:rPr lang="en-US" altLang="ko-KR" sz="1400" dirty="0"/>
              <a:t>	</a:t>
            </a:r>
            <a:r>
              <a:rPr lang="en-US" altLang="ko-KR" sz="1400" dirty="0" err="1"/>
              <a:t>thread.join</a:t>
            </a:r>
            <a:r>
              <a:rPr lang="en-US" altLang="ko-KR" sz="1400" dirty="0"/>
              <a:t>(); // </a:t>
            </a:r>
            <a:r>
              <a:rPr lang="ko-KR" altLang="en-US" sz="1400" dirty="0"/>
              <a:t>메인 </a:t>
            </a:r>
            <a:r>
              <a:rPr lang="ko-KR" altLang="en-US" sz="1400" dirty="0" err="1"/>
              <a:t>스레드와</a:t>
            </a:r>
            <a:r>
              <a:rPr lang="ko-KR" altLang="en-US" sz="1400" dirty="0"/>
              <a:t> 합친다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defTabSz="360000" fontAlgn="base" latinLnBrk="0">
              <a:buNone/>
            </a:pPr>
            <a:r>
              <a:rPr lang="ko-KR" altLang="en-US" sz="1400" dirty="0"/>
              <a:t>				</a:t>
            </a:r>
            <a:r>
              <a:rPr lang="en-US" altLang="ko-KR" sz="1400" dirty="0"/>
              <a:t>retry = </a:t>
            </a:r>
            <a:r>
              <a:rPr lang="en-US" altLang="ko-KR" sz="1400" b="1" dirty="0"/>
              <a:t>false;</a:t>
            </a:r>
            <a:endParaRPr lang="en-US" altLang="ko-KR" sz="1400" dirty="0"/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} </a:t>
            </a:r>
            <a:r>
              <a:rPr lang="en-US" altLang="ko-KR" sz="1400" b="1" dirty="0"/>
              <a:t>catch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InterruptedException</a:t>
            </a:r>
            <a:r>
              <a:rPr lang="en-US" altLang="ko-KR" sz="1400" dirty="0"/>
              <a:t> e) {	}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}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}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surfaceChanged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SurfaceHolder</a:t>
            </a:r>
            <a:r>
              <a:rPr lang="en-US" altLang="ko-KR" sz="1400" dirty="0"/>
              <a:t> holder,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format, 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dirty="0"/>
              <a:t>width,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height) {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316740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핵심적인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7488832" cy="532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defTabSz="360000" fontAlgn="base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MyThread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Thread </a:t>
            </a:r>
            <a:r>
              <a:rPr lang="en-US" altLang="ko-KR" sz="1400" dirty="0" smtClean="0"/>
              <a:t>{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…</a:t>
            </a:r>
            <a:endParaRPr lang="en-US" altLang="ko-KR" sz="1400" dirty="0"/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@Override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run() {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while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mRun</a:t>
            </a:r>
            <a:r>
              <a:rPr lang="en-US" altLang="ko-KR" sz="1400" dirty="0"/>
              <a:t>) {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	Canvas c = </a:t>
            </a:r>
            <a:r>
              <a:rPr lang="en-US" altLang="ko-KR" sz="1400" b="1" dirty="0"/>
              <a:t>null;</a:t>
            </a:r>
            <a:endParaRPr lang="en-US" altLang="ko-KR" sz="1400" dirty="0"/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	</a:t>
            </a:r>
            <a:r>
              <a:rPr lang="en-US" altLang="ko-KR" sz="1400" b="1" dirty="0"/>
              <a:t>try</a:t>
            </a:r>
            <a:r>
              <a:rPr lang="en-US" altLang="ko-KR" sz="1400" dirty="0"/>
              <a:t> {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		c = </a:t>
            </a:r>
            <a:r>
              <a:rPr lang="en-US" altLang="ko-KR" sz="1400" dirty="0" err="1"/>
              <a:t>mSurfaceHolder.lockCanvas</a:t>
            </a:r>
            <a:r>
              <a:rPr lang="en-US" altLang="ko-KR" sz="1400" dirty="0"/>
              <a:t>(</a:t>
            </a:r>
            <a:r>
              <a:rPr lang="en-US" altLang="ko-KR" sz="1400" b="1" dirty="0"/>
              <a:t>null</a:t>
            </a:r>
            <a:r>
              <a:rPr lang="en-US" altLang="ko-KR" sz="1400" dirty="0"/>
              <a:t>); </a:t>
            </a:r>
            <a:r>
              <a:rPr lang="ko-KR" altLang="en-US" sz="1400" dirty="0"/>
              <a:t>				</a:t>
            </a:r>
            <a:r>
              <a:rPr lang="en-US" altLang="ko-KR" sz="1400" dirty="0" smtClean="0"/>
              <a:t>	</a:t>
            </a:r>
            <a:r>
              <a:rPr lang="ko-KR" altLang="en-US" sz="1400" dirty="0"/>
              <a:t>	</a:t>
            </a:r>
            <a:r>
              <a:rPr lang="en-US" altLang="ko-KR" sz="1400" dirty="0" smtClean="0"/>
              <a:t>						</a:t>
            </a:r>
            <a:r>
              <a:rPr lang="en-US" altLang="ko-KR" sz="1400" dirty="0" err="1" smtClean="0"/>
              <a:t>c.drawColor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Color.</a:t>
            </a:r>
            <a:r>
              <a:rPr lang="en-US" altLang="ko-KR" sz="1400" i="1" dirty="0" err="1" smtClean="0"/>
              <a:t>BLACK</a:t>
            </a:r>
            <a:r>
              <a:rPr lang="en-US" altLang="ko-KR" sz="1400" dirty="0"/>
              <a:t>);		// </a:t>
            </a:r>
            <a:r>
              <a:rPr lang="ko-KR" altLang="en-US" sz="1400" dirty="0"/>
              <a:t>캔버스의 배경을 지운다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marL="0" indent="0" defTabSz="360000" fontAlgn="base" latinLnBrk="0">
              <a:buNone/>
            </a:pPr>
            <a:r>
              <a:rPr lang="ko-KR" altLang="en-US" sz="1400" dirty="0"/>
              <a:t>					</a:t>
            </a:r>
            <a:r>
              <a:rPr lang="en-US" altLang="ko-KR" sz="1400" b="1" dirty="0"/>
              <a:t>synchronized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mSurfaceHolder</a:t>
            </a:r>
            <a:r>
              <a:rPr lang="en-US" altLang="ko-KR" sz="1400" dirty="0"/>
              <a:t>) {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		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 (Ball b : basket) { // basket</a:t>
            </a:r>
            <a:r>
              <a:rPr lang="ko-KR" altLang="en-US" sz="1400" dirty="0"/>
              <a:t>의 모든 원소를 그린다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defTabSz="360000" fontAlgn="base" latinLnBrk="0">
              <a:buNone/>
            </a:pPr>
            <a:r>
              <a:rPr lang="ko-KR" altLang="en-US" sz="1400" dirty="0"/>
              <a:t>							</a:t>
            </a:r>
            <a:r>
              <a:rPr lang="en-US" altLang="ko-KR" sz="1400" dirty="0" err="1"/>
              <a:t>b.paint</a:t>
            </a:r>
            <a:r>
              <a:rPr lang="en-US" altLang="ko-KR" sz="1400" dirty="0"/>
              <a:t>(c);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			}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		}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	} </a:t>
            </a:r>
            <a:r>
              <a:rPr lang="en-US" altLang="ko-KR" sz="1400" b="1" dirty="0"/>
              <a:t>finally</a:t>
            </a:r>
            <a:r>
              <a:rPr lang="en-US" altLang="ko-KR" sz="1400" dirty="0"/>
              <a:t> {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(c != </a:t>
            </a:r>
            <a:r>
              <a:rPr lang="en-US" altLang="ko-KR" sz="1400" b="1" dirty="0"/>
              <a:t>null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  <a:r>
              <a:rPr lang="ko-KR" altLang="en-US" sz="1400" dirty="0"/>
              <a:t>	</a:t>
            </a:r>
            <a:r>
              <a:rPr lang="en-US" altLang="ko-KR" sz="1400" dirty="0" err="1"/>
              <a:t>mSurfaceHolder.unlockCanvasAndPost</a:t>
            </a:r>
            <a:r>
              <a:rPr lang="en-US" altLang="ko-KR" sz="1400" dirty="0"/>
              <a:t>(c); 	}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	}</a:t>
            </a:r>
          </a:p>
          <a:p>
            <a:pPr marL="0" indent="0" defTabSz="360000" fontAlgn="base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52601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서피스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45249"/>
            <a:ext cx="51149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55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랜덤 그래픽 작성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72816"/>
            <a:ext cx="5718548" cy="422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16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1" y="692696"/>
            <a:ext cx="7776864" cy="58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58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그림판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윈도우에서 기존 제공되는 </a:t>
            </a:r>
            <a:r>
              <a:rPr lang="ko-KR" altLang="en-US" dirty="0" err="1"/>
              <a:t>그림판과</a:t>
            </a:r>
            <a:r>
              <a:rPr lang="ko-KR" altLang="en-US" dirty="0"/>
              <a:t> 유사한 애플리케이션을 작성해보자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42" y="2372122"/>
            <a:ext cx="4874211" cy="41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4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08388" y="1187706"/>
            <a:ext cx="6561919" cy="518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29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핵심 코드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6" y="1113262"/>
            <a:ext cx="5405738" cy="53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66145"/>
            <a:ext cx="8153400" cy="256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0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몇 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 도형 그리기</a:t>
            </a:r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611560" y="1700808"/>
            <a:ext cx="7777162" cy="46085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@Override 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    protected void </a:t>
            </a:r>
            <a:r>
              <a:rPr lang="en-US" altLang="ko-KR" sz="1600" kern="0" dirty="0" err="1">
                <a:latin typeface="Trebuchet MS" pitchFamily="34" charset="0"/>
              </a:rPr>
              <a:t>onDraw</a:t>
            </a:r>
            <a:r>
              <a:rPr lang="en-US" altLang="ko-KR" sz="1600" kern="0" dirty="0">
                <a:latin typeface="Trebuchet MS" pitchFamily="34" charset="0"/>
              </a:rPr>
              <a:t>(Canvas canvas) {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    	Paint </a:t>
            </a:r>
            <a:r>
              <a:rPr lang="en-US" altLang="ko-KR" sz="1600" kern="0" dirty="0" err="1">
                <a:latin typeface="Trebuchet MS" pitchFamily="34" charset="0"/>
              </a:rPr>
              <a:t>paint</a:t>
            </a:r>
            <a:r>
              <a:rPr lang="en-US" altLang="ko-KR" sz="1600" kern="0" dirty="0">
                <a:latin typeface="Trebuchet MS" pitchFamily="34" charset="0"/>
              </a:rPr>
              <a:t> = new Paint();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    	</a:t>
            </a:r>
            <a:r>
              <a:rPr lang="en-US" altLang="ko-KR" sz="1600" kern="0" dirty="0" err="1">
                <a:latin typeface="Trebuchet MS" pitchFamily="34" charset="0"/>
              </a:rPr>
              <a:t>paint.setColor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Color.YELLOW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 fontAlgn="base" latinLnBrk="0">
              <a:lnSpc>
                <a:spcPct val="110000"/>
              </a:lnSpc>
            </a:pPr>
            <a:endParaRPr lang="en-US" altLang="ko-KR" sz="1600" kern="0" dirty="0">
              <a:latin typeface="Trebuchet MS" pitchFamily="34" charset="0"/>
            </a:endParaRP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    	</a:t>
            </a:r>
            <a:r>
              <a:rPr lang="en-US" altLang="ko-KR" sz="1600" kern="0" dirty="0" err="1">
                <a:latin typeface="Trebuchet MS" pitchFamily="34" charset="0"/>
              </a:rPr>
              <a:t>canvas.drawColor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Color.BLUE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    	</a:t>
            </a:r>
            <a:r>
              <a:rPr lang="en-US" altLang="ko-KR" sz="1600" kern="0" dirty="0" err="1">
                <a:latin typeface="Trebuchet MS" pitchFamily="34" charset="0"/>
              </a:rPr>
              <a:t>canvas.drawRoundRect</a:t>
            </a:r>
            <a:r>
              <a:rPr lang="en-US" altLang="ko-KR" sz="1600" kern="0" dirty="0">
                <a:latin typeface="Trebuchet MS" pitchFamily="34" charset="0"/>
              </a:rPr>
              <a:t>(new </a:t>
            </a:r>
            <a:r>
              <a:rPr lang="en-US" altLang="ko-KR" sz="1600" kern="0" dirty="0" err="1">
                <a:latin typeface="Trebuchet MS" pitchFamily="34" charset="0"/>
              </a:rPr>
              <a:t>RectF</a:t>
            </a:r>
            <a:r>
              <a:rPr lang="en-US" altLang="ko-KR" sz="1600" kern="0" dirty="0">
                <a:latin typeface="Trebuchet MS" pitchFamily="34" charset="0"/>
              </a:rPr>
              <a:t>(30,50,330,550), 15, 15, paint);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    	</a:t>
            </a:r>
            <a:r>
              <a:rPr lang="en-US" altLang="ko-KR" sz="1600" kern="0" dirty="0" err="1">
                <a:latin typeface="Trebuchet MS" pitchFamily="34" charset="0"/>
              </a:rPr>
              <a:t>canvas.drawOval</a:t>
            </a:r>
            <a:r>
              <a:rPr lang="en-US" altLang="ko-KR" sz="1600" kern="0" dirty="0">
                <a:latin typeface="Trebuchet MS" pitchFamily="34" charset="0"/>
              </a:rPr>
              <a:t>(new </a:t>
            </a:r>
            <a:r>
              <a:rPr lang="en-US" altLang="ko-KR" sz="1600" kern="0" dirty="0" err="1">
                <a:latin typeface="Trebuchet MS" pitchFamily="34" charset="0"/>
              </a:rPr>
              <a:t>RectF</a:t>
            </a:r>
            <a:r>
              <a:rPr lang="en-US" altLang="ko-KR" sz="1600" kern="0" dirty="0">
                <a:latin typeface="Trebuchet MS" pitchFamily="34" charset="0"/>
              </a:rPr>
              <a:t>(450,50,750,550), paint);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    	</a:t>
            </a:r>
            <a:r>
              <a:rPr lang="en-US" altLang="ko-KR" sz="1600" kern="0" dirty="0" err="1">
                <a:latin typeface="Trebuchet MS" pitchFamily="34" charset="0"/>
              </a:rPr>
              <a:t>paint.setColor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Color.RED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    	</a:t>
            </a:r>
            <a:r>
              <a:rPr lang="en-US" altLang="ko-KR" sz="1600" kern="0" dirty="0" err="1">
                <a:latin typeface="Trebuchet MS" pitchFamily="34" charset="0"/>
              </a:rPr>
              <a:t>canvas.drawArc</a:t>
            </a:r>
            <a:r>
              <a:rPr lang="en-US" altLang="ko-KR" sz="1600" kern="0" dirty="0">
                <a:latin typeface="Trebuchet MS" pitchFamily="34" charset="0"/>
              </a:rPr>
              <a:t>(new </a:t>
            </a:r>
            <a:r>
              <a:rPr lang="en-US" altLang="ko-KR" sz="1600" kern="0" dirty="0" err="1">
                <a:latin typeface="Trebuchet MS" pitchFamily="34" charset="0"/>
              </a:rPr>
              <a:t>RectF</a:t>
            </a:r>
            <a:r>
              <a:rPr lang="en-US" altLang="ko-KR" sz="1600" kern="0" dirty="0">
                <a:latin typeface="Trebuchet MS" pitchFamily="34" charset="0"/>
              </a:rPr>
              <a:t>(30,600,330,1100), 360, 1000,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    		true, paint);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    	</a:t>
            </a:r>
            <a:r>
              <a:rPr lang="en-US" altLang="ko-KR" sz="1600" kern="0" dirty="0" err="1">
                <a:latin typeface="Trebuchet MS" pitchFamily="34" charset="0"/>
              </a:rPr>
              <a:t>paint.setColor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Color.YELLOW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    	float[] pts={ 30, 1250, 300, 1350, 300, 1350, 60, 1450,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    		60, 1450, 360, 1500};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paint.setStrokeWidth</a:t>
            </a:r>
            <a:r>
              <a:rPr lang="en-US" altLang="ko-KR" sz="1600" kern="0" dirty="0">
                <a:latin typeface="Trebuchet MS" pitchFamily="34" charset="0"/>
              </a:rPr>
              <a:t>(10);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canvas.drawLines</a:t>
            </a:r>
            <a:r>
              <a:rPr lang="en-US" altLang="ko-KR" sz="1600" kern="0" dirty="0">
                <a:latin typeface="Trebuchet MS" pitchFamily="34" charset="0"/>
              </a:rPr>
              <a:t>(pts, paint);</a:t>
            </a:r>
          </a:p>
          <a:p>
            <a:pPr fontAlgn="base" latinLnBrk="0">
              <a:lnSpc>
                <a:spcPct val="110000"/>
              </a:lnSpc>
            </a:pPr>
            <a:r>
              <a:rPr lang="en-US" altLang="ko-KR" sz="1600" kern="0" dirty="0">
                <a:latin typeface="Trebuchet MS" pitchFamily="34" charset="0"/>
              </a:rPr>
              <a:t>    }</a:t>
            </a:r>
            <a:endParaRPr lang="en-US" altLang="ko-KR" sz="1600" kern="0" spc="0" dirty="0">
              <a:effectLst/>
              <a:latin typeface="Trebuchet MS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55" y="116632"/>
            <a:ext cx="179188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9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참조하기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611560" y="1700808"/>
            <a:ext cx="7777162" cy="24482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&lt;?</a:t>
            </a:r>
            <a:r>
              <a:rPr lang="en-US" altLang="ko-KR" sz="1600" dirty="0">
                <a:solidFill>
                  <a:srgbClr val="3F7F7F"/>
                </a:solidFill>
                <a:latin typeface="Trebuchet MS" pitchFamily="34" charset="0"/>
                <a:ea typeface="휴먼명조"/>
              </a:rPr>
              <a:t>xml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latin typeface="Trebuchet MS" pitchFamily="34" charset="0"/>
                <a:ea typeface="휴먼명조"/>
              </a:rPr>
              <a:t>version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"1.0" </a:t>
            </a:r>
            <a:r>
              <a:rPr lang="en-US" altLang="ko-KR" sz="1600" dirty="0">
                <a:solidFill>
                  <a:srgbClr val="7F007F"/>
                </a:solidFill>
                <a:latin typeface="Trebuchet MS" pitchFamily="34" charset="0"/>
                <a:ea typeface="휴먼명조"/>
              </a:rPr>
              <a:t>encoding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"utf-8"</a:t>
            </a:r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?&gt;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Trebuchet MS" pitchFamily="34" charset="0"/>
                <a:ea typeface="휴먼명조"/>
              </a:rPr>
              <a:t>LinearLayout</a:t>
            </a:r>
            <a:r>
              <a:rPr lang="en-US" altLang="ko-KR" sz="1600" dirty="0">
                <a:solidFill>
                  <a:srgbClr val="3F7F7F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  <a:ea typeface="휴먼명조"/>
              </a:rPr>
              <a:t>xmlns:android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"http://schemas.android.com/</a:t>
            </a:r>
            <a:r>
              <a:rPr lang="en-US" altLang="ko-KR" sz="1600" i="1" dirty="0" err="1">
                <a:solidFill>
                  <a:srgbClr val="2A00FF"/>
                </a:solidFill>
                <a:latin typeface="Trebuchet MS" pitchFamily="34" charset="0"/>
                <a:ea typeface="휴먼명조"/>
              </a:rPr>
              <a:t>apk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/res/android"</a:t>
            </a: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  <a:ea typeface="휴먼명조"/>
              </a:rPr>
              <a:t>android:layout_width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=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</a:t>
            </a:r>
            <a:r>
              <a:rPr lang="en-US" altLang="ko-KR" sz="1600" i="1" dirty="0" err="1" smtClean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match_parent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</a:t>
            </a:r>
            <a:endParaRPr lang="en-US" altLang="ko-KR" sz="1600" i="1" dirty="0">
              <a:solidFill>
                <a:srgbClr val="2A00FF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  <a:ea typeface="휴먼명조"/>
              </a:rPr>
              <a:t>android:layout_height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=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</a:t>
            </a:r>
            <a:r>
              <a:rPr lang="en-US" altLang="ko-KR" sz="1600" i="1" dirty="0" err="1" smtClean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match_parent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</a:t>
            </a:r>
            <a:endParaRPr lang="en-US" altLang="ko-KR" sz="1600" i="1" dirty="0">
              <a:solidFill>
                <a:srgbClr val="2A00FF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  <a:ea typeface="휴먼명조"/>
              </a:rPr>
              <a:t>android:orientation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"vertical" </a:t>
            </a:r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&gt;</a:t>
            </a:r>
          </a:p>
          <a:p>
            <a:r>
              <a:rPr lang="en-US" altLang="ko-KR" sz="1600" dirty="0" smtClean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	&lt;</a:t>
            </a:r>
            <a:r>
              <a:rPr lang="en-US" altLang="ko-KR" sz="1600" dirty="0" err="1" smtClean="0">
                <a:solidFill>
                  <a:srgbClr val="3F7F7F"/>
                </a:solidFill>
                <a:latin typeface="Trebuchet MS" pitchFamily="34" charset="0"/>
                <a:ea typeface="휴먼명조"/>
              </a:rPr>
              <a:t>kr.co.company.customview.CustomView</a:t>
            </a:r>
            <a:endParaRPr lang="en-US" altLang="ko-KR" sz="1600" dirty="0">
              <a:solidFill>
                <a:srgbClr val="3F7F7F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600" dirty="0" smtClean="0">
                <a:solidFill>
                  <a:srgbClr val="3F7F7F"/>
                </a:solidFill>
                <a:latin typeface="Trebuchet MS" pitchFamily="34" charset="0"/>
                <a:ea typeface="휴먼명조"/>
              </a:rPr>
              <a:t>	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  <a:ea typeface="휴먼명조"/>
              </a:rPr>
              <a:t>android:layout_width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=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</a:t>
            </a:r>
            <a:r>
              <a:rPr lang="en-US" altLang="ko-KR" sz="1600" i="1" dirty="0" err="1" smtClean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match_parent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</a:t>
            </a:r>
            <a:endParaRPr lang="en-US" altLang="ko-KR" sz="1600" i="1" dirty="0">
              <a:solidFill>
                <a:srgbClr val="2A00FF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600" i="1" dirty="0" smtClean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	        </a:t>
            </a:r>
            <a:r>
              <a:rPr lang="en-US" altLang="ko-KR" sz="1600" dirty="0" err="1">
                <a:solidFill>
                  <a:srgbClr val="7F007F"/>
                </a:solidFill>
                <a:latin typeface="Trebuchet MS" pitchFamily="34" charset="0"/>
                <a:ea typeface="휴먼명조"/>
              </a:rPr>
              <a:t>android:layout_height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=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</a:t>
            </a:r>
            <a:r>
              <a:rPr lang="en-US" altLang="ko-KR" sz="1600" i="1" dirty="0" err="1" smtClean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match_parent</a:t>
            </a:r>
            <a:r>
              <a:rPr lang="en-US" altLang="ko-KR" sz="1600" i="1" dirty="0" smtClean="0">
                <a:solidFill>
                  <a:srgbClr val="2A00FF"/>
                </a:solidFill>
                <a:latin typeface="Trebuchet MS" pitchFamily="34" charset="0"/>
                <a:ea typeface="휴먼명조"/>
              </a:rPr>
              <a:t>" </a:t>
            </a:r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/&gt;</a:t>
            </a:r>
          </a:p>
          <a:p>
            <a:r>
              <a:rPr lang="en-US" altLang="ko-KR" sz="1600" dirty="0" smtClean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Trebuchet MS" pitchFamily="34" charset="0"/>
                <a:ea typeface="휴먼명조"/>
              </a:rPr>
              <a:t>LinearLayout</a:t>
            </a:r>
            <a:r>
              <a:rPr lang="en-US" altLang="ko-KR" sz="1600" dirty="0">
                <a:solidFill>
                  <a:srgbClr val="008080"/>
                </a:solidFill>
                <a:latin typeface="Trebuchet MS" pitchFamily="34" charset="0"/>
                <a:ea typeface="휴먼명조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074" y="2468933"/>
            <a:ext cx="2151311" cy="38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0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참조하기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611560" y="1700808"/>
            <a:ext cx="7777162" cy="45365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...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CustomView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View {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CustomView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(Context context) {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super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(context);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setBackgroundColor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Color.</a:t>
            </a:r>
            <a:r>
              <a:rPr lang="en-US" altLang="ko-KR" sz="1600" i="1" kern="0" dirty="0" err="1">
                <a:solidFill>
                  <a:srgbClr val="0000C0"/>
                </a:solidFill>
                <a:latin typeface="맑은 고딕"/>
              </a:rPr>
              <a:t>YELLOW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);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CustomView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(Context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context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AttributeSet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attrs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) {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super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(context);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setBackgroundColor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Color.</a:t>
            </a:r>
            <a:r>
              <a:rPr lang="en-US" altLang="ko-KR" sz="1600" i="1" kern="0" dirty="0" err="1">
                <a:solidFill>
                  <a:srgbClr val="0000C0"/>
                </a:solidFill>
                <a:latin typeface="맑은 고딕"/>
              </a:rPr>
              <a:t>YELLOW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);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r>
              <a:rPr lang="en-US" altLang="ko-KR" sz="1600" kern="0" dirty="0">
                <a:solidFill>
                  <a:srgbClr val="646464"/>
                </a:solidFill>
                <a:latin typeface="맑은 고딕"/>
              </a:rPr>
              <a:t>@Override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protected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onDraw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(Canvas canvas) {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Paint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paint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= 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Paint();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paint.setColor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Color.</a:t>
            </a:r>
            <a:r>
              <a:rPr lang="en-US" altLang="ko-KR" sz="1600" i="1" kern="0" dirty="0" err="1">
                <a:solidFill>
                  <a:srgbClr val="0000C0"/>
                </a:solidFill>
                <a:latin typeface="맑은 고딕"/>
              </a:rPr>
              <a:t>RED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);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canvas.drawArc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RectF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(10, 120, 110, 220), 120, 270, 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true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, paint);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defTabSz="360000" fontAlgn="base" latinLnBrk="0"/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algn="just" defTabSz="360000" fontAlgn="base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57381"/>
            <a:ext cx="2204393" cy="39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5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chap05 안드로이드(강의자료)</Template>
  <TotalTime>678</TotalTime>
  <Words>710</Words>
  <Application>Microsoft Office PowerPoint</Application>
  <PresentationFormat>화면 슬라이드 쇼(4:3)</PresentationFormat>
  <Paragraphs>370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가을</vt:lpstr>
      <vt:lpstr>CHAP 6. 그래픽 </vt:lpstr>
      <vt:lpstr>안드로이드에서의 그래픽</vt:lpstr>
      <vt:lpstr>전체적인 구조</vt:lpstr>
      <vt:lpstr>Canvas 클래스와 Paint 클래스</vt:lpstr>
      <vt:lpstr>예제</vt:lpstr>
      <vt:lpstr>예제</vt:lpstr>
      <vt:lpstr>몇 개의 기초 도형 그리기</vt:lpstr>
      <vt:lpstr>커스텀 뷰를 XML에서 참조하기</vt:lpstr>
      <vt:lpstr>커스텀 뷰를 XML에서 참조하기</vt:lpstr>
      <vt:lpstr>색상</vt:lpstr>
      <vt:lpstr>선의 스타일</vt:lpstr>
      <vt:lpstr>원호그리기</vt:lpstr>
      <vt:lpstr>원호그리기</vt:lpstr>
      <vt:lpstr>원호그리기</vt:lpstr>
      <vt:lpstr>폰트 </vt:lpstr>
      <vt:lpstr>폰트 예제 </vt:lpstr>
      <vt:lpstr>폰트 예제 실행 결과</vt:lpstr>
      <vt:lpstr>외부 폰트</vt:lpstr>
      <vt:lpstr>외부 폰트 사용</vt:lpstr>
      <vt:lpstr>패스 그리기</vt:lpstr>
      <vt:lpstr>이미지 표시</vt:lpstr>
      <vt:lpstr>이미지 표시하기: ImageView 사용 </vt:lpstr>
      <vt:lpstr>코드로 화면에 이미지 표시</vt:lpstr>
      <vt:lpstr>이미지 크기 변환</vt:lpstr>
      <vt:lpstr>이미지 크기 변환</vt:lpstr>
      <vt:lpstr>도형 객체</vt:lpstr>
      <vt:lpstr>XML로 도형 객체 정의</vt:lpstr>
      <vt:lpstr>XML로 도형 객체 정의: 예제</vt:lpstr>
      <vt:lpstr>XML로 도형 객체 정의: 예제</vt:lpstr>
      <vt:lpstr>Transition API 애니메이션 </vt:lpstr>
      <vt:lpstr>예제 </vt:lpstr>
      <vt:lpstr>예제</vt:lpstr>
      <vt:lpstr>예제</vt:lpstr>
      <vt:lpstr>예제</vt:lpstr>
      <vt:lpstr>실행 결과</vt:lpstr>
      <vt:lpstr>드로워블 애니메이션</vt:lpstr>
      <vt:lpstr>드로워블 애니메이션</vt:lpstr>
      <vt:lpstr>예제</vt:lpstr>
      <vt:lpstr>서피스 뷰</vt:lpstr>
      <vt:lpstr>서피스 뷰의 구조</vt:lpstr>
      <vt:lpstr>스레드를 정의한다. </vt:lpstr>
      <vt:lpstr>서피스 뷰 예제</vt:lpstr>
      <vt:lpstr>핵심적인 코드</vt:lpstr>
      <vt:lpstr>핵심적인 코드</vt:lpstr>
      <vt:lpstr>핵심적인 코드</vt:lpstr>
      <vt:lpstr>서피스 뷰 예제</vt:lpstr>
      <vt:lpstr>Lab: 랜덤 그래픽 작성</vt:lpstr>
      <vt:lpstr>PowerPoint 프레젠테이션</vt:lpstr>
      <vt:lpstr>Lab: 그림판 앱 작성</vt:lpstr>
      <vt:lpstr>핵심 코드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쉽게 설명하는 안드로이드</dc:title>
  <dc:creator>chun</dc:creator>
  <cp:lastModifiedBy>Windows 사용자</cp:lastModifiedBy>
  <cp:revision>148</cp:revision>
  <dcterms:created xsi:type="dcterms:W3CDTF">2012-08-23T02:20:32Z</dcterms:created>
  <dcterms:modified xsi:type="dcterms:W3CDTF">2018-03-14T21:45:11Z</dcterms:modified>
</cp:coreProperties>
</file>