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304" r:id="rId5"/>
    <p:sldId id="259" r:id="rId6"/>
    <p:sldId id="260" r:id="rId7"/>
    <p:sldId id="305" r:id="rId8"/>
    <p:sldId id="262" r:id="rId9"/>
    <p:sldId id="30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67" r:id="rId18"/>
    <p:sldId id="268" r:id="rId19"/>
    <p:sldId id="293" r:id="rId20"/>
    <p:sldId id="310" r:id="rId21"/>
    <p:sldId id="311" r:id="rId22"/>
    <p:sldId id="270" r:id="rId23"/>
    <p:sldId id="320" r:id="rId24"/>
    <p:sldId id="321" r:id="rId25"/>
    <p:sldId id="322" r:id="rId26"/>
    <p:sldId id="323" r:id="rId27"/>
    <p:sldId id="324" r:id="rId28"/>
    <p:sldId id="277" r:id="rId29"/>
    <p:sldId id="278" r:id="rId30"/>
    <p:sldId id="295" r:id="rId31"/>
    <p:sldId id="280" r:id="rId32"/>
    <p:sldId id="312" r:id="rId33"/>
    <p:sldId id="281" r:id="rId34"/>
    <p:sldId id="282" r:id="rId35"/>
    <p:sldId id="283" r:id="rId36"/>
    <p:sldId id="342" r:id="rId37"/>
    <p:sldId id="284" r:id="rId38"/>
    <p:sldId id="334" r:id="rId39"/>
    <p:sldId id="335" r:id="rId40"/>
    <p:sldId id="344" r:id="rId41"/>
    <p:sldId id="343" r:id="rId42"/>
    <p:sldId id="336" r:id="rId43"/>
    <p:sldId id="337" r:id="rId44"/>
    <p:sldId id="345" r:id="rId45"/>
    <p:sldId id="338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39" r:id="rId55"/>
    <p:sldId id="340" r:id="rId56"/>
    <p:sldId id="341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7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3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435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9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6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953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1908720" y="4581128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84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194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altLang="ko-KR" smtClean="0"/>
              <a:t>CHAP 7. </a:t>
            </a:r>
            <a:r>
              <a:rPr lang="ko-KR" altLang="en-US" dirty="0"/>
              <a:t>고급 </a:t>
            </a:r>
            <a:r>
              <a:rPr lang="ko-KR" altLang="en-US" dirty="0" err="1" smtClean="0"/>
              <a:t>위젯과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82877"/>
            <a:ext cx="56388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400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레이아웃 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5600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2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1" y="1844824"/>
            <a:ext cx="8991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항목을 나타내는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7" y="1340768"/>
            <a:ext cx="8113053" cy="53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7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0200"/>
            <a:ext cx="6867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8378"/>
            <a:ext cx="7067128" cy="68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7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차원의 </a:t>
            </a:r>
            <a:r>
              <a:rPr lang="ko-KR" altLang="en-US" dirty="0" err="1"/>
              <a:t>그리드에</a:t>
            </a:r>
            <a:r>
              <a:rPr lang="ko-KR" altLang="en-US" dirty="0"/>
              <a:t> 항목들을 표시하는 </a:t>
            </a:r>
            <a:r>
              <a:rPr lang="ko-KR" altLang="en-US" dirty="0" err="1"/>
              <a:t>뷰그룹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76512"/>
            <a:ext cx="3714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6" y="1700808"/>
            <a:ext cx="8327082" cy="34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826390" cy="48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어댑터 </a:t>
            </a:r>
            <a:r>
              <a:rPr lang="ko-KR" altLang="en-US" b="1" dirty="0" err="1"/>
              <a:t>뷰</a:t>
            </a:r>
            <a:r>
              <a:rPr lang="en-US" altLang="ko-KR" b="1" dirty="0"/>
              <a:t>(</a:t>
            </a:r>
            <a:r>
              <a:rPr lang="en-US" altLang="ko-KR" b="1" dirty="0" err="1"/>
              <a:t>AdapterView</a:t>
            </a:r>
            <a:r>
              <a:rPr lang="en-US" altLang="ko-KR" b="1" dirty="0"/>
              <a:t>)</a:t>
            </a:r>
            <a:r>
              <a:rPr lang="ko-KR" altLang="en-US" dirty="0"/>
              <a:t>는 배열이나 파일</a:t>
            </a:r>
            <a:r>
              <a:rPr lang="en-US" altLang="ko-KR" dirty="0"/>
              <a:t>, </a:t>
            </a:r>
            <a:r>
              <a:rPr lang="ko-KR" altLang="en-US" dirty="0"/>
              <a:t>데이터베이스에 저장된 데이터를 화면에 표시할 때 유용한 </a:t>
            </a:r>
            <a:r>
              <a:rPr lang="ko-KR" altLang="en-US" dirty="0" err="1"/>
              <a:t>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546346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7200800" cy="45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5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152716" cy="626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16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814387"/>
            <a:ext cx="31908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err="1"/>
              <a:t>스피너</a:t>
            </a:r>
            <a:r>
              <a:rPr lang="en-US" altLang="ko-KR" b="1" dirty="0"/>
              <a:t>(Spinner)</a:t>
            </a:r>
            <a:r>
              <a:rPr lang="ko-KR" altLang="en-US" dirty="0"/>
              <a:t>는 항목을 선택하기 위한 </a:t>
            </a:r>
            <a:r>
              <a:rPr lang="ko-KR" altLang="en-US" dirty="0" err="1"/>
              <a:t>드롭</a:t>
            </a:r>
            <a:r>
              <a:rPr lang="ko-KR" altLang="en-US" dirty="0"/>
              <a:t> 다운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008376"/>
            <a:ext cx="4124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1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스피너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539552" y="1268760"/>
            <a:ext cx="7848872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xml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Trebuchet MS"/>
                <a:ea typeface="휴먼명조"/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"1.0" </a:t>
            </a:r>
            <a:r>
              <a:rPr lang="en-US" altLang="ko-KR" sz="1600" dirty="0">
                <a:solidFill>
                  <a:srgbClr val="7F007F"/>
                </a:solidFill>
                <a:latin typeface="Trebuchet MS"/>
                <a:ea typeface="휴먼명조"/>
              </a:rPr>
              <a:t>encoding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"utf-8"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?&gt;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Trebuchet MS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xmlns:android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"http://schemas.android.com/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apk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/res/android"</a:t>
            </a:r>
          </a:p>
          <a:p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android:orientation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"vertical"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android:padding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"10dip"</a:t>
            </a:r>
          </a:p>
          <a:p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android:layout_width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/>
              <a:ea typeface="휴먼명조"/>
            </a:endParaRP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android:layout_height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&gt;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Trebuchet MS"/>
                <a:ea typeface="휴먼명조"/>
              </a:rPr>
              <a:t>TextView</a:t>
            </a:r>
            <a:endParaRPr lang="en-US" altLang="ko-KR" sz="1600" dirty="0">
              <a:solidFill>
                <a:srgbClr val="3F7F7F"/>
              </a:solidFill>
              <a:latin typeface="Trebuchet MS"/>
              <a:ea typeface="휴먼명조"/>
            </a:endParaRPr>
          </a:p>
          <a:p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android:layout_width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/>
              <a:ea typeface="휴먼명조"/>
            </a:endParaRP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android:layout_height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android:layout_marginTop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"10dip"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android:text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u="sng" dirty="0">
                <a:solidFill>
                  <a:srgbClr val="2A00FF"/>
                </a:solidFill>
                <a:latin typeface="Trebuchet MS"/>
                <a:ea typeface="휴먼명조"/>
              </a:rPr>
              <a:t>"@string/</a:t>
            </a:r>
            <a:r>
              <a:rPr lang="en-US" altLang="ko-KR" sz="1600" i="1" u="sng" dirty="0" err="1">
                <a:solidFill>
                  <a:srgbClr val="2A00FF"/>
                </a:solidFill>
                <a:latin typeface="Trebuchet MS"/>
                <a:ea typeface="휴먼명조"/>
              </a:rPr>
              <a:t>planet_prompt</a:t>
            </a:r>
            <a:r>
              <a:rPr lang="en-US" altLang="ko-KR" sz="1600" i="1" u="sng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ko-KR" altLang="en-US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/&gt;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/>
                <a:ea typeface="휴먼명조"/>
              </a:rPr>
              <a:t>Spinner </a:t>
            </a:r>
          </a:p>
          <a:p>
            <a:r>
              <a:rPr lang="en-US" altLang="ko-KR" sz="1600" dirty="0" smtClean="0">
                <a:solidFill>
                  <a:srgbClr val="3F7F7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"@+id/spinner"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android:layout_width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/>
              <a:ea typeface="휴먼명조"/>
            </a:endParaRP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android:layout_height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/>
                <a:ea typeface="휴먼명조"/>
              </a:rPr>
              <a:t>wrap_content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/>
                <a:ea typeface="휴먼명조"/>
              </a:rPr>
              <a:t>android:prompt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  <a:r>
              <a:rPr lang="en-US" altLang="ko-KR" sz="1600" i="1" u="sng" dirty="0">
                <a:solidFill>
                  <a:srgbClr val="2A00FF"/>
                </a:solidFill>
                <a:latin typeface="Trebuchet MS"/>
                <a:ea typeface="휴먼명조"/>
              </a:rPr>
              <a:t>@string/</a:t>
            </a:r>
            <a:r>
              <a:rPr lang="en-US" altLang="ko-KR" sz="1600" i="1" u="sng" dirty="0" err="1">
                <a:solidFill>
                  <a:srgbClr val="2A00FF"/>
                </a:solidFill>
                <a:latin typeface="Trebuchet MS"/>
                <a:ea typeface="휴먼명조"/>
              </a:rPr>
              <a:t>planet_prompt</a:t>
            </a:r>
            <a:r>
              <a:rPr lang="en-US" altLang="ko-KR" sz="1600" i="1" u="sng" dirty="0">
                <a:solidFill>
                  <a:srgbClr val="2A00FF"/>
                </a:solidFill>
                <a:latin typeface="Trebuchet MS"/>
                <a:ea typeface="휴먼명조"/>
              </a:rPr>
              <a:t>"</a:t>
            </a:r>
          </a:p>
          <a:p>
            <a:r>
              <a:rPr lang="ko-KR" altLang="en-US" sz="1600" i="1" dirty="0">
                <a:solidFill>
                  <a:srgbClr val="2A00FF"/>
                </a:solidFill>
                <a:latin typeface="Trebuchet MS"/>
                <a:ea typeface="휴먼명조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/&gt;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Trebuchet MS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008080"/>
                </a:solidFill>
                <a:latin typeface="Trebuchet MS"/>
                <a:ea typeface="휴먼명조"/>
              </a:rPr>
              <a:t>&gt;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44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스피너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539552" y="1268760"/>
            <a:ext cx="7848872" cy="49685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xml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"1.0"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encoding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"utf-8"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resources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endParaRPr lang="ko-KR" altLang="en-US" sz="1600" dirty="0">
              <a:solidFill>
                <a:srgbClr val="00808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app_name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SpinnerTest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action_settings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Settings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hello_world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Hello world!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planet_prompt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행성을 선택하시오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endParaRPr lang="ko-KR" altLang="en-US" sz="1600" dirty="0">
              <a:solidFill>
                <a:srgbClr val="00808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string-array </a:t>
            </a:r>
            <a:r>
              <a:rPr lang="en-US" altLang="ko-KR" sz="1600" dirty="0">
                <a:solidFill>
                  <a:srgbClr val="7F00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planets_array</a:t>
            </a:r>
            <a:r>
              <a:rPr lang="en-US" altLang="ko-KR" sz="1600" i="1" dirty="0">
                <a:solidFill>
                  <a:srgbClr val="2A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금성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지구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화성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목성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토성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천왕성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해왕성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item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string-array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endParaRPr lang="ko-KR" altLang="en-US" sz="1600" dirty="0">
              <a:solidFill>
                <a:srgbClr val="00808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resources</a:t>
            </a:r>
            <a:r>
              <a:rPr lang="en-US" altLang="ko-KR" sz="1600" dirty="0">
                <a:solidFill>
                  <a:srgbClr val="0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9232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strings.xml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스피너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547451" y="1052736"/>
            <a:ext cx="7848872" cy="56166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 fontAlgn="base" latinLnBrk="0"/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</a:rPr>
              <a:t>@Override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360000" fontAlgn="base" latinLnBrk="0"/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(Bundle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super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setContentView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R.layout.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main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Spinner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spinner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(Spinner)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findViewById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R.id.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spinner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ArrayAdapter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CharSequence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&gt; adapter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ArrayAdapter.</a:t>
            </a:r>
            <a:r>
              <a:rPr lang="en-US" altLang="ko-KR" sz="1600" i="1" kern="0" dirty="0" err="1">
                <a:solidFill>
                  <a:srgbClr val="000000"/>
                </a:solidFill>
                <a:latin typeface="Trebuchet MS" pitchFamily="34" charset="0"/>
              </a:rPr>
              <a:t>createFromResource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this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R.array.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planets_array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android.R.layout.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simple_spinner_item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adapter.setDropDownViewResource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android.R.layout.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simple_spinner_dropdown_item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spinner.setAdapter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(adapter);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spinner.setOnItemSelectedListener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OnItemSelectedListener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 {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onItemSelected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AdapterView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&lt;?&gt; parent, View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	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long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id) {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Toast.</a:t>
            </a:r>
            <a:r>
              <a:rPr lang="en-US" altLang="ko-KR" sz="1600" i="1" kern="0" dirty="0" err="1">
                <a:solidFill>
                  <a:srgbClr val="000000"/>
                </a:solidFill>
                <a:latin typeface="Trebuchet MS" pitchFamily="34" charset="0"/>
              </a:rPr>
              <a:t>makeText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parent.getContext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(),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		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  <a:ea typeface="맑은 고딕"/>
              </a:rPr>
              <a:t>선택된 행성은 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defTabSz="360000" fontAlgn="base" latinLnBrk="0"/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	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parent.getItemAtPosition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toString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(),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Toast.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LENGTH_LONG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).show();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}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onNothingSelected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AdapterView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&lt;?&gt; arg0) {</a:t>
            </a: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}</a:t>
            </a:r>
          </a:p>
          <a:p>
            <a:pPr algn="just" defTabSz="360000" fontAlgn="base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});</a:t>
            </a:r>
          </a:p>
          <a:p>
            <a:pPr defTabSz="360000"/>
            <a:r>
              <a:rPr lang="en-US" altLang="ko-KR" sz="1600" dirty="0" smtClean="0">
                <a:latin typeface="Trebuchet MS" pitchFamily="34" charset="0"/>
              </a:rPr>
              <a:t>}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4" y="1647315"/>
            <a:ext cx="55054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6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프로그레스</a:t>
            </a:r>
            <a:r>
              <a:rPr lang="ko-KR" altLang="en-US" dirty="0"/>
              <a:t> </a:t>
            </a:r>
            <a:r>
              <a:rPr lang="ko-KR" altLang="en-US" dirty="0" smtClean="0"/>
              <a:t>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작업의 진행 정도를 표시하는 </a:t>
            </a:r>
            <a:r>
              <a:rPr lang="ko-KR" altLang="en-US" dirty="0" err="1"/>
              <a:t>위젯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9025" name="_x215362648" descr="EMB000018642c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99759"/>
            <a:ext cx="3502106" cy="22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70982792" descr="EMB0000e8f029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10"/>
          <a:stretch>
            <a:fillRect/>
          </a:stretch>
        </p:blipFill>
        <p:spPr bwMode="auto">
          <a:xfrm>
            <a:off x="1475656" y="2699759"/>
            <a:ext cx="2448272" cy="11119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88" y="1250250"/>
            <a:ext cx="7299920" cy="50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en-US" altLang="ko-KR" dirty="0"/>
              <a:t>), </a:t>
            </a:r>
            <a:r>
              <a:rPr lang="ko-KR" altLang="en-US" dirty="0"/>
              <a:t>갤러리</a:t>
            </a:r>
            <a:r>
              <a:rPr lang="en-US" altLang="ko-KR" dirty="0"/>
              <a:t>(Gallery), </a:t>
            </a:r>
            <a:r>
              <a:rPr lang="ko-KR" altLang="en-US" dirty="0" err="1"/>
              <a:t>스피너</a:t>
            </a:r>
            <a:r>
              <a:rPr lang="en-US" altLang="ko-KR" dirty="0"/>
              <a:t>(Spinner), </a:t>
            </a:r>
            <a:r>
              <a:rPr lang="ko-KR" altLang="en-US" dirty="0" err="1"/>
              <a:t>그리드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GridView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41" name="_x213865000" descr="EMB000018642b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30" b="77992"/>
          <a:stretch>
            <a:fillRect/>
          </a:stretch>
        </p:blipFill>
        <p:spPr bwMode="auto">
          <a:xfrm>
            <a:off x="2800350" y="800100"/>
            <a:ext cx="2670175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_x213862040" descr="EMB000018642b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30" b="77992"/>
          <a:stretch>
            <a:fillRect/>
          </a:stretch>
        </p:blipFill>
        <p:spPr bwMode="auto">
          <a:xfrm>
            <a:off x="2952750" y="952500"/>
            <a:ext cx="2670175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192611"/>
            <a:ext cx="56292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6185"/>
            <a:ext cx="6192427" cy="622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426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086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시크바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err="1"/>
              <a:t>시크</a:t>
            </a:r>
            <a:r>
              <a:rPr lang="ko-KR" altLang="en-US" b="1" dirty="0"/>
              <a:t> 바</a:t>
            </a:r>
            <a:r>
              <a:rPr lang="en-US" altLang="ko-KR" b="1" dirty="0"/>
              <a:t>(</a:t>
            </a:r>
            <a:r>
              <a:rPr lang="en-US" altLang="ko-KR" b="1" dirty="0" err="1"/>
              <a:t>SeekBar</a:t>
            </a:r>
            <a:r>
              <a:rPr lang="en-US" altLang="ko-KR" b="1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프로그레스</a:t>
            </a:r>
            <a:r>
              <a:rPr lang="ko-KR" altLang="en-US" dirty="0"/>
              <a:t> 바의 </a:t>
            </a:r>
            <a:r>
              <a:rPr lang="ko-KR" altLang="en-US" dirty="0" err="1" smtClean="0"/>
              <a:t>확장판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드래그할 수 있는 </a:t>
            </a:r>
            <a:r>
              <a:rPr lang="ko-KR" altLang="en-US" dirty="0" err="1"/>
              <a:t>썸</a:t>
            </a:r>
            <a:r>
              <a:rPr lang="en-US" altLang="ko-KR" dirty="0"/>
              <a:t>(thumb)</a:t>
            </a:r>
            <a:r>
              <a:rPr lang="ko-KR" altLang="en-US" dirty="0"/>
              <a:t>이 </a:t>
            </a:r>
            <a:r>
              <a:rPr lang="ko-KR" altLang="en-US" dirty="0" smtClean="0"/>
              <a:t>추가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70983032" descr="EMB0000e8f02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16"/>
          <a:stretch>
            <a:fillRect/>
          </a:stretch>
        </p:blipFill>
        <p:spPr bwMode="auto">
          <a:xfrm>
            <a:off x="1186090" y="3140968"/>
            <a:ext cx="341754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81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레이팅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레이팅</a:t>
            </a:r>
            <a:r>
              <a:rPr lang="ko-KR" altLang="en-US" dirty="0" smtClean="0"/>
              <a:t> </a:t>
            </a:r>
            <a:r>
              <a:rPr lang="ko-KR" altLang="en-US" dirty="0"/>
              <a:t>바는 별을 사용하여서 점수를 </a:t>
            </a:r>
            <a:r>
              <a:rPr lang="ko-KR" altLang="en-US" dirty="0" smtClean="0"/>
              <a:t>표시하는 </a:t>
            </a:r>
            <a:r>
              <a:rPr lang="ko-KR" altLang="en-US" dirty="0" err="1" smtClean="0"/>
              <a:t>위젯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70982952" descr="EMB0000e8f029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0"/>
          <a:stretch>
            <a:fillRect/>
          </a:stretch>
        </p:blipFill>
        <p:spPr bwMode="auto">
          <a:xfrm>
            <a:off x="2267744" y="2708920"/>
            <a:ext cx="2592288" cy="22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15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7930239" cy="5269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442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8153400" cy="630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455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933575"/>
            <a:ext cx="8067675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170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00808"/>
            <a:ext cx="515051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34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3000" kern="12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태블릿과</a:t>
            </a:r>
            <a:r>
              <a:rPr lang="ko-KR" altLang="en-US" sz="3000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000" kern="12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스마트폰에서</a:t>
            </a:r>
            <a:r>
              <a:rPr lang="ko-KR" altLang="en-US" sz="3000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화면 다르게 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8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8677275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1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885832" cy="29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4843244"/>
            <a:ext cx="545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en-US" altLang="ko-KR" dirty="0"/>
              <a:t>,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갤러리</a:t>
            </a:r>
            <a:r>
              <a:rPr lang="en-US" altLang="ko-KR" dirty="0"/>
              <a:t>, </a:t>
            </a:r>
            <a:r>
              <a:rPr lang="en-US" altLang="ko-KR" dirty="0" smtClean="0"/>
              <a:t>                 </a:t>
            </a:r>
            <a:r>
              <a:rPr lang="ko-KR" altLang="en-US" dirty="0" err="1" smtClean="0"/>
              <a:t>스피너</a:t>
            </a:r>
            <a:r>
              <a:rPr lang="en-US" altLang="ko-KR" dirty="0"/>
              <a:t>, </a:t>
            </a:r>
            <a:r>
              <a:rPr lang="en-US" altLang="ko-KR" dirty="0" smtClean="0"/>
              <a:t>             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576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레이아웃 정의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19237"/>
            <a:ext cx="897255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397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" y="1772816"/>
            <a:ext cx="9058816" cy="2991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301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레이아웃 정의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1" y="1844824"/>
            <a:ext cx="7737558" cy="34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72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액티비티의</a:t>
            </a:r>
            <a:r>
              <a:rPr lang="ko-KR" altLang="en-US" dirty="0" smtClean="0"/>
              <a:t> 레이아웃 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1" y="1700808"/>
            <a:ext cx="9001125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246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액티비티의</a:t>
            </a:r>
            <a:r>
              <a:rPr lang="ko-KR" altLang="en-US" dirty="0" smtClean="0"/>
              <a:t> 레이아웃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771650"/>
            <a:ext cx="892492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547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30591" cy="3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창 지원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5355"/>
            <a:ext cx="8153400" cy="40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6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창 모드 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사용자가 </a:t>
            </a:r>
            <a:r>
              <a:rPr lang="ko-KR" altLang="en-US" dirty="0" err="1"/>
              <a:t>오버뷰</a:t>
            </a:r>
            <a:r>
              <a:rPr lang="ko-KR" altLang="en-US" dirty="0"/>
              <a:t> 화면을 열고 </a:t>
            </a:r>
            <a:r>
              <a:rPr lang="ko-KR" altLang="en-US" dirty="0" err="1"/>
              <a:t>액티비티</a:t>
            </a:r>
            <a:r>
              <a:rPr lang="ko-KR" altLang="en-US" dirty="0"/>
              <a:t> 제목을 길게 누르면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액티비티를</a:t>
            </a:r>
            <a:r>
              <a:rPr lang="ko-KR" altLang="en-US" dirty="0"/>
              <a:t> 화면의 강조 표시된 부분으로 드래그하여 다중 창 모드에 둘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사용자가 </a:t>
            </a:r>
            <a:r>
              <a:rPr lang="ko-KR" altLang="en-US" dirty="0" err="1"/>
              <a:t>오버뷰</a:t>
            </a:r>
            <a:r>
              <a:rPr lang="ko-KR" altLang="en-US" dirty="0"/>
              <a:t> 버튼을 길게 누르면</a:t>
            </a:r>
            <a:r>
              <a:rPr lang="en-US" altLang="ko-KR" dirty="0"/>
              <a:t>, </a:t>
            </a:r>
            <a:r>
              <a:rPr lang="ko-KR" altLang="en-US" dirty="0"/>
              <a:t>장치가 현재 </a:t>
            </a:r>
            <a:r>
              <a:rPr lang="ko-KR" altLang="en-US" dirty="0" err="1"/>
              <a:t>액티비티를</a:t>
            </a:r>
            <a:r>
              <a:rPr lang="ko-KR" altLang="en-US" dirty="0"/>
              <a:t> 다중 창 모드에 두고 </a:t>
            </a:r>
            <a:r>
              <a:rPr lang="ko-KR" altLang="en-US" dirty="0" err="1"/>
              <a:t>오버뷰</a:t>
            </a:r>
            <a:r>
              <a:rPr lang="ko-KR" altLang="en-US" dirty="0"/>
              <a:t> 화면을 열며</a:t>
            </a:r>
            <a:r>
              <a:rPr lang="en-US" altLang="ko-KR" dirty="0"/>
              <a:t>, </a:t>
            </a:r>
            <a:r>
              <a:rPr lang="ko-KR" altLang="en-US" dirty="0"/>
              <a:t>사용자는 화면을 공유하기 위한 또 다른 </a:t>
            </a:r>
            <a:r>
              <a:rPr lang="ko-KR" altLang="en-US" dirty="0" err="1"/>
              <a:t>액티비티를</a:t>
            </a:r>
            <a:r>
              <a:rPr lang="ko-KR" altLang="en-US" dirty="0"/>
              <a:t> 선택할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1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[File]-&gt;[Import Sample]</a:t>
            </a:r>
            <a:r>
              <a:rPr lang="ko-KR" altLang="en-US" dirty="0"/>
              <a:t>을 눌러서 </a:t>
            </a:r>
            <a:r>
              <a:rPr lang="en-US" altLang="ko-KR" dirty="0" err="1"/>
              <a:t>PictureInPicture</a:t>
            </a:r>
            <a:r>
              <a:rPr lang="en-US" altLang="ko-KR" dirty="0"/>
              <a:t> </a:t>
            </a:r>
            <a:r>
              <a:rPr lang="ko-KR" altLang="en-US" dirty="0"/>
              <a:t>샘플을 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86439"/>
            <a:ext cx="4494952" cy="38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4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981200"/>
            <a:ext cx="89820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7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리스트 </a:t>
            </a:r>
            <a:r>
              <a:rPr lang="ko-KR" altLang="en-US" b="1" dirty="0" err="1"/>
              <a:t>뷰</a:t>
            </a:r>
            <a:r>
              <a:rPr lang="en-US" altLang="ko-KR" b="1" dirty="0"/>
              <a:t>(</a:t>
            </a:r>
            <a:r>
              <a:rPr lang="en-US" altLang="ko-KR" b="1" dirty="0" err="1"/>
              <a:t>ListView</a:t>
            </a:r>
            <a:r>
              <a:rPr lang="en-US" altLang="ko-KR" b="1" dirty="0"/>
              <a:t>)</a:t>
            </a:r>
            <a:r>
              <a:rPr lang="ko-KR" altLang="en-US" dirty="0"/>
              <a:t>는 항목들을 수직으로 보여주는 어댑터 </a:t>
            </a:r>
            <a:r>
              <a:rPr lang="ko-KR" altLang="en-US" dirty="0" err="1"/>
              <a:t>뷰로서</a:t>
            </a:r>
            <a:r>
              <a:rPr lang="ko-KR" altLang="en-US" dirty="0"/>
              <a:t> 상하로 스크롤이 가능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14" y="2780928"/>
            <a:ext cx="2475571" cy="30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7173044" cy="5329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8537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6" y="1052736"/>
            <a:ext cx="7860824" cy="5285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9079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2" y="1772816"/>
            <a:ext cx="7908751" cy="4329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232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6404" y="1600200"/>
            <a:ext cx="76461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89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주소록을 </a:t>
            </a:r>
            <a:r>
              <a:rPr lang="en-US" altLang="ko-KR" dirty="0" err="1"/>
              <a:t>ListView</a:t>
            </a:r>
            <a:r>
              <a:rPr lang="ko-KR" altLang="en-US" dirty="0"/>
              <a:t>로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실습에서는 </a:t>
            </a:r>
            <a:r>
              <a:rPr lang="ko-KR" altLang="en-US" dirty="0" err="1"/>
              <a:t>스마트폰</a:t>
            </a:r>
            <a:r>
              <a:rPr lang="ko-KR" altLang="en-US" dirty="0"/>
              <a:t> 안의 주소록을 꺼내서 화면에 </a:t>
            </a:r>
            <a:r>
              <a:rPr lang="en-US" altLang="ko-KR" dirty="0" err="1"/>
              <a:t>ListView</a:t>
            </a:r>
            <a:r>
              <a:rPr lang="ko-KR" altLang="en-US" dirty="0"/>
              <a:t>를 이용하여서 표시하여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9" name="_x250802416" descr="EMB0000a7b01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93"/>
          <a:stretch>
            <a:fillRect/>
          </a:stretch>
        </p:blipFill>
        <p:spPr bwMode="auto">
          <a:xfrm>
            <a:off x="1619672" y="3212976"/>
            <a:ext cx="50766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75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2" y="764704"/>
            <a:ext cx="7263248" cy="5203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146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624"/>
            <a:ext cx="7039300" cy="6445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7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0" y="1484784"/>
            <a:ext cx="7964355" cy="524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표준 레이아웃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18909" cy="170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95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arrayAdapter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1484784"/>
            <a:ext cx="7980129" cy="514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7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에서 데이터를 가져오려면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72816"/>
            <a:ext cx="8098879" cy="324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88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chap06 안드로이드(강의자료)</Template>
  <TotalTime>590</TotalTime>
  <Words>549</Words>
  <Application>Microsoft Office PowerPoint</Application>
  <PresentationFormat>화면 슬라이드 쇼(4:3)</PresentationFormat>
  <Paragraphs>126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가을</vt:lpstr>
      <vt:lpstr>CHAP 7. 고급 위젯과 프래그먼트</vt:lpstr>
      <vt:lpstr>어댑터 뷰</vt:lpstr>
      <vt:lpstr>어댑터 뷰의 종류</vt:lpstr>
      <vt:lpstr>어댑터 뷰의 종류</vt:lpstr>
      <vt:lpstr>리스트 뷰</vt:lpstr>
      <vt:lpstr>리스트 뷰 예제</vt:lpstr>
      <vt:lpstr>리스트 뷰의 표준 레이아웃</vt:lpstr>
      <vt:lpstr>리스트 뷰와 arrayAdapter</vt:lpstr>
      <vt:lpstr>XML에서 데이터를 가져오려면</vt:lpstr>
      <vt:lpstr>예제: 커스텀 뷰 </vt:lpstr>
      <vt:lpstr>리스튜 뷰</vt:lpstr>
      <vt:lpstr>뷰의 레이아웃 설계</vt:lpstr>
      <vt:lpstr>레이아웃 파일</vt:lpstr>
      <vt:lpstr>리스트의 항목을 나타내는 뷰 설계</vt:lpstr>
      <vt:lpstr>뷰의 id 부여  </vt:lpstr>
      <vt:lpstr>PowerPoint 프레젠테이션</vt:lpstr>
      <vt:lpstr>그리드 뷰</vt:lpstr>
      <vt:lpstr>그리드 뷰 예제 </vt:lpstr>
      <vt:lpstr>그리드 뷰 예제 </vt:lpstr>
      <vt:lpstr>PowerPoint 프레젠테이션</vt:lpstr>
      <vt:lpstr>PowerPoint 프레젠테이션</vt:lpstr>
      <vt:lpstr>실행결과</vt:lpstr>
      <vt:lpstr>스피너</vt:lpstr>
      <vt:lpstr>스피너 예제 </vt:lpstr>
      <vt:lpstr>스피너 예제 </vt:lpstr>
      <vt:lpstr>스피너 예제 </vt:lpstr>
      <vt:lpstr>실행 결과</vt:lpstr>
      <vt:lpstr>프로그레스 바</vt:lpstr>
      <vt:lpstr>레이아웃 파일</vt:lpstr>
      <vt:lpstr>코드 </vt:lpstr>
      <vt:lpstr>실행 결과</vt:lpstr>
      <vt:lpstr>시크바 </vt:lpstr>
      <vt:lpstr>레이팅 바</vt:lpstr>
      <vt:lpstr>레이아웃 파일 </vt:lpstr>
      <vt:lpstr>코드</vt:lpstr>
      <vt:lpstr>코드</vt:lpstr>
      <vt:lpstr>실행 결과</vt:lpstr>
      <vt:lpstr>태블릿과 스마트폰에서 화면 다르게 하기</vt:lpstr>
      <vt:lpstr>프래그먼트 A 생성</vt:lpstr>
      <vt:lpstr>프래그먼트 B 레이아웃 정의</vt:lpstr>
      <vt:lpstr>프래그먼트 B 생성</vt:lpstr>
      <vt:lpstr>프래그먼트 B 레이아웃 정의</vt:lpstr>
      <vt:lpstr>액티비티의 레이아웃 파일</vt:lpstr>
      <vt:lpstr>액티비티의 레이아웃 파일</vt:lpstr>
      <vt:lpstr>실행 결과</vt:lpstr>
      <vt:lpstr>다중 창 지원</vt:lpstr>
      <vt:lpstr>다중 창 모드 전환</vt:lpstr>
      <vt:lpstr>PIP 모드</vt:lpstr>
      <vt:lpstr>예제</vt:lpstr>
      <vt:lpstr>예제</vt:lpstr>
      <vt:lpstr>예제</vt:lpstr>
      <vt:lpstr>예제</vt:lpstr>
      <vt:lpstr>실행 결과</vt:lpstr>
      <vt:lpstr>Lab: 주소록을 ListView로 표시하기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쉽게 설명하는 안드로이드</dc:title>
  <dc:creator>chun</dc:creator>
  <cp:lastModifiedBy>Windows 사용자</cp:lastModifiedBy>
  <cp:revision>183</cp:revision>
  <dcterms:created xsi:type="dcterms:W3CDTF">2012-08-23T02:20:32Z</dcterms:created>
  <dcterms:modified xsi:type="dcterms:W3CDTF">2018-03-14T21:46:16Z</dcterms:modified>
</cp:coreProperties>
</file>