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6"/>
  </p:notesMasterIdLst>
  <p:sldIdLst>
    <p:sldId id="329" r:id="rId2"/>
    <p:sldId id="409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1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01254"/>
    <a:srgbClr val="CCFF99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777" autoAdjust="0"/>
    <p:restoredTop sz="94660"/>
  </p:normalViewPr>
  <p:slideViewPr>
    <p:cSldViewPr>
      <p:cViewPr>
        <p:scale>
          <a:sx n="85" d="100"/>
          <a:sy n="85" d="100"/>
        </p:scale>
        <p:origin x="-1200" y="-78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6" Type="http://schemas.openxmlformats.org/officeDocument/2006/relationships/image" Target="../media/image3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2.jpeg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7" name="Group 169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7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11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2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745288" y="809902"/>
            <a:ext cx="3852000" cy="48150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="" xmlns:p14="http://schemas.microsoft.com/office/powerpoint/2010/main" val="27961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611561" y="1104891"/>
            <a:ext cx="7920880" cy="5420453"/>
          </a:xfrm>
          <a:prstGeom prst="roundRect">
            <a:avLst>
              <a:gd name="adj" fmla="val 41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2600" b="1" baseline="0"/>
            </a:lvl1pPr>
            <a:lvl2pPr marL="627063" indent="-269875">
              <a:buClr>
                <a:srgbClr val="4F784C"/>
              </a:buClr>
              <a:buFont typeface="Wingdings" pitchFamily="2" charset="2"/>
              <a:buChar char="ü"/>
              <a:defRPr sz="2200" baseline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="" xmlns:p14="http://schemas.microsoft.com/office/powerpoint/2010/main" val="178485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>
            <a:lvl1pPr>
              <a:spcAft>
                <a:spcPts val="300"/>
              </a:spcAft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3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lnSpc>
                <a:spcPct val="130000"/>
              </a:lnSpc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indent="-182563">
              <a:lnSpc>
                <a:spcPct val="120000"/>
              </a:lnSpc>
              <a:buSzPct val="80000"/>
              <a:buFont typeface="Arial" panose="020B0604020202020204" pitchFamily="34" charset="0"/>
              <a:buChar char="‒"/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24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0718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9BBB59">
                    <a:lumMod val="60000"/>
                    <a:lumOff val="40000"/>
                  </a:srgbClr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9BBB59">
                  <a:lumMod val="60000"/>
                  <a:lumOff val="40000"/>
                </a:srgb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864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35834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977578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 smtClean="0">
                <a:latin typeface="HY견고딕" pitchFamily="18" charset="-127"/>
                <a:ea typeface="HY견고딕" pitchFamily="18" charset="-127"/>
              </a:rPr>
              <a:t>IT CookBook, 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데이터베이스 개론</a:t>
            </a:r>
            <a:endParaRPr kumimoji="0"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79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4.xml"/><Relationship Id="rId18" Type="http://schemas.openxmlformats.org/officeDocument/2006/relationships/tags" Target="../tags/tag9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6.xml"/><Relationship Id="rId10" Type="http://schemas.openxmlformats.org/officeDocument/2006/relationships/tags" Target="../tags/tag1.xml"/><Relationship Id="rId19" Type="http://schemas.openxmlformats.org/officeDocument/2006/relationships/tags" Target="../tags/tag10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" name="Group 169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51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56" name="Freeform 170"/>
          <p:cNvSpPr>
            <a:spLocks/>
          </p:cNvSpPr>
          <p:nvPr>
            <p:custDataLst>
              <p:tags r:id="rId13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7" name="Freeform 171"/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82728" y="980727"/>
            <a:ext cx="871362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75982" y="158476"/>
            <a:ext cx="7656458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14" name="Group 169"/>
          <p:cNvGrpSpPr>
            <a:grpSpLocks/>
          </p:cNvGrpSpPr>
          <p:nvPr>
            <p:custDataLst>
              <p:tags r:id="rId17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15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Freeform 170"/>
          <p:cNvSpPr>
            <a:spLocks/>
          </p:cNvSpPr>
          <p:nvPr>
            <p:custDataLst>
              <p:tags r:id="rId18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Freeform 171"/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56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83" r:id="rId7"/>
    <p:sldLayoutId id="2147483682" r:id="rId8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spc="-150" dirty="0">
          <a:solidFill>
            <a:srgbClr val="4F784C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C4A2D2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BBD98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47868" y="1538790"/>
            <a:ext cx="5495415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빅데이터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컴퓨팅 기술</a:t>
            </a:r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빅데이터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수집 및 통합 기술</a:t>
            </a:r>
            <a:endParaRPr lang="ko-KR" altLang="en-US" sz="20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538163" indent="-269875" algn="ctr"/>
            <a:endParaRPr lang="ko-KR" alt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77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/>
              <a:t>빅데이터의</a:t>
            </a:r>
            <a:r>
              <a:rPr lang="ko-KR" altLang="en-US" dirty="0"/>
              <a:t> </a:t>
            </a:r>
            <a:r>
              <a:rPr lang="ko-KR" altLang="en-US" dirty="0" smtClean="0"/>
              <a:t>수집 및 통합 기술</a:t>
            </a:r>
            <a:endParaRPr lang="ko-KR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내용 개체 틀 2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79388" y="1052735"/>
                <a:ext cx="8713787" cy="5543705"/>
              </a:xfrm>
            </p:spPr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/>
                      <m:t>JSON</m:t>
                    </m:r>
                    <m:r>
                      <m:rPr>
                        <m:nor/>
                      </m:rPr>
                      <a:rPr lang="en-US" altLang="ko-KR" b="0" i="0" smtClean="0"/>
                      <m:t> </m:t>
                    </m:r>
                    <m:r>
                      <m:rPr>
                        <m:nor/>
                      </m:rPr>
                      <a:rPr lang="en-US" altLang="ko-KR" baseline="30000"/>
                      <m:t>JavaScript</m:t>
                    </m:r>
                    <m:r>
                      <m:rPr>
                        <m:nor/>
                      </m:rPr>
                      <a:rPr lang="en-US" altLang="ko-KR" baseline="30000"/>
                      <m:t> </m:t>
                    </m:r>
                    <m:r>
                      <m:rPr>
                        <m:nor/>
                      </m:rPr>
                      <a:rPr lang="en-US" altLang="ko-KR" baseline="30000"/>
                      <m:t>Object</m:t>
                    </m:r>
                    <m:r>
                      <m:rPr>
                        <m:nor/>
                      </m:rPr>
                      <a:rPr lang="en-US" altLang="ko-KR" baseline="30000"/>
                      <m:t> </m:t>
                    </m:r>
                    <m:r>
                      <m:rPr>
                        <m:nor/>
                      </m:rPr>
                      <a:rPr lang="en-US" altLang="ko-KR" baseline="30000"/>
                      <m:t>Notation</m:t>
                    </m:r>
                    <m:r>
                      <m:rPr>
                        <m:nor/>
                      </m:rPr>
                      <a:rPr lang="en-US" altLang="ko-KR" baseline="30000"/>
                      <m:t>; </m:t>
                    </m:r>
                    <m:r>
                      <m:rPr>
                        <m:nor/>
                      </m:rPr>
                      <a:rPr lang="ko-KR" altLang="en-US" baseline="30000"/>
                      <m:t>제이슨</m:t>
                    </m:r>
                  </m:oMath>
                </a14:m>
                <a:endParaRPr lang="en-US" altLang="ko-KR" baseline="30000" dirty="0" smtClean="0"/>
              </a:p>
              <a:p>
                <a:pPr lvl="2"/>
                <a:r>
                  <a:rPr lang="en-US" altLang="ko-KR" dirty="0" smtClean="0"/>
                  <a:t/>
                </a:r>
                <a:r>
                  <a:rPr lang="ko-KR" altLang="en-US" dirty="0" smtClean="0"/>
                  <a:t>인터넷에서 데이터를 주고받을 때 그 데이터를 표현하는 방식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기존 </a:t>
                </a:r>
                <a:r>
                  <a:rPr lang="en-US" altLang="ko-KR" dirty="0" smtClean="0"/>
                  <a:t>XML</a:t>
                </a:r>
                <a:r>
                  <a:rPr lang="ko-KR" altLang="en-US" dirty="0" smtClean="0"/>
                  <a:t>과 비슷하지만 용량이 작고 변환 속도가 빠름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JSON</a:t>
                </a:r>
                <a:r>
                  <a:rPr lang="ko-KR" altLang="en-US" dirty="0" smtClean="0"/>
                  <a:t>은 데이터의 종류에 제한이 없어 웹의 데이터를 정형화 하는데 사용됨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JavaScript </a:t>
                </a:r>
                <a:r>
                  <a:rPr lang="ko-KR" altLang="en-US" dirty="0" smtClean="0"/>
                  <a:t>의 구문 형식을 따르지만 프로그래밍 언어나 플랫폼에 독립적임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텍스트로 되어 사람과 기계 모두 읽고 쓰기 쉬우며</a:t>
                </a:r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 프로그래밍 언어와 플랫폼에 독립적이기에 서로 다른 시스템 간에 쉽게 객체교환 가능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79388" y="1052735"/>
                <a:ext cx="8713787" cy="5543705"/>
              </a:xfrm>
              <a:blipFill rotWithShape="1">
                <a:blip r:embed="rId2"/>
                <a:stretch>
                  <a:fillRect r="-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2001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/>
              <a:t>빅데이터의</a:t>
            </a:r>
            <a:r>
              <a:rPr lang="ko-KR" altLang="en-US" dirty="0"/>
              <a:t> </a:t>
            </a:r>
            <a:r>
              <a:rPr lang="ko-KR" altLang="en-US" dirty="0" smtClean="0"/>
              <a:t>수집 및 통합 기술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/>
          <a:p>
            <a:pPr lvl="1"/>
            <a:endParaRPr lang="en-US" altLang="ko-KR" i="1" dirty="0" smtClean="0">
              <a:latin typeface="Cambria Math"/>
            </a:endParaRPr>
          </a:p>
          <a:p>
            <a:pPr lvl="1"/>
            <a:endParaRPr lang="en-US" altLang="ko-KR" i="1" dirty="0">
              <a:latin typeface="Cambria Math"/>
            </a:endParaRPr>
          </a:p>
          <a:p>
            <a:pPr lvl="1"/>
            <a:endParaRPr lang="en-US" altLang="ko-KR" i="1" dirty="0" smtClean="0">
              <a:latin typeface="Cambria Math"/>
            </a:endParaRPr>
          </a:p>
          <a:p>
            <a:pPr lvl="1"/>
            <a:endParaRPr lang="en-US" altLang="ko-KR" i="1" dirty="0">
              <a:latin typeface="Cambria Math"/>
            </a:endParaRPr>
          </a:p>
          <a:p>
            <a:pPr lvl="1"/>
            <a:endParaRPr lang="en-US" altLang="ko-KR" i="1" dirty="0" smtClean="0">
              <a:latin typeface="Cambria Math"/>
            </a:endParaRPr>
          </a:p>
          <a:p>
            <a:pPr lvl="1"/>
            <a:endParaRPr lang="en-US" altLang="ko-KR" i="1" dirty="0" smtClean="0">
              <a:latin typeface="Cambria Math"/>
            </a:endParaRPr>
          </a:p>
          <a:p>
            <a:pPr lvl="1"/>
            <a:endParaRPr lang="en-US" altLang="ko-KR" i="1" dirty="0" smtClean="0">
              <a:latin typeface="Cambria Math"/>
            </a:endParaRPr>
          </a:p>
          <a:p>
            <a:pPr lvl="1"/>
            <a:endParaRPr lang="en-US" altLang="ko-KR" i="1" dirty="0" smtClean="0">
              <a:latin typeface="Cambria Math"/>
            </a:endParaRPr>
          </a:p>
          <a:p>
            <a:pPr lvl="1"/>
            <a:r>
              <a:rPr lang="en-US" altLang="ko-KR" dirty="0" smtClean="0"/>
              <a:t>BSON </a:t>
            </a:r>
            <a:r>
              <a:rPr lang="en-US" altLang="ko-KR" baseline="30000" dirty="0" smtClean="0"/>
              <a:t>Binary </a:t>
            </a:r>
            <a:r>
              <a:rPr lang="en-US" altLang="ko-KR" baseline="30000" dirty="0" err="1"/>
              <a:t>javaScript</a:t>
            </a:r>
            <a:r>
              <a:rPr lang="en-US" altLang="ko-KR" baseline="30000" dirty="0"/>
              <a:t> Object Notation; </a:t>
            </a:r>
            <a:r>
              <a:rPr lang="ko-KR" altLang="en-US" baseline="30000" dirty="0" err="1"/>
              <a:t>비슨</a:t>
            </a:r>
            <a:r>
              <a:rPr lang="ko-KR" altLang="en-US" baseline="30000" dirty="0"/>
              <a:t> </a:t>
            </a:r>
            <a:endParaRPr lang="en-US" altLang="ko-KR" baseline="30000" dirty="0" smtClean="0"/>
          </a:p>
          <a:p>
            <a:pPr lvl="2"/>
            <a:r>
              <a:rPr lang="en-US" altLang="ko-KR" dirty="0" smtClean="0"/>
              <a:t>JSON</a:t>
            </a:r>
            <a:r>
              <a:rPr lang="ko-KR" altLang="en-US" dirty="0" smtClean="0"/>
              <a:t>의 이진표현 형식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저장 엔진으로 활용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JSON</a:t>
            </a:r>
            <a:r>
              <a:rPr lang="ko-KR" altLang="en-US" dirty="0" smtClean="0"/>
              <a:t>에 비해 속도가 빠르고 크기가 작다는 특징이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저장공간의 활용이 비효율적이며 지원하는 라이브러리가 많지 않음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85" y="908720"/>
            <a:ext cx="5310590" cy="36637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6576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/>
              <a:t>빅데이터의</a:t>
            </a:r>
            <a:r>
              <a:rPr lang="ko-KR" altLang="en-US" dirty="0"/>
              <a:t> </a:t>
            </a:r>
            <a:r>
              <a:rPr lang="ko-KR" altLang="en-US" dirty="0" smtClean="0"/>
              <a:t>수집 및 통합 기술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ko-KR" dirty="0"/>
              <a:t>Thrift</a:t>
            </a:r>
            <a:r>
              <a:rPr lang="ko-KR" altLang="en-US" baseline="30000" dirty="0" err="1"/>
              <a:t>쓰리프트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확장성</a:t>
            </a:r>
            <a:r>
              <a:rPr lang="ko-KR" altLang="en-US" dirty="0" smtClean="0"/>
              <a:t> 높은 </a:t>
            </a:r>
            <a:r>
              <a:rPr lang="ko-KR" altLang="en-US" dirty="0" err="1" smtClean="0"/>
              <a:t>이기종</a:t>
            </a:r>
            <a:r>
              <a:rPr lang="ko-KR" altLang="en-US" dirty="0" smtClean="0"/>
              <a:t> 언어 서비스를 지원하는 소프트웨어 프레임워크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복잡한 비정형 데이터 객체의 정형화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정형화된 데이터를 취급할 수 있는 인터페이스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응용 계층과 무관한 하부 데이터 형식 지원 기능이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단점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라이브러리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의 업데이트가  잦고</a:t>
            </a:r>
            <a:r>
              <a:rPr lang="en-US" altLang="ko-KR" dirty="0" smtClean="0"/>
              <a:t>, XML</a:t>
            </a:r>
            <a:r>
              <a:rPr lang="ko-KR" altLang="en-US" dirty="0" smtClean="0"/>
              <a:t>의 직렬화 및 역 직렬화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기능을 제공하지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코드가 복잡함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특징 </a:t>
            </a:r>
            <a:r>
              <a:rPr lang="en-US" altLang="ko-KR" dirty="0" smtClean="0"/>
              <a:t>-  </a:t>
            </a:r>
            <a:r>
              <a:rPr lang="ko-KR" altLang="en-US" dirty="0" err="1" smtClean="0"/>
              <a:t>버전닝</a:t>
            </a:r>
            <a:r>
              <a:rPr lang="ko-KR" altLang="en-US" dirty="0" smtClean="0"/>
              <a:t> 지원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언어 지원 및 언어별 소스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언어 간 직렬화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동기</a:t>
            </a:r>
            <a:r>
              <a:rPr lang="en-US" altLang="ko-KR" dirty="0"/>
              <a:t>·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비동기</a:t>
            </a:r>
            <a:r>
              <a:rPr lang="ko-KR" altLang="en-US" dirty="0" smtClean="0"/>
              <a:t> 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>, XML </a:t>
            </a:r>
            <a:r>
              <a:rPr lang="ko-KR" altLang="en-US" dirty="0" smtClean="0"/>
              <a:t>설정 불필요</a:t>
            </a:r>
            <a:r>
              <a:rPr lang="en-US" altLang="ko-KR" dirty="0" smtClean="0"/>
              <a:t>, RPC </a:t>
            </a:r>
            <a:r>
              <a:rPr lang="ko-KR" altLang="en-US" dirty="0" smtClean="0"/>
              <a:t>지원 등</a:t>
            </a:r>
            <a:endParaRPr lang="en-US" altLang="ko-KR" dirty="0" smtClean="0"/>
          </a:p>
          <a:p>
            <a:pPr lvl="1"/>
            <a:r>
              <a:rPr lang="en-US" altLang="ko-KR" dirty="0"/>
              <a:t>Protocol Buffers</a:t>
            </a:r>
            <a:r>
              <a:rPr lang="ko-KR" altLang="en-US" baseline="30000" dirty="0"/>
              <a:t>프로토콜 </a:t>
            </a:r>
            <a:r>
              <a:rPr lang="ko-KR" altLang="en-US" baseline="30000" dirty="0" err="1" smtClean="0"/>
              <a:t>버퍼스</a:t>
            </a:r>
            <a:r>
              <a:rPr lang="en-US" altLang="ko-KR" dirty="0" smtClean="0"/>
              <a:t>  </a:t>
            </a:r>
          </a:p>
          <a:p>
            <a:pPr lvl="2"/>
            <a:r>
              <a:rPr lang="ko-KR" altLang="en-US" dirty="0" smtClean="0"/>
              <a:t>오픈 소스 직렬화 라이브러리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구글</a:t>
            </a:r>
            <a:r>
              <a:rPr lang="ko-KR" altLang="en-US" dirty="0" smtClean="0"/>
              <a:t> 내에 있는 많은 시스템과 다양한 운영체제 및 언어 환경에서 서로 통신할 수 있도록 직렬화 방법으로 개발한 라이브러리를 오픈 소스화 한 것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XML</a:t>
            </a:r>
            <a:r>
              <a:rPr lang="ko-KR" altLang="en-US" dirty="0" smtClean="0"/>
              <a:t>에 비해 속도가 빠르고 데이터 크기가 작고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코드가 간단하며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개발이 쉽다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359338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/>
              <a:t>빅데이터의</a:t>
            </a:r>
            <a:r>
              <a:rPr lang="ko-KR" altLang="en-US" dirty="0"/>
              <a:t> </a:t>
            </a:r>
            <a:r>
              <a:rPr lang="ko-KR" altLang="en-US" dirty="0" smtClean="0"/>
              <a:t>수집 및 통합 기술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/>
          <a:lstStyle/>
          <a:p>
            <a:pPr lvl="2"/>
            <a:r>
              <a:rPr lang="ko-KR" altLang="en-US" dirty="0" smtClean="0"/>
              <a:t>메시지를 연속된 비트로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이와 반대로 비트에서 원래의 메시지로 </a:t>
            </a:r>
            <a:r>
              <a:rPr lang="ko-KR" altLang="en-US" dirty="0" err="1" smtClean="0"/>
              <a:t>만들수</a:t>
            </a:r>
            <a:r>
              <a:rPr lang="ko-KR" altLang="en-US" dirty="0" smtClean="0"/>
              <a:t> 있으며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전송하는 데 유용함</a:t>
            </a:r>
            <a:endParaRPr lang="en-US" altLang="ko-KR" dirty="0"/>
          </a:p>
          <a:p>
            <a:pPr lvl="2"/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55" y="1937964"/>
            <a:ext cx="6435715" cy="46741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66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/>
              <a:t>빅데이터의</a:t>
            </a:r>
            <a:r>
              <a:rPr lang="ko-KR" altLang="en-US" dirty="0"/>
              <a:t> </a:t>
            </a:r>
            <a:r>
              <a:rPr lang="ko-KR" altLang="en-US" dirty="0" smtClean="0"/>
              <a:t>수집 및 통합 기술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/>
          <a:lstStyle/>
          <a:p>
            <a:pPr lvl="1"/>
            <a:r>
              <a:rPr lang="en-US" altLang="ko-KR" dirty="0"/>
              <a:t>Avro</a:t>
            </a:r>
            <a:r>
              <a:rPr lang="ko-KR" altLang="en-US" baseline="30000" dirty="0" err="1" smtClean="0"/>
              <a:t>에이브로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 직렬화 시스템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Thrift, Protocol Buffers</a:t>
            </a:r>
            <a:r>
              <a:rPr lang="ko-KR" altLang="en-US" dirty="0" smtClean="0"/>
              <a:t>와 기능은 비슷함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기본적으로 데이터를 활용할 수 있도록 스키마와 인터페이스 기능을 제공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여기서 생성한 스키마는 데이터와 전송하며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스키마는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파서의 기능으로 정의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인코딩과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디코딩을</a:t>
            </a:r>
            <a:r>
              <a:rPr lang="ko-KR" altLang="en-US" dirty="0" smtClean="0"/>
              <a:t> 할 때 저장 공간을 많이 차지 하며 성능을 저하시킨다는 단점이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지원 언어 </a:t>
            </a:r>
            <a:r>
              <a:rPr lang="en-US" altLang="ko-KR" dirty="0" smtClean="0"/>
              <a:t>– C, C++, Java, PHP, Python, Ruby </a:t>
            </a:r>
            <a:r>
              <a:rPr lang="ko-KR" altLang="en-US" dirty="0" smtClean="0"/>
              <a:t>등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90947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/>
              <a:t>빅데이터의</a:t>
            </a:r>
            <a:r>
              <a:rPr lang="ko-KR" altLang="en-US" dirty="0"/>
              <a:t> </a:t>
            </a:r>
            <a:r>
              <a:rPr lang="ko-KR" altLang="en-US" dirty="0" smtClean="0"/>
              <a:t>수집 및 통합 기술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/>
          <a:lstStyle/>
          <a:p>
            <a:r>
              <a:rPr lang="ko-KR" altLang="en-US" dirty="0" smtClean="0"/>
              <a:t>개</a:t>
            </a:r>
            <a:r>
              <a:rPr lang="ko-KR" altLang="en-US" dirty="0"/>
              <a:t>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의미 있는 분석이 가능한 데이터는 보통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양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의존하는데 인터넷과 컴퓨터의 발전으로 많은 양의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비정형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수집가능 해 짐</a:t>
            </a:r>
            <a:endParaRPr lang="en-US" altLang="ko-KR" dirty="0"/>
          </a:p>
          <a:p>
            <a:pPr lvl="1"/>
            <a:r>
              <a:rPr lang="ko-KR" altLang="en-US" dirty="0" smtClean="0"/>
              <a:t>비정형 데이터의 처리에 어려움이 생김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하둡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구글의</a:t>
            </a:r>
            <a:r>
              <a:rPr lang="ko-KR" altLang="en-US" dirty="0" smtClean="0"/>
              <a:t> 소프트웨어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방대한 양의 데이터를 효과적으로 수집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설치와 사용이 쉬</a:t>
            </a:r>
            <a:r>
              <a:rPr lang="ko-KR" altLang="en-US" dirty="0"/>
              <a:t>움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009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/>
              <a:t>빅데이터의</a:t>
            </a:r>
            <a:r>
              <a:rPr lang="ko-KR" altLang="en-US" dirty="0"/>
              <a:t> </a:t>
            </a:r>
            <a:r>
              <a:rPr lang="ko-KR" altLang="en-US" dirty="0" smtClean="0"/>
              <a:t>수집 및 통합 기술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/>
          <a:lstStyle/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주요 수집 및 통합 기술</a:t>
            </a:r>
            <a:endParaRPr lang="en-US" altLang="ko-KR" dirty="0" smtClean="0"/>
          </a:p>
          <a:p>
            <a:pPr marL="357187" lvl="1" indent="0"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15" y="1583795"/>
            <a:ext cx="7005575" cy="49603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8867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/>
              <a:t>빅데이터의</a:t>
            </a:r>
            <a:r>
              <a:rPr lang="ko-KR" altLang="en-US" dirty="0"/>
              <a:t> </a:t>
            </a:r>
            <a:r>
              <a:rPr lang="ko-KR" altLang="en-US" dirty="0" smtClean="0"/>
              <a:t>수집 및 통합 기술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/>
          <a:lstStyle/>
          <a:p>
            <a:pPr lvl="1"/>
            <a:r>
              <a:rPr lang="en-US" altLang="ko-KR" dirty="0" smtClean="0"/>
              <a:t>Flume</a:t>
            </a:r>
            <a:r>
              <a:rPr lang="ko-KR" altLang="en-US" sz="1800" baseline="30000" dirty="0" err="1" smtClean="0"/>
              <a:t>플럼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 </a:t>
            </a:r>
            <a:r>
              <a:rPr lang="ko-KR" altLang="en-US" dirty="0" smtClean="0"/>
              <a:t>이벤트 로그 데이터를 효율적으로 수집하고 집계할 수 있는 로그 </a:t>
            </a:r>
            <a:r>
              <a:rPr lang="ko-KR" altLang="en-US" dirty="0" err="1" smtClean="0"/>
              <a:t>수집기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안정성과 가용성이 높음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50" y="2078849"/>
            <a:ext cx="6437211" cy="44371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9637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/>
              <a:t>빅데이터의</a:t>
            </a:r>
            <a:r>
              <a:rPr lang="ko-KR" altLang="en-US" dirty="0"/>
              <a:t> </a:t>
            </a:r>
            <a:r>
              <a:rPr lang="ko-KR" altLang="en-US" dirty="0" smtClean="0"/>
              <a:t>수집 및 통합 기술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/>
          <a:lstStyle/>
          <a:p>
            <a:pPr lvl="1"/>
            <a:r>
              <a:rPr lang="en-US" altLang="ko-KR" dirty="0" err="1" smtClean="0"/>
              <a:t>Chukwa</a:t>
            </a:r>
            <a:r>
              <a:rPr lang="ko-KR" altLang="en-US" baseline="30000" dirty="0" err="1" smtClean="0"/>
              <a:t>척와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-  </a:t>
            </a:r>
            <a:r>
              <a:rPr lang="ko-KR" altLang="en-US" dirty="0" smtClean="0"/>
              <a:t>로그 데이터 수집 및 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모니터링 시스템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하둡</a:t>
            </a:r>
            <a:r>
              <a:rPr lang="ko-KR" altLang="en-US" dirty="0" smtClean="0"/>
              <a:t> 기반으로 동작함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반드시 </a:t>
            </a:r>
            <a:r>
              <a:rPr lang="ko-KR" altLang="en-US" dirty="0" err="1" smtClean="0"/>
              <a:t>하둡</a:t>
            </a:r>
            <a:r>
              <a:rPr lang="ko-KR" altLang="en-US" dirty="0" smtClean="0"/>
              <a:t> 설치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응용 프로그램의 로그 저장 모듈을 수정하지 않아도 로그 수집 가능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하둡</a:t>
            </a:r>
            <a:r>
              <a:rPr lang="ko-KR" altLang="en-US" dirty="0" smtClean="0"/>
              <a:t> 분산 파일 시스템을 그대로 수용하고 실시간 분석이 가능한 장점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15" y="2843935"/>
            <a:ext cx="6885765" cy="37493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9288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/>
              <a:t>빅데이터의</a:t>
            </a:r>
            <a:r>
              <a:rPr lang="ko-KR" altLang="en-US" dirty="0"/>
              <a:t> </a:t>
            </a:r>
            <a:r>
              <a:rPr lang="ko-KR" altLang="en-US" dirty="0" smtClean="0"/>
              <a:t>수집 및 통합 기술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/>
          <a:lstStyle/>
          <a:p>
            <a:pPr lvl="1"/>
            <a:r>
              <a:rPr lang="en-US" altLang="ko-KR" dirty="0"/>
              <a:t>Scribe</a:t>
            </a:r>
            <a:r>
              <a:rPr lang="ko-KR" altLang="en-US" baseline="30000" dirty="0" err="1"/>
              <a:t>스크라이브</a:t>
            </a:r>
            <a:r>
              <a:rPr lang="ko-KR" altLang="en-US" dirty="0"/>
              <a:t> </a:t>
            </a:r>
            <a:r>
              <a:rPr lang="en-US" altLang="ko-KR" dirty="0" smtClean="0"/>
              <a:t>  </a:t>
            </a:r>
          </a:p>
          <a:p>
            <a:pPr lvl="2"/>
            <a:r>
              <a:rPr lang="ko-KR" altLang="en-US" dirty="0" err="1" smtClean="0"/>
              <a:t>분산형</a:t>
            </a:r>
            <a:r>
              <a:rPr lang="ko-KR" altLang="en-US" dirty="0" smtClean="0"/>
              <a:t> 로그 수집 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오픈 소스 프로젝트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하루에 메시지 수십억 개를 저장가능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중앙 서버 그룹과 </a:t>
            </a:r>
            <a:r>
              <a:rPr lang="ko-KR" altLang="en-US" dirty="0" err="1" smtClean="0"/>
              <a:t>노드당</a:t>
            </a:r>
            <a:r>
              <a:rPr lang="ko-KR" altLang="en-US" dirty="0" smtClean="0"/>
              <a:t> </a:t>
            </a:r>
            <a:r>
              <a:rPr lang="en-US" altLang="ko-KR" dirty="0" smtClean="0"/>
              <a:t>Scribe </a:t>
            </a:r>
            <a:r>
              <a:rPr lang="ko-KR" altLang="en-US" dirty="0" smtClean="0"/>
              <a:t>서버 한대로 구성됨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기존 클라이언트를 수정하지 않고도 로그 데이터를 수집할 수 있는 크로스 플랫폼 클라이언트 라이브러리를 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SQOOP </a:t>
            </a:r>
            <a:r>
              <a:rPr lang="en-US" altLang="ko-KR" baseline="30000" dirty="0" err="1" smtClean="0"/>
              <a:t>SQl</a:t>
            </a:r>
            <a:r>
              <a:rPr lang="en-US" altLang="ko-KR" baseline="30000" dirty="0" smtClean="0"/>
              <a:t>-to-</a:t>
            </a:r>
            <a:r>
              <a:rPr lang="en-US" altLang="ko-KR" baseline="30000" dirty="0" err="1" smtClean="0"/>
              <a:t>hadOOP</a:t>
            </a:r>
            <a:r>
              <a:rPr lang="en-US" altLang="ko-KR" baseline="30000" dirty="0"/>
              <a:t>; </a:t>
            </a:r>
            <a:r>
              <a:rPr lang="ko-KR" altLang="en-US" baseline="30000" dirty="0" err="1"/>
              <a:t>스쿱</a:t>
            </a:r>
            <a:r>
              <a:rPr lang="en-US" altLang="ko-KR" baseline="30000" dirty="0" smtClean="0"/>
              <a:t> </a:t>
            </a:r>
            <a:endParaRPr lang="en-US" altLang="ko-KR" dirty="0"/>
          </a:p>
          <a:p>
            <a:pPr lvl="2"/>
            <a:r>
              <a:rPr lang="ko-KR" altLang="en-US" dirty="0" smtClean="0"/>
              <a:t>기존 </a:t>
            </a:r>
            <a:r>
              <a:rPr lang="en-US" altLang="ko-KR" dirty="0" smtClean="0"/>
              <a:t>RDBMS 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하둡으로</a:t>
            </a:r>
            <a:r>
              <a:rPr lang="ko-KR" altLang="en-US" dirty="0" smtClean="0"/>
              <a:t> 데이터를 이전하려고 시작한 프로젝트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JDBC</a:t>
            </a:r>
            <a:r>
              <a:rPr lang="ko-KR" altLang="en-US" dirty="0" smtClean="0"/>
              <a:t>인터페이스를 사용하므로 </a:t>
            </a:r>
            <a:r>
              <a:rPr lang="en-US" altLang="ko-KR" dirty="0" smtClean="0"/>
              <a:t>MySQL, </a:t>
            </a:r>
            <a:r>
              <a:rPr lang="en-US" altLang="ko-KR" dirty="0" err="1" smtClean="0"/>
              <a:t>PostgreSQL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등 다양한 데이터베이스 시스템을 지원함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아파치 </a:t>
            </a:r>
            <a:r>
              <a:rPr lang="ko-KR" altLang="en-US" dirty="0" err="1" smtClean="0"/>
              <a:t>하둡</a:t>
            </a:r>
            <a:r>
              <a:rPr lang="ko-KR" altLang="en-US" dirty="0" smtClean="0"/>
              <a:t> 기반 프로젝트인 </a:t>
            </a:r>
            <a:r>
              <a:rPr lang="en-US" altLang="ko-KR" dirty="0" smtClean="0"/>
              <a:t>Hive, Pig, </a:t>
            </a:r>
            <a:r>
              <a:rPr lang="en-US" altLang="ko-KR" dirty="0" err="1" smtClean="0"/>
              <a:t>Hbase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등과도 호환이 잘되어 </a:t>
            </a:r>
            <a:r>
              <a:rPr lang="en-US" altLang="ko-KR" dirty="0" smtClean="0"/>
              <a:t>RDMS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NoSQL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간의 데이터 연동에 많이 사용됨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323766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/>
              <a:t>빅데이터의</a:t>
            </a:r>
            <a:r>
              <a:rPr lang="ko-KR" altLang="en-US" dirty="0"/>
              <a:t> </a:t>
            </a:r>
            <a:r>
              <a:rPr lang="ko-KR" altLang="en-US" dirty="0" smtClean="0"/>
              <a:t>수집 및 통합 기술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1448780"/>
            <a:ext cx="8446720" cy="44554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4762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/>
              <a:t>빅데이터의</a:t>
            </a:r>
            <a:r>
              <a:rPr lang="ko-KR" altLang="en-US" dirty="0"/>
              <a:t> </a:t>
            </a:r>
            <a:r>
              <a:rPr lang="ko-KR" altLang="en-US" dirty="0" smtClean="0"/>
              <a:t>수집 및 통합 기술</a:t>
            </a:r>
            <a:endParaRPr lang="ko-KR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내용 개체 틀 2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79388" y="998730"/>
                <a:ext cx="8713787" cy="5543705"/>
              </a:xfrm>
            </p:spPr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/>
                      <m:t>Kafka</m:t>
                    </m:r>
                    <m:r>
                      <m:rPr>
                        <m:nor/>
                      </m:rPr>
                      <a:rPr lang="ko-KR" altLang="en-US" baseline="30000"/>
                      <m:t>카프카</m:t>
                    </m:r>
                  </m:oMath>
                </a14:m>
                <a:endParaRPr lang="en-US" altLang="ko-KR" baseline="30000" dirty="0" smtClean="0"/>
              </a:p>
              <a:p>
                <a:pPr lvl="2"/>
                <a:r>
                  <a:rPr lang="en-US" altLang="ko-KR" dirty="0"/>
                  <a:t>LinkedIn</a:t>
                </a:r>
                <a:r>
                  <a:rPr lang="ko-KR" altLang="en-US" baseline="30000" dirty="0" err="1" smtClean="0"/>
                  <a:t>링크드인</a:t>
                </a:r>
                <a:r>
                  <a:rPr lang="ko-KR" altLang="en-US" baseline="30000" dirty="0" smtClean="0"/>
                  <a:t/>
                </a:r>
                <a:r>
                  <a:rPr lang="ko-KR" altLang="en-US" dirty="0" smtClean="0"/>
                  <a:t>에서 사용중인 </a:t>
                </a:r>
                <a:r>
                  <a:rPr lang="ko-KR" altLang="en-US" dirty="0" err="1" smtClean="0"/>
                  <a:t>아파치의</a:t>
                </a:r>
                <a:r>
                  <a:rPr lang="ko-KR" altLang="en-US" dirty="0" smtClean="0"/>
                  <a:t> 초기 프로젝트인 </a:t>
                </a:r>
                <a:r>
                  <a:rPr lang="en-US" altLang="ko-KR" dirty="0" smtClean="0"/>
                  <a:t>Kafka</a:t>
                </a:r>
                <a:r>
                  <a:rPr lang="ko-KR" altLang="en-US" dirty="0" smtClean="0"/>
                  <a:t>는 </a:t>
                </a:r>
                <a:r>
                  <a:rPr lang="ko-KR" altLang="en-US" dirty="0" err="1" smtClean="0"/>
                  <a:t>확장성이</a:t>
                </a:r>
                <a:r>
                  <a:rPr lang="ko-KR" altLang="en-US" dirty="0" smtClean="0"/>
                  <a:t> 좋고 처리량이 높은 분산 메시지 시스템으로 지속적이고 우수한 메시지 전달 성능을 보장함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79388" y="998730"/>
                <a:ext cx="8713787" cy="5543705"/>
              </a:xfrm>
              <a:blipFill rotWithShape="1">
                <a:blip r:embed="rId2"/>
                <a:stretch>
                  <a:fillRect r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0" y="2573905"/>
            <a:ext cx="5909503" cy="41733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1950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/>
              <a:t>빅데이터의</a:t>
            </a:r>
            <a:r>
              <a:rPr lang="ko-KR" altLang="en-US" dirty="0"/>
              <a:t> </a:t>
            </a:r>
            <a:r>
              <a:rPr lang="ko-KR" altLang="en-US" dirty="0" smtClean="0"/>
              <a:t>수집 및 통합 기술</a:t>
            </a:r>
            <a:endParaRPr lang="ko-KR" alt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내용 개체 틀 2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79388" y="1052735"/>
                <a:ext cx="8713787" cy="5543705"/>
              </a:xfrm>
            </p:spPr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/>
                      <m:t>OpenRefine</m:t>
                    </m:r>
                    <m:r>
                      <m:rPr>
                        <m:nor/>
                      </m:rPr>
                      <a:rPr lang="ko-KR" altLang="en-US" baseline="30000"/>
                      <m:t>오픈리파인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학계나 </a:t>
                </a:r>
                <a:r>
                  <a:rPr lang="ko-KR" altLang="en-US" dirty="0" smtClean="0"/>
                  <a:t>관공서에서 발표하는 대규모 데이터에 정제되지 않은 상태로 있는 데이터를 깔끔하게 정리해</a:t>
                </a:r>
                <a:r>
                  <a:rPr lang="en-US" altLang="ko-KR" dirty="0"/>
                  <a:t/>
                </a:r>
                <a:r>
                  <a:rPr lang="ko-KR" altLang="en-US" dirty="0" smtClean="0"/>
                  <a:t>주는 데이터 정제 툴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크고 복잡한 스프레드시트를 정리 가능함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기능 </a:t>
                </a:r>
                <a:r>
                  <a:rPr lang="en-US" altLang="ko-KR" dirty="0" smtClean="0"/>
                  <a:t>– </a:t>
                </a:r>
                <a:r>
                  <a:rPr lang="ko-KR" altLang="en-US" dirty="0" smtClean="0"/>
                  <a:t>생성된 </a:t>
                </a:r>
                <a:r>
                  <a:rPr lang="ko-KR" altLang="en-US" dirty="0" err="1" smtClean="0"/>
                  <a:t>데어터</a:t>
                </a:r>
                <a:r>
                  <a:rPr lang="ko-KR" altLang="en-US" dirty="0" smtClean="0"/>
                  <a:t> 집합에서 흔하게 나타나는 일반적인 오류를 수정하고 방대한 양의 데이터에 포함된 불필요한 데이터를 정리함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79388" y="1052735"/>
                <a:ext cx="8713787" cy="5543705"/>
              </a:xfrm>
              <a:blipFill rotWithShape="1">
                <a:blip r:embed="rId2"/>
                <a:stretch>
                  <a:fillRect r="-2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315" y="3367450"/>
            <a:ext cx="4905546" cy="33300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47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5ErAOXMijwbOU1C94gQ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csC8rnppnKR1ywRriH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LEtvfynzB5ZayLl4ZWN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XwhowXLwl7wJaABsj7wH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fax0EuXVIDdDLsPaj8r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nJbIjOPbbSImvBr7lBt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y5nBDrvgkFlUcfKbhXJ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yI9m3D3NmCQqOZ3XljE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6X9Tc0oyCahkv26sHU7I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mbjWC53CjbfZXM4Lq6hK"/>
</p:tagLst>
</file>

<file path=ppt/theme/theme1.xml><?xml version="1.0" encoding="utf-8"?>
<a:theme xmlns:a="http://schemas.openxmlformats.org/drawingml/2006/main" name="1_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2170</TotalTime>
  <Words>519</Words>
  <Application>Microsoft Office PowerPoint</Application>
  <PresentationFormat>화면 슬라이드 쇼(4:3)</PresentationFormat>
  <Paragraphs>65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1_유닉스</vt:lpstr>
      <vt:lpstr>슬라이드 1</vt:lpstr>
      <vt:lpstr>02 빅데이터의 수집 및 통합 기술</vt:lpstr>
      <vt:lpstr>02 빅데이터의 수집 및 통합 기술</vt:lpstr>
      <vt:lpstr>02 빅데이터의 수집 및 통합 기술</vt:lpstr>
      <vt:lpstr>02 빅데이터의 수집 및 통합 기술</vt:lpstr>
      <vt:lpstr>02 빅데이터의 수집 및 통합 기술</vt:lpstr>
      <vt:lpstr>02 빅데이터의 수집 및 통합 기술</vt:lpstr>
      <vt:lpstr>02 빅데이터의 수집 및 통합 기술</vt:lpstr>
      <vt:lpstr>02 빅데이터의 수집 및 통합 기술</vt:lpstr>
      <vt:lpstr>02 빅데이터의 수집 및 통합 기술</vt:lpstr>
      <vt:lpstr>02 빅데이터의 수집 및 통합 기술</vt:lpstr>
      <vt:lpstr>02 빅데이터의 수집 및 통합 기술</vt:lpstr>
      <vt:lpstr>02 빅데이터의 수집 및 통합 기술</vt:lpstr>
      <vt:lpstr>02 빅데이터의 수집 및 통합 기술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Windows 사용자</cp:lastModifiedBy>
  <cp:revision>208</cp:revision>
  <dcterms:created xsi:type="dcterms:W3CDTF">2012-07-23T02:34:37Z</dcterms:created>
  <dcterms:modified xsi:type="dcterms:W3CDTF">2018-03-07T00:11:20Z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