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2"/>
  </p:notesMasterIdLst>
  <p:sldIdLst>
    <p:sldId id="329" r:id="rId2"/>
    <p:sldId id="409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71" r:id="rId20"/>
    <p:sldId id="489" r:id="rId21"/>
    <p:sldId id="490" r:id="rId22"/>
    <p:sldId id="491" r:id="rId23"/>
    <p:sldId id="492" r:id="rId24"/>
    <p:sldId id="488" r:id="rId25"/>
    <p:sldId id="494" r:id="rId26"/>
    <p:sldId id="493" r:id="rId27"/>
    <p:sldId id="496" r:id="rId28"/>
    <p:sldId id="497" r:id="rId29"/>
    <p:sldId id="498" r:id="rId30"/>
    <p:sldId id="49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77" autoAdjust="0"/>
    <p:restoredTop sz="94660"/>
  </p:normalViewPr>
  <p:slideViewPr>
    <p:cSldViewPr>
      <p:cViewPr>
        <p:scale>
          <a:sx n="85" d="100"/>
          <a:sy n="85" d="100"/>
        </p:scale>
        <p:origin x="-1200" y="-7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7870" y="1538790"/>
            <a:ext cx="54954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빅데이터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컴퓨팅 기술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빅데이터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저장 및 관리 기술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HDFS </a:t>
            </a:r>
            <a:r>
              <a:rPr lang="en-US" altLang="ko-KR" baseline="30000" dirty="0" err="1" smtClean="0"/>
              <a:t>Hadoop</a:t>
            </a:r>
            <a:r>
              <a:rPr lang="en-US" altLang="ko-KR" baseline="30000" dirty="0" smtClean="0"/>
              <a:t> Distributed File System [05] </a:t>
            </a:r>
            <a:r>
              <a:rPr lang="en-US" altLang="ko-KR" dirty="0" smtClean="0"/>
              <a:t>  </a:t>
            </a:r>
          </a:p>
          <a:p>
            <a:pPr lvl="2"/>
            <a:r>
              <a:rPr lang="ko-KR" altLang="en-US" dirty="0" err="1"/>
              <a:t>하둡은</a:t>
            </a:r>
            <a:r>
              <a:rPr lang="ko-KR" altLang="en-US" dirty="0"/>
              <a:t> 아파치 진영에서 분산 환경 컴퓨팅을 목표로 시작한 </a:t>
            </a:r>
            <a:r>
              <a:rPr lang="ko-KR" altLang="en-US" dirty="0" smtClean="0"/>
              <a:t>프로젝트</a:t>
            </a:r>
            <a:r>
              <a:rPr lang="ko-KR" altLang="en-US" dirty="0"/>
              <a:t>임</a:t>
            </a:r>
            <a:endParaRPr lang="en-US" altLang="ko-KR" dirty="0" smtClean="0"/>
          </a:p>
          <a:p>
            <a:pPr lvl="2"/>
            <a:r>
              <a:rPr lang="ko-KR" altLang="en-US" dirty="0"/>
              <a:t>파일 시스템은 분산 처리 </a:t>
            </a:r>
            <a:r>
              <a:rPr lang="ko-KR" altLang="en-US" dirty="0" smtClean="0"/>
              <a:t>환경에서 </a:t>
            </a:r>
            <a:r>
              <a:rPr lang="ko-KR" altLang="en-US" dirty="0"/>
              <a:t>필수 조건으로 </a:t>
            </a:r>
            <a:r>
              <a:rPr lang="ko-KR" altLang="en-US" dirty="0" err="1" smtClean="0"/>
              <a:t>하둡은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HDFS</a:t>
            </a:r>
            <a:r>
              <a:rPr lang="ko-KR" altLang="en-US" dirty="0"/>
              <a:t>를 </a:t>
            </a:r>
            <a:r>
              <a:rPr lang="ko-KR" altLang="en-US" dirty="0" smtClean="0"/>
              <a:t>제공함</a:t>
            </a:r>
            <a:endParaRPr lang="en-US" altLang="ko-KR" dirty="0" smtClean="0"/>
          </a:p>
          <a:p>
            <a:pPr lvl="2"/>
            <a:r>
              <a:rPr lang="ko-KR" altLang="en-US" dirty="0" err="1"/>
              <a:t>하둡은</a:t>
            </a:r>
            <a:r>
              <a:rPr lang="ko-KR" altLang="en-US" dirty="0"/>
              <a:t> 마스터</a:t>
            </a:r>
            <a:r>
              <a:rPr lang="en-US" altLang="ko-KR" baseline="30000" dirty="0"/>
              <a:t>Master</a:t>
            </a:r>
            <a:r>
              <a:rPr lang="en-US" altLang="ko-KR" dirty="0"/>
              <a:t> </a:t>
            </a:r>
            <a:r>
              <a:rPr lang="ko-KR" altLang="en-US" dirty="0"/>
              <a:t>하나와 </a:t>
            </a:r>
            <a:r>
              <a:rPr lang="ko-KR" altLang="en-US" dirty="0" err="1" smtClean="0"/>
              <a:t>슬레이브</a:t>
            </a:r>
            <a:r>
              <a:rPr lang="en-US" altLang="ko-KR" baseline="30000" dirty="0"/>
              <a:t>Slave</a:t>
            </a:r>
            <a:r>
              <a:rPr lang="en-US" altLang="ko-KR" dirty="0"/>
              <a:t> </a:t>
            </a:r>
            <a:r>
              <a:rPr lang="ko-KR" altLang="en-US" dirty="0"/>
              <a:t>여러 개로 클러스터를 </a:t>
            </a:r>
            <a:r>
              <a:rPr lang="ko-KR" altLang="en-US" dirty="0" smtClean="0"/>
              <a:t>구성함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HDFS</a:t>
            </a:r>
            <a:r>
              <a:rPr lang="ko-KR" altLang="en-US" dirty="0" smtClean="0"/>
              <a:t>에서는 </a:t>
            </a:r>
            <a:r>
              <a:rPr lang="ko-KR" altLang="en-US" dirty="0"/>
              <a:t>마스터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 </a:t>
            </a:r>
            <a:r>
              <a:rPr lang="en-US" altLang="ko-KR" dirty="0" err="1"/>
              <a:t>NameNode</a:t>
            </a:r>
            <a:r>
              <a:rPr lang="ko-KR" altLang="en-US" dirty="0"/>
              <a:t>라고 하며</a:t>
            </a:r>
            <a:r>
              <a:rPr lang="en-US" altLang="ko-KR" dirty="0"/>
              <a:t>, </a:t>
            </a:r>
            <a:r>
              <a:rPr lang="ko-KR" altLang="en-US" dirty="0" err="1"/>
              <a:t>슬레이브</a:t>
            </a:r>
            <a:r>
              <a:rPr lang="ko-KR" altLang="en-US" dirty="0"/>
              <a:t>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2"/>
            <a:r>
              <a:rPr lang="en-US" altLang="ko-KR" dirty="0"/>
              <a:t>HDFS</a:t>
            </a:r>
            <a:r>
              <a:rPr lang="ko-KR" altLang="en-US" dirty="0"/>
              <a:t>는 대용량 파일을 클러스터에 여러 블록으로 분산하여 </a:t>
            </a:r>
            <a:r>
              <a:rPr lang="ko-KR" altLang="en-US" dirty="0" smtClean="0"/>
              <a:t>저장함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블록들은 마지막 블록을 제외 하고 모두 크기가 동일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크기는 </a:t>
            </a:r>
            <a:r>
              <a:rPr lang="en-US" altLang="ko-KR" dirty="0" smtClean="0"/>
              <a:t>64MB.</a:t>
            </a:r>
          </a:p>
          <a:p>
            <a:pPr lvl="2"/>
            <a:r>
              <a:rPr lang="en-US" altLang="ko-KR" dirty="0" smtClean="0"/>
              <a:t>HDFS</a:t>
            </a:r>
            <a:r>
              <a:rPr lang="ko-KR" altLang="en-US" dirty="0"/>
              <a:t>는</a:t>
            </a:r>
            <a:r>
              <a:rPr lang="ko-KR" altLang="en-US" dirty="0" smtClean="0"/>
              <a:t> 데이터 복제 기법을 지원함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8689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6624" y="1358770"/>
            <a:ext cx="6750751" cy="49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89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DynamoDB</a:t>
            </a:r>
            <a:r>
              <a:rPr lang="en-US" altLang="ko-KR" dirty="0" smtClean="0"/>
              <a:t> </a:t>
            </a:r>
            <a:r>
              <a:rPr lang="ko-KR" altLang="en-US" baseline="30000" dirty="0" err="1" smtClean="0"/>
              <a:t>다이나모</a:t>
            </a:r>
            <a:r>
              <a:rPr lang="en-US" altLang="ko-KR" baseline="30000" dirty="0" smtClean="0"/>
              <a:t>DB </a:t>
            </a:r>
            <a:r>
              <a:rPr lang="en-US" altLang="ko-KR" dirty="0" smtClean="0"/>
              <a:t>  </a:t>
            </a:r>
          </a:p>
          <a:p>
            <a:pPr lvl="2"/>
            <a:r>
              <a:rPr lang="ko-KR" altLang="en-US" dirty="0" smtClean="0"/>
              <a:t>아마존 웹에서 유</a:t>
            </a:r>
            <a:r>
              <a:rPr lang="en-US" altLang="ko-KR" dirty="0" smtClean="0"/>
              <a:t>·</a:t>
            </a:r>
            <a:r>
              <a:rPr lang="ko-KR" altLang="en-US" dirty="0" smtClean="0"/>
              <a:t>무료로 서비스</a:t>
            </a:r>
            <a:endParaRPr lang="en-US" altLang="ko-KR" dirty="0" smtClean="0"/>
          </a:p>
          <a:p>
            <a:pPr lvl="2"/>
            <a:r>
              <a:rPr lang="ko-KR" altLang="en-US" dirty="0"/>
              <a:t>하드웨어 </a:t>
            </a:r>
            <a:r>
              <a:rPr lang="ko-KR" altLang="en-US" dirty="0" err="1"/>
              <a:t>프로비저닝</a:t>
            </a:r>
            <a:r>
              <a:rPr lang="en-US" altLang="ko-KR" dirty="0"/>
              <a:t>, </a:t>
            </a:r>
            <a:r>
              <a:rPr lang="ko-KR" altLang="en-US" dirty="0"/>
              <a:t>복제</a:t>
            </a:r>
            <a:r>
              <a:rPr lang="en-US" altLang="ko-KR" dirty="0"/>
              <a:t>, </a:t>
            </a:r>
            <a:r>
              <a:rPr lang="ko-KR" altLang="en-US" dirty="0"/>
              <a:t>설정 패치</a:t>
            </a:r>
            <a:r>
              <a:rPr lang="en-US" altLang="ko-KR" dirty="0"/>
              <a:t>, </a:t>
            </a:r>
            <a:r>
              <a:rPr lang="ko-KR" altLang="en-US" dirty="0"/>
              <a:t>사용하는 응용 프로그램에 따른 </a:t>
            </a:r>
            <a:r>
              <a:rPr lang="en-US" altLang="ko-KR" dirty="0"/>
              <a:t>DB </a:t>
            </a:r>
            <a:r>
              <a:rPr lang="ko-KR" altLang="en-US" dirty="0"/>
              <a:t>자동 분할 기능 </a:t>
            </a:r>
            <a:r>
              <a:rPr lang="ko-KR" altLang="en-US" dirty="0" smtClean="0"/>
              <a:t>등을 지원하며</a:t>
            </a:r>
            <a:r>
              <a:rPr lang="en-US" altLang="ko-KR" dirty="0"/>
              <a:t>, </a:t>
            </a:r>
            <a:r>
              <a:rPr lang="ko-KR" altLang="en-US" dirty="0"/>
              <a:t>사용자는 원하는 만큼 데이터베이스를 생성하거나 삭제하여 데이터를 저장할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en-US" altLang="ko-KR" dirty="0" err="1"/>
              <a:t>DynamoDB</a:t>
            </a:r>
            <a:r>
              <a:rPr lang="ko-KR" altLang="en-US" dirty="0"/>
              <a:t>의 모든 데이터는 </a:t>
            </a:r>
            <a:r>
              <a:rPr lang="en-US" altLang="ko-KR" dirty="0"/>
              <a:t>SSD</a:t>
            </a:r>
            <a:r>
              <a:rPr lang="ko-KR" altLang="en-US" dirty="0"/>
              <a:t>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r>
              <a:rPr lang="en-US" altLang="ko-KR" dirty="0" err="1"/>
              <a:t>DynamoDB</a:t>
            </a:r>
            <a:r>
              <a:rPr lang="ko-KR" altLang="en-US" dirty="0"/>
              <a:t>의 기본 데이터 모델은 속성</a:t>
            </a:r>
            <a:r>
              <a:rPr lang="en-US" altLang="ko-KR" dirty="0"/>
              <a:t>, </a:t>
            </a:r>
            <a:r>
              <a:rPr lang="ko-KR" altLang="en-US" dirty="0"/>
              <a:t>항목</a:t>
            </a:r>
            <a:r>
              <a:rPr lang="en-US" altLang="ko-KR" dirty="0"/>
              <a:t>, </a:t>
            </a:r>
            <a:r>
              <a:rPr lang="ko-KR" altLang="en-US" dirty="0"/>
              <a:t>테이블로 </a:t>
            </a:r>
            <a:r>
              <a:rPr lang="ko-KR" altLang="en-US" dirty="0" smtClean="0"/>
              <a:t>구성됨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속성은 </a:t>
            </a:r>
            <a:r>
              <a:rPr lang="en-US" altLang="ko-KR" dirty="0"/>
              <a:t>&lt;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&gt; </a:t>
            </a:r>
            <a:r>
              <a:rPr lang="ko-KR" altLang="en-US" dirty="0"/>
              <a:t>쌍으로 </a:t>
            </a:r>
            <a:r>
              <a:rPr lang="ko-KR" altLang="en-US" dirty="0" smtClean="0"/>
              <a:t>구성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/>
              <a:t>이름은 문자열이어야 하며</a:t>
            </a:r>
            <a:r>
              <a:rPr lang="en-US" altLang="ko-KR" dirty="0"/>
              <a:t>, </a:t>
            </a:r>
            <a:r>
              <a:rPr lang="ko-KR" altLang="en-US" dirty="0"/>
              <a:t>값은 문자열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바이너리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문자열 </a:t>
            </a:r>
            <a:r>
              <a:rPr lang="ko-KR" altLang="en-US" dirty="0"/>
              <a:t>세트</a:t>
            </a:r>
            <a:r>
              <a:rPr lang="en-US" altLang="ko-KR" dirty="0"/>
              <a:t>, </a:t>
            </a:r>
            <a:r>
              <a:rPr lang="ko-KR" altLang="en-US" dirty="0"/>
              <a:t>숫자나 바이너리 집합 등의 형태일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4734145"/>
            <a:ext cx="6408248" cy="17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18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590" y="924594"/>
            <a:ext cx="6976098" cy="17101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1650" y="2753925"/>
            <a:ext cx="6210690" cy="38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44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555" y="1268760"/>
            <a:ext cx="8145905" cy="40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23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en-US" altLang="ko-KR" baseline="30000" dirty="0" err="1" smtClean="0"/>
              <a:t>MONGOus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DB; </a:t>
            </a:r>
            <a:r>
              <a:rPr lang="ko-KR" altLang="en-US" baseline="30000" dirty="0" smtClean="0"/>
              <a:t>몽고</a:t>
            </a:r>
            <a:r>
              <a:rPr lang="en-US" altLang="ko-KR" baseline="30000" dirty="0" smtClean="0"/>
              <a:t>DB [07]   </a:t>
            </a:r>
          </a:p>
          <a:p>
            <a:pPr lvl="2"/>
            <a:r>
              <a:rPr lang="ko-KR" altLang="en-US" dirty="0"/>
              <a:t>신뢰성과 확장성에 기반한 문서 지향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3"/>
            <a:r>
              <a:rPr lang="ko-KR" altLang="en-US" dirty="0"/>
              <a:t>방대한 양의 </a:t>
            </a:r>
            <a:r>
              <a:rPr lang="ko-KR" altLang="en-US" dirty="0" smtClean="0"/>
              <a:t>데이터에서 낮은 </a:t>
            </a:r>
            <a:r>
              <a:rPr lang="ko-KR" altLang="en-US" dirty="0"/>
              <a:t>관리 비용과 사용 편의성을 목표로 하는 </a:t>
            </a:r>
            <a:r>
              <a:rPr lang="en-US" altLang="ko-KR" dirty="0" err="1"/>
              <a:t>MongoDB</a:t>
            </a:r>
            <a:r>
              <a:rPr lang="ko-KR" altLang="en-US" dirty="0"/>
              <a:t>는 </a:t>
            </a:r>
            <a:r>
              <a:rPr lang="en-US" altLang="ko-KR" dirty="0"/>
              <a:t>10gen</a:t>
            </a:r>
            <a:r>
              <a:rPr lang="ko-KR" altLang="en-US" dirty="0"/>
              <a:t>이 오픈 소스로 개발한 </a:t>
            </a:r>
            <a:r>
              <a:rPr lang="ko-KR" altLang="en-US" dirty="0" smtClean="0"/>
              <a:t>것으로</a:t>
            </a:r>
            <a:r>
              <a:rPr lang="en-US" altLang="ko-KR" dirty="0"/>
              <a:t>, </a:t>
            </a:r>
            <a:r>
              <a:rPr lang="ko-KR" altLang="en-US" dirty="0"/>
              <a:t>상업적인 지원이 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MongoDB</a:t>
            </a:r>
            <a:r>
              <a:rPr lang="ko-KR" altLang="en-US" dirty="0"/>
              <a:t>에서 저장의 최소 단위는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</a:t>
            </a:r>
            <a:r>
              <a:rPr lang="ko-KR" altLang="en-US" dirty="0"/>
              <a:t>문서들은 </a:t>
            </a:r>
            <a:r>
              <a:rPr lang="en-US" altLang="ko-KR" dirty="0"/>
              <a:t>RDBMS</a:t>
            </a:r>
            <a:r>
              <a:rPr lang="ko-KR" altLang="en-US" dirty="0"/>
              <a:t>의 테이블과 비슷한 컬렉션이라는 곳에 수집하며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smtClean="0"/>
              <a:t>컬렉션은 </a:t>
            </a:r>
            <a:r>
              <a:rPr lang="ko-KR" altLang="en-US" dirty="0"/>
              <a:t>데이터베이스에서 관리한다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err="1"/>
              <a:t>MongoDB</a:t>
            </a:r>
            <a:r>
              <a:rPr lang="ko-KR" altLang="en-US" dirty="0"/>
              <a:t>는 자동</a:t>
            </a:r>
            <a:r>
              <a:rPr lang="en-US" altLang="ko-KR" dirty="0"/>
              <a:t>-</a:t>
            </a:r>
            <a:r>
              <a:rPr lang="ko-KR" altLang="en-US" dirty="0" err="1"/>
              <a:t>샤딩</a:t>
            </a:r>
            <a:r>
              <a:rPr lang="en-US" altLang="ko-KR" baseline="30000" dirty="0"/>
              <a:t>Auto-</a:t>
            </a:r>
            <a:r>
              <a:rPr lang="en-US" altLang="ko-KR" baseline="30000" dirty="0" err="1"/>
              <a:t>Sharding</a:t>
            </a:r>
            <a:r>
              <a:rPr lang="ko-KR" altLang="en-US" dirty="0"/>
              <a:t>을 이용한 분산 확장이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샤딩은</a:t>
            </a:r>
            <a:r>
              <a:rPr lang="ko-KR" altLang="en-US" dirty="0" smtClean="0"/>
              <a:t> </a:t>
            </a:r>
            <a:r>
              <a:rPr lang="ko-KR" altLang="en-US" dirty="0"/>
              <a:t>데이터를 </a:t>
            </a:r>
            <a:r>
              <a:rPr lang="ko-KR" altLang="en-US" dirty="0" smtClean="0"/>
              <a:t>분할하여 </a:t>
            </a:r>
            <a:r>
              <a:rPr lang="ko-KR" altLang="en-US" dirty="0"/>
              <a:t>다른 서버에 나누어 저장하는 과정을 말하며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DBMS</a:t>
            </a:r>
            <a:r>
              <a:rPr lang="ko-KR" altLang="en-US" dirty="0"/>
              <a:t>의 범위 질의</a:t>
            </a:r>
            <a:r>
              <a:rPr lang="en-US" altLang="ko-KR" dirty="0"/>
              <a:t>, </a:t>
            </a:r>
            <a:r>
              <a:rPr lang="ko-KR" altLang="en-US" dirty="0"/>
              <a:t>보조 인덱스</a:t>
            </a:r>
            <a:r>
              <a:rPr lang="en-US" altLang="ko-KR" dirty="0"/>
              <a:t>, </a:t>
            </a:r>
            <a:r>
              <a:rPr lang="ko-KR" altLang="en-US" dirty="0"/>
              <a:t>정렬 등 연산과 </a:t>
            </a:r>
            <a:r>
              <a:rPr lang="ko-KR" altLang="en-US" dirty="0" err="1"/>
              <a:t>맵리듀스</a:t>
            </a:r>
            <a:r>
              <a:rPr lang="ko-KR" altLang="en-US" dirty="0"/>
              <a:t> 등 </a:t>
            </a:r>
            <a:r>
              <a:rPr lang="ko-KR" altLang="en-US" dirty="0" smtClean="0"/>
              <a:t>집계 연산을 </a:t>
            </a:r>
            <a:r>
              <a:rPr lang="ko-KR" altLang="en-US" dirty="0"/>
              <a:t>함께 지원한다</a:t>
            </a:r>
            <a:r>
              <a:rPr lang="en-US" altLang="ko-KR" dirty="0"/>
              <a:t>. </a:t>
            </a:r>
            <a:r>
              <a:rPr lang="ko-KR" altLang="en-US" dirty="0"/>
              <a:t>데이터는 </a:t>
            </a:r>
            <a:r>
              <a:rPr lang="en-US" altLang="ko-KR" dirty="0"/>
              <a:t>BSON </a:t>
            </a:r>
            <a:r>
              <a:rPr lang="ko-KR" altLang="en-US" dirty="0"/>
              <a:t>형태로 저장하며</a:t>
            </a:r>
            <a:r>
              <a:rPr lang="en-US" altLang="ko-KR" dirty="0"/>
              <a:t>, C++</a:t>
            </a:r>
            <a:r>
              <a:rPr lang="ko-KR" altLang="en-US" dirty="0"/>
              <a:t>로 작성한다</a:t>
            </a:r>
            <a:r>
              <a:rPr lang="en-US" altLang="ko-KR" dirty="0" smtClean="0"/>
              <a:t>. </a:t>
            </a:r>
            <a:r>
              <a:rPr lang="ko-KR" altLang="en-US" dirty="0"/>
              <a:t>그리고 서버의 용량이 부족할 때 새로운 </a:t>
            </a:r>
            <a:r>
              <a:rPr lang="ko-KR" altLang="en-US" dirty="0" err="1" smtClean="0"/>
              <a:t>샤드</a:t>
            </a:r>
            <a:r>
              <a:rPr lang="ko-KR" altLang="en-US" dirty="0" smtClean="0"/>
              <a:t> </a:t>
            </a:r>
            <a:r>
              <a:rPr lang="en-US" altLang="ko-KR" baseline="30000" dirty="0" smtClean="0"/>
              <a:t>Shard</a:t>
            </a:r>
            <a:r>
              <a:rPr lang="en-US" altLang="ko-KR" dirty="0" smtClean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추가하면 자동으로 </a:t>
            </a:r>
            <a:r>
              <a:rPr lang="ko-KR" altLang="en-US" dirty="0" err="1"/>
              <a:t>재분산</a:t>
            </a:r>
            <a:r>
              <a:rPr lang="en-US" altLang="ko-KR" baseline="30000" dirty="0" smtClean="0"/>
              <a:t>Re-Distribution</a:t>
            </a:r>
            <a:r>
              <a:rPr lang="ko-KR" altLang="en-US" dirty="0"/>
              <a:t>을 수행한다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6949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953723"/>
            <a:ext cx="4275475" cy="57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75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CouchDB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Cluster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Of Unreliable Commodity Hardware DB;</a:t>
            </a:r>
            <a:r>
              <a:rPr lang="ko-KR" altLang="en-US" baseline="30000" dirty="0" err="1" smtClean="0"/>
              <a:t>카우치</a:t>
            </a:r>
            <a:r>
              <a:rPr lang="en-US" altLang="ko-KR" baseline="30000" dirty="0" smtClean="0"/>
              <a:t>DB</a:t>
            </a:r>
          </a:p>
          <a:p>
            <a:pPr lvl="2"/>
            <a:r>
              <a:rPr lang="ko-KR" altLang="en-US" dirty="0" smtClean="0"/>
              <a:t>인터페이스가 </a:t>
            </a:r>
            <a:r>
              <a:rPr lang="en-US" altLang="ko-KR" dirty="0"/>
              <a:t>JavaScript</a:t>
            </a:r>
            <a:r>
              <a:rPr lang="ko-KR" altLang="en-US" dirty="0"/>
              <a:t>로 구성된 문서 기반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MongoDB</a:t>
            </a:r>
            <a:r>
              <a:rPr lang="ko-KR" altLang="en-US" dirty="0" smtClean="0"/>
              <a:t>보다 제공 </a:t>
            </a:r>
            <a:r>
              <a:rPr lang="ko-KR" altLang="en-US" dirty="0"/>
              <a:t>질의</a:t>
            </a:r>
            <a:r>
              <a:rPr lang="en-US" altLang="ko-KR" dirty="0"/>
              <a:t>, </a:t>
            </a:r>
            <a:r>
              <a:rPr lang="ko-KR" altLang="en-US" dirty="0" err="1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버전 </a:t>
            </a:r>
            <a:r>
              <a:rPr lang="ko-KR" altLang="en-US" dirty="0" smtClean="0"/>
              <a:t>관리 등에서 </a:t>
            </a:r>
            <a:r>
              <a:rPr lang="ko-KR" altLang="en-US" dirty="0"/>
              <a:t>성능이 더 </a:t>
            </a:r>
            <a:r>
              <a:rPr lang="ko-KR" altLang="en-US" dirty="0" smtClean="0"/>
              <a:t>우수함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</a:t>
            </a:r>
            <a:r>
              <a:rPr lang="ko-KR" altLang="en-US" dirty="0"/>
              <a:t>데이터베이스와 </a:t>
            </a:r>
            <a:r>
              <a:rPr lang="ko-KR" altLang="en-US" dirty="0" smtClean="0"/>
              <a:t> 속성</a:t>
            </a:r>
            <a:r>
              <a:rPr lang="en-US" altLang="ko-KR" baseline="30000" dirty="0"/>
              <a:t>Atomicity (</a:t>
            </a:r>
            <a:r>
              <a:rPr lang="ko-KR" altLang="en-US" baseline="30000" dirty="0" err="1"/>
              <a:t>원자성</a:t>
            </a:r>
            <a:r>
              <a:rPr lang="en-US" altLang="ko-KR" baseline="30000" dirty="0"/>
              <a:t>), Consistency (</a:t>
            </a:r>
            <a:r>
              <a:rPr lang="ko-KR" altLang="en-US" baseline="30000" dirty="0"/>
              <a:t>일관성</a:t>
            </a:r>
            <a:r>
              <a:rPr lang="en-US" altLang="ko-KR" baseline="30000" dirty="0" smtClean="0"/>
              <a:t>),Isolation </a:t>
            </a:r>
            <a:r>
              <a:rPr lang="en-US" altLang="ko-KR" baseline="30000" dirty="0"/>
              <a:t>(</a:t>
            </a:r>
            <a:r>
              <a:rPr lang="ko-KR" altLang="en-US" baseline="30000" dirty="0"/>
              <a:t>독립성</a:t>
            </a:r>
            <a:r>
              <a:rPr lang="en-US" altLang="ko-KR" baseline="30000" dirty="0"/>
              <a:t>), Durability (</a:t>
            </a:r>
            <a:r>
              <a:rPr lang="ko-KR" altLang="en-US" baseline="30000" dirty="0"/>
              <a:t>지속성</a:t>
            </a:r>
            <a:r>
              <a:rPr lang="en-US" altLang="ko-KR" baseline="30000" dirty="0"/>
              <a:t>); ACID</a:t>
            </a:r>
            <a:r>
              <a:rPr lang="ko-KR" altLang="en-US" dirty="0"/>
              <a:t>이 같아 데이터가 여러 시점에서 접근할 때 발생할 수 있는 </a:t>
            </a:r>
            <a:r>
              <a:rPr lang="ko-KR" altLang="en-US" dirty="0" smtClean="0"/>
              <a:t>문제점을 </a:t>
            </a:r>
            <a:r>
              <a:rPr lang="ko-KR" altLang="en-US" dirty="0"/>
              <a:t>다중 버전 동시 동작 제어 기능으로 해결할 수 있다</a:t>
            </a:r>
            <a:r>
              <a:rPr lang="en-US" altLang="ko-KR" dirty="0"/>
              <a:t>. </a:t>
            </a:r>
            <a:r>
              <a:rPr lang="ko-KR" altLang="en-US" dirty="0"/>
              <a:t>하지만 쓰기 작업 중 충돌이 발생하면 </a:t>
            </a:r>
            <a:r>
              <a:rPr lang="ko-KR" altLang="en-US" dirty="0" smtClean="0"/>
              <a:t>다른 </a:t>
            </a:r>
            <a:r>
              <a:rPr lang="ko-KR" altLang="en-US" dirty="0"/>
              <a:t>기술에 </a:t>
            </a:r>
            <a:r>
              <a:rPr lang="ko-KR" altLang="en-US" dirty="0" smtClean="0"/>
              <a:t>비해 </a:t>
            </a:r>
            <a:r>
              <a:rPr lang="ko-KR" altLang="en-US" dirty="0"/>
              <a:t>클라이언트의 부하가 증가한다는 단점이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2"/>
            <a:r>
              <a:rPr lang="ko-KR" altLang="en-US" dirty="0"/>
              <a:t>아파치 </a:t>
            </a:r>
            <a:r>
              <a:rPr lang="ko-KR" altLang="en-US" dirty="0" smtClean="0"/>
              <a:t>프로젝트 </a:t>
            </a:r>
            <a:r>
              <a:rPr lang="ko-KR" altLang="en-US" dirty="0"/>
              <a:t>중 유일하게 </a:t>
            </a:r>
            <a:r>
              <a:rPr lang="en-US" altLang="ko-KR" dirty="0" err="1"/>
              <a:t>Erlang</a:t>
            </a:r>
            <a:r>
              <a:rPr lang="ko-KR" altLang="en-US" baseline="30000" dirty="0" err="1"/>
              <a:t>얼랭</a:t>
            </a:r>
            <a:r>
              <a:rPr lang="ko-KR" altLang="en-US" dirty="0" err="1"/>
              <a:t>을</a:t>
            </a:r>
            <a:r>
              <a:rPr lang="ko-KR" altLang="en-US" dirty="0"/>
              <a:t> 언어로 </a:t>
            </a:r>
            <a:r>
              <a:rPr lang="ko-KR" altLang="en-US" dirty="0" smtClean="0"/>
              <a:t>사용하며 데이터 표현 </a:t>
            </a:r>
            <a:r>
              <a:rPr lang="ko-KR" altLang="en-US" dirty="0"/>
              <a:t>방식은 </a:t>
            </a:r>
            <a:r>
              <a:rPr lang="en-US" altLang="ko-KR" dirty="0"/>
              <a:t>JSON </a:t>
            </a:r>
            <a:r>
              <a:rPr lang="ko-KR" altLang="en-US" dirty="0" err="1"/>
              <a:t>파서를</a:t>
            </a:r>
            <a:r>
              <a:rPr lang="ko-KR" altLang="en-US" dirty="0"/>
              <a:t> </a:t>
            </a:r>
            <a:r>
              <a:rPr lang="ko-KR" altLang="en-US" dirty="0" smtClean="0"/>
              <a:t>사용한다</a:t>
            </a:r>
            <a:endParaRPr lang="en-US" altLang="ko-KR" dirty="0" smtClean="0"/>
          </a:p>
          <a:p>
            <a:pPr lvl="2"/>
            <a:r>
              <a:rPr lang="en-US" altLang="ko-KR" dirty="0" err="1"/>
              <a:t>CouchDB</a:t>
            </a:r>
            <a:r>
              <a:rPr lang="ko-KR" altLang="en-US" dirty="0"/>
              <a:t>는 양방향 복제와 </a:t>
            </a:r>
            <a:r>
              <a:rPr lang="ko-KR" altLang="en-US" dirty="0" err="1"/>
              <a:t>맵리듀스를</a:t>
            </a:r>
            <a:r>
              <a:rPr lang="ko-KR" altLang="en-US" dirty="0"/>
              <a:t> 지원하기 때문에 오프라인 모드로 사용하다 추후 </a:t>
            </a:r>
            <a:r>
              <a:rPr lang="ko-KR" altLang="en-US" dirty="0" smtClean="0"/>
              <a:t>동기화할 </a:t>
            </a:r>
            <a:r>
              <a:rPr lang="ko-KR" altLang="en-US" dirty="0"/>
              <a:t>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2"/>
            <a:r>
              <a:rPr lang="en-US" altLang="ko-KR" dirty="0" err="1"/>
              <a:t>CouchDB</a:t>
            </a:r>
            <a:r>
              <a:rPr lang="ko-KR" altLang="en-US" dirty="0"/>
              <a:t>에서는 충돌을 예외 상황으로 구분하지 않으며 충돌 문서도 복제</a:t>
            </a:r>
            <a:r>
              <a:rPr lang="en-US" altLang="ko-KR" dirty="0"/>
              <a:t>, </a:t>
            </a:r>
            <a:r>
              <a:rPr lang="ko-KR" altLang="en-US" dirty="0"/>
              <a:t>보안 적용 등 일반 문서와 똑같이 </a:t>
            </a:r>
            <a:r>
              <a:rPr lang="ko-KR" altLang="en-US" dirty="0" smtClean="0"/>
              <a:t>취급한다</a:t>
            </a:r>
            <a:endParaRPr lang="en-US" altLang="ko-KR" dirty="0"/>
          </a:p>
          <a:p>
            <a:pPr lvl="2"/>
            <a:r>
              <a:rPr lang="ko-KR" altLang="en-US" dirty="0" smtClean="0"/>
              <a:t>전체텍스트 </a:t>
            </a:r>
            <a:r>
              <a:rPr lang="ko-KR" altLang="en-US" dirty="0"/>
              <a:t>검색 </a:t>
            </a:r>
            <a:r>
              <a:rPr lang="en-US" altLang="ko-KR" dirty="0"/>
              <a:t>API, </a:t>
            </a:r>
            <a:r>
              <a:rPr lang="ko-KR" altLang="en-US" dirty="0" err="1"/>
              <a:t>뷰</a:t>
            </a:r>
            <a:r>
              <a:rPr lang="ko-KR" altLang="en-US" dirty="0"/>
              <a:t> 인덱스</a:t>
            </a:r>
            <a:r>
              <a:rPr lang="en-US" altLang="ko-KR" dirty="0"/>
              <a:t>, </a:t>
            </a:r>
            <a:r>
              <a:rPr lang="ko-KR" altLang="en-US" dirty="0"/>
              <a:t>확장 가능한 보안 모델 등을 </a:t>
            </a:r>
            <a:r>
              <a:rPr lang="ko-KR" altLang="en-US" dirty="0" smtClean="0"/>
              <a:t>지원함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0146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575" y="1538790"/>
            <a:ext cx="7826956" cy="4950550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 smtClean="0"/>
              <a:t>CouchDB</a:t>
            </a:r>
            <a:r>
              <a:rPr lang="ko-KR" altLang="en-US" dirty="0" smtClean="0"/>
              <a:t>의 관리 화면 </a:t>
            </a:r>
            <a:r>
              <a:rPr lang="en-US" altLang="ko-KR" dirty="0" smtClean="0"/>
              <a:t>[09]</a:t>
            </a:r>
          </a:p>
        </p:txBody>
      </p:sp>
    </p:spTree>
    <p:extLst>
      <p:ext uri="{BB962C8B-B14F-4D97-AF65-F5344CB8AC3E}">
        <p14:creationId xmlns:p14="http://schemas.microsoft.com/office/powerpoint/2010/main" xmlns="" val="36907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및 관리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smtClean="0"/>
              <a:t>Cassandra</a:t>
            </a:r>
            <a:r>
              <a:rPr lang="ko-KR" altLang="en-US" baseline="30000" dirty="0" err="1" smtClean="0"/>
              <a:t>카산드라</a:t>
            </a:r>
            <a:r>
              <a:rPr lang="ko-KR" altLang="en-US" baseline="30000" dirty="0" smtClean="0"/>
              <a:t> </a:t>
            </a:r>
            <a:r>
              <a:rPr lang="en-US" altLang="ko-KR" baseline="30000" dirty="0" smtClean="0"/>
              <a:t>[10]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&gt; </a:t>
            </a:r>
            <a:r>
              <a:rPr lang="ko-KR" altLang="en-US" dirty="0"/>
              <a:t>구조의 </a:t>
            </a:r>
            <a:r>
              <a:rPr lang="en-US" altLang="ko-KR" dirty="0" smtClean="0"/>
              <a:t>DBMS</a:t>
            </a:r>
            <a:r>
              <a:rPr lang="ko-KR" altLang="en-US" dirty="0"/>
              <a:t>로 </a:t>
            </a:r>
            <a:r>
              <a:rPr lang="ko-KR" altLang="en-US" dirty="0" err="1" smtClean="0"/>
              <a:t>페이스북에</a:t>
            </a:r>
            <a:r>
              <a:rPr lang="ko-KR" altLang="en-US" dirty="0" smtClean="0"/>
              <a:t> 적용하여 </a:t>
            </a:r>
            <a:r>
              <a:rPr lang="ko-KR" altLang="en-US" dirty="0"/>
              <a:t>사용하다가 </a:t>
            </a:r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ko-KR" altLang="en-US" dirty="0" err="1"/>
              <a:t>구글을</a:t>
            </a:r>
            <a:r>
              <a:rPr lang="ko-KR" altLang="en-US" dirty="0"/>
              <a:t> 이용하여 오픈 소스로 </a:t>
            </a:r>
            <a:r>
              <a:rPr lang="ko-KR" altLang="en-US" dirty="0" smtClean="0"/>
              <a:t>배포함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3"/>
            <a:r>
              <a:rPr lang="ko-KR" altLang="en-US" dirty="0" err="1"/>
              <a:t>토큰링</a:t>
            </a:r>
            <a:r>
              <a:rPr lang="ko-KR" altLang="en-US" dirty="0"/>
              <a:t> 배경의 키 구간이 설정되어 있어 서버</a:t>
            </a:r>
            <a:r>
              <a:rPr lang="en-US" altLang="ko-KR" dirty="0"/>
              <a:t>(</a:t>
            </a:r>
            <a:r>
              <a:rPr lang="ko-KR" altLang="en-US" dirty="0" err="1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의 추가 및 제거만으로도 전체 저장 공간의 유연한 </a:t>
            </a:r>
            <a:r>
              <a:rPr lang="ko-KR" altLang="en-US" dirty="0" smtClean="0"/>
              <a:t>확장 및 </a:t>
            </a:r>
            <a:r>
              <a:rPr lang="ko-KR" altLang="en-US" dirty="0"/>
              <a:t>축소가 </a:t>
            </a:r>
            <a:r>
              <a:rPr lang="ko-KR" altLang="en-US" dirty="0" smtClean="0"/>
              <a:t>가능하다</a:t>
            </a:r>
            <a:endParaRPr lang="en-US" altLang="ko-KR" dirty="0"/>
          </a:p>
          <a:p>
            <a:pPr lvl="3"/>
            <a:r>
              <a:rPr lang="ko-KR" altLang="en-US" dirty="0"/>
              <a:t>다른 서버</a:t>
            </a:r>
            <a:r>
              <a:rPr lang="en-US" altLang="ko-KR" dirty="0"/>
              <a:t>(</a:t>
            </a:r>
            <a:r>
              <a:rPr lang="ko-KR" altLang="en-US" dirty="0" err="1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에 데이터 </a:t>
            </a:r>
            <a:r>
              <a:rPr lang="ko-KR" altLang="en-US" dirty="0" err="1"/>
              <a:t>복제본을</a:t>
            </a:r>
            <a:r>
              <a:rPr lang="ko-KR" altLang="en-US" dirty="0"/>
              <a:t> 구성하여 특정 </a:t>
            </a:r>
            <a:r>
              <a:rPr lang="ko-KR" altLang="en-US" dirty="0" err="1"/>
              <a:t>노드에</a:t>
            </a:r>
            <a:r>
              <a:rPr lang="ko-KR" altLang="en-US" dirty="0"/>
              <a:t> 장애가 발생해도 서비스에 영향을 주지 않고</a:t>
            </a:r>
            <a:r>
              <a:rPr lang="en-US" altLang="ko-KR" dirty="0"/>
              <a:t>, </a:t>
            </a:r>
            <a:r>
              <a:rPr lang="ko-KR" altLang="en-US" dirty="0" smtClean="0"/>
              <a:t>데이터가 </a:t>
            </a:r>
            <a:r>
              <a:rPr lang="ko-KR" altLang="en-US" dirty="0"/>
              <a:t>유실되지 </a:t>
            </a:r>
            <a:r>
              <a:rPr lang="ko-KR" altLang="en-US" dirty="0" smtClean="0"/>
              <a:t>않는다</a:t>
            </a:r>
            <a:endParaRPr lang="en-US" altLang="ko-KR" dirty="0" smtClean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추가</a:t>
            </a:r>
            <a:r>
              <a:rPr lang="en-US" altLang="ko-KR" dirty="0"/>
              <a:t>·</a:t>
            </a:r>
            <a:r>
              <a:rPr lang="ko-KR" altLang="en-US" dirty="0"/>
              <a:t>삭제할 때 실제 스토리지 구조에 적용하기 전에 먼저 </a:t>
            </a:r>
            <a:r>
              <a:rPr lang="en-US" altLang="ko-KR" dirty="0" err="1"/>
              <a:t>CommitLog</a:t>
            </a:r>
            <a:r>
              <a:rPr lang="ko-KR" altLang="en-US" dirty="0"/>
              <a:t>에 변경 사항을 </a:t>
            </a:r>
            <a:r>
              <a:rPr lang="ko-KR" altLang="en-US" dirty="0" smtClean="0"/>
              <a:t>기록하므로 </a:t>
            </a:r>
            <a:r>
              <a:rPr lang="en-US" altLang="ko-KR" dirty="0" smtClean="0"/>
              <a:t>MySQL </a:t>
            </a:r>
            <a:r>
              <a:rPr lang="ko-KR" altLang="en-US" dirty="0"/>
              <a:t>대비 </a:t>
            </a:r>
            <a:r>
              <a:rPr lang="en-US" altLang="ko-KR" dirty="0"/>
              <a:t>8~15</a:t>
            </a:r>
            <a:r>
              <a:rPr lang="ko-KR" altLang="en-US" dirty="0"/>
              <a:t>배 빠른 성능을 </a:t>
            </a:r>
            <a:r>
              <a:rPr lang="ko-KR" altLang="en-US" dirty="0" smtClean="0"/>
              <a:t>보인다</a:t>
            </a:r>
            <a:endParaRPr lang="en-US" altLang="ko-KR" dirty="0" smtClean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차 인덱스는 열 집합의 열 이름</a:t>
            </a:r>
            <a:r>
              <a:rPr lang="en-US" altLang="ko-KR" dirty="0"/>
              <a:t>, 2</a:t>
            </a:r>
            <a:r>
              <a:rPr lang="ko-KR" altLang="en-US" dirty="0"/>
              <a:t>차 인덱스는 열의 값을 기반으로 </a:t>
            </a:r>
            <a:r>
              <a:rPr lang="ko-KR" altLang="en-US" dirty="0" smtClean="0"/>
              <a:t>한다</a:t>
            </a:r>
            <a:endParaRPr lang="en-US" altLang="ko-KR" dirty="0"/>
          </a:p>
          <a:p>
            <a:pPr lvl="3"/>
            <a:r>
              <a:rPr lang="ko-KR" altLang="en-US" dirty="0"/>
              <a:t>데이터 전송 프로토콜로 </a:t>
            </a:r>
            <a:r>
              <a:rPr lang="en-US" altLang="ko-KR" dirty="0"/>
              <a:t>Thrift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사실상 언어에 의존 없이 모든 </a:t>
            </a:r>
            <a:r>
              <a:rPr lang="ko-KR" altLang="en-US" dirty="0" smtClean="0"/>
              <a:t>환경에서 이용 가능하다</a:t>
            </a:r>
            <a:endParaRPr lang="en-US" altLang="ko-KR" dirty="0" smtClean="0"/>
          </a:p>
          <a:p>
            <a:pPr lvl="3"/>
            <a:r>
              <a:rPr lang="ko-KR" altLang="en-US" dirty="0"/>
              <a:t>물리 파일 저장 구조로 </a:t>
            </a:r>
            <a:r>
              <a:rPr lang="en-US" altLang="ko-KR" dirty="0" err="1" smtClean="0"/>
              <a:t>SSTable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Sorted</a:t>
            </a:r>
            <a:r>
              <a:rPr lang="en-US" altLang="ko-KR" baseline="30000" dirty="0"/>
              <a:t>, String, Table</a:t>
            </a:r>
            <a:r>
              <a:rPr lang="ko-KR" altLang="en-US" dirty="0"/>
              <a:t>을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물리 </a:t>
            </a:r>
            <a:r>
              <a:rPr lang="ko-KR" altLang="en-US" dirty="0"/>
              <a:t>파일을 저장하는 구조 자체가 </a:t>
            </a:r>
            <a:r>
              <a:rPr lang="en-US" altLang="ko-KR" dirty="0"/>
              <a:t>1</a:t>
            </a:r>
            <a:r>
              <a:rPr lang="ko-KR" altLang="en-US" dirty="0"/>
              <a:t>차 정렬 </a:t>
            </a:r>
            <a:r>
              <a:rPr lang="ko-KR" altLang="en-US" dirty="0" smtClean="0"/>
              <a:t>조건에 </a:t>
            </a:r>
            <a:r>
              <a:rPr lang="ko-KR" altLang="en-US" dirty="0"/>
              <a:t>맞추어 사전 정렬된 형태를 </a:t>
            </a:r>
            <a:r>
              <a:rPr lang="ko-KR" altLang="en-US" dirty="0" smtClean="0"/>
              <a:t>유지한다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9094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데이터 저장 구조가 한계에 달함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7904" y="1988840"/>
            <a:ext cx="5851346" cy="475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09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0668" y="1043735"/>
            <a:ext cx="6389328" cy="55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11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및 관리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err="1" smtClean="0"/>
              <a:t>HBase</a:t>
            </a:r>
            <a:r>
              <a:rPr lang="en-US" altLang="ko-KR" dirty="0" smtClean="0"/>
              <a:t> </a:t>
            </a:r>
            <a:r>
              <a:rPr lang="en-US" altLang="ko-KR" baseline="30000" dirty="0" err="1" smtClean="0"/>
              <a:t>Hadoop</a:t>
            </a:r>
            <a:r>
              <a:rPr lang="en-US" altLang="ko-KR" baseline="30000" dirty="0" smtClean="0"/>
              <a:t> </a:t>
            </a:r>
            <a:r>
              <a:rPr lang="en-US" altLang="ko-KR" baseline="30000" dirty="0" err="1" smtClean="0"/>
              <a:t>dataBASE</a:t>
            </a:r>
            <a:r>
              <a:rPr lang="en-US" altLang="ko-KR" baseline="30000" dirty="0" smtClean="0"/>
              <a:t>; H</a:t>
            </a:r>
            <a:r>
              <a:rPr lang="ko-KR" altLang="en-US" baseline="30000" dirty="0" smtClean="0"/>
              <a:t>베이스</a:t>
            </a:r>
            <a:endParaRPr lang="en-US" altLang="ko-KR" baseline="30000" dirty="0" smtClean="0"/>
          </a:p>
          <a:p>
            <a:pPr lvl="2"/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열 그룹</a:t>
            </a:r>
            <a:r>
              <a:rPr lang="en-US" altLang="ko-KR" dirty="0"/>
              <a:t>, </a:t>
            </a:r>
            <a:r>
              <a:rPr lang="ko-KR" altLang="en-US" dirty="0"/>
              <a:t>열 이름</a:t>
            </a:r>
            <a:r>
              <a:rPr lang="en-US" altLang="ko-KR" dirty="0"/>
              <a:t>, </a:t>
            </a:r>
            <a:r>
              <a:rPr lang="ko-KR" altLang="en-US" dirty="0"/>
              <a:t>타임스탬프를 이용한 테이블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파일 </a:t>
            </a:r>
            <a:r>
              <a:rPr lang="ko-KR" altLang="en-US" dirty="0" smtClean="0"/>
              <a:t>시스템 </a:t>
            </a:r>
            <a:r>
              <a:rPr lang="ko-KR" altLang="en-US" dirty="0"/>
              <a:t>위에 설치되며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ZooKeeper</a:t>
            </a:r>
            <a:r>
              <a:rPr lang="ko-KR" altLang="en-US" baseline="30000" dirty="0" err="1"/>
              <a:t>주키퍼</a:t>
            </a:r>
            <a:r>
              <a:rPr lang="ko-KR" altLang="en-US" dirty="0" err="1"/>
              <a:t>를</a:t>
            </a:r>
            <a:r>
              <a:rPr lang="ko-KR" altLang="en-US" dirty="0"/>
              <a:t> 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관리에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/>
              <a:t>읽기와 수정은 즉시 실행되며</a:t>
            </a:r>
            <a:r>
              <a:rPr lang="en-US" altLang="ko-KR" dirty="0"/>
              <a:t>, </a:t>
            </a:r>
            <a:r>
              <a:rPr lang="ko-KR" altLang="en-US" dirty="0" err="1"/>
              <a:t>맵리듀스</a:t>
            </a:r>
            <a:r>
              <a:rPr lang="ko-KR" altLang="en-US" dirty="0"/>
              <a:t> 연산은 일괄 </a:t>
            </a:r>
            <a:r>
              <a:rPr lang="ko-KR" altLang="en-US" dirty="0" smtClean="0"/>
              <a:t>처리됨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프로세스는 </a:t>
            </a:r>
            <a:r>
              <a:rPr lang="ko-KR" altLang="en-US" dirty="0"/>
              <a:t>자신의 레코드를 비동기적으로 </a:t>
            </a:r>
            <a:r>
              <a:rPr lang="ko-KR" altLang="en-US" dirty="0" smtClean="0"/>
              <a:t>업데이트함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영역 </a:t>
            </a:r>
            <a:r>
              <a:rPr lang="ko-KR" altLang="en-US" dirty="0"/>
              <a:t>서버</a:t>
            </a:r>
            <a:r>
              <a:rPr lang="en-US" altLang="ko-KR" baseline="30000" dirty="0"/>
              <a:t>Region Server </a:t>
            </a:r>
            <a:r>
              <a:rPr lang="ko-KR" altLang="en-US" dirty="0"/>
              <a:t>간의 시스템 대체 </a:t>
            </a:r>
            <a:r>
              <a:rPr lang="ko-KR" altLang="en-US" dirty="0" smtClean="0"/>
              <a:t>작동과 </a:t>
            </a:r>
            <a:r>
              <a:rPr lang="ko-KR" altLang="en-US" dirty="0"/>
              <a:t>불량 클러스터 복구 기</a:t>
            </a:r>
            <a:r>
              <a:rPr lang="ko-KR" altLang="en-US" dirty="0" smtClean="0"/>
              <a:t>능</a:t>
            </a:r>
            <a:r>
              <a:rPr lang="en-US" altLang="ko-KR" dirty="0" smtClean="0"/>
              <a:t>, Get/Put/Scan/Delete</a:t>
            </a:r>
            <a:r>
              <a:rPr lang="ko-KR" altLang="en-US" dirty="0"/>
              <a:t>의 네 가지 동작을 </a:t>
            </a:r>
            <a:r>
              <a:rPr lang="ko-KR" altLang="en-US" dirty="0" smtClean="0"/>
              <a:t>지원함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모델은 </a:t>
            </a:r>
            <a:r>
              <a:rPr lang="ko-KR" altLang="en-US" dirty="0"/>
              <a:t>열 집합 기반의 저장소로 </a:t>
            </a:r>
            <a:r>
              <a:rPr lang="ko-KR" altLang="en-US" dirty="0" smtClean="0"/>
              <a:t>구성됨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2927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998730"/>
            <a:ext cx="626621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26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530" y="1043735"/>
            <a:ext cx="8415935" cy="51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9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및 관리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Remote </a:t>
            </a:r>
            <a:r>
              <a:rPr lang="en-US" altLang="ko-KR" baseline="30000" dirty="0" err="1" smtClean="0"/>
              <a:t>Dlctionary</a:t>
            </a:r>
            <a:r>
              <a:rPr lang="en-US" altLang="ko-KR" baseline="30000" dirty="0" smtClean="0"/>
              <a:t> System; </a:t>
            </a:r>
            <a:r>
              <a:rPr lang="ko-KR" altLang="en-US" baseline="30000" dirty="0" err="1" smtClean="0"/>
              <a:t>레디스</a:t>
            </a:r>
            <a:r>
              <a:rPr lang="ko-KR" altLang="en-US" baseline="30000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/>
              <a:t>메모리 기반의 </a:t>
            </a:r>
            <a:r>
              <a:rPr lang="en-US" altLang="ko-KR" dirty="0"/>
              <a:t>&lt;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&gt; </a:t>
            </a:r>
            <a:r>
              <a:rPr lang="ko-KR" altLang="en-US" dirty="0"/>
              <a:t>저장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NoSQL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이나 </a:t>
            </a:r>
            <a:r>
              <a:rPr lang="ko-KR" altLang="en-US" dirty="0" err="1"/>
              <a:t>인메모리</a:t>
            </a:r>
            <a:r>
              <a:rPr lang="ko-KR" altLang="en-US" dirty="0"/>
              <a:t> 솔루션으로 </a:t>
            </a:r>
            <a:r>
              <a:rPr lang="ko-KR" altLang="en-US" dirty="0" smtClean="0"/>
              <a:t>분류하기도 함</a:t>
            </a:r>
            <a:r>
              <a:rPr lang="en-US" altLang="ko-KR" dirty="0" smtClean="0"/>
              <a:t>, </a:t>
            </a:r>
            <a:r>
              <a:rPr lang="ko-KR" altLang="en-US" dirty="0"/>
              <a:t>다양한 데이터 구조를 지원하며</a:t>
            </a:r>
            <a:r>
              <a:rPr lang="en-US" altLang="ko-KR" dirty="0"/>
              <a:t>, </a:t>
            </a:r>
            <a:r>
              <a:rPr lang="ko-KR" altLang="en-US" dirty="0"/>
              <a:t>메모리에 저장된 내용을 지속시키려고 파일로 </a:t>
            </a:r>
            <a:r>
              <a:rPr lang="ko-KR" altLang="en-US" dirty="0" err="1" smtClean="0"/>
              <a:t>싱크하는</a:t>
            </a:r>
            <a:r>
              <a:rPr lang="ko-KR" altLang="en-US" dirty="0" smtClean="0"/>
              <a:t> 기능을 제공한다</a:t>
            </a:r>
            <a:endParaRPr lang="en-US" altLang="ko-KR" dirty="0"/>
          </a:p>
          <a:p>
            <a:pPr lvl="2"/>
            <a:r>
              <a:rPr lang="ko-KR" altLang="en-US" dirty="0" smtClean="0"/>
              <a:t>데이터 타입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String : </a:t>
            </a:r>
            <a:r>
              <a:rPr lang="ko-KR" altLang="en-US" dirty="0" smtClean="0"/>
              <a:t>일반적인 </a:t>
            </a:r>
            <a:r>
              <a:rPr lang="ko-KR" altLang="en-US" dirty="0"/>
              <a:t>문자열로 </a:t>
            </a:r>
            <a:r>
              <a:rPr lang="ko-KR" altLang="en-US" dirty="0" smtClean="0"/>
              <a:t>최대 </a:t>
            </a:r>
            <a:r>
              <a:rPr lang="en-US" altLang="ko-KR" dirty="0"/>
              <a:t>512MB</a:t>
            </a:r>
            <a:r>
              <a:rPr lang="ko-KR" altLang="en-US" dirty="0"/>
              <a:t>까지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문자열뿐만 </a:t>
            </a:r>
            <a:r>
              <a:rPr lang="ko-KR" altLang="en-US" dirty="0"/>
              <a:t>아니라 숫자와 </a:t>
            </a:r>
            <a:r>
              <a:rPr lang="en-US" altLang="ko-KR" dirty="0"/>
              <a:t>JPEG </a:t>
            </a:r>
            <a:r>
              <a:rPr lang="ko-KR" altLang="en-US" dirty="0"/>
              <a:t>등 바이너리 파일도 저장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Set : string</a:t>
            </a:r>
            <a:r>
              <a:rPr lang="ko-KR" altLang="en-US" dirty="0"/>
              <a:t>의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. </a:t>
            </a:r>
            <a:r>
              <a:rPr lang="en-US" altLang="ko-KR" dirty="0"/>
              <a:t>set </a:t>
            </a:r>
            <a:r>
              <a:rPr lang="ko-KR" altLang="en-US" dirty="0"/>
              <a:t>간의 연산을 </a:t>
            </a:r>
            <a:r>
              <a:rPr lang="ko-KR" altLang="en-US" dirty="0" smtClean="0"/>
              <a:t>지원하는데</a:t>
            </a:r>
            <a:r>
              <a:rPr lang="en-US" altLang="ko-KR" dirty="0"/>
              <a:t> </a:t>
            </a:r>
            <a:r>
              <a:rPr lang="ko-KR" altLang="en-US" dirty="0" smtClean="0"/>
              <a:t>이것으로 </a:t>
            </a:r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ko-KR" altLang="en-US" dirty="0"/>
              <a:t> 등을 </a:t>
            </a:r>
            <a:r>
              <a:rPr lang="ko-KR" altLang="en-US" dirty="0" smtClean="0"/>
              <a:t>빨리 얻을 수 있음</a:t>
            </a:r>
            <a:endParaRPr lang="en-US" altLang="ko-KR" dirty="0" smtClean="0"/>
          </a:p>
          <a:p>
            <a:pPr lvl="3"/>
            <a:r>
              <a:rPr lang="en-US" altLang="ko-KR" dirty="0"/>
              <a:t>stored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일종의 </a:t>
            </a:r>
            <a:r>
              <a:rPr lang="ko-KR" altLang="en-US" dirty="0"/>
              <a:t>가중치가 설정된 데이터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. </a:t>
            </a:r>
            <a:r>
              <a:rPr lang="ko-KR" altLang="en-US" dirty="0"/>
              <a:t>데이터는 오름차순으로 내부 정렬되며</a:t>
            </a:r>
            <a:r>
              <a:rPr lang="en-US" altLang="ko-KR" dirty="0"/>
              <a:t>, </a:t>
            </a:r>
            <a:r>
              <a:rPr lang="ko-KR" altLang="en-US" dirty="0"/>
              <a:t>정렬되어 있는 만큼 </a:t>
            </a:r>
            <a:r>
              <a:rPr lang="en-US" altLang="ko-KR" dirty="0"/>
              <a:t>score </a:t>
            </a:r>
            <a:r>
              <a:rPr lang="ko-KR" altLang="en-US" dirty="0"/>
              <a:t>값 범위에 따른 질의</a:t>
            </a:r>
            <a:r>
              <a:rPr lang="en-US" altLang="ko-KR" dirty="0"/>
              <a:t>, </a:t>
            </a:r>
            <a:r>
              <a:rPr lang="ko-KR" altLang="en-US" dirty="0"/>
              <a:t>톱 랭킹에 </a:t>
            </a:r>
            <a:r>
              <a:rPr lang="ko-KR" altLang="en-US" dirty="0" smtClean="0"/>
              <a:t>따른 </a:t>
            </a:r>
            <a:r>
              <a:rPr lang="ko-KR" altLang="en-US" dirty="0"/>
              <a:t>질의 등이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Hashe</a:t>
            </a:r>
            <a:r>
              <a:rPr lang="en-US" altLang="ko-KR" dirty="0" smtClean="0"/>
              <a:t> : </a:t>
            </a:r>
            <a:r>
              <a:rPr lang="ko-KR" altLang="en-US" dirty="0"/>
              <a:t>값 내의 </a:t>
            </a:r>
            <a:r>
              <a:rPr lang="en-US" altLang="ko-KR" dirty="0"/>
              <a:t>&lt;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&gt; </a:t>
            </a:r>
            <a:r>
              <a:rPr lang="ko-KR" altLang="en-US" dirty="0"/>
              <a:t>쌍으로</a:t>
            </a:r>
            <a:r>
              <a:rPr lang="en-US" altLang="ko-KR" dirty="0"/>
              <a:t>, RDBMS</a:t>
            </a:r>
            <a:r>
              <a:rPr lang="ko-KR" altLang="en-US" dirty="0"/>
              <a:t>의 </a:t>
            </a:r>
            <a:r>
              <a:rPr lang="ko-KR" altLang="en-US" dirty="0" err="1"/>
              <a:t>기본키</a:t>
            </a:r>
            <a:r>
              <a:rPr lang="ko-KR" altLang="en-US" dirty="0"/>
              <a:t> 한 개와 </a:t>
            </a:r>
            <a:r>
              <a:rPr lang="ko-KR" altLang="en-US" dirty="0" smtClean="0"/>
              <a:t>문자열 필드 </a:t>
            </a:r>
            <a:r>
              <a:rPr lang="ko-KR" altLang="en-US" dirty="0"/>
              <a:t>하나로 구성된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list : </a:t>
            </a:r>
            <a:r>
              <a:rPr lang="ko-KR" altLang="en-US" dirty="0" smtClean="0"/>
              <a:t>문자열의 </a:t>
            </a:r>
            <a:r>
              <a:rPr lang="ko-KR" altLang="en-US" dirty="0"/>
              <a:t>집합으로 </a:t>
            </a:r>
            <a:r>
              <a:rPr lang="ko-KR" altLang="en-US" dirty="0" smtClean="0"/>
              <a:t>저장되는 </a:t>
            </a:r>
            <a:r>
              <a:rPr lang="ko-KR" altLang="en-US" dirty="0"/>
              <a:t>데이터로 형태는 </a:t>
            </a:r>
            <a:r>
              <a:rPr lang="en-US" altLang="ko-KR" dirty="0"/>
              <a:t>set</a:t>
            </a:r>
            <a:r>
              <a:rPr lang="ko-KR" altLang="en-US" dirty="0"/>
              <a:t>과 비슷하지만</a:t>
            </a:r>
            <a:r>
              <a:rPr lang="en-US" altLang="ko-KR" dirty="0"/>
              <a:t>, </a:t>
            </a:r>
            <a:r>
              <a:rPr lang="ko-KR" altLang="en-US" dirty="0"/>
              <a:t>일종의 양방향 연결 </a:t>
            </a:r>
            <a:r>
              <a:rPr lang="ko-KR" altLang="en-US" dirty="0" smtClean="0"/>
              <a:t>리스트임</a:t>
            </a:r>
            <a:r>
              <a:rPr lang="en-US" altLang="ko-KR" dirty="0" smtClean="0"/>
              <a:t>. </a:t>
            </a:r>
            <a:r>
              <a:rPr lang="en-US" altLang="ko-KR" dirty="0"/>
              <a:t>list </a:t>
            </a:r>
            <a:r>
              <a:rPr lang="ko-KR" altLang="en-US" dirty="0"/>
              <a:t>앞과 </a:t>
            </a:r>
            <a:r>
              <a:rPr lang="ko-KR" altLang="en-US" dirty="0" smtClean="0"/>
              <a:t>뒤에서 </a:t>
            </a:r>
            <a:r>
              <a:rPr lang="en-US" altLang="ko-KR" dirty="0" smtClean="0"/>
              <a:t>Push/Pop </a:t>
            </a:r>
            <a:r>
              <a:rPr lang="ko-KR" altLang="en-US" dirty="0"/>
              <a:t>연산을 이용하여 데이터를 삽입</a:t>
            </a:r>
            <a:r>
              <a:rPr lang="en-US" altLang="ko-KR" dirty="0"/>
              <a:t>·</a:t>
            </a:r>
            <a:r>
              <a:rPr lang="ko-KR" altLang="en-US" dirty="0"/>
              <a:t>삭제할 수 있고</a:t>
            </a:r>
            <a:r>
              <a:rPr lang="en-US" altLang="ko-KR" dirty="0"/>
              <a:t>, </a:t>
            </a:r>
            <a:r>
              <a:rPr lang="ko-KR" altLang="en-US" dirty="0"/>
              <a:t>지정된 인덱스 값을 이용하여 </a:t>
            </a:r>
            <a:r>
              <a:rPr lang="ko-KR" altLang="en-US" dirty="0" smtClean="0"/>
              <a:t>지정된 </a:t>
            </a:r>
            <a:r>
              <a:rPr lang="ko-KR" altLang="en-US" dirty="0"/>
              <a:t>위치에 데이터를 삽입</a:t>
            </a:r>
            <a:r>
              <a:rPr lang="en-US" altLang="ko-KR" dirty="0"/>
              <a:t>·</a:t>
            </a:r>
            <a:r>
              <a:rPr lang="ko-KR" altLang="en-US" dirty="0"/>
              <a:t>삭제할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0140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6655" y="924350"/>
            <a:ext cx="61912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24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및 관리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err="1" smtClean="0"/>
              <a:t>Riak</a:t>
            </a:r>
            <a:r>
              <a:rPr lang="ko-KR" altLang="en-US" baseline="30000" dirty="0" err="1" smtClean="0"/>
              <a:t>리악</a:t>
            </a:r>
            <a:endParaRPr lang="ko-KR" altLang="en-US" baseline="30000" dirty="0" smtClean="0"/>
          </a:p>
          <a:p>
            <a:pPr lvl="2"/>
            <a:r>
              <a:rPr lang="en-US" altLang="ko-KR" dirty="0" err="1"/>
              <a:t>DynamoDB</a:t>
            </a:r>
            <a:r>
              <a:rPr lang="en-US" altLang="ko-KR" dirty="0"/>
              <a:t> </a:t>
            </a:r>
            <a:r>
              <a:rPr lang="ko-KR" altLang="en-US" dirty="0"/>
              <a:t>계열에 </a:t>
            </a:r>
            <a:r>
              <a:rPr lang="ko-KR" altLang="en-US" dirty="0" smtClean="0"/>
              <a:t>속함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</a:t>
            </a:r>
            <a:r>
              <a:rPr lang="ko-KR" altLang="en-US" dirty="0"/>
              <a:t>모델은 </a:t>
            </a:r>
            <a:r>
              <a:rPr lang="en-US" altLang="ko-KR" dirty="0"/>
              <a:t>&lt;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&gt; </a:t>
            </a:r>
            <a:r>
              <a:rPr lang="ko-KR" altLang="en-US" dirty="0"/>
              <a:t>저장 형식을 취하는데</a:t>
            </a:r>
            <a:r>
              <a:rPr lang="en-US" altLang="ko-KR" dirty="0"/>
              <a:t>, </a:t>
            </a:r>
            <a:r>
              <a:rPr lang="ko-KR" altLang="en-US" dirty="0"/>
              <a:t>값은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문서가 </a:t>
            </a:r>
            <a:r>
              <a:rPr lang="ko-KR" altLang="en-US" dirty="0"/>
              <a:t>저장되는 문서 지향 데이터베이스 </a:t>
            </a:r>
            <a:r>
              <a:rPr lang="ko-KR" altLang="en-US" dirty="0" smtClean="0"/>
              <a:t>형식임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링 형태의 </a:t>
            </a:r>
            <a:r>
              <a:rPr lang="ko-KR" altLang="en-US" dirty="0"/>
              <a:t>데이터 분산 저장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3"/>
            <a:r>
              <a:rPr lang="en-US" altLang="ko-KR" dirty="0" err="1"/>
              <a:t>Riak</a:t>
            </a:r>
            <a:r>
              <a:rPr lang="ko-KR" altLang="en-US" dirty="0"/>
              <a:t>의 </a:t>
            </a:r>
            <a:r>
              <a:rPr lang="ko-KR" altLang="en-US" dirty="0" err="1"/>
              <a:t>클러스터링</a:t>
            </a:r>
            <a:r>
              <a:rPr lang="ko-KR" altLang="en-US" dirty="0"/>
              <a:t> 단위는 </a:t>
            </a:r>
            <a:r>
              <a:rPr lang="ko-KR" altLang="en-US" dirty="0" smtClean="0"/>
              <a:t>크게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 </a:t>
            </a:r>
            <a:r>
              <a:rPr lang="en-US" altLang="ko-KR" dirty="0"/>
              <a:t>v</a:t>
            </a:r>
            <a:r>
              <a:rPr lang="ko-KR" altLang="en-US" dirty="0" err="1"/>
              <a:t>노드로</a:t>
            </a:r>
            <a:r>
              <a:rPr lang="ko-KR" altLang="en-US" dirty="0"/>
              <a:t> 구분할 수 있는데</a:t>
            </a:r>
            <a:r>
              <a:rPr lang="en-US" altLang="ko-KR" dirty="0"/>
              <a:t>, </a:t>
            </a:r>
            <a:r>
              <a:rPr lang="ko-KR" altLang="en-US" dirty="0" err="1"/>
              <a:t>노드는</a:t>
            </a:r>
            <a:r>
              <a:rPr lang="ko-KR" altLang="en-US" dirty="0"/>
              <a:t> 물리적인 서버를 </a:t>
            </a:r>
            <a:r>
              <a:rPr lang="ko-KR" altLang="en-US" dirty="0" smtClean="0"/>
              <a:t>말하며</a:t>
            </a:r>
            <a:r>
              <a:rPr lang="en-US" altLang="ko-KR" dirty="0" smtClean="0"/>
              <a:t>, </a:t>
            </a:r>
            <a:r>
              <a:rPr lang="en-US" altLang="ko-KR" dirty="0"/>
              <a:t>v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</a:t>
            </a:r>
            <a:r>
              <a:rPr lang="ko-KR" altLang="en-US" dirty="0"/>
              <a:t>논리적인 </a:t>
            </a:r>
            <a:r>
              <a:rPr lang="ko-KR" altLang="en-US" dirty="0" smtClean="0"/>
              <a:t>서버를 말함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err="1"/>
              <a:t>Riak</a:t>
            </a:r>
            <a:r>
              <a:rPr lang="ko-KR" altLang="en-US" dirty="0"/>
              <a:t>은 이 링 구조를 실행하는 중에도 동적으로 재설정</a:t>
            </a:r>
            <a:r>
              <a:rPr lang="en-US" altLang="ko-KR" dirty="0"/>
              <a:t>(</a:t>
            </a:r>
            <a:r>
              <a:rPr lang="ko-KR" altLang="en-US" dirty="0" err="1"/>
              <a:t>노드의</a:t>
            </a:r>
            <a:r>
              <a:rPr lang="ko-KR" altLang="en-US" dirty="0"/>
              <a:t> 추가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가능 </a:t>
            </a:r>
            <a:endParaRPr lang="en-US" altLang="ko-KR" dirty="0" smtClean="0"/>
          </a:p>
          <a:p>
            <a:pPr lvl="3"/>
            <a:r>
              <a:rPr lang="ko-KR" altLang="en-US" dirty="0" err="1"/>
              <a:t>노드를</a:t>
            </a:r>
            <a:r>
              <a:rPr lang="ko-KR" altLang="en-US" dirty="0"/>
              <a:t> 동적으로 재설정해야 하는 상황이 발생하면 </a:t>
            </a:r>
            <a:r>
              <a:rPr lang="en-US" altLang="ko-KR" dirty="0" err="1"/>
              <a:t>Riak</a:t>
            </a:r>
            <a:r>
              <a:rPr lang="ko-KR" altLang="en-US" dirty="0"/>
              <a:t>이 데이터를 변형된 링 </a:t>
            </a:r>
            <a:r>
              <a:rPr lang="ko-KR" altLang="en-US" dirty="0" smtClean="0"/>
              <a:t>구조에 </a:t>
            </a:r>
            <a:r>
              <a:rPr lang="ko-KR" altLang="en-US" dirty="0"/>
              <a:t>따라 자동으로 </a:t>
            </a:r>
            <a:r>
              <a:rPr lang="ko-KR" altLang="en-US" dirty="0" smtClean="0"/>
              <a:t>재배포함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4753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15" y="998730"/>
            <a:ext cx="66008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9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및 관리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err="1" smtClean="0"/>
              <a:t>Hypertable</a:t>
            </a:r>
            <a:r>
              <a:rPr lang="ko-KR" altLang="en-US" baseline="30000" dirty="0" err="1" smtClean="0"/>
              <a:t>하이퍼테이블</a:t>
            </a:r>
            <a:endParaRPr lang="en-US" altLang="ko-KR" baseline="30000" dirty="0" smtClean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언어로 </a:t>
            </a:r>
            <a:r>
              <a:rPr lang="ko-KR" altLang="en-US" dirty="0" smtClean="0"/>
              <a:t>개발됨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err="1"/>
              <a:t>Hypertable</a:t>
            </a:r>
            <a:r>
              <a:rPr lang="ko-KR" altLang="en-US" dirty="0"/>
              <a:t>은 열 그룹과 타임스탬프 개념을 </a:t>
            </a:r>
            <a:r>
              <a:rPr lang="ko-KR" altLang="en-US" dirty="0" smtClean="0"/>
              <a:t>사용함</a:t>
            </a:r>
            <a:endParaRPr lang="en-US" altLang="ko-KR" dirty="0" smtClean="0"/>
          </a:p>
          <a:p>
            <a:pPr lvl="2"/>
            <a:r>
              <a:rPr lang="en-US" altLang="ko-KR" dirty="0"/>
              <a:t>HQL</a:t>
            </a:r>
            <a:r>
              <a:rPr lang="ko-KR" altLang="en-US" dirty="0"/>
              <a:t>이라는 </a:t>
            </a:r>
            <a:r>
              <a:rPr lang="en-US" altLang="ko-KR" dirty="0"/>
              <a:t>SQL</a:t>
            </a:r>
            <a:r>
              <a:rPr lang="ko-KR" altLang="en-US" dirty="0"/>
              <a:t>과 비슷한 </a:t>
            </a:r>
            <a:r>
              <a:rPr lang="ko-KR" altLang="en-US" dirty="0" smtClean="0"/>
              <a:t>명령어를 </a:t>
            </a:r>
            <a:r>
              <a:rPr lang="ko-KR" altLang="en-US" dirty="0"/>
              <a:t>제공하여 </a:t>
            </a:r>
            <a:r>
              <a:rPr lang="en-US" altLang="ko-KR" dirty="0"/>
              <a:t>RDBMS</a:t>
            </a:r>
            <a:r>
              <a:rPr lang="ko-KR" altLang="en-US" dirty="0"/>
              <a:t>와 기능이 </a:t>
            </a:r>
            <a:r>
              <a:rPr lang="ko-KR" altLang="en-US" dirty="0" smtClean="0"/>
              <a:t>비슷함</a:t>
            </a:r>
            <a:endParaRPr lang="en-US" altLang="ko-KR" dirty="0"/>
          </a:p>
          <a:p>
            <a:pPr lvl="2"/>
            <a:r>
              <a:rPr lang="en-US" altLang="ko-KR" dirty="0" smtClean="0"/>
              <a:t>C</a:t>
            </a:r>
            <a:r>
              <a:rPr lang="en-US" altLang="ko-KR" dirty="0"/>
              <a:t>++ API</a:t>
            </a:r>
            <a:r>
              <a:rPr lang="ko-KR" altLang="en-US" dirty="0"/>
              <a:t>를 완벽하게 </a:t>
            </a:r>
            <a:r>
              <a:rPr lang="ko-KR" altLang="en-US" dirty="0" smtClean="0"/>
              <a:t>제공하고</a:t>
            </a:r>
            <a:r>
              <a:rPr lang="en-US" altLang="ko-KR" dirty="0"/>
              <a:t>, Java</a:t>
            </a:r>
            <a:r>
              <a:rPr lang="ko-KR" altLang="en-US" dirty="0"/>
              <a:t>로 개발된 </a:t>
            </a:r>
            <a:r>
              <a:rPr lang="en-US" altLang="ko-KR" dirty="0" err="1"/>
              <a:t>HBase</a:t>
            </a:r>
            <a:r>
              <a:rPr lang="ko-KR" altLang="en-US" dirty="0"/>
              <a:t>보다 성능이 </a:t>
            </a:r>
            <a:r>
              <a:rPr lang="ko-KR" altLang="en-US" dirty="0" smtClean="0"/>
              <a:t>뛰어남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1660" y="2798930"/>
            <a:ext cx="5913104" cy="385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및 관리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err="1"/>
              <a:t>ZooKeeper</a:t>
            </a:r>
            <a:r>
              <a:rPr lang="ko-KR" altLang="en-US" baseline="30000" dirty="0" err="1" smtClean="0"/>
              <a:t>주키퍼</a:t>
            </a:r>
            <a:endParaRPr lang="en-US" altLang="ko-KR" baseline="30000" dirty="0" smtClean="0"/>
          </a:p>
          <a:p>
            <a:pPr lvl="2"/>
            <a:r>
              <a:rPr lang="ko-KR" altLang="en-US" dirty="0" err="1"/>
              <a:t>하둡의</a:t>
            </a:r>
            <a:r>
              <a:rPr lang="ko-KR" altLang="en-US" dirty="0"/>
              <a:t> 분산 처리 시스템</a:t>
            </a:r>
            <a:r>
              <a:rPr lang="en-US" altLang="ko-KR" dirty="0"/>
              <a:t>(</a:t>
            </a:r>
            <a:r>
              <a:rPr lang="en-US" altLang="ko-KR" dirty="0" err="1"/>
              <a:t>Hadoop</a:t>
            </a:r>
            <a:r>
              <a:rPr lang="en-US" altLang="ko-KR" dirty="0"/>
              <a:t>, </a:t>
            </a:r>
            <a:r>
              <a:rPr lang="en-US" altLang="ko-KR" dirty="0" err="1"/>
              <a:t>Chukwa</a:t>
            </a:r>
            <a:r>
              <a:rPr lang="en-US" altLang="ko-KR" dirty="0"/>
              <a:t>, Pig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관리하는 분산 </a:t>
            </a:r>
            <a:r>
              <a:rPr lang="ko-KR" altLang="en-US" dirty="0" smtClean="0"/>
              <a:t>처리시스템을 </a:t>
            </a:r>
            <a:r>
              <a:rPr lang="ko-KR" altLang="en-US" dirty="0"/>
              <a:t>일괄적으로 관리하는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2"/>
            <a:r>
              <a:rPr lang="ko-KR" altLang="en-US" dirty="0"/>
              <a:t>다중 서버 집합을 묶어 관리해 </a:t>
            </a:r>
            <a:r>
              <a:rPr lang="ko-KR" altLang="en-US" dirty="0" smtClean="0"/>
              <a:t>주는 </a:t>
            </a:r>
            <a:r>
              <a:rPr lang="ko-KR" altLang="en-US" dirty="0"/>
              <a:t>시스템으로 </a:t>
            </a:r>
            <a:r>
              <a:rPr lang="ko-KR" altLang="en-US" dirty="0" err="1" smtClean="0"/>
              <a:t>야후의</a:t>
            </a:r>
            <a:r>
              <a:rPr lang="ko-KR" altLang="en-US" dirty="0" smtClean="0"/>
              <a:t> </a:t>
            </a:r>
            <a:r>
              <a:rPr lang="ko-KR" altLang="en-US" dirty="0"/>
              <a:t>분산 </a:t>
            </a:r>
            <a:r>
              <a:rPr lang="ko-KR" altLang="en-US" dirty="0" smtClean="0"/>
              <a:t>코디네이터임</a:t>
            </a:r>
            <a:endParaRPr lang="en-US" altLang="ko-KR" dirty="0" smtClean="0"/>
          </a:p>
          <a:p>
            <a:pPr lvl="2"/>
            <a:r>
              <a:rPr lang="ko-KR" altLang="en-US" dirty="0"/>
              <a:t>분산 처리 </a:t>
            </a:r>
            <a:r>
              <a:rPr lang="ko-KR" altLang="en-US" dirty="0" smtClean="0"/>
              <a:t>시스템의 장애 문제 해결을 위해 개발됨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535" y="3383995"/>
            <a:ext cx="8336567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67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ko-KR" altLang="en-US" dirty="0" smtClean="0"/>
              <a:t>새로운 저장 기술의 등장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NoSQL</a:t>
            </a:r>
            <a:r>
              <a:rPr lang="en-US" altLang="ko-KR" baseline="30000" dirty="0" err="1" smtClean="0"/>
              <a:t>No</a:t>
            </a:r>
            <a:r>
              <a:rPr lang="en-US" altLang="ko-KR" baseline="30000" dirty="0" smtClean="0"/>
              <a:t> </a:t>
            </a:r>
            <a:r>
              <a:rPr lang="en-US" altLang="ko-KR" baseline="30000" dirty="0" err="1" smtClean="0"/>
              <a:t>SQL;Not-only</a:t>
            </a:r>
            <a:r>
              <a:rPr lang="en-US" altLang="ko-KR" baseline="30000" dirty="0" smtClean="0"/>
              <a:t> SQL 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pPr lvl="2"/>
            <a:r>
              <a:rPr lang="en-US" altLang="ko-KR" dirty="0" err="1" smtClean="0"/>
              <a:t>NoSQL</a:t>
            </a:r>
            <a:r>
              <a:rPr lang="ko-KR" altLang="en-US" dirty="0" smtClean="0"/>
              <a:t>의 장 </a:t>
            </a:r>
            <a:r>
              <a:rPr lang="en-US" altLang="ko-KR" dirty="0" smtClean="0"/>
              <a:t>·</a:t>
            </a:r>
            <a:r>
              <a:rPr lang="ko-KR" altLang="en-US" dirty="0" smtClean="0"/>
              <a:t> 단점 및 특성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2033845"/>
            <a:ext cx="7490680" cy="46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80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및 관리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err="1"/>
              <a:t>Voldemort</a:t>
            </a:r>
            <a:r>
              <a:rPr lang="ko-KR" altLang="en-US" baseline="30000" dirty="0" err="1" smtClean="0"/>
              <a:t>볼드모트</a:t>
            </a:r>
            <a:endParaRPr lang="en-US" altLang="ko-KR" baseline="30000" dirty="0" smtClean="0"/>
          </a:p>
          <a:p>
            <a:pPr lvl="2"/>
            <a:r>
              <a:rPr lang="en-US" altLang="ko-KR" dirty="0"/>
              <a:t>LinkedIn</a:t>
            </a:r>
            <a:r>
              <a:rPr lang="ko-KR" altLang="en-US" dirty="0"/>
              <a:t>에서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, Java </a:t>
            </a:r>
            <a:r>
              <a:rPr lang="ko-KR" altLang="en-US" dirty="0" smtClean="0"/>
              <a:t>기반의 </a:t>
            </a:r>
            <a:r>
              <a:rPr lang="en-US" altLang="ko-KR" dirty="0"/>
              <a:t>&lt;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&gt; </a:t>
            </a:r>
            <a:r>
              <a:rPr lang="ko-KR" altLang="en-US" dirty="0"/>
              <a:t>저장 형식인 </a:t>
            </a:r>
            <a:r>
              <a:rPr lang="ko-KR" altLang="en-US" dirty="0" smtClean="0"/>
              <a:t>데이터베이스로 일종의 </a:t>
            </a:r>
            <a:r>
              <a:rPr lang="ko-KR" altLang="en-US" dirty="0"/>
              <a:t>해시 </a:t>
            </a:r>
            <a:r>
              <a:rPr lang="ko-KR" altLang="en-US" dirty="0" smtClean="0"/>
              <a:t>테이블임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</a:t>
            </a:r>
            <a:r>
              <a:rPr lang="ko-KR" altLang="en-US" dirty="0"/>
              <a:t>구조의 </a:t>
            </a:r>
            <a:r>
              <a:rPr lang="ko-KR" altLang="en-US" dirty="0" err="1"/>
              <a:t>벡엔드로</a:t>
            </a:r>
            <a:r>
              <a:rPr lang="en-US" altLang="ko-KR" dirty="0"/>
              <a:t>, </a:t>
            </a:r>
            <a:r>
              <a:rPr lang="ko-KR" altLang="en-US" dirty="0"/>
              <a:t>분산 대형 클러스터 환경에서 </a:t>
            </a:r>
            <a:r>
              <a:rPr lang="ko-KR" altLang="en-US" dirty="0" smtClean="0"/>
              <a:t>동작함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일관성 </a:t>
            </a:r>
            <a:r>
              <a:rPr lang="ko-KR" altLang="en-US" dirty="0"/>
              <a:t>있는 </a:t>
            </a:r>
            <a:r>
              <a:rPr lang="ko-KR" altLang="en-US" dirty="0" err="1"/>
              <a:t>해싱을</a:t>
            </a:r>
            <a:r>
              <a:rPr lang="ko-KR" altLang="en-US" dirty="0"/>
              <a:t> 사용하여 </a:t>
            </a:r>
            <a:r>
              <a:rPr lang="ko-KR" altLang="en-US" dirty="0" smtClean="0"/>
              <a:t>키와 관련된 </a:t>
            </a:r>
            <a:r>
              <a:rPr lang="ko-KR" altLang="en-US" dirty="0"/>
              <a:t>저장 위치를 빠르게 조회할 수 있고</a:t>
            </a:r>
            <a:r>
              <a:rPr lang="en-US" altLang="ko-KR" dirty="0"/>
              <a:t>, </a:t>
            </a:r>
            <a:r>
              <a:rPr lang="ko-KR" altLang="en-US" dirty="0"/>
              <a:t>버전을 제어하여 일치하지 않는 값들을 신속하게 </a:t>
            </a:r>
            <a:r>
              <a:rPr lang="ko-KR" altLang="en-US" dirty="0" smtClean="0"/>
              <a:t>처리함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개의 값을 매우 비슷한 시간에 여러 클라이언트에서 기록할 때 한 번의 </a:t>
            </a:r>
            <a:r>
              <a:rPr lang="ko-KR" altLang="en-US" dirty="0" smtClean="0"/>
              <a:t>읽기 연산으로 </a:t>
            </a:r>
            <a:r>
              <a:rPr lang="ko-KR" altLang="en-US" dirty="0"/>
              <a:t>거의 동시간에 기록한 값을 </a:t>
            </a:r>
            <a:r>
              <a:rPr lang="ko-KR" altLang="en-US" dirty="0" smtClean="0"/>
              <a:t>처리함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79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2"/>
            <a:r>
              <a:rPr lang="en-US" altLang="ko-KR" dirty="0" err="1" smtClean="0"/>
              <a:t>NoSQL</a:t>
            </a:r>
            <a:r>
              <a:rPr lang="ko-KR" altLang="en-US" dirty="0" smtClean="0"/>
              <a:t>의 기술적 특성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545" y="1718810"/>
            <a:ext cx="8245560" cy="42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65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2"/>
            <a:r>
              <a:rPr lang="en-US" altLang="ko-KR" dirty="0" err="1" smtClean="0"/>
              <a:t>NoSQL</a:t>
            </a:r>
            <a:r>
              <a:rPr lang="ko-KR" altLang="en-US" dirty="0" smtClean="0"/>
              <a:t>의 분류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003" y="1673805"/>
            <a:ext cx="8259440" cy="42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37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주요 저장 및 관리 기술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86635" y="1575523"/>
            <a:ext cx="6000158" cy="51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47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S3 </a:t>
            </a:r>
            <a:r>
              <a:rPr lang="en-US" altLang="ko-KR" baseline="30000" dirty="0" smtClean="0"/>
              <a:t>Simple Storage Service [03]</a:t>
            </a:r>
            <a:r>
              <a:rPr lang="en-US" altLang="ko-KR" baseline="30000" dirty="0"/>
              <a:t> </a:t>
            </a:r>
            <a:r>
              <a:rPr lang="en-US" altLang="ko-KR" dirty="0" smtClean="0"/>
              <a:t>  </a:t>
            </a:r>
          </a:p>
          <a:p>
            <a:pPr lvl="2"/>
            <a:r>
              <a:rPr lang="ko-KR" altLang="en-US" dirty="0" smtClean="0"/>
              <a:t>아마존 </a:t>
            </a:r>
            <a:r>
              <a:rPr lang="en-US" altLang="ko-KR" dirty="0" smtClean="0"/>
              <a:t>S3</a:t>
            </a:r>
            <a:r>
              <a:rPr lang="ko-KR" altLang="en-US" dirty="0" smtClean="0"/>
              <a:t>는 인터넷 스토리지 서비스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더욱 쉽게 웹 기반의 컴퓨팅 작업을 수행할 수 있도록 설계함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웹에서 용량에 관계없이 데이터를 저장하고 검색할 수 있는 웹 서비스 인터페이스를 제공하여 개발자가 확장성과 신뢰성을 제공하면서 비용 효율적인 인프라를 활용할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S3</a:t>
            </a:r>
            <a:r>
              <a:rPr lang="ko-KR" altLang="en-US" dirty="0" smtClean="0"/>
              <a:t>의 기능</a:t>
            </a:r>
            <a:endParaRPr lang="en-US" altLang="ko-KR" dirty="0" smtClean="0"/>
          </a:p>
          <a:p>
            <a:pPr lvl="3"/>
            <a:r>
              <a:rPr lang="ko-KR" altLang="en-US" dirty="0"/>
              <a:t>아마존 </a:t>
            </a:r>
            <a:r>
              <a:rPr lang="en-US" altLang="ko-KR" dirty="0"/>
              <a:t>S3</a:t>
            </a:r>
            <a:r>
              <a:rPr lang="ko-KR" altLang="en-US" dirty="0"/>
              <a:t>는 최소 </a:t>
            </a:r>
            <a:r>
              <a:rPr lang="en-US" altLang="ko-KR" dirty="0"/>
              <a:t>1</a:t>
            </a:r>
            <a:r>
              <a:rPr lang="ko-KR" altLang="en-US" dirty="0"/>
              <a:t>바이트에서 최대 </a:t>
            </a:r>
            <a:r>
              <a:rPr lang="en-US" altLang="ko-KR" dirty="0"/>
              <a:t>5TB </a:t>
            </a:r>
            <a:r>
              <a:rPr lang="ko-KR" altLang="en-US" dirty="0"/>
              <a:t>데이터가 포함된 객체의 읽기</a:t>
            </a:r>
            <a:r>
              <a:rPr lang="en-US" altLang="ko-KR" dirty="0"/>
              <a:t>·</a:t>
            </a:r>
            <a:r>
              <a:rPr lang="ko-KR" altLang="en-US" dirty="0"/>
              <a:t>쓰기</a:t>
            </a:r>
            <a:r>
              <a:rPr lang="en-US" altLang="ko-KR" dirty="0"/>
              <a:t>·</a:t>
            </a:r>
            <a:r>
              <a:rPr lang="ko-KR" altLang="en-US" dirty="0"/>
              <a:t>삭제가 가능하며</a:t>
            </a:r>
            <a:r>
              <a:rPr lang="en-US" altLang="ko-KR" dirty="0"/>
              <a:t>, </a:t>
            </a:r>
            <a:r>
              <a:rPr lang="ko-KR" altLang="en-US" dirty="0"/>
              <a:t>저장 </a:t>
            </a:r>
            <a:r>
              <a:rPr lang="ko-KR" altLang="en-US" dirty="0" smtClean="0"/>
              <a:t>가능한 </a:t>
            </a:r>
            <a:r>
              <a:rPr lang="ko-KR" altLang="en-US" dirty="0"/>
              <a:t>객체 수에 제한이 없다</a:t>
            </a:r>
            <a:r>
              <a:rPr lang="en-US" altLang="ko-KR" dirty="0"/>
              <a:t>. </a:t>
            </a:r>
            <a:r>
              <a:rPr lang="ko-KR" altLang="en-US" dirty="0"/>
              <a:t>각 객체는 </a:t>
            </a:r>
            <a:r>
              <a:rPr lang="ko-KR" altLang="en-US" dirty="0" err="1"/>
              <a:t>버킷에</a:t>
            </a:r>
            <a:r>
              <a:rPr lang="ko-KR" altLang="en-US" dirty="0"/>
              <a:t> 저장되며</a:t>
            </a:r>
            <a:r>
              <a:rPr lang="en-US" altLang="ko-KR" dirty="0"/>
              <a:t>, </a:t>
            </a:r>
            <a:r>
              <a:rPr lang="ko-KR" altLang="en-US" dirty="0"/>
              <a:t>개발자가 할당한 고유한 키로 검색이 가능하다</a:t>
            </a:r>
            <a:r>
              <a:rPr lang="en-US" altLang="ko-KR" dirty="0"/>
              <a:t>. </a:t>
            </a:r>
            <a:r>
              <a:rPr lang="ko-KR" altLang="en-US" dirty="0" smtClean="0"/>
              <a:t>여기에 사용하는 </a:t>
            </a:r>
            <a:r>
              <a:rPr lang="ko-KR" altLang="en-US" dirty="0" err="1"/>
              <a:t>버킷은</a:t>
            </a:r>
            <a:r>
              <a:rPr lang="ko-KR" altLang="en-US" dirty="0"/>
              <a:t> 여러 지역 중 한곳에 저장할 수 있다</a:t>
            </a:r>
            <a:r>
              <a:rPr lang="en-US" altLang="ko-KR" dirty="0"/>
              <a:t>. </a:t>
            </a:r>
            <a:r>
              <a:rPr lang="ko-KR" altLang="en-US" dirty="0"/>
              <a:t>그리고 지연 시간 최적화</a:t>
            </a:r>
            <a:r>
              <a:rPr lang="en-US" altLang="ko-KR" dirty="0"/>
              <a:t>, </a:t>
            </a:r>
            <a:r>
              <a:rPr lang="ko-KR" altLang="en-US" dirty="0"/>
              <a:t>비용 최소화</a:t>
            </a:r>
            <a:r>
              <a:rPr lang="en-US" altLang="ko-KR" dirty="0"/>
              <a:t>, </a:t>
            </a:r>
            <a:r>
              <a:rPr lang="ko-KR" altLang="en-US" dirty="0"/>
              <a:t>규정 요구 </a:t>
            </a:r>
            <a:r>
              <a:rPr lang="ko-KR" altLang="en-US" dirty="0" smtClean="0"/>
              <a:t>사항 준수 </a:t>
            </a:r>
            <a:r>
              <a:rPr lang="ko-KR" altLang="en-US" dirty="0"/>
              <a:t>등 다양한 필요에 따라 지역을 선택할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아마존 </a:t>
            </a:r>
            <a:r>
              <a:rPr lang="en-US" altLang="ko-KR" dirty="0"/>
              <a:t>S3</a:t>
            </a:r>
            <a:r>
              <a:rPr lang="ko-KR" altLang="en-US" dirty="0"/>
              <a:t>는 현재 미국 표준</a:t>
            </a:r>
            <a:r>
              <a:rPr lang="en-US" altLang="ko-KR" dirty="0"/>
              <a:t>, </a:t>
            </a:r>
            <a:r>
              <a:rPr lang="ko-KR" altLang="en-US" dirty="0"/>
              <a:t>미국 서부</a:t>
            </a:r>
            <a:r>
              <a:rPr lang="en-US" altLang="ko-KR" dirty="0"/>
              <a:t>(</a:t>
            </a:r>
            <a:r>
              <a:rPr lang="ko-KR" altLang="en-US" dirty="0"/>
              <a:t>오리건</a:t>
            </a:r>
            <a:r>
              <a:rPr lang="en-US" altLang="ko-KR" dirty="0"/>
              <a:t>), </a:t>
            </a:r>
            <a:r>
              <a:rPr lang="ko-KR" altLang="en-US" dirty="0"/>
              <a:t>미국 서부</a:t>
            </a:r>
            <a:r>
              <a:rPr lang="en-US" altLang="ko-KR" dirty="0"/>
              <a:t>(</a:t>
            </a:r>
            <a:r>
              <a:rPr lang="ko-KR" altLang="en-US" dirty="0"/>
              <a:t>캘리포니아 북부</a:t>
            </a:r>
            <a:r>
              <a:rPr lang="en-US" altLang="ko-KR" dirty="0"/>
              <a:t>), EU(</a:t>
            </a:r>
            <a:r>
              <a:rPr lang="ko-KR" altLang="en-US" dirty="0"/>
              <a:t>아일랜드</a:t>
            </a:r>
            <a:r>
              <a:rPr lang="en-US" altLang="ko-KR" dirty="0"/>
              <a:t>), </a:t>
            </a:r>
            <a:r>
              <a:rPr lang="ko-KR" altLang="en-US" dirty="0"/>
              <a:t>아시아 </a:t>
            </a:r>
            <a:r>
              <a:rPr lang="ko-KR" altLang="en-US" dirty="0" smtClean="0"/>
              <a:t>태평양</a:t>
            </a:r>
            <a:r>
              <a:rPr lang="en-US" altLang="ko-KR" dirty="0"/>
              <a:t>(</a:t>
            </a:r>
            <a:r>
              <a:rPr lang="ko-KR" altLang="en-US" dirty="0"/>
              <a:t>싱가포르</a:t>
            </a:r>
            <a:r>
              <a:rPr lang="en-US" altLang="ko-KR" dirty="0"/>
              <a:t>), </a:t>
            </a:r>
            <a:r>
              <a:rPr lang="ko-KR" altLang="en-US" dirty="0"/>
              <a:t>아시아 태평양</a:t>
            </a:r>
            <a:r>
              <a:rPr lang="en-US" altLang="ko-KR" dirty="0"/>
              <a:t>(</a:t>
            </a:r>
            <a:r>
              <a:rPr lang="ko-KR" altLang="en-US" dirty="0"/>
              <a:t>도쿄</a:t>
            </a:r>
            <a:r>
              <a:rPr lang="en-US" altLang="ko-KR" dirty="0"/>
              <a:t>), </a:t>
            </a:r>
            <a:r>
              <a:rPr lang="ko-KR" altLang="en-US" dirty="0"/>
              <a:t>남아메리카</a:t>
            </a:r>
            <a:r>
              <a:rPr lang="en-US" altLang="ko-KR" dirty="0"/>
              <a:t>(</a:t>
            </a:r>
            <a:r>
              <a:rPr lang="ko-KR" altLang="en-US" dirty="0" err="1"/>
              <a:t>상파울루</a:t>
            </a:r>
            <a:r>
              <a:rPr lang="en-US" altLang="ko-KR" dirty="0"/>
              <a:t>), </a:t>
            </a:r>
            <a:r>
              <a:rPr lang="en-US" altLang="ko-KR" dirty="0" err="1"/>
              <a:t>GovCloud</a:t>
            </a:r>
            <a:r>
              <a:rPr lang="en-US" altLang="ko-KR" dirty="0"/>
              <a:t>(</a:t>
            </a:r>
            <a:r>
              <a:rPr lang="ko-KR" altLang="en-US" dirty="0"/>
              <a:t>미국</a:t>
            </a:r>
            <a:r>
              <a:rPr lang="en-US" altLang="ko-KR" dirty="0"/>
              <a:t>) </a:t>
            </a:r>
            <a:r>
              <a:rPr lang="ko-KR" altLang="en-US" dirty="0"/>
              <a:t>지역에서 사용할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4798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marL="714375" lvl="3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미국 </a:t>
            </a:r>
            <a:r>
              <a:rPr lang="ko-KR" altLang="en-US" dirty="0"/>
              <a:t>표준 지역은 네트워크 </a:t>
            </a:r>
            <a:r>
              <a:rPr lang="ko-KR" altLang="en-US" dirty="0" err="1"/>
              <a:t>맵을</a:t>
            </a:r>
            <a:r>
              <a:rPr lang="ko-KR" altLang="en-US" dirty="0"/>
              <a:t> 사용하여 요청을 자동으로 버지니아 북부나 태평양 </a:t>
            </a:r>
            <a:r>
              <a:rPr lang="en-US" altLang="ko-KR" dirty="0" smtClean="0"/>
              <a:t>	</a:t>
            </a:r>
            <a:r>
              <a:rPr lang="ko-KR" altLang="en-US" dirty="0" smtClean="0"/>
              <a:t>연안 </a:t>
            </a:r>
            <a:r>
              <a:rPr lang="ko-KR" altLang="en-US" dirty="0"/>
              <a:t>북서부로 </a:t>
            </a:r>
            <a:r>
              <a:rPr lang="ko-KR" altLang="en-US" dirty="0" err="1"/>
              <a:t>라우팅</a:t>
            </a:r>
            <a:r>
              <a:rPr lang="en-US" altLang="ko-KR" baseline="30000" dirty="0" smtClean="0"/>
              <a:t>routing</a:t>
            </a:r>
            <a:r>
              <a:rPr lang="ko-KR" altLang="en-US" dirty="0" smtClean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한 지역에 저장한 객체는 사용자가 다른 지역으로 </a:t>
            </a:r>
            <a:r>
              <a:rPr lang="en-US" altLang="ko-KR" dirty="0" smtClean="0"/>
              <a:t>	</a:t>
            </a:r>
            <a:r>
              <a:rPr lang="ko-KR" altLang="en-US" dirty="0" smtClean="0"/>
              <a:t>옮기지 </a:t>
            </a:r>
            <a:r>
              <a:rPr lang="ko-KR" altLang="en-US" dirty="0"/>
              <a:t>않는 한 해당 지역 밖으로 이동하지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무단 </a:t>
            </a:r>
            <a:r>
              <a:rPr lang="ko-KR" altLang="en-US" dirty="0"/>
              <a:t>액세스에서 데이터를 </a:t>
            </a:r>
            <a:r>
              <a:rPr lang="ko-KR" altLang="en-US" dirty="0" err="1" smtClean="0"/>
              <a:t>안전하</a:t>
            </a:r>
            <a:r>
              <a:rPr lang="en-US" altLang="ko-KR" dirty="0" smtClean="0"/>
              <a:t>	</a:t>
            </a:r>
            <a:r>
              <a:rPr lang="ko-KR" altLang="en-US" dirty="0" smtClean="0"/>
              <a:t>게 </a:t>
            </a:r>
            <a:r>
              <a:rPr lang="ko-KR" altLang="en-US" dirty="0"/>
              <a:t>보호할 수 있도록 인증 메커니즘도 제공한다</a:t>
            </a:r>
            <a:r>
              <a:rPr lang="en-US" altLang="ko-KR" dirty="0"/>
              <a:t>. </a:t>
            </a:r>
            <a:r>
              <a:rPr lang="ko-KR" altLang="en-US" dirty="0"/>
              <a:t>객체는 공개나 비공개로 </a:t>
            </a:r>
            <a:r>
              <a:rPr lang="ko-KR" altLang="en-US" dirty="0" smtClean="0"/>
              <a:t>설정할 </a:t>
            </a:r>
            <a:r>
              <a:rPr lang="ko-KR" altLang="en-US" dirty="0"/>
              <a:t>수 </a:t>
            </a:r>
            <a:r>
              <a:rPr lang="en-US" altLang="ko-KR" dirty="0" smtClean="0"/>
              <a:t>	</a:t>
            </a:r>
            <a:r>
              <a:rPr lang="ko-KR" altLang="en-US" dirty="0" smtClean="0"/>
              <a:t>있고</a:t>
            </a:r>
            <a:r>
              <a:rPr lang="en-US" altLang="ko-KR" dirty="0"/>
              <a:t>, </a:t>
            </a:r>
            <a:r>
              <a:rPr lang="ko-KR" altLang="en-US" dirty="0"/>
              <a:t>특정 사용자에게 권한을 부여할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3"/>
            <a:r>
              <a:rPr lang="ko-KR" altLang="en-US" dirty="0"/>
              <a:t>아마존 </a:t>
            </a:r>
            <a:r>
              <a:rPr lang="en-US" altLang="ko-KR" dirty="0"/>
              <a:t>S3</a:t>
            </a:r>
            <a:r>
              <a:rPr lang="ko-KR" altLang="en-US" dirty="0"/>
              <a:t>는 데이터를 보호하려고 안전한 데이터 업로드 및 다운로드 옵션과 데이터 암호화 옵션을 </a:t>
            </a:r>
            <a:r>
              <a:rPr lang="ko-KR" altLang="en-US" dirty="0" smtClean="0"/>
              <a:t>제공한다</a:t>
            </a:r>
            <a:r>
              <a:rPr lang="en-US" altLang="ko-KR" dirty="0"/>
              <a:t>. </a:t>
            </a:r>
            <a:r>
              <a:rPr lang="ko-KR" altLang="en-US" dirty="0"/>
              <a:t>그리고 모든 인터넷 개발 도구에서 사용할 수 있도록 표준 기반의 </a:t>
            </a:r>
            <a:r>
              <a:rPr lang="en-US" altLang="ko-KR" dirty="0"/>
              <a:t>REST/SOAP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사용하며</a:t>
            </a:r>
            <a:r>
              <a:rPr lang="en-US" altLang="ko-KR" dirty="0"/>
              <a:t>, </a:t>
            </a:r>
            <a:r>
              <a:rPr lang="ko-KR" altLang="en-US" dirty="0"/>
              <a:t>프로토콜과 기능 계층을 더욱 쉽게 추가할 수 있도록 유연하게 구성되어 있다</a:t>
            </a:r>
            <a:r>
              <a:rPr lang="en-US" altLang="ko-KR" dirty="0"/>
              <a:t>. </a:t>
            </a:r>
            <a:r>
              <a:rPr lang="ko-KR" altLang="en-US" dirty="0"/>
              <a:t>기본 다운로드 </a:t>
            </a:r>
            <a:r>
              <a:rPr lang="ko-KR" altLang="en-US" dirty="0" smtClean="0"/>
              <a:t>프로토콜은 </a:t>
            </a:r>
            <a:r>
              <a:rPr lang="en-US" altLang="ko-KR" dirty="0" smtClean="0"/>
              <a:t>HTTP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대규모로 배포할 때 비용을 절감할 수 있도록 </a:t>
            </a:r>
            <a:r>
              <a:rPr lang="en-US" altLang="ko-KR" dirty="0" err="1"/>
              <a:t>BitTorrent</a:t>
            </a:r>
            <a:r>
              <a:rPr lang="ko-KR" altLang="en-US" baseline="30000" dirty="0" err="1"/>
              <a:t>비트토렌트</a:t>
            </a:r>
            <a:r>
              <a:rPr lang="ko-KR" altLang="en-US" dirty="0"/>
              <a:t> 프로토콜 인터페이스를 </a:t>
            </a:r>
            <a:r>
              <a:rPr lang="ko-KR" altLang="en-US" dirty="0" smtClean="0"/>
              <a:t>추가로 제공한다</a:t>
            </a:r>
            <a:r>
              <a:rPr lang="en-US" altLang="ko-KR" dirty="0"/>
              <a:t>. </a:t>
            </a:r>
            <a:r>
              <a:rPr lang="ko-KR" altLang="en-US" dirty="0"/>
              <a:t>또한 반복 및 대용량 삭제를 수행할 수 있는 옵션도 있다</a:t>
            </a:r>
            <a:r>
              <a:rPr lang="en-US" altLang="ko-KR" dirty="0"/>
              <a:t>. </a:t>
            </a:r>
            <a:r>
              <a:rPr lang="ko-KR" altLang="en-US" dirty="0"/>
              <a:t>반복 삭제는 미리 정의한 기간이 지난 </a:t>
            </a:r>
            <a:r>
              <a:rPr lang="ko-KR" altLang="en-US" dirty="0" smtClean="0"/>
              <a:t>후 특정 </a:t>
            </a:r>
            <a:r>
              <a:rPr lang="ko-KR" altLang="en-US" dirty="0"/>
              <a:t>객체 집합을 제거하도록 관리자가 규칙을 정할 수 있다</a:t>
            </a:r>
            <a:r>
              <a:rPr lang="en-US" altLang="ko-KR" dirty="0"/>
              <a:t>. </a:t>
            </a:r>
            <a:r>
              <a:rPr lang="ko-KR" altLang="en-US" dirty="0"/>
              <a:t>일회성 삭제는 효율적으로 수행할 수 있도록 </a:t>
            </a:r>
            <a:r>
              <a:rPr lang="ko-KR" altLang="en-US" dirty="0" smtClean="0"/>
              <a:t>단일 </a:t>
            </a:r>
            <a:r>
              <a:rPr lang="ko-KR" altLang="en-US" dirty="0"/>
              <a:t>요청으로 최대 객체를 </a:t>
            </a:r>
            <a:r>
              <a:rPr lang="en-US" altLang="ko-KR" dirty="0"/>
              <a:t>1000</a:t>
            </a:r>
            <a:r>
              <a:rPr lang="ko-KR" altLang="en-US" dirty="0"/>
              <a:t>개까지 삭제할 수 있는 기능을 </a:t>
            </a:r>
            <a:r>
              <a:rPr lang="ko-KR" altLang="en-US" dirty="0" smtClean="0"/>
              <a:t>제공한다</a:t>
            </a:r>
            <a:endParaRPr lang="en-US" altLang="ko-KR" dirty="0" smtClean="0"/>
          </a:p>
          <a:p>
            <a:pPr lvl="3"/>
            <a:r>
              <a:rPr lang="ko-KR" altLang="en-US" dirty="0"/>
              <a:t>아마존 </a:t>
            </a:r>
            <a:r>
              <a:rPr lang="en-US" altLang="ko-KR" dirty="0"/>
              <a:t>S3</a:t>
            </a:r>
            <a:r>
              <a:rPr lang="ko-KR" altLang="en-US" dirty="0"/>
              <a:t>는 </a:t>
            </a:r>
            <a:r>
              <a:rPr lang="ko-KR" altLang="en-US" dirty="0" err="1"/>
              <a:t>콘텐츠</a:t>
            </a:r>
            <a:r>
              <a:rPr lang="ko-KR" altLang="en-US" dirty="0"/>
              <a:t> 저장 및 배포</a:t>
            </a:r>
            <a:r>
              <a:rPr lang="en-US" altLang="ko-KR" dirty="0"/>
              <a:t>, </a:t>
            </a:r>
            <a:r>
              <a:rPr lang="ko-KR" altLang="en-US" dirty="0"/>
              <a:t>데이터 분석용</a:t>
            </a:r>
            <a:r>
              <a:rPr lang="en-US" altLang="ko-KR" dirty="0"/>
              <a:t>, </a:t>
            </a:r>
            <a:r>
              <a:rPr lang="ko-KR" altLang="en-US" dirty="0"/>
              <a:t>백업</a:t>
            </a:r>
            <a:r>
              <a:rPr lang="en-US" altLang="ko-KR" dirty="0"/>
              <a:t>·</a:t>
            </a:r>
            <a:r>
              <a:rPr lang="ko-KR" altLang="en-US" dirty="0"/>
              <a:t>보관 및 복구 등의 작업에 이용할 수 있으며</a:t>
            </a:r>
            <a:r>
              <a:rPr lang="en-US" altLang="ko-KR" dirty="0"/>
              <a:t>, </a:t>
            </a:r>
            <a:r>
              <a:rPr lang="ko-KR" altLang="en-US" dirty="0" smtClean="0"/>
              <a:t>데이터보호 </a:t>
            </a:r>
            <a:r>
              <a:rPr lang="ko-KR" altLang="en-US" dirty="0"/>
              <a:t>및 대용량 데이터 전송 기능을 지원한다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5436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및 관리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smtClean="0"/>
              <a:t>S3 </a:t>
            </a:r>
            <a:r>
              <a:rPr lang="ko-KR" altLang="en-US" dirty="0" smtClean="0"/>
              <a:t>브라우저 실행 화면</a:t>
            </a:r>
            <a:r>
              <a:rPr lang="en-US" altLang="ko-KR" dirty="0" smtClean="0"/>
              <a:t>[04]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7227" y="1673805"/>
            <a:ext cx="61912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83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Words>1446</Words>
  <Application>Microsoft Office PowerPoint</Application>
  <PresentationFormat>화면 슬라이드 쇼(4:3)</PresentationFormat>
  <Paragraphs>122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1_유닉스</vt:lpstr>
      <vt:lpstr>슬라이드 1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  <vt:lpstr>03 빅데이터 저장 및 관리 기술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Windows 사용자</cp:lastModifiedBy>
  <cp:revision>229</cp:revision>
  <dcterms:created xsi:type="dcterms:W3CDTF">2012-07-23T02:34:37Z</dcterms:created>
  <dcterms:modified xsi:type="dcterms:W3CDTF">2018-03-07T00:11:10Z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