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0"/>
  </p:notesMasterIdLst>
  <p:sldIdLst>
    <p:sldId id="329" r:id="rId2"/>
    <p:sldId id="409" r:id="rId3"/>
    <p:sldId id="472" r:id="rId4"/>
    <p:sldId id="499" r:id="rId5"/>
    <p:sldId id="500" r:id="rId6"/>
    <p:sldId id="495" r:id="rId7"/>
    <p:sldId id="502" r:id="rId8"/>
    <p:sldId id="504" r:id="rId9"/>
    <p:sldId id="503" r:id="rId10"/>
    <p:sldId id="506" r:id="rId11"/>
    <p:sldId id="505" r:id="rId12"/>
    <p:sldId id="508" r:id="rId13"/>
    <p:sldId id="509" r:id="rId14"/>
    <p:sldId id="510" r:id="rId15"/>
    <p:sldId id="511" r:id="rId16"/>
    <p:sldId id="507" r:id="rId17"/>
    <p:sldId id="513" r:id="rId18"/>
    <p:sldId id="514" r:id="rId19"/>
    <p:sldId id="512" r:id="rId20"/>
    <p:sldId id="516" r:id="rId21"/>
    <p:sldId id="517" r:id="rId22"/>
    <p:sldId id="518" r:id="rId23"/>
    <p:sldId id="519" r:id="rId24"/>
    <p:sldId id="501" r:id="rId25"/>
    <p:sldId id="515" r:id="rId26"/>
    <p:sldId id="520" r:id="rId27"/>
    <p:sldId id="524" r:id="rId28"/>
    <p:sldId id="523" r:id="rId29"/>
    <p:sldId id="525" r:id="rId30"/>
    <p:sldId id="522" r:id="rId31"/>
    <p:sldId id="526" r:id="rId32"/>
    <p:sldId id="521" r:id="rId33"/>
    <p:sldId id="529" r:id="rId34"/>
    <p:sldId id="530" r:id="rId35"/>
    <p:sldId id="527" r:id="rId36"/>
    <p:sldId id="528" r:id="rId37"/>
    <p:sldId id="531" r:id="rId38"/>
    <p:sldId id="533" r:id="rId39"/>
    <p:sldId id="532" r:id="rId40"/>
    <p:sldId id="536" r:id="rId41"/>
    <p:sldId id="535" r:id="rId42"/>
    <p:sldId id="538" r:id="rId43"/>
    <p:sldId id="539" r:id="rId44"/>
    <p:sldId id="534" r:id="rId45"/>
    <p:sldId id="541" r:id="rId46"/>
    <p:sldId id="540" r:id="rId47"/>
    <p:sldId id="537" r:id="rId48"/>
    <p:sldId id="433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1254"/>
    <a:srgbClr val="CCFF99"/>
    <a:srgbClr val="210E30"/>
    <a:srgbClr val="653F35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777" autoAdjust="0"/>
    <p:restoredTop sz="94660"/>
  </p:normalViewPr>
  <p:slideViewPr>
    <p:cSldViewPr>
      <p:cViewPr>
        <p:scale>
          <a:sx n="85" d="100"/>
          <a:sy n="85" d="100"/>
        </p:scale>
        <p:origin x="-72" y="2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2.jpeg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4.xml"/><Relationship Id="rId4" Type="http://schemas.openxmlformats.org/officeDocument/2006/relationships/tags" Target="../tags/tag3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7" name="Group 169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28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609600" y="5791200"/>
            <a:ext cx="7924800" cy="685800"/>
          </a:xfrm>
          <a:prstGeom prst="rect">
            <a:avLst/>
          </a:prstGeom>
        </p:spPr>
        <p:txBody>
          <a:bodyPr/>
          <a:lstStyle>
            <a:lvl1pPr algn="ctr">
              <a:defRPr sz="44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 dirty="0" err="1" smtClean="0"/>
              <a:t>장제목</a:t>
            </a:r>
            <a:endParaRPr lang="en-US" altLang="ko-KR" noProof="0" dirty="0" smtClean="0"/>
          </a:p>
        </p:txBody>
      </p:sp>
      <p:sp>
        <p:nvSpPr>
          <p:cNvPr id="37" name="모서리가 둥근 직사각형 36"/>
          <p:cNvSpPr/>
          <p:nvPr userDrawn="1">
            <p:custDataLst>
              <p:tags r:id="rId5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8" name="그림 29" descr="쿡북로고.jp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83634" y="159730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모서리가 둥근 직사각형 38"/>
          <p:cNvSpPr/>
          <p:nvPr userDrawn="1">
            <p:custDataLst>
              <p:tags r:id="rId7"/>
            </p:custDataLst>
          </p:nvPr>
        </p:nvSpPr>
        <p:spPr>
          <a:xfrm>
            <a:off x="7596336" y="70751"/>
            <a:ext cx="1380015" cy="890223"/>
          </a:xfrm>
          <a:prstGeom prst="roundRect">
            <a:avLst>
              <a:gd name="adj" fmla="val 284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1" name="Group 169"/>
          <p:cNvGrpSpPr>
            <a:grpSpLocks/>
          </p:cNvGrpSpPr>
          <p:nvPr userDrawn="1">
            <p:custDataLst>
              <p:tags r:id="rId8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42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Freeform 170"/>
          <p:cNvSpPr>
            <a:spLocks/>
          </p:cNvSpPr>
          <p:nvPr userDrawn="1">
            <p:custDataLst>
              <p:tags r:id="rId9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8" name="Freeform 171"/>
          <p:cNvSpPr>
            <a:spLocks/>
          </p:cNvSpPr>
          <p:nvPr userDrawn="1">
            <p:custDataLst>
              <p:tags r:id="rId10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49" name="Freeform 170"/>
          <p:cNvSpPr>
            <a:spLocks/>
          </p:cNvSpPr>
          <p:nvPr userDrawn="1">
            <p:custDataLst>
              <p:tags r:id="rId11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0" name="Freeform 171"/>
          <p:cNvSpPr>
            <a:spLocks/>
          </p:cNvSpPr>
          <p:nvPr userDrawn="1">
            <p:custDataLst>
              <p:tags r:id="rId12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745288" y="809902"/>
            <a:ext cx="3852000" cy="481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279612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611561" y="1104891"/>
            <a:ext cx="7920880" cy="5420453"/>
          </a:xfrm>
          <a:prstGeom prst="roundRect">
            <a:avLst>
              <a:gd name="adj" fmla="val 41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2600" b="1" baseline="0"/>
            </a:lvl1pPr>
            <a:lvl2pPr marL="627063" indent="-269875">
              <a:buClr>
                <a:srgbClr val="4F784C"/>
              </a:buClr>
              <a:buFont typeface="Wingdings" pitchFamily="2" charset="2"/>
              <a:buChar char="ü"/>
              <a:defRPr sz="2200" baseline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78485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>
            <a:lvl1pPr>
              <a:spcAft>
                <a:spcPts val="300"/>
              </a:spcAft>
              <a:defRPr sz="2400" b="1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1pPr>
            <a:lvl2pPr>
              <a:lnSpc>
                <a:spcPct val="130000"/>
              </a:lnSpc>
              <a:defRPr sz="20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2pPr>
            <a:lvl3pPr>
              <a:lnSpc>
                <a:spcPct val="130000"/>
              </a:lnSpc>
              <a:defRPr sz="18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3pPr>
            <a:lvl4pPr marL="896938" indent="-182563">
              <a:lnSpc>
                <a:spcPct val="120000"/>
              </a:lnSpc>
              <a:buSzPct val="80000"/>
              <a:buFont typeface="Arial" panose="020B0604020202020204" pitchFamily="34" charset="0"/>
              <a:buChar char="‒"/>
              <a:defRPr sz="16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4pPr>
            <a:lvl5pPr>
              <a:defRPr sz="1400" baseline="0">
                <a:latin typeface="Arial" pitchFamily="34" charset="0"/>
                <a:ea typeface="맑은 고딕" pitchFamily="50" charset="-127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11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161511" y="6561139"/>
            <a:ext cx="87390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/>
            <a:fld id="{033B4838-7E5D-4E73-BD5A-D91E0EFAE053}" type="slidenum">
              <a:rPr lang="en-US" altLang="ko-KR" sz="100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pPr algn="r"/>
              <a:t>‹#›</a:t>
            </a:fld>
            <a:endParaRPr lang="ko-KR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24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07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solidFill>
                  <a:prstClr val="black"/>
                </a:solidFill>
                <a:latin typeface="Verdana"/>
              </a:rPr>
              <a:pPr latinLnBrk="0"/>
              <a:t>‹#›</a:t>
            </a:fld>
            <a:endParaRPr lang="en-US" altLang="ko-KR" kern="0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rgbClr val="9BBB59">
                    <a:lumMod val="60000"/>
                    <a:lumOff val="40000"/>
                  </a:srgbClr>
                </a:solidFill>
                <a:latin typeface="HY견명조" pitchFamily="18" charset="-127"/>
                <a:ea typeface="HY견명조" pitchFamily="18" charset="-127"/>
              </a:rPr>
              <a:t>Thank You</a:t>
            </a:r>
            <a:endParaRPr lang="en-US" altLang="ko-KR" sz="4400" b="1" dirty="0">
              <a:solidFill>
                <a:srgbClr val="9BBB59">
                  <a:lumMod val="60000"/>
                  <a:lumOff val="40000"/>
                </a:srgb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64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장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583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977578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de-DE" altLang="ko-KR" sz="1800" dirty="0" smtClean="0">
                <a:latin typeface="HY견고딕" pitchFamily="18" charset="-127"/>
                <a:ea typeface="HY견고딕" pitchFamily="18" charset="-127"/>
              </a:rPr>
              <a:t>IT CookBook, </a:t>
            </a:r>
            <a:r>
              <a:rPr kumimoji="0" lang="ko-KR" altLang="en-US" sz="1800" dirty="0" smtClean="0">
                <a:latin typeface="HY견고딕" pitchFamily="18" charset="-127"/>
                <a:ea typeface="HY견고딕" pitchFamily="18" charset="-127"/>
              </a:rPr>
              <a:t>데이터베이스 개론</a:t>
            </a:r>
            <a:endParaRPr kumimoji="0" lang="de-DE" altLang="ko-KR" sz="12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/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  <p:custDataLst>
              <p:tags r:id="rId2"/>
            </p:custDataLst>
          </p:nvPr>
        </p:nvSpPr>
        <p:spPr>
          <a:xfrm>
            <a:off x="385763" y="1042987"/>
            <a:ext cx="3960812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2"/>
            <p:custDataLst>
              <p:tags r:id="rId3"/>
            </p:custDataLst>
          </p:nvPr>
        </p:nvSpPr>
        <p:spPr>
          <a:xfrm>
            <a:off x="4527550" y="1042987"/>
            <a:ext cx="4230688" cy="5482800"/>
          </a:xfrm>
        </p:spPr>
        <p:txBody>
          <a:bodyPr/>
          <a:lstStyle>
            <a:lvl1pPr>
              <a:defRPr sz="2400" b="1"/>
            </a:lvl1pPr>
            <a:lvl2pPr>
              <a:defRPr sz="2000" b="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Line 10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900440" y="812921"/>
            <a:ext cx="6912000" cy="0"/>
          </a:xfrm>
          <a:prstGeom prst="line">
            <a:avLst/>
          </a:prstGeom>
          <a:ln w="19050"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66523" y="152712"/>
            <a:ext cx="8025957" cy="596671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10" Type="http://schemas.openxmlformats.org/officeDocument/2006/relationships/tags" Target="../tags/tag1.xml"/><Relationship Id="rId19" Type="http://schemas.openxmlformats.org/officeDocument/2006/relationships/tags" Target="../tags/tag10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grpSp>
        <p:nvGrpSpPr>
          <p:cNvPr id="2" name="Group 16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51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2078" y="-26127"/>
            <a:ext cx="9180000" cy="6891104"/>
          </a:xfrm>
          <a:prstGeom prst="rect">
            <a:avLst/>
          </a:prstGeom>
        </p:spPr>
      </p:pic>
      <p:sp>
        <p:nvSpPr>
          <p:cNvPr id="56" name="Freeform 170"/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57" name="Freeform 171"/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61" name="텍스트 개체 틀 60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82728" y="980727"/>
            <a:ext cx="8713622" cy="5600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4A2D2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ko-KR" altLang="en-US" sz="23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BBD9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둘째 수준</a:t>
            </a:r>
          </a:p>
          <a:p>
            <a:pPr marL="714375" marR="0" lvl="2" indent="-174625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F784C"/>
              </a:buClr>
              <a:buSzTx/>
              <a:buFontTx/>
              <a:buChar char="•"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셋째 수준</a:t>
            </a:r>
          </a:p>
          <a:p>
            <a:pPr marL="896938" marR="0" lvl="3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넷째 수준</a:t>
            </a:r>
          </a:p>
          <a:p>
            <a:pPr marL="1166813" marR="0" lvl="4" indent="-182563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>
                <a:tab pos="1166813" algn="l"/>
              </a:tabLst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다섯째 수준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제목 개체 틀 6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75982" y="158476"/>
            <a:ext cx="7656458" cy="67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grpSp>
        <p:nvGrpSpPr>
          <p:cNvPr id="14" name="Group 169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7773987" y="65357"/>
            <a:ext cx="1123950" cy="744545"/>
            <a:chOff x="4897" y="107"/>
            <a:chExt cx="708" cy="469"/>
          </a:xfrm>
        </p:grpSpPr>
        <p:sp>
          <p:nvSpPr>
            <p:cNvPr id="15" name="Freeform 164"/>
            <p:cNvSpPr>
              <a:spLocks/>
            </p:cNvSpPr>
            <p:nvPr userDrawn="1"/>
          </p:nvSpPr>
          <p:spPr bwMode="gray">
            <a:xfrm flipH="1">
              <a:off x="5377" y="345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C4A2D2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66"/>
            <p:cNvSpPr>
              <a:spLocks/>
            </p:cNvSpPr>
            <p:nvPr userDrawn="1"/>
          </p:nvSpPr>
          <p:spPr bwMode="gray">
            <a:xfrm flipH="1">
              <a:off x="5378" y="107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67"/>
            <p:cNvSpPr>
              <a:spLocks/>
            </p:cNvSpPr>
            <p:nvPr userDrawn="1"/>
          </p:nvSpPr>
          <p:spPr bwMode="gray">
            <a:xfrm flipH="1">
              <a:off x="5134" y="349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68"/>
            <p:cNvSpPr>
              <a:spLocks/>
            </p:cNvSpPr>
            <p:nvPr userDrawn="1"/>
          </p:nvSpPr>
          <p:spPr bwMode="gray">
            <a:xfrm flipH="1">
              <a:off x="4897" y="118"/>
              <a:ext cx="227" cy="227"/>
            </a:xfrm>
            <a:custGeom>
              <a:avLst/>
              <a:gdLst>
                <a:gd name="T0" fmla="*/ 0 w 832"/>
                <a:gd name="T1" fmla="*/ 120 h 834"/>
                <a:gd name="T2" fmla="*/ 112 w 832"/>
                <a:gd name="T3" fmla="*/ 3 h 834"/>
                <a:gd name="T4" fmla="*/ 727 w 832"/>
                <a:gd name="T5" fmla="*/ 3 h 834"/>
                <a:gd name="T6" fmla="*/ 832 w 832"/>
                <a:gd name="T7" fmla="*/ 106 h 834"/>
                <a:gd name="T8" fmla="*/ 832 w 832"/>
                <a:gd name="T9" fmla="*/ 726 h 834"/>
                <a:gd name="T10" fmla="*/ 742 w 832"/>
                <a:gd name="T11" fmla="*/ 832 h 834"/>
                <a:gd name="T12" fmla="*/ 106 w 832"/>
                <a:gd name="T13" fmla="*/ 834 h 834"/>
                <a:gd name="T14" fmla="*/ 1 w 832"/>
                <a:gd name="T15" fmla="*/ 729 h 834"/>
                <a:gd name="T16" fmla="*/ 0 w 832"/>
                <a:gd name="T17" fmla="*/ 12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834">
                  <a:moveTo>
                    <a:pt x="0" y="120"/>
                  </a:moveTo>
                  <a:cubicBezTo>
                    <a:pt x="0" y="120"/>
                    <a:pt x="6" y="0"/>
                    <a:pt x="112" y="3"/>
                  </a:cubicBezTo>
                  <a:cubicBezTo>
                    <a:pt x="419" y="3"/>
                    <a:pt x="727" y="3"/>
                    <a:pt x="727" y="3"/>
                  </a:cubicBezTo>
                  <a:cubicBezTo>
                    <a:pt x="832" y="14"/>
                    <a:pt x="832" y="106"/>
                    <a:pt x="832" y="106"/>
                  </a:cubicBezTo>
                  <a:cubicBezTo>
                    <a:pt x="832" y="106"/>
                    <a:pt x="832" y="416"/>
                    <a:pt x="832" y="726"/>
                  </a:cubicBezTo>
                  <a:cubicBezTo>
                    <a:pt x="826" y="820"/>
                    <a:pt x="742" y="832"/>
                    <a:pt x="742" y="832"/>
                  </a:cubicBezTo>
                  <a:lnTo>
                    <a:pt x="106" y="834"/>
                  </a:lnTo>
                  <a:cubicBezTo>
                    <a:pt x="106" y="834"/>
                    <a:pt x="4" y="824"/>
                    <a:pt x="1" y="729"/>
                  </a:cubicBezTo>
                  <a:cubicBezTo>
                    <a:pt x="0" y="424"/>
                    <a:pt x="0" y="120"/>
                    <a:pt x="0" y="120"/>
                  </a:cubicBezTo>
                  <a:close/>
                </a:path>
              </a:pathLst>
            </a:custGeom>
            <a:solidFill>
              <a:srgbClr val="9BBD98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 cap="flat" cmpd="sng">
                  <a:solidFill>
                    <a:srgbClr val="FFFFFF">
                      <a:alpha val="70000"/>
                    </a:srgbClr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28398" dir="12393903" algn="ctr" rotWithShape="0">
                      <a:schemeClr val="tx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atinLnBrk="0">
                <a:defRPr/>
              </a:pPr>
              <a:endParaRPr lang="ko-KR" altLang="en-US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Freeform 170"/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515982" y="116839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A1D1F1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20" name="Freeform 171"/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139700" y="432928"/>
            <a:ext cx="360000" cy="360000"/>
          </a:xfrm>
          <a:custGeom>
            <a:avLst/>
            <a:gdLst>
              <a:gd name="T0" fmla="*/ 0 w 832"/>
              <a:gd name="T1" fmla="*/ 120 h 834"/>
              <a:gd name="T2" fmla="*/ 112 w 832"/>
              <a:gd name="T3" fmla="*/ 3 h 834"/>
              <a:gd name="T4" fmla="*/ 727 w 832"/>
              <a:gd name="T5" fmla="*/ 3 h 834"/>
              <a:gd name="T6" fmla="*/ 832 w 832"/>
              <a:gd name="T7" fmla="*/ 106 h 834"/>
              <a:gd name="T8" fmla="*/ 832 w 832"/>
              <a:gd name="T9" fmla="*/ 726 h 834"/>
              <a:gd name="T10" fmla="*/ 742 w 832"/>
              <a:gd name="T11" fmla="*/ 832 h 834"/>
              <a:gd name="T12" fmla="*/ 106 w 832"/>
              <a:gd name="T13" fmla="*/ 834 h 834"/>
              <a:gd name="T14" fmla="*/ 1 w 832"/>
              <a:gd name="T15" fmla="*/ 729 h 834"/>
              <a:gd name="T16" fmla="*/ 0 w 832"/>
              <a:gd name="T17" fmla="*/ 120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2" h="834">
                <a:moveTo>
                  <a:pt x="0" y="120"/>
                </a:moveTo>
                <a:cubicBezTo>
                  <a:pt x="0" y="120"/>
                  <a:pt x="6" y="0"/>
                  <a:pt x="112" y="3"/>
                </a:cubicBezTo>
                <a:cubicBezTo>
                  <a:pt x="419" y="3"/>
                  <a:pt x="727" y="3"/>
                  <a:pt x="727" y="3"/>
                </a:cubicBezTo>
                <a:cubicBezTo>
                  <a:pt x="832" y="14"/>
                  <a:pt x="832" y="106"/>
                  <a:pt x="832" y="106"/>
                </a:cubicBezTo>
                <a:cubicBezTo>
                  <a:pt x="832" y="106"/>
                  <a:pt x="832" y="416"/>
                  <a:pt x="832" y="726"/>
                </a:cubicBezTo>
                <a:cubicBezTo>
                  <a:pt x="826" y="820"/>
                  <a:pt x="742" y="832"/>
                  <a:pt x="742" y="832"/>
                </a:cubicBezTo>
                <a:lnTo>
                  <a:pt x="106" y="834"/>
                </a:lnTo>
                <a:cubicBezTo>
                  <a:pt x="106" y="834"/>
                  <a:pt x="4" y="824"/>
                  <a:pt x="1" y="729"/>
                </a:cubicBezTo>
                <a:cubicBezTo>
                  <a:pt x="0" y="424"/>
                  <a:pt x="0" y="120"/>
                  <a:pt x="0" y="120"/>
                </a:cubicBezTo>
                <a:close/>
              </a:path>
            </a:pathLst>
          </a:custGeom>
          <a:solidFill>
            <a:srgbClr val="9BBD98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 cap="flat" cmpd="sng">
                <a:solidFill>
                  <a:srgbClr val="FFFFFF">
                    <a:alpha val="70000"/>
                  </a:srgbClr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28398" dir="12393903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pPr latinLnBrk="0">
              <a:defRPr/>
            </a:pPr>
            <a:endParaRPr lang="ko-KR" altLang="en-US" kern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6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83" r:id="rId7"/>
    <p:sldLayoutId id="2147483682" r:id="rId8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200" b="1" kern="1200" spc="-150" dirty="0">
          <a:solidFill>
            <a:srgbClr val="4F784C"/>
          </a:solidFill>
          <a:latin typeface="+mj-ea"/>
          <a:ea typeface="+mj-ea"/>
          <a:cs typeface="+mj-cs"/>
        </a:defRPr>
      </a:lvl1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C4A2D2"/>
        </a:buClr>
        <a:buSzTx/>
        <a:buFont typeface="Wingdings" pitchFamily="2" charset="2"/>
        <a:buChar char="v"/>
        <a:tabLst/>
        <a:defRPr sz="23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9750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9BBD98"/>
        </a:buClr>
        <a:buSzTx/>
        <a:buFont typeface="Wingdings" pitchFamily="2" charset="2"/>
        <a:buChar char="§"/>
        <a:tabLst/>
        <a:defRPr sz="24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4375" marR="0" indent="-174625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>
          <a:srgbClr val="4F784C"/>
        </a:buClr>
        <a:buSzTx/>
        <a:buFontTx/>
        <a:buChar char="•"/>
        <a:tabLst/>
        <a:defRPr sz="20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6938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66813" marR="0" indent="-1825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>
          <a:tab pos="1166813" algn="l"/>
        </a:tabLst>
        <a:defRPr sz="16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47870" y="1538790"/>
            <a:ext cx="549541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빅데이터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컴퓨팅 기술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endParaRPr lang="en-US" altLang="ko-KR" sz="2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38163" lvl="0" indent="-269875" fontAlgn="base">
              <a:spcBef>
                <a:spcPct val="20000"/>
              </a:spcBef>
              <a:spcAft>
                <a:spcPct val="0"/>
              </a:spcAft>
              <a:buClr>
                <a:srgbClr val="9BBB59">
                  <a:lumMod val="50000"/>
                </a:srgbClr>
              </a:buClr>
              <a:buFont typeface="Arial" panose="020B0604020202020204" pitchFamily="34" charset="0"/>
              <a:buChar char="•"/>
            </a:pPr>
            <a:r>
              <a:rPr lang="ko-KR" altLang="en-US" sz="2000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빅데이터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처</a:t>
            </a:r>
            <a:r>
              <a:rPr lang="ko-KR" alt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리</a:t>
            </a:r>
            <a:r>
              <a:rPr lang="ko-KR" altLang="en-US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기술</a:t>
            </a:r>
            <a:endParaRPr lang="ko-KR" altLang="en-US" sz="4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74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Hive</a:t>
            </a:r>
            <a:r>
              <a:rPr lang="ko-KR" altLang="en-US" baseline="30000" dirty="0" err="1" smtClean="0"/>
              <a:t>하이</a:t>
            </a:r>
            <a:r>
              <a:rPr lang="ko-KR" altLang="en-US" baseline="30000" dirty="0" err="1"/>
              <a:t>브</a:t>
            </a:r>
            <a:endParaRPr lang="en-US" altLang="ko-KR" baseline="30000" dirty="0" smtClean="0"/>
          </a:p>
          <a:p>
            <a:pPr lvl="2"/>
            <a:r>
              <a:rPr lang="ko-KR" altLang="en-US" dirty="0" err="1"/>
              <a:t>하둡에서</a:t>
            </a:r>
            <a:r>
              <a:rPr lang="ko-KR" altLang="en-US" dirty="0"/>
              <a:t> </a:t>
            </a:r>
            <a:r>
              <a:rPr lang="ko-KR" altLang="en-US" dirty="0" smtClean="0"/>
              <a:t>동작하는 </a:t>
            </a:r>
            <a:r>
              <a:rPr lang="en-US" altLang="ko-KR" dirty="0" smtClean="0"/>
              <a:t>SQL </a:t>
            </a:r>
            <a:r>
              <a:rPr lang="ko-KR" altLang="en-US" dirty="0"/>
              <a:t>프로그램을 구현할 수 있는 </a:t>
            </a:r>
            <a:r>
              <a:rPr lang="en-US" altLang="ko-KR" dirty="0"/>
              <a:t>Hive</a:t>
            </a:r>
            <a:r>
              <a:rPr lang="ko-KR" altLang="en-US" dirty="0"/>
              <a:t>는 </a:t>
            </a:r>
            <a:r>
              <a:rPr lang="ko-KR" altLang="en-US" dirty="0" err="1"/>
              <a:t>하둡</a:t>
            </a:r>
            <a:r>
              <a:rPr lang="ko-KR" altLang="en-US" dirty="0"/>
              <a:t> 기반의 </a:t>
            </a:r>
            <a:r>
              <a:rPr lang="ko-KR" altLang="en-US" dirty="0" err="1"/>
              <a:t>데이터웨어하우스</a:t>
            </a:r>
            <a:r>
              <a:rPr lang="ko-KR" altLang="en-US" dirty="0"/>
              <a:t> 인프라로</a:t>
            </a:r>
            <a:r>
              <a:rPr lang="en-US" altLang="ko-KR" dirty="0"/>
              <a:t>,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데이터베이스에 </a:t>
            </a:r>
            <a:r>
              <a:rPr lang="ko-KR" altLang="en-US" dirty="0"/>
              <a:t>익숙한 개발자에게 훌륭한 인터페이스를 </a:t>
            </a:r>
            <a:r>
              <a:rPr lang="ko-KR" altLang="en-US" dirty="0" smtClean="0"/>
              <a:t>제공함</a:t>
            </a:r>
            <a:endParaRPr lang="en-US" altLang="ko-KR" dirty="0" smtClean="0"/>
          </a:p>
          <a:p>
            <a:pPr lvl="2"/>
            <a:r>
              <a:rPr lang="en-US" altLang="ko-KR" dirty="0"/>
              <a:t>Hive</a:t>
            </a:r>
            <a:r>
              <a:rPr lang="ko-KR" altLang="en-US" dirty="0"/>
              <a:t>는 </a:t>
            </a:r>
            <a:r>
              <a:rPr lang="en-US" altLang="ko-KR" dirty="0"/>
              <a:t>SQL</a:t>
            </a:r>
            <a:r>
              <a:rPr lang="ko-KR" altLang="en-US" dirty="0"/>
              <a:t>과 같이 선언적으로 데이터를 </a:t>
            </a:r>
            <a:r>
              <a:rPr lang="ko-KR" altLang="en-US" dirty="0" smtClean="0"/>
              <a:t>처리할 </a:t>
            </a:r>
            <a:r>
              <a:rPr lang="ko-KR" altLang="en-US" dirty="0"/>
              <a:t>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Hive</a:t>
            </a:r>
            <a:r>
              <a:rPr lang="ko-KR" altLang="en-US" dirty="0"/>
              <a:t>는 </a:t>
            </a:r>
            <a:r>
              <a:rPr lang="en-US" altLang="ko-KR" dirty="0"/>
              <a:t>HDFS</a:t>
            </a:r>
            <a:r>
              <a:rPr lang="ko-KR" altLang="en-US" dirty="0"/>
              <a:t>나 </a:t>
            </a:r>
            <a:r>
              <a:rPr lang="en-US" altLang="ko-KR" dirty="0" err="1"/>
              <a:t>HBase</a:t>
            </a:r>
            <a:r>
              <a:rPr lang="ko-KR" altLang="en-US" dirty="0"/>
              <a:t>와 같은 </a:t>
            </a:r>
            <a:r>
              <a:rPr lang="ko-KR" altLang="en-US" dirty="0" err="1"/>
              <a:t>빅데이터의</a:t>
            </a:r>
            <a:r>
              <a:rPr lang="ko-KR" altLang="en-US" dirty="0"/>
              <a:t> 원본을 </a:t>
            </a:r>
            <a:r>
              <a:rPr lang="en-US" altLang="ko-KR" dirty="0" err="1"/>
              <a:t>HiveQL</a:t>
            </a:r>
            <a:r>
              <a:rPr lang="en-US" altLang="ko-KR" dirty="0"/>
              <a:t> </a:t>
            </a:r>
            <a:r>
              <a:rPr lang="ko-KR" altLang="en-US" dirty="0"/>
              <a:t>질의 언어를 </a:t>
            </a:r>
            <a:r>
              <a:rPr lang="ko-KR" altLang="en-US" dirty="0" err="1" smtClean="0"/>
              <a:t>이용하여분석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맵리듀스</a:t>
            </a:r>
            <a:r>
              <a:rPr lang="ko-KR" altLang="en-US" dirty="0" smtClean="0"/>
              <a:t> </a:t>
            </a:r>
            <a:r>
              <a:rPr lang="ko-KR" altLang="en-US" dirty="0"/>
              <a:t>기반의 실행 부분과 데이터가 저장된 공간의 메타데이터 정보</a:t>
            </a:r>
            <a:r>
              <a:rPr lang="en-US" altLang="ko-KR" dirty="0"/>
              <a:t>, </a:t>
            </a:r>
            <a:r>
              <a:rPr lang="ko-KR" altLang="en-US" dirty="0"/>
              <a:t>사용자나 </a:t>
            </a:r>
            <a:r>
              <a:rPr lang="ko-KR" altLang="en-US" dirty="0" smtClean="0"/>
              <a:t>응용 </a:t>
            </a:r>
            <a:r>
              <a:rPr lang="ko-KR" altLang="en-US" dirty="0"/>
              <a:t>프로그램에서 질의를 </a:t>
            </a:r>
            <a:r>
              <a:rPr lang="ko-KR" altLang="en-US" dirty="0" smtClean="0"/>
              <a:t>입력 받아 </a:t>
            </a:r>
            <a:r>
              <a:rPr lang="ko-KR" altLang="en-US" dirty="0"/>
              <a:t>실행시키는 실행 부분으로 </a:t>
            </a:r>
            <a:r>
              <a:rPr lang="ko-KR" altLang="en-US" dirty="0" smtClean="0"/>
              <a:t>구성됨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스칼라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집합</a:t>
            </a:r>
            <a:r>
              <a:rPr lang="en-US" altLang="ko-KR" dirty="0"/>
              <a:t>, </a:t>
            </a:r>
            <a:r>
              <a:rPr lang="ko-KR" altLang="en-US" dirty="0" smtClean="0"/>
              <a:t>테이블 </a:t>
            </a:r>
            <a:r>
              <a:rPr lang="ko-KR" altLang="en-US" dirty="0"/>
              <a:t>수준에서 사용자 정의 함수를 지정할 수 있는 기능을 제공하여 사용자 확장을 </a:t>
            </a:r>
            <a:r>
              <a:rPr lang="ko-KR" altLang="en-US" dirty="0" smtClean="0"/>
              <a:t>지원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10018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6665" y="1088740"/>
            <a:ext cx="5691628" cy="53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98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Cascading</a:t>
            </a:r>
            <a:r>
              <a:rPr lang="ko-KR" altLang="en-US" baseline="30000" dirty="0" err="1" smtClean="0"/>
              <a:t>캐스캐이</a:t>
            </a:r>
            <a:r>
              <a:rPr lang="ko-KR" altLang="en-US" baseline="30000" dirty="0" err="1"/>
              <a:t>딩</a:t>
            </a:r>
            <a:endParaRPr lang="en-US" altLang="ko-KR" baseline="30000" dirty="0" smtClean="0"/>
          </a:p>
          <a:p>
            <a:pPr lvl="2"/>
            <a:r>
              <a:rPr lang="ko-KR" altLang="en-US" dirty="0" err="1"/>
              <a:t>하둡용</a:t>
            </a:r>
            <a:r>
              <a:rPr lang="ko-KR" altLang="en-US" dirty="0"/>
              <a:t> 오픈 소스 소프트웨어 추상화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사용자들이 </a:t>
            </a:r>
            <a:r>
              <a:rPr lang="en-US" altLang="ko-KR" dirty="0" err="1" smtClean="0"/>
              <a:t>JVM</a:t>
            </a:r>
            <a:r>
              <a:rPr lang="en-US" altLang="ko-KR" baseline="30000" dirty="0" err="1" smtClean="0"/>
              <a:t>JavaVirtual</a:t>
            </a:r>
            <a:r>
              <a:rPr lang="en-US" altLang="ko-KR" baseline="30000" dirty="0" smtClean="0"/>
              <a:t> </a:t>
            </a:r>
            <a:r>
              <a:rPr lang="en-US" altLang="ko-KR" baseline="30000" dirty="0"/>
              <a:t>Machine; </a:t>
            </a:r>
            <a:r>
              <a:rPr lang="ko-KR" altLang="en-US" baseline="30000" dirty="0"/>
              <a:t>자바 가상 머신 </a:t>
            </a:r>
            <a:r>
              <a:rPr lang="ko-KR" altLang="en-US" dirty="0"/>
              <a:t>기반의 언어를 활용하여 </a:t>
            </a:r>
            <a:r>
              <a:rPr lang="ko-KR" altLang="en-US" dirty="0" err="1"/>
              <a:t>하둡</a:t>
            </a:r>
            <a:r>
              <a:rPr lang="ko-KR" altLang="en-US" dirty="0"/>
              <a:t> 클러스터에서 데이터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프로세싱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워크플로우를</a:t>
            </a:r>
            <a:r>
              <a:rPr lang="ko-KR" altLang="en-US" dirty="0" smtClean="0"/>
              <a:t> 제작하고</a:t>
            </a:r>
            <a:r>
              <a:rPr lang="en-US" altLang="ko-KR" dirty="0"/>
              <a:t>, </a:t>
            </a:r>
            <a:r>
              <a:rPr lang="ko-KR" altLang="en-US" dirty="0"/>
              <a:t>제작한 프로그램을 실행할 수 있도록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2"/>
            <a:r>
              <a:rPr lang="ko-KR" altLang="en-US" dirty="0"/>
              <a:t>광고 </a:t>
            </a:r>
            <a:r>
              <a:rPr lang="ko-KR" altLang="en-US" dirty="0" err="1"/>
              <a:t>타깃팅이나</a:t>
            </a:r>
            <a:r>
              <a:rPr lang="ko-KR" altLang="en-US" dirty="0"/>
              <a:t> 로그 파일 분석</a:t>
            </a:r>
            <a:r>
              <a:rPr lang="en-US" altLang="ko-KR" dirty="0"/>
              <a:t>, </a:t>
            </a:r>
            <a:r>
              <a:rPr lang="ko-KR" altLang="en-US" dirty="0" err="1"/>
              <a:t>생물정보학</a:t>
            </a:r>
            <a:r>
              <a:rPr lang="en-US" altLang="ko-KR" dirty="0"/>
              <a:t>, </a:t>
            </a:r>
            <a:r>
              <a:rPr lang="ko-KR" altLang="en-US" dirty="0"/>
              <a:t>기기 학습</a:t>
            </a:r>
            <a:r>
              <a:rPr lang="en-US" altLang="ko-KR" dirty="0"/>
              <a:t>, </a:t>
            </a:r>
            <a:r>
              <a:rPr lang="ko-KR" altLang="en-US" dirty="0"/>
              <a:t>예측적 관점의 분석</a:t>
            </a:r>
            <a:r>
              <a:rPr lang="en-US" altLang="ko-KR" dirty="0"/>
              <a:t>, </a:t>
            </a:r>
            <a:r>
              <a:rPr lang="ko-KR" altLang="en-US" dirty="0"/>
              <a:t>웹 </a:t>
            </a:r>
            <a:r>
              <a:rPr lang="ko-KR" altLang="en-US" dirty="0" err="1"/>
              <a:t>콘텐츠</a:t>
            </a:r>
            <a:r>
              <a:rPr lang="ko-KR" altLang="en-US" dirty="0"/>
              <a:t> </a:t>
            </a:r>
            <a:r>
              <a:rPr lang="ko-KR" altLang="en-US" dirty="0" err="1"/>
              <a:t>마이닝</a:t>
            </a:r>
            <a:r>
              <a:rPr lang="en-US" altLang="ko-KR" dirty="0"/>
              <a:t>, </a:t>
            </a:r>
            <a:r>
              <a:rPr lang="en-US" altLang="ko-KR" dirty="0" err="1"/>
              <a:t>ETLExtract</a:t>
            </a:r>
            <a:r>
              <a:rPr lang="en-US" altLang="ko-KR" dirty="0"/>
              <a:t>/Transform/Load </a:t>
            </a:r>
            <a:r>
              <a:rPr lang="ko-KR" altLang="en-US" dirty="0"/>
              <a:t>응용 프로그램 등에 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다른 </a:t>
            </a:r>
            <a:r>
              <a:rPr lang="ko-KR" altLang="en-US" dirty="0"/>
              <a:t>추상화 </a:t>
            </a:r>
            <a:r>
              <a:rPr lang="ko-KR" altLang="en-US" dirty="0" smtClean="0"/>
              <a:t>계층 </a:t>
            </a:r>
            <a:r>
              <a:rPr lang="ko-KR" altLang="en-US" dirty="0"/>
              <a:t>기술인 </a:t>
            </a:r>
            <a:r>
              <a:rPr lang="en-US" altLang="ko-KR" dirty="0"/>
              <a:t>Pig, Hive </a:t>
            </a:r>
            <a:r>
              <a:rPr lang="ko-KR" altLang="en-US" dirty="0"/>
              <a:t>등과 같이 </a:t>
            </a:r>
            <a:r>
              <a:rPr lang="ko-KR" altLang="en-US" dirty="0" err="1"/>
              <a:t>맵리듀스</a:t>
            </a:r>
            <a:r>
              <a:rPr lang="ko-KR" altLang="en-US" dirty="0"/>
              <a:t> 작업의 복잡성을 </a:t>
            </a:r>
            <a:r>
              <a:rPr lang="ko-KR" altLang="en-US" dirty="0" smtClean="0"/>
              <a:t>숨겨 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3"/>
            <a:r>
              <a:rPr lang="ko-KR" altLang="en-US" dirty="0"/>
              <a:t>데이터 처리 </a:t>
            </a:r>
            <a:r>
              <a:rPr lang="en-US" altLang="ko-KR" dirty="0"/>
              <a:t>API </a:t>
            </a:r>
            <a:r>
              <a:rPr lang="ko-KR" altLang="en-US" dirty="0"/>
              <a:t>제공 </a:t>
            </a:r>
            <a:r>
              <a:rPr lang="en-US" altLang="ko-KR" dirty="0"/>
              <a:t>: Cascading</a:t>
            </a:r>
            <a:r>
              <a:rPr lang="ko-KR" altLang="en-US" dirty="0"/>
              <a:t>은 복잡한 데이터 흐름을 정의하고 정교한 데이터 중심 프레임워크를 </a:t>
            </a:r>
            <a:r>
              <a:rPr lang="ko-KR" altLang="en-US" dirty="0" smtClean="0"/>
              <a:t>개발할 </a:t>
            </a:r>
            <a:r>
              <a:rPr lang="ko-KR" altLang="en-US" dirty="0"/>
              <a:t>수 있는 </a:t>
            </a:r>
            <a:r>
              <a:rPr lang="en-US" altLang="ko-KR" dirty="0"/>
              <a:t>API</a:t>
            </a:r>
            <a:r>
              <a:rPr lang="ko-KR" altLang="en-US" dirty="0"/>
              <a:t>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3"/>
            <a:r>
              <a:rPr lang="ko-KR" altLang="en-US" dirty="0"/>
              <a:t>데이터 통합 </a:t>
            </a:r>
            <a:r>
              <a:rPr lang="en-US" altLang="ko-KR" dirty="0"/>
              <a:t>API </a:t>
            </a:r>
            <a:r>
              <a:rPr lang="ko-KR" altLang="en-US" dirty="0"/>
              <a:t>제공 </a:t>
            </a:r>
            <a:r>
              <a:rPr lang="en-US" altLang="ko-KR" dirty="0"/>
              <a:t>: Cascading</a:t>
            </a:r>
            <a:r>
              <a:rPr lang="ko-KR" altLang="en-US" dirty="0"/>
              <a:t>을 이용하여 복잡한 통합 문제를 해결하기 전에 추가할 기능들을 </a:t>
            </a:r>
            <a:r>
              <a:rPr lang="ko-KR" altLang="en-US" dirty="0" smtClean="0"/>
              <a:t>생성하고</a:t>
            </a:r>
            <a:r>
              <a:rPr lang="en-US" altLang="ko-KR" dirty="0"/>
              <a:t>, </a:t>
            </a:r>
            <a:r>
              <a:rPr lang="ko-KR" altLang="en-US" dirty="0"/>
              <a:t>실제 환경과 비슷하게 테스트할 수 있게 함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79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3"/>
            <a:r>
              <a:rPr lang="ko-KR" altLang="en-US" dirty="0"/>
              <a:t>프로세스 스케줄러 </a:t>
            </a:r>
            <a:r>
              <a:rPr lang="en-US" altLang="ko-KR" dirty="0"/>
              <a:t>API </a:t>
            </a:r>
            <a:r>
              <a:rPr lang="ko-KR" altLang="en-US" dirty="0"/>
              <a:t>제공 </a:t>
            </a:r>
            <a:r>
              <a:rPr lang="en-US" altLang="ko-KR" dirty="0"/>
              <a:t>: </a:t>
            </a:r>
            <a:r>
              <a:rPr lang="ko-KR" altLang="en-US" dirty="0"/>
              <a:t>다른 응용 프로그램과 호환하여 프로세스 단위의 스케줄을 지정</a:t>
            </a:r>
            <a:r>
              <a:rPr lang="en-US" altLang="ko-KR" dirty="0"/>
              <a:t>·</a:t>
            </a:r>
            <a:r>
              <a:rPr lang="ko-KR" altLang="en-US" dirty="0"/>
              <a:t>예약할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3"/>
            <a:r>
              <a:rPr lang="ko-KR" altLang="en-US" dirty="0"/>
              <a:t>기업 개발 지원 </a:t>
            </a:r>
            <a:r>
              <a:rPr lang="en-US" altLang="ko-KR" dirty="0"/>
              <a:t>: </a:t>
            </a:r>
            <a:r>
              <a:rPr lang="ko-KR" altLang="en-US" dirty="0"/>
              <a:t>기업의 </a:t>
            </a:r>
            <a:r>
              <a:rPr lang="en-US" altLang="ko-KR" dirty="0"/>
              <a:t>Java </a:t>
            </a:r>
            <a:r>
              <a:rPr lang="ko-KR" altLang="en-US" dirty="0"/>
              <a:t>개발 환경에 맞도록 설계하여 대규모 개발 및 테스트가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3"/>
            <a:r>
              <a:rPr lang="ko-KR" altLang="en-US" dirty="0" smtClean="0"/>
              <a:t>다양한 </a:t>
            </a:r>
            <a:r>
              <a:rPr lang="ko-KR" altLang="en-US" dirty="0"/>
              <a:t>언어 지원 </a:t>
            </a:r>
            <a:r>
              <a:rPr lang="en-US" altLang="ko-KR" dirty="0"/>
              <a:t>: Java </a:t>
            </a:r>
            <a:r>
              <a:rPr lang="ko-KR" altLang="en-US" dirty="0"/>
              <a:t>기반의 </a:t>
            </a:r>
            <a:r>
              <a:rPr lang="en-US" altLang="ko-KR" dirty="0"/>
              <a:t>Cascading</a:t>
            </a:r>
            <a:r>
              <a:rPr lang="ko-KR" altLang="en-US" dirty="0"/>
              <a:t>은 </a:t>
            </a:r>
            <a:r>
              <a:rPr lang="en-US" altLang="ko-KR" dirty="0" err="1"/>
              <a:t>Scala</a:t>
            </a:r>
            <a:r>
              <a:rPr lang="ko-KR" altLang="en-US" baseline="30000" dirty="0"/>
              <a:t>스칼라</a:t>
            </a:r>
            <a:r>
              <a:rPr lang="en-US" altLang="ko-KR" dirty="0"/>
              <a:t>, </a:t>
            </a:r>
            <a:r>
              <a:rPr lang="en-US" altLang="ko-KR" dirty="0" err="1"/>
              <a:t>Clojure</a:t>
            </a:r>
            <a:r>
              <a:rPr lang="ko-KR" altLang="en-US" baseline="30000" dirty="0" err="1"/>
              <a:t>클로저</a:t>
            </a:r>
            <a:r>
              <a:rPr lang="en-US" altLang="ko-KR" dirty="0"/>
              <a:t>, Ruby</a:t>
            </a:r>
            <a:r>
              <a:rPr lang="ko-KR" altLang="en-US" baseline="30000" dirty="0"/>
              <a:t>루비</a:t>
            </a:r>
            <a:r>
              <a:rPr lang="en-US" altLang="ko-KR" dirty="0"/>
              <a:t>, </a:t>
            </a:r>
            <a:r>
              <a:rPr lang="en-US" altLang="ko-KR" dirty="0" err="1"/>
              <a:t>Jython</a:t>
            </a:r>
            <a:r>
              <a:rPr lang="ko-KR" altLang="en-US" baseline="30000" dirty="0" err="1"/>
              <a:t>자이썬</a:t>
            </a:r>
            <a:r>
              <a:rPr lang="en-US" altLang="ko-KR" dirty="0"/>
              <a:t>, </a:t>
            </a:r>
            <a:r>
              <a:rPr lang="en-US" altLang="ko-KR" dirty="0" err="1" smtClean="0"/>
              <a:t>Grooovy</a:t>
            </a:r>
            <a:r>
              <a:rPr lang="ko-KR" altLang="en-US" baseline="30000" dirty="0" err="1" smtClean="0"/>
              <a:t>그루비</a:t>
            </a:r>
            <a:r>
              <a:rPr lang="ko-KR" altLang="en-US" dirty="0" smtClean="0"/>
              <a:t> </a:t>
            </a:r>
            <a:r>
              <a:rPr lang="ko-KR" altLang="en-US" dirty="0"/>
              <a:t>등 </a:t>
            </a:r>
            <a:r>
              <a:rPr lang="en-US" altLang="ko-KR" dirty="0"/>
              <a:t>JVM </a:t>
            </a:r>
            <a:r>
              <a:rPr lang="ko-KR" altLang="en-US" dirty="0"/>
              <a:t>기반의 다양한 언어를 </a:t>
            </a:r>
            <a:r>
              <a:rPr lang="ko-KR" altLang="en-US" dirty="0" smtClean="0"/>
              <a:t>지원</a:t>
            </a:r>
            <a:endParaRPr lang="en-US" altLang="ko-KR" dirty="0"/>
          </a:p>
          <a:p>
            <a:pPr lvl="3"/>
            <a:r>
              <a:rPr lang="ko-KR" altLang="en-US" dirty="0" smtClean="0"/>
              <a:t>내결함성 </a:t>
            </a:r>
            <a:r>
              <a:rPr lang="ko-KR" altLang="en-US" dirty="0"/>
              <a:t>지원 </a:t>
            </a:r>
            <a:r>
              <a:rPr lang="en-US" altLang="ko-KR" dirty="0"/>
              <a:t>: </a:t>
            </a:r>
            <a:r>
              <a:rPr lang="ko-KR" altLang="en-US" dirty="0"/>
              <a:t>클러스터 중 일부 서버가 데이터 처리에 실패하면 다른 서버에 자동으로 작업을 넘겨 </a:t>
            </a:r>
            <a:r>
              <a:rPr lang="ko-KR" altLang="en-US" dirty="0" smtClean="0"/>
              <a:t>활성화하도록 구성됨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ko-KR" altLang="en-US" dirty="0"/>
              <a:t>작업 실패 및 오류 때문에 발생한 손실을 </a:t>
            </a:r>
            <a:r>
              <a:rPr lang="ko-KR" altLang="en-US" dirty="0" smtClean="0"/>
              <a:t>최소화함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0" y="3951637"/>
            <a:ext cx="5667579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693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Cascalog</a:t>
            </a:r>
            <a:r>
              <a:rPr lang="ko-KR" altLang="en-US" baseline="30000" dirty="0" err="1" smtClean="0"/>
              <a:t>캐스칼로</a:t>
            </a:r>
            <a:r>
              <a:rPr lang="ko-KR" altLang="en-US" baseline="30000" dirty="0" err="1"/>
              <a:t>그</a:t>
            </a:r>
            <a:endParaRPr lang="en-US" altLang="ko-KR" baseline="30000" dirty="0" smtClean="0"/>
          </a:p>
          <a:p>
            <a:pPr lvl="2"/>
            <a:r>
              <a:rPr lang="en-US" altLang="ko-KR" dirty="0" err="1"/>
              <a:t>Clojure</a:t>
            </a:r>
            <a:r>
              <a:rPr lang="en-US" altLang="ko-KR" dirty="0"/>
              <a:t> </a:t>
            </a:r>
            <a:r>
              <a:rPr lang="ko-KR" altLang="en-US" dirty="0"/>
              <a:t>언어로 개발되어 기능적인 데이터 처리 인터페이스를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Datalog</a:t>
            </a:r>
            <a:r>
              <a:rPr lang="ko-KR" altLang="en-US" baseline="30000" dirty="0"/>
              <a:t>데이터로그</a:t>
            </a:r>
            <a:r>
              <a:rPr lang="ko-KR" altLang="en-US" dirty="0"/>
              <a:t> 언어의 영향을 받았으며</a:t>
            </a:r>
            <a:r>
              <a:rPr lang="en-US" altLang="ko-KR" dirty="0"/>
              <a:t>, Cascading </a:t>
            </a:r>
            <a:r>
              <a:rPr lang="ko-KR" altLang="en-US" dirty="0"/>
              <a:t>프레임워크를 바탕으로 개발하여 </a:t>
            </a:r>
            <a:r>
              <a:rPr lang="ko-KR" altLang="en-US" dirty="0" smtClean="0"/>
              <a:t>아파치 </a:t>
            </a:r>
            <a:r>
              <a:rPr lang="en-US" altLang="ko-KR" dirty="0"/>
              <a:t>Pig, Hive, Cascading </a:t>
            </a:r>
            <a:r>
              <a:rPr lang="ko-KR" altLang="en-US" dirty="0"/>
              <a:t>등을 대체할 수 있는 </a:t>
            </a:r>
            <a:r>
              <a:rPr lang="ko-KR" altLang="en-US" dirty="0" smtClean="0"/>
              <a:t>툴임</a:t>
            </a:r>
            <a:endParaRPr lang="en-US" altLang="ko-KR" dirty="0" smtClean="0"/>
          </a:p>
          <a:p>
            <a:pPr lvl="2"/>
            <a:r>
              <a:rPr lang="en-US" altLang="ko-KR" dirty="0"/>
              <a:t>SQL</a:t>
            </a:r>
            <a:r>
              <a:rPr lang="ko-KR" altLang="en-US" dirty="0"/>
              <a:t>보다 훨씬 높은 수준의 사용자 추상화를 제공할 수 있으며</a:t>
            </a:r>
            <a:r>
              <a:rPr lang="en-US" altLang="ko-KR" dirty="0"/>
              <a:t>, </a:t>
            </a:r>
            <a:r>
              <a:rPr lang="ko-KR" altLang="en-US" dirty="0"/>
              <a:t>이것으로 작성한 </a:t>
            </a:r>
            <a:r>
              <a:rPr lang="ko-KR" altLang="en-US" dirty="0" smtClean="0"/>
              <a:t>코드는 </a:t>
            </a:r>
            <a:r>
              <a:rPr lang="ko-KR" altLang="en-US" dirty="0" err="1"/>
              <a:t>하둡에서</a:t>
            </a:r>
            <a:r>
              <a:rPr lang="ko-KR" altLang="en-US" dirty="0"/>
              <a:t> 처리할 수 있게 연동하여 </a:t>
            </a:r>
            <a:r>
              <a:rPr lang="ko-KR" altLang="en-US" dirty="0" smtClean="0"/>
              <a:t>구성함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클러스터에서 작은 규모의 </a:t>
            </a:r>
            <a:r>
              <a:rPr lang="ko-KR" altLang="en-US" dirty="0" smtClean="0"/>
              <a:t>데이터를 </a:t>
            </a:r>
            <a:r>
              <a:rPr lang="ko-KR" altLang="en-US" dirty="0"/>
              <a:t>처리하는 코드 작성에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Cascading</a:t>
            </a:r>
            <a:r>
              <a:rPr lang="ko-KR" altLang="en-US" dirty="0"/>
              <a:t>과 비슷한 방식으로 입력과 출력을 다루며</a:t>
            </a:r>
            <a:r>
              <a:rPr lang="en-US" altLang="ko-KR" dirty="0"/>
              <a:t>, </a:t>
            </a:r>
            <a:r>
              <a:rPr lang="ko-KR" altLang="en-US" dirty="0" smtClean="0"/>
              <a:t>데이터의 </a:t>
            </a:r>
            <a:r>
              <a:rPr lang="ko-KR" altLang="en-US" dirty="0"/>
              <a:t>흐름을 자연스럽게 </a:t>
            </a:r>
            <a:r>
              <a:rPr lang="ko-KR" altLang="en-US" dirty="0" smtClean="0"/>
              <a:t>표현함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  <a:r>
              <a:rPr lang="en-US" altLang="ko-KR" dirty="0"/>
              <a:t>, </a:t>
            </a:r>
            <a:r>
              <a:rPr lang="ko-KR" altLang="en-US" dirty="0"/>
              <a:t>집계</a:t>
            </a:r>
            <a:r>
              <a:rPr lang="en-US" altLang="ko-KR" dirty="0"/>
              <a:t>Aggregator</a:t>
            </a:r>
            <a:r>
              <a:rPr lang="ko-KR" altLang="en-US" dirty="0"/>
              <a:t>가 모두 동일한 구문을 </a:t>
            </a:r>
            <a:r>
              <a:rPr lang="ko-KR" altLang="en-US" dirty="0" smtClean="0"/>
              <a:t>사용해 </a:t>
            </a:r>
            <a:r>
              <a:rPr lang="ko-KR" altLang="en-US" dirty="0"/>
              <a:t>작성이 간편하며</a:t>
            </a:r>
            <a:r>
              <a:rPr lang="en-US" altLang="ko-KR" dirty="0"/>
              <a:t>, </a:t>
            </a:r>
            <a:r>
              <a:rPr lang="ko-KR" altLang="en-US" dirty="0"/>
              <a:t>논리적으로 잘 구성되어 약간의 노력으로도 쉽게 </a:t>
            </a:r>
            <a:r>
              <a:rPr lang="en-US" altLang="ko-KR" dirty="0"/>
              <a:t>SQL</a:t>
            </a:r>
            <a:r>
              <a:rPr lang="ko-KR" altLang="en-US" dirty="0"/>
              <a:t>과 비슷한 </a:t>
            </a:r>
            <a:r>
              <a:rPr lang="ko-KR" altLang="en-US" dirty="0" smtClean="0"/>
              <a:t>작업을 수행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Null </a:t>
            </a:r>
            <a:r>
              <a:rPr lang="ko-KR" altLang="en-US" dirty="0"/>
              <a:t>값을 처리하는 핸들링 기법을 도입하여 </a:t>
            </a:r>
            <a:r>
              <a:rPr lang="en-US" altLang="ko-KR" dirty="0"/>
              <a:t>Null </a:t>
            </a:r>
            <a:r>
              <a:rPr lang="ko-KR" altLang="en-US" dirty="0"/>
              <a:t>값의 오류를 최소화하고</a:t>
            </a:r>
            <a:r>
              <a:rPr lang="en-US" altLang="ko-KR" dirty="0" smtClean="0"/>
              <a:t>, Cascading</a:t>
            </a:r>
            <a:r>
              <a:rPr lang="ko-KR" altLang="en-US" dirty="0"/>
              <a:t>과 호환성도 </a:t>
            </a:r>
            <a:r>
              <a:rPr lang="ko-KR" altLang="en-US" dirty="0" smtClean="0"/>
              <a:t>뛰어남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2465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Mrjob</a:t>
            </a:r>
            <a:r>
              <a:rPr lang="ko-KR" altLang="en-US" baseline="30000" dirty="0" err="1" smtClean="0"/>
              <a:t>미스터잡</a:t>
            </a:r>
            <a:endParaRPr lang="en-US" altLang="ko-KR" baseline="30000" dirty="0" smtClean="0"/>
          </a:p>
          <a:p>
            <a:pPr lvl="2"/>
            <a:r>
              <a:rPr lang="ko-KR" altLang="en-US" dirty="0" err="1" smtClean="0"/>
              <a:t>하둡</a:t>
            </a:r>
            <a:r>
              <a:rPr lang="ko-KR" altLang="en-US" dirty="0" smtClean="0"/>
              <a:t> 이후로 </a:t>
            </a:r>
            <a:r>
              <a:rPr lang="en-US" altLang="ko-KR" dirty="0"/>
              <a:t>Python</a:t>
            </a:r>
            <a:r>
              <a:rPr lang="ko-KR" altLang="en-US" dirty="0"/>
              <a:t>을 이용하여 </a:t>
            </a:r>
            <a:r>
              <a:rPr lang="ko-KR" altLang="en-US" dirty="0" err="1"/>
              <a:t>하둡을</a:t>
            </a:r>
            <a:r>
              <a:rPr lang="ko-KR" altLang="en-US" dirty="0"/>
              <a:t> 쉽게 프로그래밍할 수 있게 도와주는 </a:t>
            </a:r>
            <a:r>
              <a:rPr lang="ko-KR" altLang="en-US" dirty="0" smtClean="0"/>
              <a:t>프레임워크가 생겼음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대표적인 </a:t>
            </a:r>
            <a:r>
              <a:rPr lang="ko-KR" altLang="en-US" dirty="0"/>
              <a:t>것이 바로 </a:t>
            </a:r>
            <a:r>
              <a:rPr lang="en-US" altLang="ko-KR" dirty="0" err="1"/>
              <a:t>Hadoopy</a:t>
            </a:r>
            <a:r>
              <a:rPr lang="ko-KR" altLang="en-US" baseline="30000" dirty="0" err="1"/>
              <a:t>하둡피</a:t>
            </a:r>
            <a:r>
              <a:rPr lang="en-US" altLang="ko-KR" dirty="0"/>
              <a:t>, </a:t>
            </a:r>
            <a:r>
              <a:rPr lang="en-US" altLang="ko-KR" dirty="0" smtClean="0"/>
              <a:t>Dumbo</a:t>
            </a:r>
            <a:r>
              <a:rPr lang="ko-KR" altLang="en-US" baseline="30000" dirty="0" err="1" smtClean="0"/>
              <a:t>덤보</a:t>
            </a:r>
            <a:r>
              <a:rPr lang="en-US" altLang="ko-KR" dirty="0"/>
              <a:t>, </a:t>
            </a:r>
            <a:r>
              <a:rPr lang="en-US" altLang="ko-KR" dirty="0" err="1" smtClean="0"/>
              <a:t>Mrjob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pPr lvl="2"/>
            <a:r>
              <a:rPr lang="ko-KR" altLang="en-US" dirty="0"/>
              <a:t>미국의 </a:t>
            </a:r>
            <a:r>
              <a:rPr lang="ko-KR" altLang="en-US" dirty="0" err="1"/>
              <a:t>맛집</a:t>
            </a:r>
            <a:r>
              <a:rPr lang="ko-KR" altLang="en-US" dirty="0"/>
              <a:t> 추천 사이트로 유명한 </a:t>
            </a:r>
            <a:r>
              <a:rPr lang="en-US" altLang="ko-KR" dirty="0"/>
              <a:t>Yelp</a:t>
            </a:r>
            <a:r>
              <a:rPr lang="ko-KR" altLang="en-US" baseline="30000" dirty="0" err="1"/>
              <a:t>옐프</a:t>
            </a:r>
            <a:r>
              <a:rPr lang="ko-KR" altLang="en-US" dirty="0" err="1"/>
              <a:t>에서</a:t>
            </a:r>
            <a:r>
              <a:rPr lang="ko-KR" altLang="en-US" dirty="0"/>
              <a:t> 만든 </a:t>
            </a:r>
            <a:r>
              <a:rPr lang="en-US" altLang="ko-KR" dirty="0"/>
              <a:t>Python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/>
              <a:t>데이터를 처리하는 코드를 작성한 후 한곳에서 작동하는 </a:t>
            </a:r>
            <a:r>
              <a:rPr lang="ko-KR" altLang="en-US" dirty="0" err="1"/>
              <a:t>엘라스틱</a:t>
            </a:r>
            <a:r>
              <a:rPr lang="en-US" altLang="ko-KR" baseline="30000" dirty="0"/>
              <a:t>Elastic</a:t>
            </a: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맵리듀스나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클러스터에서 동작하는 프레임워크를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추상화나 </a:t>
            </a:r>
            <a:r>
              <a:rPr lang="ko-KR" altLang="en-US" dirty="0"/>
              <a:t>내장 연산은 지원하지 않지만</a:t>
            </a:r>
            <a:r>
              <a:rPr lang="en-US" altLang="ko-KR" dirty="0"/>
              <a:t>, </a:t>
            </a:r>
            <a:r>
              <a:rPr lang="ko-KR" altLang="en-US" dirty="0" smtClean="0"/>
              <a:t>각 단계에 </a:t>
            </a:r>
            <a:r>
              <a:rPr lang="ko-KR" altLang="en-US" dirty="0" err="1"/>
              <a:t>디버거를</a:t>
            </a:r>
            <a:r>
              <a:rPr lang="ko-KR" altLang="en-US" dirty="0"/>
              <a:t> 실행하여 실제 코드가 내부에서 어떻게 동작하는지 </a:t>
            </a:r>
            <a:r>
              <a:rPr lang="ko-KR" altLang="en-US" dirty="0" smtClean="0"/>
              <a:t>파악 가능함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4542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6605" y="1600626"/>
            <a:ext cx="7093920" cy="4815535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Mrjob</a:t>
            </a:r>
            <a:r>
              <a:rPr lang="ko-KR" altLang="en-US" dirty="0"/>
              <a:t>을 사용한 </a:t>
            </a:r>
            <a:r>
              <a:rPr lang="en-US" altLang="ko-KR" dirty="0"/>
              <a:t>Yelp </a:t>
            </a:r>
            <a:r>
              <a:rPr lang="ko-KR" altLang="en-US" dirty="0"/>
              <a:t>웹 사이트 검색 결과 화면 </a:t>
            </a:r>
            <a:r>
              <a:rPr lang="en-US" altLang="ko-KR" dirty="0"/>
              <a:t>[05]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007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S4</a:t>
            </a:r>
            <a:r>
              <a:rPr lang="en-US" altLang="ko-KR" baseline="30000" dirty="0" smtClean="0"/>
              <a:t>Simple </a:t>
            </a:r>
            <a:r>
              <a:rPr lang="en-US" altLang="ko-KR" baseline="30000" dirty="0"/>
              <a:t>Scalable Streaming </a:t>
            </a:r>
            <a:r>
              <a:rPr lang="en-US" altLang="ko-KR" baseline="30000" dirty="0" smtClean="0"/>
              <a:t>System</a:t>
            </a:r>
          </a:p>
          <a:p>
            <a:pPr lvl="2"/>
            <a:r>
              <a:rPr lang="ko-KR" altLang="en-US" dirty="0" err="1"/>
              <a:t>야후에서</a:t>
            </a:r>
            <a:r>
              <a:rPr lang="ko-KR" altLang="en-US" dirty="0"/>
              <a:t> 공개한 오픈 소스 기반의 분산 </a:t>
            </a:r>
            <a:r>
              <a:rPr lang="ko-KR" altLang="en-US" dirty="0" err="1"/>
              <a:t>스트림</a:t>
            </a:r>
            <a:r>
              <a:rPr lang="ko-KR" altLang="en-US" dirty="0"/>
              <a:t> 처리 시스템으로 </a:t>
            </a:r>
            <a:r>
              <a:rPr lang="ko-KR" altLang="en-US" dirty="0" err="1"/>
              <a:t>야후의</a:t>
            </a:r>
            <a:r>
              <a:rPr lang="ko-KR" altLang="en-US" dirty="0"/>
              <a:t> 서비스 운영에 </a:t>
            </a:r>
            <a:r>
              <a:rPr lang="ko-KR" altLang="en-US" dirty="0" smtClean="0"/>
              <a:t>활용됨</a:t>
            </a:r>
            <a:endParaRPr lang="en-US" altLang="ko-KR" dirty="0" smtClean="0"/>
          </a:p>
          <a:p>
            <a:pPr lvl="2"/>
            <a:r>
              <a:rPr lang="ko-KR" altLang="en-US" dirty="0"/>
              <a:t>실시간 개인화 검색 </a:t>
            </a:r>
            <a:r>
              <a:rPr lang="ko-KR" altLang="en-US" dirty="0" smtClean="0"/>
              <a:t>광고의 </a:t>
            </a:r>
            <a:r>
              <a:rPr lang="ko-KR" altLang="en-US" dirty="0"/>
              <a:t>선택과 위치 지정</a:t>
            </a:r>
            <a:r>
              <a:rPr lang="en-US" altLang="ko-KR" dirty="0"/>
              <a:t>, </a:t>
            </a:r>
            <a:r>
              <a:rPr lang="ko-KR" altLang="en-US" dirty="0" err="1"/>
              <a:t>야후의</a:t>
            </a:r>
            <a:r>
              <a:rPr lang="ko-KR" altLang="en-US" dirty="0"/>
              <a:t> 검색 서비스 제공 등에 필요한 데이터 </a:t>
            </a:r>
            <a:r>
              <a:rPr lang="ko-KR" altLang="en-US" dirty="0" err="1"/>
              <a:t>마이닝</a:t>
            </a:r>
            <a:r>
              <a:rPr lang="en-US" altLang="ko-KR" dirty="0"/>
              <a:t>, </a:t>
            </a:r>
            <a:r>
              <a:rPr lang="ko-KR" altLang="en-US" dirty="0"/>
              <a:t>기계 학습 등을 </a:t>
            </a:r>
            <a:r>
              <a:rPr lang="ko-KR" altLang="en-US" dirty="0" smtClean="0"/>
              <a:t>지원하며</a:t>
            </a:r>
            <a:r>
              <a:rPr lang="en-US" altLang="ko-KR" dirty="0" smtClean="0"/>
              <a:t>, </a:t>
            </a:r>
            <a:r>
              <a:rPr lang="ko-KR" altLang="en-US" dirty="0"/>
              <a:t>임의의 이벤트 </a:t>
            </a:r>
            <a:r>
              <a:rPr lang="ko-KR" altLang="en-US" dirty="0" err="1"/>
              <a:t>스트림</a:t>
            </a:r>
            <a:r>
              <a:rPr lang="ko-KR" altLang="en-US" dirty="0"/>
              <a:t> 처리에도 응용할 수 있는 오픈 </a:t>
            </a:r>
            <a:r>
              <a:rPr lang="ko-KR" altLang="en-US" dirty="0" smtClean="0"/>
              <a:t>소스</a:t>
            </a:r>
            <a:endParaRPr lang="en-US" altLang="ko-KR" dirty="0" smtClean="0"/>
          </a:p>
          <a:p>
            <a:pPr lvl="2"/>
            <a:r>
              <a:rPr lang="en-US" altLang="ko-KR" dirty="0" err="1"/>
              <a:t>ZooKeeper</a:t>
            </a:r>
            <a:r>
              <a:rPr lang="en-US" altLang="ko-KR" dirty="0"/>
              <a:t> </a:t>
            </a:r>
            <a:r>
              <a:rPr lang="ko-KR" altLang="en-US" dirty="0"/>
              <a:t>프레임워크를 사용하여 클러스터들의 분산 실행을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marL="539750" lvl="2" indent="0">
              <a:buNone/>
            </a:pP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1630" y="3834045"/>
            <a:ext cx="6525725" cy="27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149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MapR</a:t>
            </a:r>
            <a:r>
              <a:rPr lang="ko-KR" altLang="en-US" baseline="30000" dirty="0" err="1" smtClean="0"/>
              <a:t>맵알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아파치 </a:t>
            </a:r>
            <a:r>
              <a:rPr lang="ko-KR" altLang="en-US" dirty="0" err="1"/>
              <a:t>하둡의</a:t>
            </a:r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배포판</a:t>
            </a:r>
            <a:r>
              <a:rPr lang="ko-KR" altLang="en-US" dirty="0" smtClean="0"/>
              <a:t> </a:t>
            </a:r>
            <a:r>
              <a:rPr lang="ko-KR" altLang="en-US" dirty="0"/>
              <a:t>공급 업체인 </a:t>
            </a:r>
            <a:r>
              <a:rPr lang="en-US" altLang="ko-KR" dirty="0" err="1"/>
              <a:t>MapR</a:t>
            </a:r>
            <a:r>
              <a:rPr lang="en-US" altLang="ko-KR" dirty="0"/>
              <a:t> Technologies</a:t>
            </a:r>
            <a:r>
              <a:rPr lang="ko-KR" altLang="en-US" baseline="30000" dirty="0" err="1"/>
              <a:t>맵알</a:t>
            </a:r>
            <a:r>
              <a:rPr lang="ko-KR" altLang="en-US" baseline="30000" dirty="0"/>
              <a:t> 테크놀로지</a:t>
            </a:r>
            <a:r>
              <a:rPr lang="ko-KR" altLang="en-US" dirty="0"/>
              <a:t>에서 높은 </a:t>
            </a:r>
            <a:r>
              <a:rPr lang="ko-KR" altLang="en-US" dirty="0" smtClean="0"/>
              <a:t>신뢰성을 요구하는 </a:t>
            </a:r>
            <a:r>
              <a:rPr lang="ko-KR" altLang="en-US" dirty="0"/>
              <a:t>기업에 제공하는 상업용 </a:t>
            </a:r>
            <a:r>
              <a:rPr lang="ko-KR" altLang="en-US" dirty="0" err="1" smtClean="0"/>
              <a:t>하둡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HDFS</a:t>
            </a:r>
            <a:r>
              <a:rPr lang="ko-KR" altLang="en-US" dirty="0"/>
              <a:t>를 대체할 수 있는 자체 파일 시스템으로 </a:t>
            </a:r>
            <a:r>
              <a:rPr lang="ko-KR" altLang="en-US" dirty="0" smtClean="0"/>
              <a:t>운영하며</a:t>
            </a:r>
            <a:r>
              <a:rPr lang="en-US" altLang="ko-KR" dirty="0"/>
              <a:t>, </a:t>
            </a:r>
            <a:r>
              <a:rPr lang="ko-KR" altLang="en-US" dirty="0"/>
              <a:t>분산된 네임 </a:t>
            </a:r>
            <a:r>
              <a:rPr lang="ko-KR" altLang="en-US" dirty="0" err="1"/>
              <a:t>노드가</a:t>
            </a:r>
            <a:r>
              <a:rPr lang="ko-KR" altLang="en-US" dirty="0"/>
              <a:t> 있어 개선된 신뢰성을 </a:t>
            </a:r>
            <a:r>
              <a:rPr lang="ko-KR" altLang="en-US" dirty="0" smtClean="0"/>
              <a:t>제공함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err="1" smtClean="0"/>
              <a:t>MapR</a:t>
            </a:r>
            <a:r>
              <a:rPr lang="ko-KR" altLang="en-US" dirty="0"/>
              <a:t>의 새로운 파일 시스템은 </a:t>
            </a:r>
            <a:r>
              <a:rPr lang="ko-KR" altLang="en-US" dirty="0" smtClean="0"/>
              <a:t>성능이 </a:t>
            </a:r>
            <a:r>
              <a:rPr lang="ko-KR" altLang="en-US" dirty="0"/>
              <a:t>더욱 개선되고</a:t>
            </a:r>
            <a:r>
              <a:rPr lang="en-US" altLang="ko-KR" dirty="0"/>
              <a:t>, </a:t>
            </a:r>
            <a:r>
              <a:rPr lang="ko-KR" altLang="en-US" dirty="0"/>
              <a:t>백업이 쉬우며</a:t>
            </a:r>
            <a:r>
              <a:rPr lang="en-US" altLang="ko-KR" dirty="0"/>
              <a:t>, </a:t>
            </a:r>
            <a:r>
              <a:rPr lang="ko-KR" altLang="en-US" dirty="0"/>
              <a:t>네트워크 파일 시스템</a:t>
            </a:r>
            <a:r>
              <a:rPr lang="en-US" altLang="ko-KR" baseline="30000" dirty="0"/>
              <a:t>Network File System; NFS</a:t>
            </a:r>
            <a:r>
              <a:rPr lang="ko-KR" altLang="en-US" dirty="0"/>
              <a:t>과 호환할 수 </a:t>
            </a:r>
            <a:r>
              <a:rPr lang="ko-KR" altLang="en-US" dirty="0" smtClean="0"/>
              <a:t>있는 등 </a:t>
            </a:r>
            <a:r>
              <a:rPr lang="ko-KR" altLang="en-US" dirty="0"/>
              <a:t>데이터 전송의 단순화를 제공하여 </a:t>
            </a:r>
            <a:r>
              <a:rPr lang="ko-KR" altLang="en-US" dirty="0" err="1"/>
              <a:t>맵리듀스</a:t>
            </a:r>
            <a:r>
              <a:rPr lang="ko-KR" altLang="en-US" dirty="0"/>
              <a:t> 처리량을 </a:t>
            </a:r>
            <a:r>
              <a:rPr lang="ko-KR" altLang="en-US" dirty="0" smtClean="0"/>
              <a:t>향상하고 입출력 </a:t>
            </a:r>
            <a:r>
              <a:rPr lang="ko-KR" altLang="en-US" dirty="0" err="1"/>
              <a:t>프로세싱</a:t>
            </a:r>
            <a:r>
              <a:rPr lang="ko-KR" altLang="en-US" dirty="0"/>
              <a:t> </a:t>
            </a:r>
            <a:r>
              <a:rPr lang="ko-KR" altLang="en-US" dirty="0" smtClean="0"/>
              <a:t>속도도 개선됨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 err="1"/>
              <a:t>MapR</a:t>
            </a:r>
            <a:r>
              <a:rPr lang="ko-KR" altLang="en-US" dirty="0"/>
              <a:t>의 프로그래밍 모델은 </a:t>
            </a:r>
            <a:r>
              <a:rPr lang="ko-KR" altLang="en-US" dirty="0" err="1"/>
              <a:t>하둡과</a:t>
            </a:r>
            <a:r>
              <a:rPr lang="ko-KR" altLang="en-US" dirty="0"/>
              <a:t> 같지만</a:t>
            </a:r>
            <a:r>
              <a:rPr lang="en-US" altLang="ko-KR" dirty="0"/>
              <a:t>, </a:t>
            </a:r>
            <a:r>
              <a:rPr lang="ko-KR" altLang="en-US" dirty="0"/>
              <a:t>핵심 프레임워크를 둘러싼 </a:t>
            </a:r>
            <a:r>
              <a:rPr lang="ko-KR" altLang="en-US" dirty="0" err="1" smtClean="0"/>
              <a:t>인프라스트럭처를</a:t>
            </a:r>
            <a:r>
              <a:rPr lang="ko-KR" altLang="en-US" dirty="0" smtClean="0"/>
              <a:t> </a:t>
            </a:r>
            <a:r>
              <a:rPr lang="ko-KR" altLang="en-US" dirty="0"/>
              <a:t>개선하여 기업에 적합한 통합 솔루션이라 할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5248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81690" y="953725"/>
            <a:ext cx="5404627" cy="554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978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빅데이터</a:t>
            </a:r>
            <a:r>
              <a:rPr lang="ko-KR" altLang="en-US" dirty="0" smtClean="0"/>
              <a:t> 처</a:t>
            </a:r>
            <a:r>
              <a:rPr lang="ko-KR" altLang="en-US" dirty="0"/>
              <a:t>리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r>
              <a:rPr lang="ko-KR" altLang="en-US" dirty="0" smtClean="0"/>
              <a:t>개</a:t>
            </a:r>
            <a:r>
              <a:rPr lang="ko-KR" altLang="en-US" dirty="0"/>
              <a:t>요</a:t>
            </a:r>
            <a:endParaRPr lang="en-US" altLang="ko-KR" dirty="0" smtClean="0"/>
          </a:p>
          <a:p>
            <a:pPr lvl="1"/>
            <a:r>
              <a:rPr lang="ko-KR" altLang="en-US" dirty="0"/>
              <a:t>기존의 데이터 처리 방식이 방대한 양의 </a:t>
            </a:r>
            <a:r>
              <a:rPr lang="ko-KR" altLang="en-US" dirty="0" smtClean="0"/>
              <a:t>데이터를 한 </a:t>
            </a:r>
            <a:r>
              <a:rPr lang="ko-KR" altLang="en-US" dirty="0"/>
              <a:t>번에 얼마나 빠르게 처리하는지에 초점을 맞췄다면</a:t>
            </a:r>
            <a:r>
              <a:rPr lang="en-US" altLang="ko-KR" dirty="0"/>
              <a:t>, </a:t>
            </a:r>
            <a:r>
              <a:rPr lang="ko-KR" altLang="en-US" dirty="0"/>
              <a:t>현재의 데이터 처리 기술은 저장된 </a:t>
            </a:r>
            <a:r>
              <a:rPr lang="ko-KR" altLang="en-US" dirty="0" smtClean="0"/>
              <a:t>방대한 </a:t>
            </a:r>
            <a:r>
              <a:rPr lang="ko-KR" altLang="en-US" dirty="0"/>
              <a:t>양의 데이터를 사용자가 원하는 부분에 맞춰 원하는 시간에 처리하는 데 초점을 </a:t>
            </a:r>
            <a:r>
              <a:rPr lang="ko-KR" altLang="en-US" dirty="0" smtClean="0"/>
              <a:t>둔</a:t>
            </a:r>
            <a:r>
              <a:rPr lang="ko-KR" altLang="en-US" dirty="0"/>
              <a:t>다</a:t>
            </a:r>
          </a:p>
        </p:txBody>
      </p:sp>
    </p:spTree>
    <p:extLst>
      <p:ext uri="{BB962C8B-B14F-4D97-AF65-F5344CB8AC3E}">
        <p14:creationId xmlns:p14="http://schemas.microsoft.com/office/powerpoint/2010/main" xmlns="" val="22009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Acunu</a:t>
            </a:r>
            <a:r>
              <a:rPr lang="ko-KR" altLang="en-US" baseline="30000" dirty="0" err="1" smtClean="0"/>
              <a:t>아큐</a:t>
            </a:r>
            <a:r>
              <a:rPr lang="ko-KR" altLang="en-US" baseline="30000" dirty="0" err="1"/>
              <a:t>누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기존 파일 시스템을 대체하여 </a:t>
            </a:r>
            <a:r>
              <a:rPr lang="en-US" altLang="ko-KR" dirty="0" err="1"/>
              <a:t>MapR</a:t>
            </a:r>
            <a:r>
              <a:rPr lang="ko-KR" altLang="en-US" dirty="0"/>
              <a:t>과 같이 새로운 </a:t>
            </a:r>
            <a:r>
              <a:rPr lang="ko-KR" altLang="en-US" dirty="0" smtClean="0"/>
              <a:t>저 수준의 </a:t>
            </a:r>
            <a:r>
              <a:rPr lang="ko-KR" altLang="en-US" dirty="0"/>
              <a:t>데이터 저장 계층을 제공하는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보다는 </a:t>
            </a:r>
            <a:r>
              <a:rPr lang="en-US" altLang="ko-KR" dirty="0"/>
              <a:t>Cassandra</a:t>
            </a:r>
            <a:r>
              <a:rPr lang="ko-KR" altLang="en-US" dirty="0"/>
              <a:t>를 대체하려고 </a:t>
            </a:r>
            <a:r>
              <a:rPr lang="ko-KR" altLang="en-US" dirty="0" smtClean="0"/>
              <a:t>개발함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처리 속도를 </a:t>
            </a:r>
            <a:r>
              <a:rPr lang="ko-KR" altLang="en-US" dirty="0" smtClean="0"/>
              <a:t>개선하려고 </a:t>
            </a:r>
            <a:r>
              <a:rPr lang="ko-KR" altLang="en-US" dirty="0" err="1" smtClean="0"/>
              <a:t>빅데이터의</a:t>
            </a:r>
            <a:r>
              <a:rPr lang="ko-KR" altLang="en-US" dirty="0" smtClean="0"/>
              <a:t> </a:t>
            </a:r>
            <a:r>
              <a:rPr lang="ko-KR" altLang="en-US" dirty="0"/>
              <a:t>분석 질의</a:t>
            </a:r>
            <a:r>
              <a:rPr lang="en-US" altLang="ko-KR" dirty="0"/>
              <a:t>, </a:t>
            </a:r>
            <a:r>
              <a:rPr lang="ko-KR" altLang="en-US" dirty="0"/>
              <a:t>범위 질의에 효과적인 </a:t>
            </a:r>
            <a:r>
              <a:rPr lang="en-US" altLang="ko-KR" dirty="0" err="1" smtClean="0"/>
              <a:t>tratified</a:t>
            </a:r>
            <a:r>
              <a:rPr lang="en-US" altLang="ko-KR" dirty="0" smtClean="0"/>
              <a:t> B-Tree</a:t>
            </a:r>
            <a:r>
              <a:rPr lang="ko-KR" altLang="en-US" dirty="0"/>
              <a:t>를 구현하여 만든 저장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오픈 소스 프로젝트로 공개된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Acunu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Castle</a:t>
            </a:r>
            <a:r>
              <a:rPr lang="ko-KR" altLang="en-US" dirty="0"/>
              <a:t>은 </a:t>
            </a:r>
            <a:r>
              <a:rPr lang="ko-KR" altLang="en-US" dirty="0" err="1"/>
              <a:t>커널</a:t>
            </a:r>
            <a:r>
              <a:rPr lang="ko-KR" altLang="en-US" dirty="0"/>
              <a:t> 레벨에서 </a:t>
            </a:r>
            <a:r>
              <a:rPr lang="en-US" altLang="ko-KR" dirty="0"/>
              <a:t>&lt;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</a:t>
            </a:r>
            <a:r>
              <a:rPr lang="ko-KR" altLang="en-US" dirty="0"/>
              <a:t>을 저장함으로써 속도를 향상시킬 수 있고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ko-KR" altLang="en-US" dirty="0" err="1"/>
              <a:t>관계형</a:t>
            </a:r>
            <a:r>
              <a:rPr lang="ko-KR" altLang="en-US" dirty="0"/>
              <a:t> </a:t>
            </a:r>
            <a:r>
              <a:rPr lang="ko-KR" altLang="en-US" dirty="0" smtClean="0"/>
              <a:t>데이터베이스와 </a:t>
            </a:r>
            <a:r>
              <a:rPr lang="ko-KR" altLang="en-US" dirty="0"/>
              <a:t>비슷한 자동 구성과 다양한 관리 기능을 </a:t>
            </a:r>
            <a:r>
              <a:rPr lang="ko-KR" altLang="en-US" dirty="0" smtClean="0"/>
              <a:t>제공함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아파치 </a:t>
            </a:r>
            <a:r>
              <a:rPr lang="en-US" altLang="ko-KR" dirty="0"/>
              <a:t>Cassandra</a:t>
            </a:r>
            <a:r>
              <a:rPr lang="ko-KR" altLang="en-US" dirty="0"/>
              <a:t>와 </a:t>
            </a:r>
            <a:r>
              <a:rPr lang="ko-KR" altLang="en-US" dirty="0" err="1"/>
              <a:t>하둡에</a:t>
            </a:r>
            <a:r>
              <a:rPr lang="ko-KR" altLang="en-US" dirty="0"/>
              <a:t> </a:t>
            </a:r>
            <a:r>
              <a:rPr lang="ko-KR" altLang="en-US" dirty="0" smtClean="0"/>
              <a:t>포함된 </a:t>
            </a:r>
            <a:r>
              <a:rPr lang="ko-KR" altLang="en-US" dirty="0"/>
              <a:t>표준 </a:t>
            </a:r>
            <a:r>
              <a:rPr lang="en-US" altLang="ko-KR" dirty="0"/>
              <a:t>API</a:t>
            </a:r>
            <a:r>
              <a:rPr lang="ko-KR" altLang="en-US" dirty="0"/>
              <a:t>를 유지하여 호환성을 높이고</a:t>
            </a:r>
            <a:r>
              <a:rPr lang="en-US" altLang="ko-KR" dirty="0"/>
              <a:t>, Cassandra</a:t>
            </a:r>
            <a:r>
              <a:rPr lang="ko-KR" altLang="en-US" dirty="0"/>
              <a:t>의 한계점을 분석하여 </a:t>
            </a:r>
            <a:r>
              <a:rPr lang="ko-KR" altLang="en-US" dirty="0" smtClean="0"/>
              <a:t>개선하려고 노력함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소규모의 </a:t>
            </a:r>
            <a:r>
              <a:rPr lang="ko-KR" altLang="en-US" dirty="0"/>
              <a:t>하드웨어 및 저렴한 비용으로 더 많은 작업을 수행하는 것이 목표로</a:t>
            </a:r>
            <a:r>
              <a:rPr lang="en-US" altLang="ko-KR" dirty="0"/>
              <a:t>, </a:t>
            </a:r>
            <a:r>
              <a:rPr lang="ko-KR" altLang="en-US" dirty="0"/>
              <a:t>제어 </a:t>
            </a:r>
            <a:r>
              <a:rPr lang="ko-KR" altLang="en-US" dirty="0" smtClean="0"/>
              <a:t>및 모니터링 </a:t>
            </a:r>
            <a:r>
              <a:rPr lang="ko-KR" altLang="en-US" dirty="0"/>
              <a:t>등이 포함된 관리 도구를 </a:t>
            </a:r>
            <a:r>
              <a:rPr lang="ko-KR" altLang="en-US" dirty="0" smtClean="0"/>
              <a:t>제공함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339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43988" y="953725"/>
            <a:ext cx="3403187" cy="545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23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Azkaban </a:t>
            </a:r>
            <a:r>
              <a:rPr lang="ko-KR" altLang="en-US" baseline="30000" dirty="0" err="1" smtClean="0"/>
              <a:t>아즈카반</a:t>
            </a:r>
            <a:r>
              <a:rPr lang="en-US" altLang="ko-KR" baseline="30000" dirty="0" smtClean="0"/>
              <a:t>[09]</a:t>
            </a:r>
          </a:p>
          <a:p>
            <a:pPr lvl="2"/>
            <a:r>
              <a:rPr lang="en-US" altLang="ko-KR" dirty="0" err="1"/>
              <a:t>LikedIn</a:t>
            </a:r>
            <a:r>
              <a:rPr lang="ko-KR" altLang="en-US" dirty="0"/>
              <a:t>의 오픈 소스 </a:t>
            </a:r>
            <a:r>
              <a:rPr lang="ko-KR" altLang="en-US" dirty="0" smtClean="0"/>
              <a:t>프로젝트인  </a:t>
            </a:r>
            <a:r>
              <a:rPr lang="en-US" altLang="ko-KR" dirty="0"/>
              <a:t>Azkaban</a:t>
            </a:r>
            <a:r>
              <a:rPr lang="ko-KR" altLang="en-US" dirty="0"/>
              <a:t>은 각 서비스가 여러 개의 연산들을 통합하여 </a:t>
            </a:r>
            <a:r>
              <a:rPr lang="ko-KR" altLang="en-US" dirty="0" smtClean="0"/>
              <a:t>비즈니스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으로 </a:t>
            </a:r>
            <a:r>
              <a:rPr lang="ko-KR" altLang="en-US" dirty="0"/>
              <a:t>실행하며</a:t>
            </a:r>
            <a:r>
              <a:rPr lang="en-US" altLang="ko-KR" dirty="0"/>
              <a:t>, </a:t>
            </a:r>
            <a:r>
              <a:rPr lang="ko-KR" altLang="en-US" dirty="0"/>
              <a:t>이것으로 사용자가 원하는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를 </a:t>
            </a:r>
            <a:r>
              <a:rPr lang="ko-KR" altLang="en-US" dirty="0"/>
              <a:t>정의할 수 있도록 개발한 </a:t>
            </a:r>
            <a:r>
              <a:rPr lang="ko-KR" altLang="en-US" dirty="0" smtClean="0"/>
              <a:t>배치스케줄러임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Azkaban</a:t>
            </a:r>
            <a:r>
              <a:rPr lang="ko-KR" altLang="en-US" dirty="0"/>
              <a:t>은 사용자가 세부 작업까지 관리하기 어려운 문제를 해결하려고</a:t>
            </a:r>
            <a:r>
              <a:rPr lang="en-US" altLang="ko-KR" dirty="0"/>
              <a:t>, </a:t>
            </a:r>
            <a:r>
              <a:rPr lang="ko-KR" altLang="en-US" dirty="0"/>
              <a:t>스케줄링 </a:t>
            </a:r>
            <a:r>
              <a:rPr lang="ko-KR" altLang="en-US" dirty="0" smtClean="0"/>
              <a:t>기법을 </a:t>
            </a:r>
            <a:r>
              <a:rPr lang="ko-KR" altLang="en-US" dirty="0"/>
              <a:t>이용하여 진행한 작업을 서로 관련 있는 여러 단계로 나눠 처리하기 번거로운 세부 </a:t>
            </a:r>
            <a:r>
              <a:rPr lang="ko-KR" altLang="en-US" dirty="0" smtClean="0"/>
              <a:t>과정들을 처리함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로그 </a:t>
            </a:r>
            <a:r>
              <a:rPr lang="ko-KR" altLang="en-US" dirty="0"/>
              <a:t>기능을 제공하여 오류가 발생하면 이를 찾아 관리자에게 </a:t>
            </a:r>
            <a:r>
              <a:rPr lang="ko-KR" altLang="en-US" dirty="0" err="1"/>
              <a:t>이메일로</a:t>
            </a:r>
            <a:r>
              <a:rPr lang="ko-KR" altLang="en-US" dirty="0"/>
              <a:t> </a:t>
            </a:r>
            <a:r>
              <a:rPr lang="ko-KR" altLang="en-US" dirty="0" smtClean="0"/>
              <a:t>상황을 알려 </a:t>
            </a:r>
            <a:r>
              <a:rPr lang="ko-KR" altLang="en-US" dirty="0"/>
              <a:t>주며</a:t>
            </a:r>
            <a:r>
              <a:rPr lang="en-US" altLang="ko-KR" dirty="0"/>
              <a:t>, </a:t>
            </a:r>
            <a:r>
              <a:rPr lang="ko-KR" altLang="en-US" dirty="0"/>
              <a:t>웹 인터페이스로 작업의 진행 상황을 </a:t>
            </a:r>
            <a:r>
              <a:rPr lang="ko-KR" altLang="en-US" dirty="0" smtClean="0"/>
              <a:t>파악함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유닉스 명령어나 </a:t>
            </a:r>
            <a:r>
              <a:rPr lang="en-US" altLang="ko-KR" dirty="0" smtClean="0"/>
              <a:t>Java</a:t>
            </a:r>
            <a:r>
              <a:rPr lang="ko-KR" altLang="en-US" dirty="0" smtClean="0"/>
              <a:t>프로그램을 </a:t>
            </a:r>
            <a:r>
              <a:rPr lang="ko-KR" altLang="en-US" dirty="0"/>
              <a:t>불러오는 최소한의 명령어로 된 텍스트 파일로 처리할 일을 구성하고</a:t>
            </a:r>
            <a:r>
              <a:rPr lang="en-US" altLang="ko-KR" dirty="0"/>
              <a:t>, </a:t>
            </a:r>
            <a:r>
              <a:rPr lang="ko-KR" altLang="en-US" dirty="0"/>
              <a:t>복잡한 </a:t>
            </a:r>
            <a:r>
              <a:rPr lang="ko-KR" altLang="en-US" dirty="0" smtClean="0"/>
              <a:t>내부 구현은 </a:t>
            </a:r>
            <a:r>
              <a:rPr lang="ko-KR" altLang="en-US" dirty="0"/>
              <a:t>각 명령어나 </a:t>
            </a:r>
            <a:r>
              <a:rPr lang="en-US" altLang="ko-KR" dirty="0"/>
              <a:t>Java </a:t>
            </a:r>
            <a:r>
              <a:rPr lang="ko-KR" altLang="en-US" dirty="0"/>
              <a:t>프로그램으로 </a:t>
            </a:r>
            <a:r>
              <a:rPr lang="ko-KR" altLang="en-US" dirty="0" smtClean="0"/>
              <a:t>구현함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38677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90153" y="1808820"/>
            <a:ext cx="6763694" cy="301984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6635" y="5027756"/>
            <a:ext cx="2695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4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Oozie</a:t>
            </a:r>
            <a:r>
              <a:rPr lang="ko-KR" altLang="en-US" baseline="30000" dirty="0" smtClean="0"/>
              <a:t>우지</a:t>
            </a:r>
            <a:endParaRPr lang="en-US" altLang="ko-KR" baseline="30000" dirty="0" smtClean="0"/>
          </a:p>
          <a:p>
            <a:pPr lvl="2"/>
            <a:r>
              <a:rPr lang="en-US" altLang="ko-KR" dirty="0"/>
              <a:t>Azkaban</a:t>
            </a:r>
            <a:r>
              <a:rPr lang="ko-KR" altLang="en-US" dirty="0"/>
              <a:t>과 함께 </a:t>
            </a:r>
            <a:r>
              <a:rPr lang="ko-KR" altLang="en-US" dirty="0" err="1"/>
              <a:t>하둡</a:t>
            </a:r>
            <a:r>
              <a:rPr lang="ko-KR" altLang="en-US" dirty="0"/>
              <a:t> 기반의 </a:t>
            </a:r>
            <a:r>
              <a:rPr lang="ko-KR" altLang="en-US" dirty="0" err="1" smtClean="0"/>
              <a:t>워크플로우</a:t>
            </a:r>
            <a:r>
              <a:rPr lang="ko-KR" altLang="en-US" dirty="0" smtClean="0"/>
              <a:t> </a:t>
            </a:r>
            <a:r>
              <a:rPr lang="ko-KR" altLang="en-US" dirty="0"/>
              <a:t>제어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프로세스를 실행할 때 </a:t>
            </a:r>
            <a:r>
              <a:rPr lang="ko-KR" altLang="en-US" dirty="0" err="1" smtClean="0"/>
              <a:t>워크플로우에</a:t>
            </a:r>
            <a:r>
              <a:rPr lang="ko-KR" altLang="en-US" dirty="0" smtClean="0"/>
              <a:t> </a:t>
            </a:r>
            <a:r>
              <a:rPr lang="ko-KR" altLang="en-US" dirty="0"/>
              <a:t>관련된 결정을 특정 </a:t>
            </a:r>
            <a:r>
              <a:rPr lang="ko-KR" altLang="en-US" dirty="0" smtClean="0"/>
              <a:t>단계에서 </a:t>
            </a:r>
            <a:r>
              <a:rPr lang="ko-KR" altLang="en-US" dirty="0"/>
              <a:t>내릴 수 있도록 </a:t>
            </a:r>
            <a:r>
              <a:rPr lang="en-US" altLang="ko-KR" dirty="0"/>
              <a:t>XML </a:t>
            </a:r>
            <a:r>
              <a:rPr lang="ko-KR" altLang="en-US" dirty="0"/>
              <a:t>파일을 이용하여 설정할 수 </a:t>
            </a:r>
            <a:r>
              <a:rPr lang="ko-KR" altLang="en-US" dirty="0" smtClean="0"/>
              <a:t>있게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Java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컨테이너에서 실행하는 </a:t>
            </a:r>
            <a:r>
              <a:rPr lang="en-US" altLang="ko-KR" dirty="0"/>
              <a:t>Java </a:t>
            </a:r>
            <a:r>
              <a:rPr lang="ko-KR" altLang="en-US" dirty="0"/>
              <a:t>웹 응용 프로그램으로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ko-KR" altLang="en-US" dirty="0" smtClean="0"/>
              <a:t>시스템의 기능을 </a:t>
            </a:r>
            <a:r>
              <a:rPr lang="ko-KR" altLang="en-US" dirty="0"/>
              <a:t>확장할 수 있는 </a:t>
            </a:r>
            <a:r>
              <a:rPr lang="en-US" altLang="ko-KR" dirty="0"/>
              <a:t>API</a:t>
            </a:r>
            <a:r>
              <a:rPr lang="ko-KR" altLang="en-US" dirty="0"/>
              <a:t>도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하지만  </a:t>
            </a:r>
            <a:r>
              <a:rPr lang="en-US" altLang="ko-KR" dirty="0" smtClean="0"/>
              <a:t>Azkaban</a:t>
            </a:r>
            <a:r>
              <a:rPr lang="ko-KR" altLang="en-US" dirty="0"/>
              <a:t>에 비해 인터페이스가 </a:t>
            </a:r>
            <a:r>
              <a:rPr lang="ko-KR" altLang="en-US" dirty="0" smtClean="0"/>
              <a:t>강력하고 복잡하여 </a:t>
            </a:r>
            <a:r>
              <a:rPr lang="ko-KR" altLang="en-US" dirty="0"/>
              <a:t>사용자가 필요한 기능에 따라 작업을 선택해야 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/>
              <a:t>Oozie</a:t>
            </a:r>
            <a:r>
              <a:rPr lang="ko-KR" altLang="en-US" dirty="0"/>
              <a:t>의 </a:t>
            </a:r>
            <a:r>
              <a:rPr lang="ko-KR" altLang="en-US" dirty="0" err="1"/>
              <a:t>워크플로우</a:t>
            </a:r>
            <a:r>
              <a:rPr lang="ko-KR" altLang="en-US" dirty="0"/>
              <a:t> 동작들은 원격 시스템에서 작업을 </a:t>
            </a:r>
            <a:r>
              <a:rPr lang="ko-KR" altLang="en-US" dirty="0" smtClean="0"/>
              <a:t>시작함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 err="1"/>
              <a:t>워크플로우는</a:t>
            </a:r>
            <a:r>
              <a:rPr lang="ko-KR" altLang="en-US" dirty="0"/>
              <a:t> </a:t>
            </a:r>
            <a:r>
              <a:rPr lang="ko-KR" altLang="en-US" dirty="0" err="1" smtClean="0"/>
              <a:t>제어플로우</a:t>
            </a:r>
            <a:r>
              <a:rPr lang="ko-KR" altLang="en-US" dirty="0" smtClean="0"/>
              <a:t> </a:t>
            </a:r>
            <a:r>
              <a:rPr lang="ko-KR" altLang="en-US" dirty="0" err="1"/>
              <a:t>노드와</a:t>
            </a:r>
            <a:r>
              <a:rPr lang="ko-KR" altLang="en-US" dirty="0"/>
              <a:t> 동작</a:t>
            </a:r>
            <a:r>
              <a:rPr lang="en-US" altLang="ko-KR" baseline="30000" dirty="0"/>
              <a:t>Action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포함함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제어 </a:t>
            </a:r>
            <a:r>
              <a:rPr lang="ko-KR" altLang="en-US" dirty="0" err="1"/>
              <a:t>플로우</a:t>
            </a:r>
            <a:r>
              <a:rPr lang="ko-KR" altLang="en-US" dirty="0"/>
              <a:t> </a:t>
            </a:r>
            <a:r>
              <a:rPr lang="ko-KR" altLang="en-US" dirty="0" err="1"/>
              <a:t>노드는</a:t>
            </a:r>
            <a:r>
              <a:rPr lang="ko-KR" altLang="en-US" dirty="0"/>
              <a:t> </a:t>
            </a:r>
            <a:r>
              <a:rPr lang="ko-KR" altLang="en-US" dirty="0" err="1"/>
              <a:t>워크플로우의</a:t>
            </a:r>
            <a:r>
              <a:rPr lang="ko-KR" altLang="en-US" dirty="0"/>
              <a:t> 시작과 끝</a:t>
            </a:r>
            <a:r>
              <a:rPr lang="en-US" altLang="ko-KR" dirty="0"/>
              <a:t>(</a:t>
            </a:r>
            <a:r>
              <a:rPr lang="en-US" altLang="ko-KR" dirty="0" err="1" smtClean="0"/>
              <a:t>start,end</a:t>
            </a:r>
            <a:r>
              <a:rPr lang="en-US" altLang="ko-KR" dirty="0"/>
              <a:t>, fail </a:t>
            </a:r>
            <a:r>
              <a:rPr lang="ko-KR" altLang="en-US" dirty="0" err="1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smtClean="0"/>
              <a:t>정의 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워크플로우의</a:t>
            </a:r>
            <a:r>
              <a:rPr lang="ko-KR" altLang="en-US" dirty="0" smtClean="0"/>
              <a:t> </a:t>
            </a:r>
            <a:r>
              <a:rPr lang="ko-KR" altLang="en-US" dirty="0"/>
              <a:t>실행 경로를 제어하는 메커니즘</a:t>
            </a:r>
            <a:r>
              <a:rPr lang="en-US" altLang="ko-KR" dirty="0"/>
              <a:t>(</a:t>
            </a:r>
            <a:r>
              <a:rPr lang="en-US" altLang="ko-KR" dirty="0" err="1" smtClean="0"/>
              <a:t>decision,fork</a:t>
            </a:r>
            <a:r>
              <a:rPr lang="en-US" altLang="ko-KR" dirty="0"/>
              <a:t>, join </a:t>
            </a:r>
            <a:r>
              <a:rPr lang="ko-KR" altLang="en-US" dirty="0" err="1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도 제공하는데</a:t>
            </a:r>
            <a:r>
              <a:rPr lang="en-US" altLang="ko-KR" dirty="0"/>
              <a:t>, </a:t>
            </a:r>
            <a:r>
              <a:rPr lang="ko-KR" altLang="en-US" dirty="0"/>
              <a:t>여기서 동작 </a:t>
            </a:r>
            <a:r>
              <a:rPr lang="ko-KR" altLang="en-US" dirty="0" err="1"/>
              <a:t>노드는</a:t>
            </a:r>
            <a:r>
              <a:rPr lang="ko-KR" altLang="en-US" dirty="0"/>
              <a:t> 계산</a:t>
            </a:r>
            <a:r>
              <a:rPr lang="en-US" altLang="ko-KR" dirty="0"/>
              <a:t>·</a:t>
            </a:r>
            <a:r>
              <a:rPr lang="ko-KR" altLang="en-US" dirty="0"/>
              <a:t>처리 작업을 실행시키는 </a:t>
            </a:r>
            <a:r>
              <a:rPr lang="ko-KR" altLang="en-US" dirty="0" smtClean="0"/>
              <a:t>원리임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1857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3975" y="1493785"/>
            <a:ext cx="6496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01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 smtClean="0"/>
              <a:t>Greenplum</a:t>
            </a:r>
            <a:r>
              <a:rPr lang="ko-KR" altLang="en-US" baseline="30000" dirty="0" err="1" smtClean="0"/>
              <a:t>그린플럼</a:t>
            </a:r>
            <a:r>
              <a:rPr lang="en-US" altLang="ko-KR" baseline="30000" dirty="0" smtClean="0"/>
              <a:t>	</a:t>
            </a:r>
          </a:p>
          <a:p>
            <a:pPr lvl="2"/>
            <a:r>
              <a:rPr lang="en-US" altLang="ko-KR" dirty="0"/>
              <a:t>Shared-Nothing </a:t>
            </a:r>
            <a:r>
              <a:rPr lang="en-US" altLang="ko-KR" dirty="0" err="1" smtClean="0"/>
              <a:t>MPP</a:t>
            </a:r>
            <a:r>
              <a:rPr lang="en-US" altLang="ko-KR" baseline="30000" dirty="0" err="1" smtClean="0"/>
              <a:t>Massively</a:t>
            </a:r>
            <a:r>
              <a:rPr lang="en-US" altLang="ko-KR" baseline="30000" dirty="0" smtClean="0"/>
              <a:t> </a:t>
            </a:r>
            <a:r>
              <a:rPr lang="en-US" altLang="ko-KR" baseline="30000" dirty="0"/>
              <a:t>Parallel Processor </a:t>
            </a:r>
            <a:r>
              <a:rPr lang="ko-KR" altLang="en-US" dirty="0"/>
              <a:t>구조의 데이터베이스이며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PostgreSQL</a:t>
            </a:r>
            <a:r>
              <a:rPr lang="en-US" altLang="ko-KR" dirty="0" smtClean="0"/>
              <a:t> </a:t>
            </a:r>
            <a:r>
              <a:rPr lang="ko-KR" altLang="en-US" baseline="30000" dirty="0" err="1" smtClean="0"/>
              <a:t>포스트그레스큐엘</a:t>
            </a:r>
            <a:r>
              <a:rPr lang="ko-KR" altLang="en-US" baseline="30000" dirty="0" smtClean="0"/>
              <a:t> </a:t>
            </a:r>
            <a:r>
              <a:rPr lang="ko-KR" altLang="en-US" dirty="0" smtClean="0"/>
              <a:t>을 기반으로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저장 데이터는 적용되는 연산에 따라 </a:t>
            </a:r>
            <a:r>
              <a:rPr lang="ko-KR" altLang="en-US" dirty="0" smtClean="0"/>
              <a:t>행</a:t>
            </a:r>
            <a:r>
              <a:rPr lang="en-US" altLang="ko-KR" baseline="30000" dirty="0" smtClean="0"/>
              <a:t>Row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기반이나 열</a:t>
            </a:r>
            <a:r>
              <a:rPr lang="en-US" altLang="ko-KR" baseline="30000" dirty="0" smtClean="0"/>
              <a:t>Column</a:t>
            </a:r>
            <a:r>
              <a:rPr lang="en-US" altLang="ko-KR" dirty="0" smtClean="0"/>
              <a:t> </a:t>
            </a:r>
            <a:r>
              <a:rPr lang="ko-KR" altLang="en-US" dirty="0"/>
              <a:t>기반 방식 중 하나를 선택할 </a:t>
            </a:r>
            <a:r>
              <a:rPr lang="ko-KR" altLang="en-US" dirty="0" smtClean="0"/>
              <a:t>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데이터는 </a:t>
            </a:r>
            <a:r>
              <a:rPr lang="ko-KR" altLang="en-US" dirty="0"/>
              <a:t>서버에 세그먼트 단위로 저장되며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 </a:t>
            </a:r>
            <a:r>
              <a:rPr lang="ko-KR" altLang="en-US" dirty="0"/>
              <a:t>적재</a:t>
            </a:r>
            <a:r>
              <a:rPr lang="en-US" altLang="ko-KR" baseline="30000" dirty="0"/>
              <a:t>Log Shipping </a:t>
            </a:r>
            <a:r>
              <a:rPr lang="ko-KR" altLang="en-US" dirty="0"/>
              <a:t>방식의 세그먼트 단위로 복제하여 가용성을 </a:t>
            </a:r>
            <a:r>
              <a:rPr lang="ko-KR" altLang="en-US" dirty="0" smtClean="0"/>
              <a:t>확보함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R </a:t>
            </a:r>
            <a:r>
              <a:rPr lang="ko-KR" altLang="en-US" dirty="0"/>
              <a:t>언어로 쓰인 사용자 함수를 지원하며</a:t>
            </a:r>
            <a:r>
              <a:rPr lang="en-US" altLang="ko-KR" dirty="0"/>
              <a:t>, </a:t>
            </a:r>
            <a:r>
              <a:rPr lang="ko-KR" altLang="en-US" dirty="0"/>
              <a:t>빠른 프로세서와 메모리 </a:t>
            </a:r>
            <a:r>
              <a:rPr lang="ko-KR" altLang="en-US" dirty="0" smtClean="0"/>
              <a:t>용량이 </a:t>
            </a:r>
            <a:r>
              <a:rPr lang="ko-KR" altLang="en-US" dirty="0"/>
              <a:t>큰 클러스터 위에서 동작할 수 있도록 분산 구조도 </a:t>
            </a:r>
            <a:r>
              <a:rPr lang="ko-KR" altLang="en-US" dirty="0" smtClean="0"/>
              <a:t>지원함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표준 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인터페이스를 활용할 </a:t>
            </a:r>
            <a:r>
              <a:rPr lang="ko-KR" altLang="en-US" dirty="0"/>
              <a:t>수 있고</a:t>
            </a:r>
            <a:r>
              <a:rPr lang="en-US" altLang="ko-KR" dirty="0"/>
              <a:t>, </a:t>
            </a:r>
            <a:r>
              <a:rPr lang="ko-KR" altLang="en-US" dirty="0"/>
              <a:t>다수의 시스템에 데이터를 복제하는 </a:t>
            </a:r>
            <a:r>
              <a:rPr lang="en-US" altLang="ko-KR" dirty="0" smtClean="0"/>
              <a:t>RAID </a:t>
            </a:r>
            <a:r>
              <a:rPr lang="ko-KR" altLang="en-US" dirty="0"/>
              <a:t>기술을 활용하여 데이터 손실도 </a:t>
            </a:r>
            <a:r>
              <a:rPr lang="ko-KR" altLang="en-US" dirty="0" smtClean="0"/>
              <a:t>최소화 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9750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1630" y="941852"/>
            <a:ext cx="6435715" cy="533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42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2"/>
            <a:r>
              <a:rPr lang="en-US" altLang="ko-KR" dirty="0"/>
              <a:t>EMC </a:t>
            </a:r>
            <a:r>
              <a:rPr lang="en-US" altLang="ko-KR" dirty="0" err="1"/>
              <a:t>Greenplum</a:t>
            </a:r>
            <a:r>
              <a:rPr lang="en-US" altLang="ko-KR" dirty="0"/>
              <a:t> </a:t>
            </a:r>
            <a:r>
              <a:rPr lang="en-US" altLang="ko-KR" dirty="0" err="1"/>
              <a:t>UAPUnifed</a:t>
            </a:r>
            <a:r>
              <a:rPr lang="en-US" altLang="ko-KR" dirty="0"/>
              <a:t> Analytics Platform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데이터베이스를 하나로 합친 통합 </a:t>
            </a:r>
            <a:r>
              <a:rPr lang="ko-KR" altLang="en-US" dirty="0" err="1"/>
              <a:t>빅데이터</a:t>
            </a:r>
            <a:r>
              <a:rPr lang="ko-KR" altLang="en-US" dirty="0"/>
              <a:t> 분석 </a:t>
            </a:r>
            <a:r>
              <a:rPr lang="ko-KR" altLang="en-US" dirty="0" smtClean="0"/>
              <a:t>소프트웨어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3"/>
            <a:r>
              <a:rPr lang="ko-KR" altLang="en-US" dirty="0" err="1"/>
              <a:t>빅데이터</a:t>
            </a:r>
            <a:r>
              <a:rPr lang="ko-KR" altLang="en-US" dirty="0"/>
              <a:t> 분석을 지원하는 기업에서 사용 가능한 통합 분석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.</a:t>
            </a:r>
            <a:r>
              <a:rPr lang="ko-KR" altLang="en-US" dirty="0"/>
              <a:t>	</a:t>
            </a:r>
          </a:p>
          <a:p>
            <a:pPr lvl="3"/>
            <a:r>
              <a:rPr lang="en-US" altLang="ko-KR" dirty="0"/>
              <a:t>MPP </a:t>
            </a:r>
            <a:r>
              <a:rPr lang="ko-KR" altLang="en-US" dirty="0"/>
              <a:t>방식의 데이터베이스</a:t>
            </a:r>
            <a:r>
              <a:rPr lang="en-US" altLang="ko-KR" dirty="0"/>
              <a:t>, </a:t>
            </a:r>
            <a:r>
              <a:rPr lang="en-US" altLang="ko-KR" dirty="0" err="1"/>
              <a:t>MapR</a:t>
            </a:r>
            <a:r>
              <a:rPr lang="en-US" altLang="ko-KR" dirty="0"/>
              <a:t>, </a:t>
            </a:r>
            <a:r>
              <a:rPr lang="ko-KR" altLang="en-US" dirty="0" err="1"/>
              <a:t>빅데이터</a:t>
            </a:r>
            <a:r>
              <a:rPr lang="ko-KR" altLang="en-US" dirty="0"/>
              <a:t> 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정형 </a:t>
            </a:r>
            <a:r>
              <a:rPr lang="ko-KR" altLang="en-US" dirty="0"/>
              <a:t>데이터를 분석하는 </a:t>
            </a:r>
            <a:r>
              <a:rPr lang="en-US" altLang="ko-KR" dirty="0" err="1"/>
              <a:t>Greenplum</a:t>
            </a:r>
            <a:r>
              <a:rPr lang="en-US" altLang="ko-KR" dirty="0"/>
              <a:t> </a:t>
            </a:r>
            <a:r>
              <a:rPr lang="ko-KR" altLang="en-US" dirty="0"/>
              <a:t>데이터베이스는 데이터를 분리하는 </a:t>
            </a:r>
            <a:r>
              <a:rPr lang="en-US" altLang="ko-KR" dirty="0"/>
              <a:t>MPP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err="1" smtClean="0"/>
              <a:t>Greenplum</a:t>
            </a:r>
            <a:r>
              <a:rPr lang="en-US" altLang="ko-KR" dirty="0" smtClean="0"/>
              <a:t> </a:t>
            </a:r>
            <a:r>
              <a:rPr lang="ko-KR" altLang="en-US" dirty="0"/>
              <a:t>아키텍처 자체가 증가하는 정형 데이터를 병렬로 처리하는 데 강하므로 속도 </a:t>
            </a:r>
            <a:r>
              <a:rPr lang="ko-KR" altLang="en-US" dirty="0" smtClean="0"/>
              <a:t>면에서 </a:t>
            </a:r>
            <a:r>
              <a:rPr lang="ko-KR" altLang="en-US" dirty="0"/>
              <a:t>다른 기술보다 </a:t>
            </a:r>
            <a:r>
              <a:rPr lang="ko-KR" altLang="en-US" dirty="0" smtClean="0"/>
              <a:t>유리함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3"/>
            <a:r>
              <a:rPr lang="ko-KR" altLang="en-US" dirty="0" smtClean="0"/>
              <a:t>데이터를 </a:t>
            </a:r>
            <a:r>
              <a:rPr lang="ko-KR" altLang="en-US" dirty="0"/>
              <a:t>공유하지 않아 데이터베이스 간의 병목 현상이 </a:t>
            </a:r>
            <a:r>
              <a:rPr lang="ko-KR" altLang="en-US" dirty="0" smtClean="0"/>
              <a:t>발생하지 </a:t>
            </a:r>
            <a:r>
              <a:rPr lang="ko-KR" altLang="en-US" dirty="0"/>
              <a:t>않고</a:t>
            </a:r>
            <a:r>
              <a:rPr lang="en-US" altLang="ko-KR" dirty="0"/>
              <a:t>, </a:t>
            </a:r>
            <a:r>
              <a:rPr lang="ko-KR" altLang="en-US" dirty="0"/>
              <a:t>높은 성능을 유지할 수 </a:t>
            </a:r>
            <a:r>
              <a:rPr lang="ko-KR" altLang="en-US" dirty="0" smtClean="0"/>
              <a:t>있으며 필요한 </a:t>
            </a:r>
            <a:r>
              <a:rPr lang="ko-KR" altLang="en-US" dirty="0"/>
              <a:t>부분만 읽어 들이는 열 기반의 </a:t>
            </a:r>
            <a:r>
              <a:rPr lang="ko-KR" altLang="en-US" dirty="0" smtClean="0"/>
              <a:t>데이터베이스도 핵심 기능임</a:t>
            </a:r>
            <a:r>
              <a:rPr lang="en-US" altLang="ko-KR" dirty="0" smtClean="0"/>
              <a:t>.</a:t>
            </a:r>
          </a:p>
          <a:p>
            <a:pPr marL="714375" lvl="3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337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6684" y="908720"/>
            <a:ext cx="5368733" cy="53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992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r>
              <a:rPr lang="ko-KR" altLang="en-US" dirty="0" err="1" smtClean="0"/>
              <a:t>빅데이터</a:t>
            </a:r>
            <a:r>
              <a:rPr lang="ko-KR" altLang="en-US" dirty="0" smtClean="0"/>
              <a:t> 주요 처리 기술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1570" y="1628800"/>
            <a:ext cx="7785865" cy="463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80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smtClean="0"/>
              <a:t>EC2</a:t>
            </a:r>
            <a:r>
              <a:rPr lang="en-US" altLang="ko-KR" baseline="30000" dirty="0" smtClean="0"/>
              <a:t>Elastic </a:t>
            </a:r>
            <a:r>
              <a:rPr lang="en-US" altLang="ko-KR" baseline="30000" dirty="0"/>
              <a:t>Compute Cloud [13]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아마존 </a:t>
            </a:r>
            <a:r>
              <a:rPr lang="en-US" altLang="ko-KR" dirty="0"/>
              <a:t>EC2</a:t>
            </a:r>
            <a:r>
              <a:rPr lang="ko-KR" altLang="en-US" dirty="0"/>
              <a:t>는 </a:t>
            </a:r>
            <a:r>
              <a:rPr lang="ko-KR" altLang="en-US" dirty="0" err="1"/>
              <a:t>클라우드에서</a:t>
            </a:r>
            <a:r>
              <a:rPr lang="ko-KR" altLang="en-US" dirty="0"/>
              <a:t> 컴퓨팅의 규모를 자유롭게 변경할 수 있는 웹 </a:t>
            </a:r>
            <a:r>
              <a:rPr lang="ko-KR" altLang="en-US" dirty="0" smtClean="0"/>
              <a:t>서비스 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웹 </a:t>
            </a:r>
            <a:r>
              <a:rPr lang="ko-KR" altLang="en-US" dirty="0"/>
              <a:t>스케일 컴퓨팅을 쉽게 사용할 수 있도록 </a:t>
            </a:r>
            <a:r>
              <a:rPr lang="ko-KR" altLang="en-US" dirty="0" smtClean="0"/>
              <a:t>설계함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EC2</a:t>
            </a:r>
            <a:r>
              <a:rPr lang="ko-KR" altLang="en-US" dirty="0"/>
              <a:t>는 웹 서비스 인터페이스를 </a:t>
            </a:r>
            <a:r>
              <a:rPr lang="ko-KR" altLang="en-US" dirty="0" smtClean="0"/>
              <a:t>사용하여 다양한 </a:t>
            </a:r>
            <a:r>
              <a:rPr lang="ko-KR" altLang="en-US" dirty="0"/>
              <a:t>운영체제로 </a:t>
            </a:r>
            <a:r>
              <a:rPr lang="ko-KR" altLang="en-US" dirty="0" err="1"/>
              <a:t>인스턴스를</a:t>
            </a:r>
            <a:r>
              <a:rPr lang="ko-KR" altLang="en-US" dirty="0"/>
              <a:t> </a:t>
            </a:r>
            <a:r>
              <a:rPr lang="ko-KR" altLang="en-US" dirty="0" smtClean="0"/>
              <a:t>시작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EC2</a:t>
            </a:r>
            <a:r>
              <a:rPr lang="ko-KR" altLang="en-US" dirty="0"/>
              <a:t>는 메모리 및 </a:t>
            </a:r>
            <a:r>
              <a:rPr lang="en-US" altLang="ko-KR" dirty="0"/>
              <a:t>CPU </a:t>
            </a:r>
            <a:r>
              <a:rPr lang="ko-KR" altLang="en-US" dirty="0"/>
              <a:t>자원을 시간 단위로 지정하여 컴퓨터를 임대할 수 있는 웹 </a:t>
            </a:r>
            <a:r>
              <a:rPr lang="ko-KR" altLang="en-US" dirty="0" smtClean="0"/>
              <a:t>서비스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EC2</a:t>
            </a:r>
            <a:r>
              <a:rPr lang="ko-KR" altLang="en-US" dirty="0"/>
              <a:t>는 슈퍼유저 권한으로 </a:t>
            </a:r>
            <a:r>
              <a:rPr lang="ko-KR" altLang="en-US" dirty="0" err="1"/>
              <a:t>리눅스나</a:t>
            </a:r>
            <a:r>
              <a:rPr lang="ko-KR" altLang="en-US" dirty="0"/>
              <a:t> 윈도우 서버 네트워크에 접근할 수 있으며</a:t>
            </a:r>
            <a:r>
              <a:rPr lang="en-US" altLang="ko-KR" dirty="0"/>
              <a:t>, </a:t>
            </a:r>
            <a:r>
              <a:rPr lang="ko-KR" altLang="en-US" dirty="0"/>
              <a:t>소프트웨어 </a:t>
            </a:r>
            <a:r>
              <a:rPr lang="ko-KR" altLang="en-US" dirty="0" smtClean="0"/>
              <a:t>설치 및 </a:t>
            </a:r>
            <a:r>
              <a:rPr lang="ko-KR" altLang="en-US" dirty="0"/>
              <a:t>시스템 설정이 </a:t>
            </a:r>
            <a:r>
              <a:rPr lang="ko-KR" altLang="en-US" dirty="0" smtClean="0"/>
              <a:t>자유로움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Elastic Block Storage</a:t>
            </a:r>
            <a:r>
              <a:rPr lang="ko-KR" altLang="en-US" baseline="30000" dirty="0" err="1"/>
              <a:t>엘라스틱</a:t>
            </a:r>
            <a:r>
              <a:rPr lang="ko-KR" altLang="en-US" baseline="30000" dirty="0"/>
              <a:t> </a:t>
            </a:r>
            <a:r>
              <a:rPr lang="ko-KR" altLang="en-US" baseline="30000" dirty="0" smtClean="0"/>
              <a:t>블록 스토리지 </a:t>
            </a:r>
            <a:r>
              <a:rPr lang="ko-KR" altLang="en-US" dirty="0" smtClean="0"/>
              <a:t>와  </a:t>
            </a:r>
            <a:r>
              <a:rPr lang="en-US" altLang="ko-KR" dirty="0" smtClean="0"/>
              <a:t>S3</a:t>
            </a:r>
            <a:r>
              <a:rPr lang="ko-KR" altLang="en-US" dirty="0"/>
              <a:t>로 기존의 파일 시스템과 동시에 활용할 수 있고</a:t>
            </a:r>
            <a:r>
              <a:rPr lang="en-US" altLang="ko-KR" dirty="0"/>
              <a:t>, </a:t>
            </a:r>
            <a:r>
              <a:rPr lang="ko-KR" altLang="en-US" dirty="0" err="1"/>
              <a:t>엘라스틱</a:t>
            </a:r>
            <a:r>
              <a:rPr lang="en-US" altLang="ko-KR" baseline="30000" dirty="0"/>
              <a:t>Elastic</a:t>
            </a:r>
            <a:r>
              <a:rPr lang="en-US" altLang="ko-KR" dirty="0"/>
              <a:t> </a:t>
            </a:r>
            <a:r>
              <a:rPr lang="ko-KR" altLang="en-US" dirty="0" err="1"/>
              <a:t>맵리듀스</a:t>
            </a:r>
            <a:r>
              <a:rPr lang="ko-KR" altLang="en-US" dirty="0"/>
              <a:t> </a:t>
            </a:r>
            <a:r>
              <a:rPr lang="ko-KR" altLang="en-US" dirty="0" smtClean="0"/>
              <a:t>서비스로  </a:t>
            </a:r>
            <a:r>
              <a:rPr lang="ko-KR" altLang="en-US" dirty="0" err="1" smtClean="0"/>
              <a:t>하둡</a:t>
            </a:r>
            <a:r>
              <a:rPr lang="ko-KR" altLang="en-US" dirty="0" smtClean="0"/>
              <a:t> </a:t>
            </a:r>
            <a:r>
              <a:rPr lang="ko-KR" altLang="en-US" dirty="0"/>
              <a:t>클러스터를 간단히 </a:t>
            </a:r>
            <a:r>
              <a:rPr lang="ko-KR" altLang="en-US" dirty="0" smtClean="0"/>
              <a:t>구성함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가상화 계층이 실제 하드웨어 구성 설정을 제한하기는 하지만</a:t>
            </a:r>
            <a:r>
              <a:rPr lang="en-US" altLang="ko-KR" dirty="0"/>
              <a:t>, </a:t>
            </a:r>
            <a:r>
              <a:rPr lang="ko-KR" altLang="en-US" dirty="0"/>
              <a:t>네트워크 </a:t>
            </a:r>
            <a:r>
              <a:rPr lang="ko-KR" altLang="en-US" dirty="0" smtClean="0"/>
              <a:t>통신이나 </a:t>
            </a:r>
            <a:r>
              <a:rPr lang="ko-KR" altLang="en-US" dirty="0"/>
              <a:t>데이터 전송 과정에서 병목 현상이 발생하면 자동으로 많은 가상 </a:t>
            </a:r>
            <a:r>
              <a:rPr lang="ko-KR" altLang="en-US" dirty="0" err="1" smtClean="0"/>
              <a:t>머신을</a:t>
            </a:r>
            <a:r>
              <a:rPr lang="ko-KR" altLang="en-US" dirty="0" smtClean="0"/>
              <a:t> 활용하므로 성능이 </a:t>
            </a:r>
            <a:r>
              <a:rPr lang="ko-KR" altLang="en-US" dirty="0"/>
              <a:t>비교적 낮은 시스템으로도 문제를 해결할 수 있다는 </a:t>
            </a:r>
            <a:r>
              <a:rPr lang="ko-KR" altLang="en-US" dirty="0" smtClean="0"/>
              <a:t>장점</a:t>
            </a:r>
            <a:r>
              <a:rPr lang="en-US" altLang="ko-KR" dirty="0" smtClean="0"/>
              <a:t>.</a:t>
            </a:r>
          </a:p>
          <a:p>
            <a:pPr marL="539750" lvl="2" indent="0">
              <a:buNone/>
            </a:pP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802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Heroku</a:t>
            </a:r>
            <a:r>
              <a:rPr lang="ko-KR" altLang="en-US" baseline="30000" dirty="0" err="1" smtClean="0"/>
              <a:t>히로</a:t>
            </a:r>
            <a:r>
              <a:rPr lang="ko-KR" altLang="en-US" baseline="30000" dirty="0" err="1"/>
              <a:t>쿠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다양한 프로그래밍 언어를 지원하는 </a:t>
            </a:r>
            <a:r>
              <a:rPr lang="ko-KR" altLang="en-US" dirty="0" err="1"/>
              <a:t>클라우드</a:t>
            </a:r>
            <a:r>
              <a:rPr lang="ko-KR" altLang="en-US" dirty="0"/>
              <a:t> 개발 도구 중 </a:t>
            </a:r>
            <a:r>
              <a:rPr lang="ko-KR" altLang="en-US" dirty="0" smtClean="0"/>
              <a:t>하나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/>
              <a:t>Heroku</a:t>
            </a:r>
            <a:r>
              <a:rPr lang="ko-KR" altLang="en-US" dirty="0"/>
              <a:t>는 </a:t>
            </a:r>
            <a:r>
              <a:rPr lang="en-US" altLang="ko-KR" dirty="0" smtClean="0"/>
              <a:t>Ruby/Rails</a:t>
            </a:r>
            <a:r>
              <a:rPr lang="ko-KR" altLang="en-US" dirty="0" smtClean="0"/>
              <a:t>기반의 </a:t>
            </a:r>
            <a:r>
              <a:rPr lang="ko-KR" altLang="en-US" dirty="0"/>
              <a:t>웹 응용 프로그램에 빠르게 적용할 수 있는 </a:t>
            </a:r>
            <a:r>
              <a:rPr lang="ko-KR" altLang="en-US" dirty="0" smtClean="0"/>
              <a:t>플랫폼임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 err="1" smtClean="0"/>
              <a:t>Heroku</a:t>
            </a:r>
            <a:r>
              <a:rPr lang="ko-KR" altLang="en-US" dirty="0"/>
              <a:t>를 사용하면 </a:t>
            </a:r>
            <a:r>
              <a:rPr lang="ko-KR" altLang="en-US" dirty="0" smtClean="0"/>
              <a:t>사용자가서버 </a:t>
            </a:r>
            <a:r>
              <a:rPr lang="ko-KR" altLang="en-US" dirty="0"/>
              <a:t>관리를 신경 쓰지 않고 응용 프로그램 개발과 관리에만 집중할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Heroku</a:t>
            </a:r>
            <a:r>
              <a:rPr lang="en-US" altLang="ko-KR" dirty="0" smtClean="0"/>
              <a:t> client </a:t>
            </a:r>
            <a:r>
              <a:rPr lang="en-US" altLang="ko-KR" dirty="0"/>
              <a:t>gem</a:t>
            </a:r>
            <a:r>
              <a:rPr lang="ko-KR" altLang="en-US" dirty="0"/>
              <a:t>을 이용하면 명령어 모드에서 응용 프로그램을 생성하고 관리할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</a:t>
            </a:r>
            <a:r>
              <a:rPr lang="ko-KR" altLang="en-US" dirty="0"/>
              <a:t>이용하여 개발한 응용 프로그램을 생성 및 </a:t>
            </a:r>
            <a:r>
              <a:rPr lang="ko-KR" altLang="en-US" dirty="0" smtClean="0"/>
              <a:t>배포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</a:t>
            </a:r>
            <a:r>
              <a:rPr lang="ko-KR" altLang="en-US" dirty="0"/>
              <a:t>중인 응용 프로그램은 </a:t>
            </a:r>
            <a:r>
              <a:rPr lang="ko-KR" altLang="en-US" dirty="0" smtClean="0"/>
              <a:t>원격 </a:t>
            </a:r>
            <a:r>
              <a:rPr lang="en-US" altLang="ko-KR" dirty="0"/>
              <a:t>Ruby </a:t>
            </a:r>
            <a:r>
              <a:rPr lang="ko-KR" altLang="en-US" dirty="0"/>
              <a:t>콘솔과 </a:t>
            </a:r>
            <a:r>
              <a:rPr lang="en-US" altLang="ko-KR" dirty="0"/>
              <a:t>Rake </a:t>
            </a:r>
            <a:r>
              <a:rPr lang="ko-KR" altLang="en-US" dirty="0"/>
              <a:t>명령어 모듈로 제어가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Heroku</a:t>
            </a:r>
            <a:r>
              <a:rPr lang="ko-KR" altLang="en-US" dirty="0"/>
              <a:t>는 개발자가 </a:t>
            </a:r>
            <a:r>
              <a:rPr lang="ko-KR" altLang="en-US" dirty="0" smtClean="0"/>
              <a:t>간단하게 </a:t>
            </a:r>
            <a:r>
              <a:rPr lang="ko-KR" altLang="en-US" dirty="0"/>
              <a:t>응용 프로그램을 생성하고</a:t>
            </a:r>
            <a:r>
              <a:rPr lang="en-US" altLang="ko-KR" dirty="0"/>
              <a:t>, </a:t>
            </a:r>
            <a:r>
              <a:rPr lang="ko-KR" altLang="en-US" dirty="0"/>
              <a:t>즉각적으로 실행</a:t>
            </a:r>
            <a:r>
              <a:rPr lang="en-US" altLang="ko-KR" dirty="0"/>
              <a:t>·</a:t>
            </a:r>
            <a:r>
              <a:rPr lang="ko-KR" altLang="en-US" dirty="0"/>
              <a:t>제어할 수 있는 환경을 </a:t>
            </a:r>
            <a:r>
              <a:rPr lang="ko-KR" altLang="en-US" dirty="0" smtClean="0"/>
              <a:t>제공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35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268760"/>
            <a:ext cx="7290810" cy="397627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5250" y="5454225"/>
            <a:ext cx="3438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866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/>
              <a:t>R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언어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통계적으로 계산하고 그래픽을 처리하는 프로그래밍 언어이자 </a:t>
            </a:r>
            <a:r>
              <a:rPr lang="ko-KR" altLang="en-US" dirty="0" smtClean="0"/>
              <a:t>소프트웨어 환경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은 통계 소프트웨어를 개발하고 </a:t>
            </a:r>
            <a:r>
              <a:rPr lang="ko-KR" altLang="en-US" dirty="0" smtClean="0"/>
              <a:t>데이터를 </a:t>
            </a:r>
            <a:r>
              <a:rPr lang="ko-KR" altLang="en-US" dirty="0"/>
              <a:t>분석하는 데 널리 사용하며</a:t>
            </a:r>
            <a:r>
              <a:rPr lang="en-US" altLang="ko-KR" dirty="0"/>
              <a:t>, </a:t>
            </a:r>
            <a:r>
              <a:rPr lang="ko-KR" altLang="en-US" dirty="0"/>
              <a:t>패키지 개발이 쉬워 프로그래밍 비전공자인 통계학자 </a:t>
            </a:r>
            <a:r>
              <a:rPr lang="ko-KR" altLang="en-US" dirty="0" smtClean="0"/>
              <a:t>사이에서 많이 활용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은 핵심 패키지와 함께 설치되며</a:t>
            </a:r>
            <a:r>
              <a:rPr lang="en-US" altLang="ko-KR" dirty="0"/>
              <a:t>, R</a:t>
            </a:r>
            <a:r>
              <a:rPr lang="ko-KR" altLang="en-US" dirty="0"/>
              <a:t>의 패키지 배포 환경인 </a:t>
            </a:r>
            <a:r>
              <a:rPr lang="en-US" altLang="ko-KR" dirty="0" err="1" smtClean="0"/>
              <a:t>CRAN</a:t>
            </a:r>
            <a:r>
              <a:rPr lang="en-US" altLang="ko-KR" baseline="30000" dirty="0" err="1" smtClean="0"/>
              <a:t>the</a:t>
            </a:r>
            <a:r>
              <a:rPr lang="en-US" altLang="ko-KR" baseline="30000" dirty="0" smtClean="0"/>
              <a:t> Comprehensive </a:t>
            </a:r>
            <a:r>
              <a:rPr lang="en-US" altLang="ko-KR" baseline="30000" dirty="0"/>
              <a:t>R Archive Network</a:t>
            </a:r>
            <a:r>
              <a:rPr lang="ko-KR" altLang="en-US" dirty="0" smtClean="0"/>
              <a:t>에서 </a:t>
            </a:r>
            <a:r>
              <a:rPr lang="ko-KR" altLang="en-US" dirty="0"/>
              <a:t>다양한 패키지를 </a:t>
            </a:r>
            <a:r>
              <a:rPr lang="ko-KR" altLang="en-US" dirty="0" smtClean="0"/>
              <a:t>내려 받음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데이터 </a:t>
            </a:r>
            <a:r>
              <a:rPr lang="ko-KR" altLang="en-US" dirty="0"/>
              <a:t>분석 결과를 시각화할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 </a:t>
            </a:r>
            <a:r>
              <a:rPr lang="ko-KR" altLang="en-US" dirty="0"/>
              <a:t>기호가 정확히 표시되는 출판물 수준의 고화질 그래프를 </a:t>
            </a:r>
            <a:r>
              <a:rPr lang="ko-KR" altLang="en-US" dirty="0" smtClean="0"/>
              <a:t>제공함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행렬을 </a:t>
            </a:r>
            <a:r>
              <a:rPr lang="ko-KR" altLang="en-US" dirty="0"/>
              <a:t>계산하는 도구로 </a:t>
            </a:r>
            <a:r>
              <a:rPr lang="en-US" altLang="ko-KR" dirty="0"/>
              <a:t>R</a:t>
            </a:r>
            <a:r>
              <a:rPr lang="ko-KR" altLang="en-US" dirty="0"/>
              <a:t>을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632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6595" y="949402"/>
            <a:ext cx="7110790" cy="54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57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smtClean="0"/>
              <a:t>Pipes</a:t>
            </a:r>
            <a:r>
              <a:rPr lang="ko-KR" altLang="en-US" baseline="30000" dirty="0" smtClean="0"/>
              <a:t>파이</a:t>
            </a:r>
            <a:r>
              <a:rPr lang="ko-KR" altLang="en-US" baseline="30000" dirty="0"/>
              <a:t>프</a:t>
            </a:r>
            <a:endParaRPr lang="en-US" altLang="ko-KR" baseline="30000" dirty="0" smtClean="0"/>
          </a:p>
          <a:p>
            <a:pPr lvl="2"/>
            <a:r>
              <a:rPr lang="en-US" altLang="ko-KR" dirty="0"/>
              <a:t>Pipes</a:t>
            </a:r>
            <a:r>
              <a:rPr lang="ko-KR" altLang="en-US" dirty="0"/>
              <a:t>는 </a:t>
            </a:r>
            <a:r>
              <a:rPr lang="ko-KR" altLang="en-US" dirty="0" err="1"/>
              <a:t>야후가</a:t>
            </a:r>
            <a:r>
              <a:rPr lang="ko-KR" altLang="en-US" dirty="0"/>
              <a:t> 제공하는 웹 응용 프로그램으로</a:t>
            </a:r>
            <a:r>
              <a:rPr lang="en-US" altLang="ko-KR" dirty="0"/>
              <a:t>, </a:t>
            </a:r>
            <a:r>
              <a:rPr lang="ko-KR" altLang="en-US" dirty="0"/>
              <a:t>데이터 파이프라인을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Pipes</a:t>
            </a:r>
            <a:r>
              <a:rPr lang="ko-KR" altLang="en-US" dirty="0"/>
              <a:t>는 </a:t>
            </a:r>
            <a:r>
              <a:rPr lang="ko-KR" altLang="en-US" dirty="0" smtClean="0"/>
              <a:t>사용자가 </a:t>
            </a:r>
            <a:r>
              <a:rPr lang="ko-KR" altLang="en-US" dirty="0"/>
              <a:t>컴포넌트를 드래그 앤 </a:t>
            </a:r>
            <a:r>
              <a:rPr lang="ko-KR" altLang="en-US" dirty="0" err="1" smtClean="0"/>
              <a:t>드롭</a:t>
            </a:r>
            <a:r>
              <a:rPr lang="ko-KR" altLang="en-US" dirty="0" smtClean="0"/>
              <a:t> 하는 </a:t>
            </a:r>
            <a:r>
              <a:rPr lang="ko-KR" altLang="en-US" dirty="0"/>
              <a:t>방식의 그래픽 인터페이스를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사용자는 </a:t>
            </a:r>
            <a:r>
              <a:rPr lang="en-US" altLang="ko-KR" dirty="0"/>
              <a:t>Pipes</a:t>
            </a:r>
            <a:r>
              <a:rPr lang="ko-KR" altLang="en-US" dirty="0"/>
              <a:t>를 </a:t>
            </a:r>
            <a:r>
              <a:rPr lang="ko-KR" altLang="en-US" dirty="0" smtClean="0"/>
              <a:t>이용하여 </a:t>
            </a:r>
            <a:r>
              <a:rPr lang="ko-KR" altLang="en-US" dirty="0"/>
              <a:t>출처의 정보를 끌어와 이를 어떤 규칙으로 가공할 것인지 </a:t>
            </a:r>
            <a:r>
              <a:rPr lang="ko-KR" altLang="en-US" dirty="0" smtClean="0"/>
              <a:t>결정함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/>
              <a:t>Pipes</a:t>
            </a:r>
            <a:r>
              <a:rPr lang="ko-KR" altLang="en-US" dirty="0"/>
              <a:t>로 방대한 양의 </a:t>
            </a:r>
            <a:r>
              <a:rPr lang="ko-KR" altLang="en-US" dirty="0" smtClean="0"/>
              <a:t>데이터를 </a:t>
            </a:r>
            <a:r>
              <a:rPr lang="ko-KR" altLang="en-US" dirty="0"/>
              <a:t>처리하기는 어려우나</a:t>
            </a:r>
            <a:r>
              <a:rPr lang="en-US" altLang="ko-KR" dirty="0"/>
              <a:t>, </a:t>
            </a:r>
            <a:r>
              <a:rPr lang="ko-KR" altLang="en-US" dirty="0"/>
              <a:t>전문가용의 무료 응용 프로그램으로 다수의 소규모 프로세스를 </a:t>
            </a:r>
            <a:r>
              <a:rPr lang="ko-KR" altLang="en-US" dirty="0" smtClean="0"/>
              <a:t>연결시킬 </a:t>
            </a:r>
            <a:r>
              <a:rPr lang="ko-KR" altLang="en-US" dirty="0"/>
              <a:t>수는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974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1670" y="998730"/>
            <a:ext cx="5836645" cy="525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55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Mechanical Turk</a:t>
            </a:r>
            <a:r>
              <a:rPr lang="ko-KR" altLang="en-US" baseline="30000" dirty="0" err="1"/>
              <a:t>미케니컬</a:t>
            </a:r>
            <a:r>
              <a:rPr lang="ko-KR" altLang="en-US" baseline="30000" dirty="0"/>
              <a:t> </a:t>
            </a:r>
            <a:r>
              <a:rPr lang="ko-KR" altLang="en-US" baseline="30000" dirty="0" err="1"/>
              <a:t>터크</a:t>
            </a:r>
            <a:r>
              <a:rPr lang="en-US" altLang="ko-KR" baseline="30000" dirty="0"/>
              <a:t>; </a:t>
            </a:r>
            <a:r>
              <a:rPr lang="en-US" altLang="ko-KR" baseline="30000" dirty="0" err="1"/>
              <a:t>Mturk</a:t>
            </a:r>
            <a:r>
              <a:rPr lang="en-US" altLang="ko-KR" baseline="30000" dirty="0"/>
              <a:t> [17]       </a:t>
            </a:r>
          </a:p>
          <a:p>
            <a:pPr lvl="2"/>
            <a:r>
              <a:rPr lang="ko-KR" altLang="en-US" dirty="0" smtClean="0"/>
              <a:t>컴퓨터가 </a:t>
            </a:r>
            <a:r>
              <a:rPr lang="ko-KR" altLang="en-US" dirty="0"/>
              <a:t>수행할 수 없는 임무를 수행하게 하려고 </a:t>
            </a:r>
            <a:r>
              <a:rPr lang="ko-KR" altLang="en-US" dirty="0" smtClean="0"/>
              <a:t>프로그래머가 </a:t>
            </a:r>
            <a:r>
              <a:rPr lang="ko-KR" altLang="en-US" dirty="0"/>
              <a:t>사람의 인지 능력을 사용하는 것을 도와주는 </a:t>
            </a:r>
            <a:r>
              <a:rPr lang="ko-KR" altLang="en-US" dirty="0" err="1"/>
              <a:t>크라우드</a:t>
            </a:r>
            <a:r>
              <a:rPr lang="ko-KR" altLang="en-US" dirty="0"/>
              <a:t> </a:t>
            </a:r>
            <a:r>
              <a:rPr lang="ko-KR" altLang="en-US" dirty="0" err="1"/>
              <a:t>소싱</a:t>
            </a:r>
            <a:r>
              <a:rPr lang="ko-KR" altLang="en-US" dirty="0"/>
              <a:t> 인터넷 마켓 </a:t>
            </a:r>
            <a:r>
              <a:rPr lang="ko-KR" altLang="en-US" dirty="0" err="1" smtClean="0"/>
              <a:t>플레이스</a:t>
            </a:r>
            <a:r>
              <a:rPr lang="en-US" altLang="ko-KR" baseline="30000" dirty="0" smtClean="0"/>
              <a:t>Crowd Sourcing </a:t>
            </a:r>
            <a:r>
              <a:rPr lang="en-US" altLang="ko-KR" baseline="30000" dirty="0"/>
              <a:t>Internet </a:t>
            </a:r>
            <a:r>
              <a:rPr lang="en-US" altLang="ko-KR" baseline="30000" dirty="0" smtClean="0"/>
              <a:t>Marketplace</a:t>
            </a:r>
          </a:p>
          <a:p>
            <a:pPr lvl="2"/>
            <a:r>
              <a:rPr lang="ko-KR" altLang="en-US" dirty="0" smtClean="0"/>
              <a:t>아마존에서는 </a:t>
            </a:r>
            <a:r>
              <a:rPr lang="en-US" altLang="ko-KR" dirty="0"/>
              <a:t>HIT</a:t>
            </a:r>
            <a:r>
              <a:rPr lang="ko-KR" altLang="en-US" dirty="0"/>
              <a:t>를 제공하려고 온라인으로 사람과 컴퓨터 간의 수많은 협동 작업을 </a:t>
            </a:r>
            <a:r>
              <a:rPr lang="ko-KR" altLang="en-US" dirty="0" smtClean="0"/>
              <a:t>관리하는데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사람들의 남는 노동력을 이용하여 저렴하게 </a:t>
            </a:r>
            <a:r>
              <a:rPr lang="ko-KR" altLang="en-US" dirty="0" smtClean="0"/>
              <a:t>하자는 </a:t>
            </a:r>
            <a:r>
              <a:rPr lang="ko-KR" altLang="en-US" dirty="0"/>
              <a:t>것이 </a:t>
            </a:r>
            <a:r>
              <a:rPr lang="en-US" altLang="ko-KR" dirty="0" err="1"/>
              <a:t>Mturk</a:t>
            </a:r>
            <a:r>
              <a:rPr lang="ko-KR" altLang="en-US" dirty="0"/>
              <a:t>의 </a:t>
            </a:r>
            <a:r>
              <a:rPr lang="ko-KR" altLang="en-US" dirty="0" smtClean="0"/>
              <a:t>목표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/>
              <a:t>Mturk</a:t>
            </a:r>
            <a:r>
              <a:rPr lang="ko-KR" altLang="en-US" dirty="0"/>
              <a:t>에서는 비즈니스 목표를 달성하는 데 도움을 줄 수 있는 작업자의 가상 커뮤니티에 </a:t>
            </a:r>
            <a:r>
              <a:rPr lang="ko-KR" altLang="en-US" dirty="0" smtClean="0"/>
              <a:t>접근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강력한 </a:t>
            </a:r>
            <a:r>
              <a:rPr lang="en-US" altLang="ko-KR" dirty="0"/>
              <a:t>API</a:t>
            </a:r>
            <a:r>
              <a:rPr lang="ko-KR" altLang="en-US" dirty="0"/>
              <a:t>와 명령 도구를 사용하면 인간의 지능이 필요한 작업을 광범위하게 </a:t>
            </a:r>
            <a:r>
              <a:rPr lang="ko-KR" altLang="en-US" dirty="0" smtClean="0"/>
              <a:t>분산된 요구 </a:t>
            </a:r>
            <a:r>
              <a:rPr lang="ko-KR" altLang="en-US" dirty="0"/>
              <a:t>인력에게 프로그래밍 방식으로 </a:t>
            </a:r>
            <a:r>
              <a:rPr lang="ko-KR" altLang="en-US" dirty="0" smtClean="0"/>
              <a:t>배포 가능함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사용방법은 구체적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결과의 형식</a:t>
            </a:r>
            <a:r>
              <a:rPr lang="en-US" altLang="ko-KR" dirty="0"/>
              <a:t>, </a:t>
            </a:r>
            <a:r>
              <a:rPr lang="ko-KR" altLang="en-US" dirty="0"/>
              <a:t>작업 항목 표시 방식</a:t>
            </a:r>
            <a:r>
              <a:rPr lang="en-US" altLang="ko-KR" dirty="0"/>
              <a:t>, </a:t>
            </a:r>
            <a:r>
              <a:rPr lang="ko-KR" altLang="en-US" dirty="0"/>
              <a:t>작업 완료에 지불할 금액을 </a:t>
            </a:r>
            <a:r>
              <a:rPr lang="en-US" altLang="ko-KR" dirty="0"/>
              <a:t>HIT</a:t>
            </a:r>
            <a:r>
              <a:rPr lang="ko-KR" altLang="en-US" dirty="0"/>
              <a:t>에 정의하고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이를 </a:t>
            </a:r>
            <a:r>
              <a:rPr lang="ko-KR" altLang="en-US" dirty="0"/>
              <a:t>마켓 </a:t>
            </a:r>
            <a:r>
              <a:rPr lang="ko-KR" altLang="en-US" dirty="0" err="1" smtClean="0"/>
              <a:t>플레이스로</a:t>
            </a:r>
            <a:r>
              <a:rPr lang="ko-KR" altLang="en-US" dirty="0" smtClean="0"/>
              <a:t> 로드 한 후 일정 </a:t>
            </a:r>
            <a:r>
              <a:rPr lang="ko-KR" altLang="en-US" dirty="0"/>
              <a:t>시간이 지나 지정한 조건에 만족하는 결과를 </a:t>
            </a:r>
            <a:r>
              <a:rPr lang="ko-KR" altLang="en-US" dirty="0" smtClean="0"/>
              <a:t>업로드 했는지 </a:t>
            </a:r>
            <a:r>
              <a:rPr lang="ko-KR" altLang="en-US" dirty="0"/>
              <a:t>검색할 </a:t>
            </a:r>
            <a:r>
              <a:rPr lang="ko-KR" altLang="en-US" dirty="0" smtClean="0"/>
              <a:t>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22091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/>
              <a:t>Solr</a:t>
            </a:r>
            <a:r>
              <a:rPr lang="en-US" altLang="ko-KR" dirty="0"/>
              <a:t>/</a:t>
            </a:r>
            <a:r>
              <a:rPr lang="en-US" altLang="ko-KR" dirty="0" err="1"/>
              <a:t>Lucene</a:t>
            </a:r>
            <a:r>
              <a:rPr lang="ko-KR" altLang="en-US" baseline="30000" dirty="0" err="1"/>
              <a:t>솔라</a:t>
            </a:r>
            <a:r>
              <a:rPr lang="en-US" altLang="ko-KR" baseline="30000" dirty="0"/>
              <a:t>/</a:t>
            </a:r>
            <a:r>
              <a:rPr lang="ko-KR" altLang="en-US" baseline="30000" dirty="0" err="1" smtClean="0"/>
              <a:t>루씬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아파치 </a:t>
            </a:r>
            <a:r>
              <a:rPr lang="en-US" altLang="ko-KR" dirty="0" err="1"/>
              <a:t>Lucene</a:t>
            </a:r>
            <a:r>
              <a:rPr lang="en-US" altLang="ko-KR" dirty="0"/>
              <a:t> </a:t>
            </a:r>
            <a:r>
              <a:rPr lang="ko-KR" altLang="en-US" dirty="0"/>
              <a:t>기반의 기업 검색 플랫폼인 </a:t>
            </a:r>
            <a:r>
              <a:rPr lang="en-US" altLang="ko-KR" dirty="0" err="1"/>
              <a:t>Solr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로 작성되었으며</a:t>
            </a:r>
            <a:r>
              <a:rPr lang="en-US" altLang="ko-KR" dirty="0"/>
              <a:t>, </a:t>
            </a:r>
            <a:r>
              <a:rPr lang="ko-KR" altLang="en-US" dirty="0"/>
              <a:t>아파치 </a:t>
            </a:r>
            <a:r>
              <a:rPr lang="ko-KR" altLang="en-US" dirty="0" err="1"/>
              <a:t>톰캣</a:t>
            </a:r>
            <a:r>
              <a:rPr lang="en-US" altLang="ko-KR" baseline="30000" dirty="0"/>
              <a:t>Tomcat</a:t>
            </a:r>
            <a:r>
              <a:rPr lang="ko-KR" altLang="en-US" dirty="0" smtClean="0"/>
              <a:t>과 같은 </a:t>
            </a:r>
            <a:r>
              <a:rPr lang="ko-KR" altLang="en-US" dirty="0" err="1"/>
              <a:t>서블릿</a:t>
            </a:r>
            <a:r>
              <a:rPr lang="ko-KR" altLang="en-US" dirty="0"/>
              <a:t> 내에 있는 독립적인 전체</a:t>
            </a:r>
            <a:r>
              <a:rPr lang="en-US" altLang="ko-KR" dirty="0"/>
              <a:t>-</a:t>
            </a:r>
            <a:r>
              <a:rPr lang="ko-KR" altLang="en-US" dirty="0"/>
              <a:t>텍스트</a:t>
            </a:r>
            <a:r>
              <a:rPr lang="en-US" altLang="ko-KR" baseline="30000" dirty="0"/>
              <a:t>Full-Text</a:t>
            </a:r>
            <a:r>
              <a:rPr lang="en-US" altLang="ko-KR" dirty="0"/>
              <a:t> </a:t>
            </a:r>
            <a:r>
              <a:rPr lang="ko-KR" altLang="en-US" dirty="0"/>
              <a:t>검색 서버로 </a:t>
            </a:r>
            <a:r>
              <a:rPr lang="ko-KR" altLang="en-US" dirty="0" smtClean="0"/>
              <a:t>작동함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강력한 </a:t>
            </a:r>
            <a:r>
              <a:rPr lang="ko-KR" altLang="en-US" dirty="0"/>
              <a:t>전체</a:t>
            </a:r>
            <a:r>
              <a:rPr lang="en-US" altLang="ko-KR" dirty="0"/>
              <a:t>-</a:t>
            </a:r>
            <a:r>
              <a:rPr lang="ko-KR" altLang="en-US" dirty="0" smtClean="0"/>
              <a:t>텍스트검색</a:t>
            </a:r>
            <a:r>
              <a:rPr lang="en-US" altLang="ko-KR" dirty="0"/>
              <a:t>, </a:t>
            </a:r>
            <a:r>
              <a:rPr lang="ko-KR" altLang="en-US" dirty="0"/>
              <a:t>다각적 검색</a:t>
            </a:r>
            <a:r>
              <a:rPr lang="en-US" altLang="ko-KR" dirty="0"/>
              <a:t>, </a:t>
            </a:r>
            <a:r>
              <a:rPr lang="ko-KR" altLang="en-US" dirty="0"/>
              <a:t>동적 </a:t>
            </a:r>
            <a:r>
              <a:rPr lang="ko-KR" altLang="en-US" dirty="0" err="1"/>
              <a:t>클러스터링</a:t>
            </a:r>
            <a:r>
              <a:rPr lang="en-US" altLang="ko-KR" dirty="0"/>
              <a:t>, </a:t>
            </a:r>
            <a:r>
              <a:rPr lang="ko-KR" altLang="en-US" dirty="0"/>
              <a:t>풍부한 문서 핸들링이 가능하여 다양한 부분에서 상당히 </a:t>
            </a:r>
            <a:r>
              <a:rPr lang="ko-KR" altLang="en-US" dirty="0" smtClean="0"/>
              <a:t>높은 </a:t>
            </a:r>
            <a:r>
              <a:rPr lang="ko-KR" altLang="en-US" dirty="0" err="1"/>
              <a:t>확장성을</a:t>
            </a:r>
            <a:r>
              <a:rPr lang="ko-KR" altLang="en-US" dirty="0"/>
              <a:t> </a:t>
            </a:r>
            <a:r>
              <a:rPr lang="ko-KR" altLang="en-US" dirty="0" smtClean="0"/>
              <a:t>지원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/>
              <a:t>Solr</a:t>
            </a:r>
            <a:r>
              <a:rPr lang="ko-KR" altLang="en-US" dirty="0"/>
              <a:t>는 파일을 </a:t>
            </a:r>
            <a:r>
              <a:rPr lang="ko-KR" altLang="en-US" dirty="0" err="1"/>
              <a:t>인덱스하는</a:t>
            </a:r>
            <a:r>
              <a:rPr lang="ko-KR" altLang="en-US" dirty="0"/>
              <a:t> 검색 엔진 이상으로</a:t>
            </a:r>
            <a:r>
              <a:rPr lang="en-US" altLang="ko-KR" dirty="0"/>
              <a:t>, XML </a:t>
            </a:r>
            <a:r>
              <a:rPr lang="ko-KR" altLang="en-US" dirty="0"/>
              <a:t>요청을 </a:t>
            </a:r>
            <a:r>
              <a:rPr lang="en-US" altLang="ko-KR" dirty="0"/>
              <a:t>HTTP</a:t>
            </a:r>
            <a:r>
              <a:rPr lang="ko-KR" altLang="en-US" dirty="0"/>
              <a:t>로 보내는 웹 </a:t>
            </a:r>
            <a:r>
              <a:rPr lang="ko-KR" altLang="en-US" dirty="0" smtClean="0"/>
              <a:t>서비스 </a:t>
            </a:r>
            <a:r>
              <a:rPr lang="en-US" altLang="ko-KR" dirty="0"/>
              <a:t>API</a:t>
            </a:r>
            <a:r>
              <a:rPr lang="ko-KR" altLang="en-US" dirty="0"/>
              <a:t>가 있는 검색 </a:t>
            </a:r>
            <a:r>
              <a:rPr lang="ko-KR" altLang="en-US" dirty="0" smtClean="0"/>
              <a:t>서버로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Solr</a:t>
            </a:r>
            <a:r>
              <a:rPr lang="en-US" altLang="ko-KR" dirty="0" smtClean="0"/>
              <a:t> </a:t>
            </a:r>
            <a:r>
              <a:rPr lang="ko-KR" altLang="en-US" dirty="0"/>
              <a:t>검색 서버 </a:t>
            </a:r>
            <a:r>
              <a:rPr lang="en-US" altLang="ko-KR" dirty="0"/>
              <a:t>URL</a:t>
            </a:r>
            <a:r>
              <a:rPr lang="ko-KR" altLang="en-US" dirty="0"/>
              <a:t>을 사용하면 인터넷으로 파일 </a:t>
            </a:r>
            <a:r>
              <a:rPr lang="ko-KR" altLang="en-US" dirty="0" smtClean="0"/>
              <a:t>질의 및 인덱싱 하는 </a:t>
            </a:r>
            <a:r>
              <a:rPr lang="ko-KR" altLang="en-US" dirty="0"/>
              <a:t>곳에서는 응용 프로그램을 생성할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 </a:t>
            </a:r>
          </a:p>
          <a:p>
            <a:pPr lvl="2"/>
            <a:r>
              <a:rPr lang="ko-KR" altLang="en-US" dirty="0" smtClean="0"/>
              <a:t>다른 </a:t>
            </a:r>
            <a:r>
              <a:rPr lang="en-US" altLang="ko-KR" dirty="0" err="1"/>
              <a:t>Solr</a:t>
            </a:r>
            <a:r>
              <a:rPr lang="en-US" altLang="ko-KR" dirty="0"/>
              <a:t> </a:t>
            </a:r>
            <a:r>
              <a:rPr lang="ko-KR" altLang="en-US" dirty="0"/>
              <a:t>검색 서버로 </a:t>
            </a:r>
            <a:r>
              <a:rPr lang="ko-KR" altLang="en-US" dirty="0" err="1"/>
              <a:t>캐싱과</a:t>
            </a:r>
            <a:r>
              <a:rPr lang="ko-KR" altLang="en-US" dirty="0"/>
              <a:t> </a:t>
            </a:r>
            <a:r>
              <a:rPr lang="ko-KR" altLang="en-US" dirty="0" smtClean="0"/>
              <a:t>복사가 가능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2813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4053" y="1028700"/>
            <a:ext cx="7620000" cy="48006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053" y="6039289"/>
            <a:ext cx="27527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24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1538" y="1298315"/>
            <a:ext cx="7470830" cy="3585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5117" y="1656855"/>
            <a:ext cx="7403671" cy="40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568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ElasticSearch</a:t>
            </a:r>
            <a:r>
              <a:rPr lang="ko-KR" altLang="en-US" baseline="30000" dirty="0" err="1" smtClean="0"/>
              <a:t>엘라스틱서치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아파치 </a:t>
            </a:r>
            <a:r>
              <a:rPr lang="en-US" altLang="ko-KR" dirty="0" err="1"/>
              <a:t>Lucene</a:t>
            </a:r>
            <a:r>
              <a:rPr lang="en-US" altLang="ko-KR" dirty="0"/>
              <a:t> </a:t>
            </a:r>
            <a:r>
              <a:rPr lang="ko-KR" altLang="en-US" dirty="0"/>
              <a:t>기반의 분산 형태인 오픈 소스 검색 엔진 서비스로 일반 사용자에게 적합한 서비스를 </a:t>
            </a:r>
            <a:r>
              <a:rPr lang="ko-KR" altLang="en-US" dirty="0" smtClean="0"/>
              <a:t>제공함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/>
              <a:t>사용자는 짧은 대기 시간에 검색 및 인덱스 갱신이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문서 </a:t>
            </a:r>
            <a:r>
              <a:rPr lang="ko-KR" altLang="en-US" dirty="0"/>
              <a:t>지향적이고</a:t>
            </a:r>
            <a:r>
              <a:rPr lang="en-US" altLang="ko-KR" dirty="0"/>
              <a:t>, </a:t>
            </a:r>
            <a:r>
              <a:rPr lang="ko-KR" altLang="en-US" dirty="0"/>
              <a:t>장기간 지속해 </a:t>
            </a:r>
            <a:r>
              <a:rPr lang="ko-KR" altLang="en-US" dirty="0" smtClean="0"/>
              <a:t>주는 </a:t>
            </a:r>
            <a:r>
              <a:rPr lang="ko-KR" altLang="en-US" dirty="0"/>
              <a:t>신뢰</a:t>
            </a:r>
            <a:r>
              <a:rPr lang="en-US" altLang="ko-KR" dirty="0"/>
              <a:t>, </a:t>
            </a:r>
            <a:r>
              <a:rPr lang="ko-KR" altLang="en-US" dirty="0" err="1"/>
              <a:t>비동기</a:t>
            </a:r>
            <a:r>
              <a:rPr lang="ko-KR" altLang="en-US" dirty="0"/>
              <a:t> 쓰기</a:t>
            </a:r>
            <a:r>
              <a:rPr lang="en-US" altLang="ko-KR" dirty="0"/>
              <a:t>, </a:t>
            </a:r>
            <a:r>
              <a:rPr lang="ko-KR" altLang="en-US" dirty="0"/>
              <a:t>실시간 검색이 가능하며</a:t>
            </a:r>
            <a:r>
              <a:rPr lang="en-US" altLang="ko-KR" dirty="0"/>
              <a:t>, </a:t>
            </a:r>
            <a:r>
              <a:rPr lang="ko-KR" altLang="en-US" dirty="0"/>
              <a:t>설치 및 사용이 비교적 </a:t>
            </a:r>
            <a:r>
              <a:rPr lang="ko-KR" altLang="en-US" dirty="0" smtClean="0"/>
              <a:t>쉬움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/>
              <a:t>Java</a:t>
            </a:r>
            <a:r>
              <a:rPr lang="ko-KR" altLang="en-US" dirty="0"/>
              <a:t>로 개발한 </a:t>
            </a:r>
            <a:r>
              <a:rPr lang="en-US" altLang="ko-KR" dirty="0" err="1"/>
              <a:t>ElasticSearch</a:t>
            </a:r>
            <a:r>
              <a:rPr lang="ko-KR" altLang="en-US" dirty="0"/>
              <a:t>는 하나의 클러스터에 문제가 발생하면 진행 중인 작업이 </a:t>
            </a:r>
            <a:r>
              <a:rPr lang="ko-KR" altLang="en-US" dirty="0" smtClean="0"/>
              <a:t>복제되어있는 </a:t>
            </a:r>
            <a:r>
              <a:rPr lang="ko-KR" altLang="en-US" dirty="0"/>
              <a:t>다른 클러스터로 자동으로 이동하여 결과를 보여 줌으로써 단일 </a:t>
            </a:r>
            <a:r>
              <a:rPr lang="ko-KR" altLang="en-US" dirty="0" err="1"/>
              <a:t>고장점</a:t>
            </a:r>
            <a:r>
              <a:rPr lang="en-US" altLang="ko-KR" baseline="30000" dirty="0"/>
              <a:t>Single Point Of Failure; </a:t>
            </a:r>
            <a:r>
              <a:rPr lang="en-US" altLang="ko-KR" baseline="30000" dirty="0" smtClean="0"/>
              <a:t>SPOF</a:t>
            </a:r>
            <a:r>
              <a:rPr lang="ko-KR" altLang="en-US" dirty="0" smtClean="0"/>
              <a:t>을 제거함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다중 </a:t>
            </a:r>
            <a:r>
              <a:rPr lang="ko-KR" altLang="en-US" dirty="0"/>
              <a:t>타입을 갖는 다중 </a:t>
            </a:r>
            <a:r>
              <a:rPr lang="en-US" altLang="ko-KR" dirty="0"/>
              <a:t>Tenant(</a:t>
            </a:r>
            <a:r>
              <a:rPr lang="ko-KR" altLang="en-US" dirty="0"/>
              <a:t>하나 이상의 인덱스를 지원</a:t>
            </a:r>
            <a:r>
              <a:rPr lang="en-US" altLang="ko-KR" dirty="0"/>
              <a:t>, </a:t>
            </a:r>
            <a:r>
              <a:rPr lang="ko-KR" altLang="en-US" dirty="0"/>
              <a:t>인덱스마다 하나 </a:t>
            </a:r>
            <a:r>
              <a:rPr lang="ko-KR" altLang="en-US" dirty="0" smtClean="0"/>
              <a:t>이상의 </a:t>
            </a:r>
            <a:r>
              <a:rPr lang="ko-KR" altLang="en-US" dirty="0"/>
              <a:t>타입을 지원</a:t>
            </a:r>
            <a:r>
              <a:rPr lang="en-US" altLang="ko-KR" dirty="0"/>
              <a:t>, </a:t>
            </a:r>
            <a:r>
              <a:rPr lang="ko-KR" altLang="en-US" dirty="0"/>
              <a:t>인덱스 계층별로 제어 가능</a:t>
            </a:r>
            <a:r>
              <a:rPr lang="en-US" altLang="ko-KR" dirty="0"/>
              <a:t>)</a:t>
            </a:r>
            <a:r>
              <a:rPr lang="ko-KR" altLang="en-US" dirty="0"/>
              <a:t>의 특징을 </a:t>
            </a:r>
            <a:r>
              <a:rPr lang="ko-KR" altLang="en-US" dirty="0" smtClean="0"/>
              <a:t>보임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JSON </a:t>
            </a:r>
            <a:r>
              <a:rPr lang="ko-KR" altLang="en-US" dirty="0" err="1"/>
              <a:t>파서를</a:t>
            </a:r>
            <a:r>
              <a:rPr lang="ko-KR" altLang="en-US" dirty="0"/>
              <a:t> 사용하여 </a:t>
            </a:r>
            <a:r>
              <a:rPr lang="ko-KR" altLang="en-US" dirty="0" smtClean="0"/>
              <a:t>인덱스 </a:t>
            </a:r>
            <a:r>
              <a:rPr lang="ko-KR" altLang="en-US" dirty="0"/>
              <a:t>데이터를 다루기가 쉽고</a:t>
            </a:r>
            <a:r>
              <a:rPr lang="en-US" altLang="ko-KR" dirty="0"/>
              <a:t>, </a:t>
            </a:r>
            <a:r>
              <a:rPr lang="ko-KR" altLang="en-US" dirty="0"/>
              <a:t>다양한 곳에서 인덱스 구성이 </a:t>
            </a:r>
            <a:r>
              <a:rPr lang="ko-KR" altLang="en-US" dirty="0" smtClean="0"/>
              <a:t>가능함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9393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51620" y="1583795"/>
            <a:ext cx="65151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Datameer</a:t>
            </a:r>
            <a:r>
              <a:rPr lang="ko-KR" altLang="en-US" baseline="30000" dirty="0" err="1" smtClean="0"/>
              <a:t>데이터미어</a:t>
            </a:r>
            <a:r>
              <a:rPr lang="ko-KR" altLang="en-US" baseline="30000" dirty="0" smtClean="0"/>
              <a:t> </a:t>
            </a:r>
            <a:r>
              <a:rPr lang="en-US" altLang="ko-KR" baseline="30000" dirty="0"/>
              <a:t>[20]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방대한 양의 데이터를 처리하는 </a:t>
            </a:r>
            <a:r>
              <a:rPr lang="ko-KR" altLang="en-US" dirty="0" err="1"/>
              <a:t>하둡</a:t>
            </a:r>
            <a:r>
              <a:rPr lang="ko-KR" altLang="en-US" dirty="0"/>
              <a:t> 기반 비즈니스 지능형 마켓을 목표로 설계한 </a:t>
            </a:r>
            <a:r>
              <a:rPr lang="en-US" altLang="ko-KR" dirty="0" err="1"/>
              <a:t>Datameer</a:t>
            </a:r>
            <a:r>
              <a:rPr lang="ko-KR" altLang="en-US" dirty="0" smtClean="0"/>
              <a:t>는 단순한 </a:t>
            </a:r>
            <a:r>
              <a:rPr lang="ko-KR" altLang="en-US" dirty="0"/>
              <a:t>프로그래밍 환경을 </a:t>
            </a:r>
            <a:r>
              <a:rPr lang="ko-KR" altLang="en-US" dirty="0" smtClean="0"/>
              <a:t>제공함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Datameer</a:t>
            </a:r>
            <a:r>
              <a:rPr lang="ko-KR" altLang="en-US" dirty="0"/>
              <a:t>는 종류가 서로 다른 방대한 양의 데이터를 </a:t>
            </a:r>
            <a:r>
              <a:rPr lang="ko-KR" altLang="en-US" dirty="0" smtClean="0"/>
              <a:t>모아 읽어 </a:t>
            </a:r>
            <a:r>
              <a:rPr lang="ko-KR" altLang="en-US" dirty="0"/>
              <a:t>들인 후 </a:t>
            </a:r>
            <a:r>
              <a:rPr lang="ko-KR" altLang="en-US" dirty="0" err="1"/>
              <a:t>하둡</a:t>
            </a:r>
            <a:r>
              <a:rPr lang="ko-KR" altLang="en-US" dirty="0"/>
              <a:t> 프레임워크에 수집한 데이터들을 저장하고</a:t>
            </a:r>
            <a:r>
              <a:rPr lang="en-US" altLang="ko-KR" dirty="0"/>
              <a:t>, </a:t>
            </a:r>
            <a:r>
              <a:rPr lang="ko-KR" altLang="en-US" dirty="0"/>
              <a:t>분석용 도구를 사용하는 </a:t>
            </a:r>
            <a:r>
              <a:rPr lang="ko-KR" altLang="en-US" dirty="0" smtClean="0"/>
              <a:t>플랫폼을 공급함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Datameer</a:t>
            </a:r>
            <a:r>
              <a:rPr lang="ko-KR" altLang="en-US" dirty="0"/>
              <a:t>는 </a:t>
            </a:r>
            <a:r>
              <a:rPr lang="ko-KR" altLang="en-US" dirty="0" err="1"/>
              <a:t>하둡의</a:t>
            </a:r>
            <a:r>
              <a:rPr lang="ko-KR" altLang="en-US" dirty="0"/>
              <a:t> 복잡성을 숨긴 채 분석 도구를 제공하며</a:t>
            </a:r>
            <a:r>
              <a:rPr lang="en-US" altLang="ko-KR" dirty="0"/>
              <a:t>, </a:t>
            </a:r>
            <a:r>
              <a:rPr lang="ko-KR" altLang="en-US" dirty="0"/>
              <a:t>기업이 데이터 </a:t>
            </a:r>
            <a:r>
              <a:rPr lang="ko-KR" altLang="en-US" dirty="0" smtClean="0"/>
              <a:t>분석용 기술을 </a:t>
            </a:r>
            <a:r>
              <a:rPr lang="ko-KR" altLang="en-US" dirty="0"/>
              <a:t>사용하는 데 어려움을 겪기 시작하는 크기인 </a:t>
            </a:r>
            <a:r>
              <a:rPr lang="en-US" altLang="ko-KR" dirty="0"/>
              <a:t>10TB </a:t>
            </a:r>
            <a:r>
              <a:rPr lang="ko-KR" altLang="en-US" dirty="0"/>
              <a:t>이상의 데이터 소스를 대상으로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Datameer</a:t>
            </a:r>
            <a:r>
              <a:rPr lang="ko-KR" altLang="en-US" dirty="0"/>
              <a:t>는 일단 사용자가 분석하려는 타입을 명세화한 후 </a:t>
            </a:r>
            <a:r>
              <a:rPr lang="ko-KR" altLang="en-US" dirty="0" err="1"/>
              <a:t>맵리듀스</a:t>
            </a:r>
            <a:r>
              <a:rPr lang="ko-KR" altLang="en-US" dirty="0"/>
              <a:t> 작업으로 </a:t>
            </a:r>
            <a:r>
              <a:rPr lang="ko-KR" altLang="en-US" dirty="0" smtClean="0"/>
              <a:t>변환시킴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몇개의</a:t>
            </a:r>
            <a:r>
              <a:rPr lang="ko-KR" altLang="en-US" dirty="0" smtClean="0"/>
              <a:t> </a:t>
            </a:r>
            <a:r>
              <a:rPr lang="ko-KR" altLang="en-US" dirty="0"/>
              <a:t>사용자 친화적인 데이터 타입 변화 도구와 시각화 기능을 제공하고</a:t>
            </a:r>
            <a:r>
              <a:rPr lang="en-US" altLang="ko-KR" dirty="0"/>
              <a:t>, </a:t>
            </a:r>
            <a:r>
              <a:rPr lang="ko-KR" altLang="en-US" dirty="0"/>
              <a:t>제공되는 기능을 </a:t>
            </a:r>
            <a:r>
              <a:rPr lang="ko-KR" altLang="en-US" dirty="0" smtClean="0"/>
              <a:t>활용하여 </a:t>
            </a:r>
            <a:r>
              <a:rPr lang="ko-KR" altLang="en-US" dirty="0"/>
              <a:t>인터페이스를 설계함으로써 강력한 추상화 레벨을 </a:t>
            </a:r>
            <a:r>
              <a:rPr lang="ko-KR" altLang="en-US" dirty="0" smtClean="0"/>
              <a:t>제공함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4396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6695" y="908720"/>
            <a:ext cx="5368499" cy="544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600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/>
              <a:t>InfoSphere</a:t>
            </a:r>
            <a:r>
              <a:rPr lang="en-US" altLang="ko-KR" dirty="0"/>
              <a:t> </a:t>
            </a:r>
            <a:r>
              <a:rPr lang="en-US" altLang="ko-KR" dirty="0" err="1" smtClean="0"/>
              <a:t>BigInsights</a:t>
            </a:r>
            <a:r>
              <a:rPr lang="ko-KR" altLang="en-US" baseline="30000" dirty="0" err="1" smtClean="0"/>
              <a:t>인포스피어</a:t>
            </a:r>
            <a:r>
              <a:rPr lang="ko-KR" altLang="en-US" baseline="30000" dirty="0" smtClean="0"/>
              <a:t> </a:t>
            </a:r>
            <a:r>
              <a:rPr lang="ko-KR" altLang="en-US" baseline="30000" dirty="0" err="1"/>
              <a:t>빅인사이트</a:t>
            </a:r>
            <a:endParaRPr lang="en-US" altLang="ko-KR" baseline="30000" dirty="0" smtClean="0"/>
          </a:p>
          <a:p>
            <a:pPr lvl="2"/>
            <a:r>
              <a:rPr lang="en-US" altLang="ko-KR" dirty="0"/>
              <a:t>IBM</a:t>
            </a:r>
            <a:r>
              <a:rPr lang="ko-KR" altLang="en-US" dirty="0"/>
              <a:t>의 </a:t>
            </a:r>
            <a:r>
              <a:rPr lang="en-US" altLang="ko-KR" dirty="0" err="1"/>
              <a:t>InfoSphere</a:t>
            </a:r>
            <a:r>
              <a:rPr lang="en-US" altLang="ko-KR" dirty="0"/>
              <a:t> </a:t>
            </a:r>
            <a:r>
              <a:rPr lang="en-US" altLang="ko-KR" dirty="0" err="1"/>
              <a:t>BigInsights</a:t>
            </a:r>
            <a:r>
              <a:rPr lang="ko-KR" altLang="en-US" dirty="0"/>
              <a:t>는 인터넷에서 정형화된 데이터 및 비정형화된 데이터를 </a:t>
            </a:r>
            <a:r>
              <a:rPr lang="ko-KR" altLang="en-US" dirty="0" smtClean="0"/>
              <a:t>관리하고 </a:t>
            </a:r>
            <a:r>
              <a:rPr lang="ko-KR" altLang="en-US" dirty="0"/>
              <a:t>분석하는 </a:t>
            </a:r>
            <a:r>
              <a:rPr lang="en-US" altLang="ko-KR" dirty="0"/>
              <a:t>IBM</a:t>
            </a:r>
            <a:r>
              <a:rPr lang="ko-KR" altLang="en-US" dirty="0"/>
              <a:t>의 다목적 </a:t>
            </a:r>
            <a:r>
              <a:rPr lang="ko-KR" altLang="en-US" dirty="0" smtClean="0"/>
              <a:t>솔루션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하둡을</a:t>
            </a:r>
            <a:r>
              <a:rPr lang="ko-KR" altLang="en-US" dirty="0" smtClean="0"/>
              <a:t> </a:t>
            </a:r>
            <a:r>
              <a:rPr lang="ko-KR" altLang="en-US" dirty="0"/>
              <a:t>기반으로 하며</a:t>
            </a:r>
            <a:r>
              <a:rPr lang="en-US" altLang="ko-KR" dirty="0"/>
              <a:t>, </a:t>
            </a:r>
            <a:r>
              <a:rPr lang="ko-KR" altLang="en-US" dirty="0"/>
              <a:t>개인 사용자 및 기업의 </a:t>
            </a:r>
            <a:r>
              <a:rPr lang="ko-KR" altLang="en-US" dirty="0" smtClean="0"/>
              <a:t>요구를 해결하려고 </a:t>
            </a:r>
            <a:r>
              <a:rPr lang="en-US" altLang="ko-KR" dirty="0"/>
              <a:t>IBM </a:t>
            </a:r>
            <a:r>
              <a:rPr lang="ko-KR" altLang="en-US" dirty="0"/>
              <a:t>연구 팀의 다양한 분석 기술에 관리</a:t>
            </a:r>
            <a:r>
              <a:rPr lang="en-US" altLang="ko-KR" dirty="0"/>
              <a:t>, </a:t>
            </a:r>
            <a:r>
              <a:rPr lang="ko-KR" altLang="en-US" dirty="0" err="1"/>
              <a:t>워크플로우</a:t>
            </a:r>
            <a:r>
              <a:rPr lang="en-US" altLang="ko-KR" dirty="0"/>
              <a:t>, </a:t>
            </a:r>
            <a:r>
              <a:rPr lang="ko-KR" altLang="en-US" dirty="0" err="1"/>
              <a:t>프로비저닝</a:t>
            </a:r>
            <a:r>
              <a:rPr lang="en-US" altLang="ko-KR" dirty="0"/>
              <a:t>, </a:t>
            </a:r>
            <a:r>
              <a:rPr lang="ko-KR" altLang="en-US" dirty="0"/>
              <a:t>보안 기능을 </a:t>
            </a:r>
            <a:r>
              <a:rPr lang="ko-KR" altLang="en-US" dirty="0" smtClean="0"/>
              <a:t>접목시켰으며 새로운 </a:t>
            </a:r>
            <a:r>
              <a:rPr lang="ko-KR" altLang="en-US" dirty="0"/>
              <a:t>기능 몇 가지를 추가하여 기존의 분석 기술을 더욱 </a:t>
            </a:r>
            <a:r>
              <a:rPr lang="ko-KR" altLang="en-US" dirty="0" smtClean="0"/>
              <a:t>향상시킴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대표적인 </a:t>
            </a:r>
            <a:r>
              <a:rPr lang="ko-KR" altLang="en-US" dirty="0"/>
              <a:t>세부 컴포넌트로 스프레드시트 기반의 분석 모듈인 </a:t>
            </a:r>
            <a:r>
              <a:rPr lang="en-US" altLang="ko-KR" dirty="0" err="1" smtClean="0"/>
              <a:t>BigSheets</a:t>
            </a:r>
            <a:r>
              <a:rPr lang="ko-KR" altLang="en-US" dirty="0" smtClean="0"/>
              <a:t>가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041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9950" y="952500"/>
            <a:ext cx="7404100" cy="4953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198" y="6084295"/>
            <a:ext cx="5875042" cy="29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4679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/>
              <a:t>InfoSphere</a:t>
            </a:r>
            <a:r>
              <a:rPr lang="en-US" altLang="ko-KR" dirty="0"/>
              <a:t> </a:t>
            </a:r>
            <a:r>
              <a:rPr lang="en-US" altLang="ko-KR" dirty="0" smtClean="0"/>
              <a:t>Streams</a:t>
            </a:r>
            <a:r>
              <a:rPr lang="ko-KR" altLang="en-US" baseline="30000" dirty="0" err="1" smtClean="0"/>
              <a:t>인포스피어</a:t>
            </a:r>
            <a:r>
              <a:rPr lang="ko-KR" altLang="en-US" baseline="30000" dirty="0" smtClean="0"/>
              <a:t> </a:t>
            </a:r>
            <a:r>
              <a:rPr lang="ko-KR" altLang="en-US" baseline="30000" dirty="0" err="1"/>
              <a:t>스트림즈</a:t>
            </a:r>
            <a:endParaRPr lang="en-US" altLang="ko-KR" baseline="30000" dirty="0" smtClean="0"/>
          </a:p>
          <a:p>
            <a:pPr lvl="2"/>
            <a:r>
              <a:rPr lang="en-US" altLang="ko-KR" dirty="0"/>
              <a:t>IBM</a:t>
            </a:r>
            <a:r>
              <a:rPr lang="ko-KR" altLang="en-US" dirty="0"/>
              <a:t>의 </a:t>
            </a:r>
            <a:r>
              <a:rPr lang="en-US" altLang="ko-KR" dirty="0" err="1"/>
              <a:t>InfoSphere</a:t>
            </a:r>
            <a:r>
              <a:rPr lang="en-US" altLang="ko-KR" dirty="0"/>
              <a:t> Streams</a:t>
            </a:r>
            <a:r>
              <a:rPr lang="ko-KR" altLang="en-US" dirty="0"/>
              <a:t>는 짧은 시간 안에 방대한 양의 </a:t>
            </a:r>
            <a:r>
              <a:rPr lang="ko-KR" altLang="en-US" dirty="0" err="1"/>
              <a:t>스트리밍</a:t>
            </a:r>
            <a:r>
              <a:rPr lang="ko-KR" altLang="en-US" dirty="0"/>
              <a:t> 데이터를 지속적으로 </a:t>
            </a:r>
            <a:r>
              <a:rPr lang="ko-KR" altLang="en-US" dirty="0" smtClean="0"/>
              <a:t>분석할 </a:t>
            </a:r>
            <a:r>
              <a:rPr lang="ko-KR" altLang="en-US" dirty="0"/>
              <a:t>수 있는 </a:t>
            </a:r>
            <a:r>
              <a:rPr lang="en-US" altLang="ko-KR" dirty="0"/>
              <a:t>IBM</a:t>
            </a:r>
            <a:r>
              <a:rPr lang="ko-KR" altLang="en-US" dirty="0"/>
              <a:t>의 또 다른 </a:t>
            </a:r>
            <a:r>
              <a:rPr lang="ko-KR" altLang="en-US" dirty="0" smtClean="0"/>
              <a:t>솔루션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InfoSphere</a:t>
            </a:r>
            <a:r>
              <a:rPr lang="en-US" altLang="ko-KR" dirty="0" smtClean="0"/>
              <a:t> </a:t>
            </a:r>
            <a:r>
              <a:rPr lang="en-US" altLang="ko-KR" dirty="0"/>
              <a:t>Streams</a:t>
            </a:r>
            <a:r>
              <a:rPr lang="ko-KR" altLang="en-US" dirty="0"/>
              <a:t>는 다양한 정형화 데이터 및 </a:t>
            </a:r>
            <a:r>
              <a:rPr lang="ko-KR" altLang="en-US" dirty="0" smtClean="0"/>
              <a:t>비정형화 </a:t>
            </a:r>
            <a:r>
              <a:rPr lang="ko-KR" altLang="en-US" dirty="0"/>
              <a:t>데이터 유형을 모두 지원하는 강력한 확장성과 빠른 속도의 인프라를 </a:t>
            </a:r>
            <a:r>
              <a:rPr lang="ko-KR" altLang="en-US" dirty="0" smtClean="0"/>
              <a:t>제공함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이 기능은 </a:t>
            </a:r>
            <a:r>
              <a:rPr lang="ko-KR" altLang="en-US" dirty="0"/>
              <a:t>빠른 분석으로 앞으로 다가올 상황에 적절하게 대처할 수 있게 하는데</a:t>
            </a:r>
            <a:r>
              <a:rPr lang="en-US" altLang="ko-KR" dirty="0"/>
              <a:t>, </a:t>
            </a:r>
            <a:r>
              <a:rPr lang="ko-KR" altLang="en-US" dirty="0"/>
              <a:t>이는 조직과 개인의 </a:t>
            </a:r>
            <a:r>
              <a:rPr lang="ko-KR" altLang="en-US" dirty="0" smtClean="0"/>
              <a:t>통찰력 </a:t>
            </a:r>
            <a:r>
              <a:rPr lang="ko-KR" altLang="en-US" dirty="0"/>
              <a:t>및 의사 결정 능력을 향상시키는 데 도움이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440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908720"/>
            <a:ext cx="7865976" cy="53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4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xmlns="" val="88945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6585" y="1774806"/>
            <a:ext cx="7605845" cy="27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29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/>
          <a:lstStyle/>
          <a:p>
            <a:pPr lvl="1"/>
            <a:r>
              <a:rPr lang="en-US" altLang="ko-KR" dirty="0" err="1"/>
              <a:t>Hadoop</a:t>
            </a:r>
            <a:r>
              <a:rPr lang="ko-KR" altLang="en-US" baseline="30000" dirty="0" err="1"/>
              <a:t>하둡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여러 컴퓨터로 구성된 클러스터를 이용하여 방대한 양의 </a:t>
            </a:r>
            <a:r>
              <a:rPr lang="ko-KR" altLang="en-US" dirty="0" smtClean="0"/>
              <a:t>데이터를 </a:t>
            </a:r>
            <a:r>
              <a:rPr lang="ko-KR" altLang="en-US" dirty="0"/>
              <a:t>처리하는 분산 처리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엔진 </a:t>
            </a:r>
            <a:r>
              <a:rPr lang="ko-KR" altLang="en-US" dirty="0"/>
              <a:t>형태로 되어 있는 </a:t>
            </a:r>
            <a:r>
              <a:rPr lang="ko-KR" altLang="en-US" dirty="0" err="1"/>
              <a:t>미들웨어와</a:t>
            </a:r>
            <a:r>
              <a:rPr lang="ko-KR" altLang="en-US" dirty="0"/>
              <a:t> 소프트웨어 개발 </a:t>
            </a:r>
            <a:r>
              <a:rPr lang="ko-KR" altLang="en-US" dirty="0" smtClean="0"/>
              <a:t>프레임워크로 </a:t>
            </a:r>
            <a:r>
              <a:rPr lang="ko-KR" altLang="en-US" dirty="0"/>
              <a:t>구성되어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/>
              <a:t>즉시 </a:t>
            </a:r>
            <a:r>
              <a:rPr lang="ko-KR" altLang="en-US" dirty="0" smtClean="0"/>
              <a:t>응답해야 </a:t>
            </a:r>
            <a:r>
              <a:rPr lang="ko-KR" altLang="en-US" dirty="0"/>
              <a:t>하는 트랜잭션 처리보다는 데이터를 모은 후 처리하여 작업을 완료해야 응답을 주는 </a:t>
            </a:r>
            <a:r>
              <a:rPr lang="ko-KR" altLang="en-US" dirty="0" smtClean="0"/>
              <a:t>방식으로 설계되었음</a:t>
            </a:r>
            <a:r>
              <a:rPr lang="en-US" altLang="ko-KR" dirty="0" smtClean="0"/>
              <a:t>. </a:t>
            </a:r>
            <a:r>
              <a:rPr lang="ko-KR" altLang="en-US" dirty="0"/>
              <a:t>따라서 어느 정도의 시간이 소요되는 방대한 양의 데이터 처리에 </a:t>
            </a:r>
            <a:r>
              <a:rPr lang="ko-KR" altLang="en-US" dirty="0" smtClean="0"/>
              <a:t>적합함</a:t>
            </a:r>
            <a:endParaRPr lang="en-US" altLang="ko-KR" dirty="0" smtClean="0"/>
          </a:p>
          <a:p>
            <a:pPr lvl="2"/>
            <a:r>
              <a:rPr lang="ko-KR" altLang="en-US" dirty="0" err="1"/>
              <a:t>맵리듀스의</a:t>
            </a:r>
            <a:r>
              <a:rPr lang="ko-KR" altLang="en-US" dirty="0"/>
              <a:t> 분산 처리 구조를 </a:t>
            </a:r>
            <a:r>
              <a:rPr lang="ko-KR" altLang="en-US" dirty="0" smtClean="0"/>
              <a:t>사용하며 </a:t>
            </a:r>
            <a:r>
              <a:rPr lang="en-US" altLang="ko-KR" dirty="0" smtClean="0"/>
              <a:t> </a:t>
            </a:r>
            <a:r>
              <a:rPr lang="ko-KR" altLang="en-US" dirty="0" err="1"/>
              <a:t>맵리듀스는</a:t>
            </a:r>
            <a:r>
              <a:rPr lang="ko-KR" altLang="en-US" dirty="0"/>
              <a:t> 하나의 큰 데이터를 </a:t>
            </a:r>
            <a:r>
              <a:rPr lang="ko-KR" altLang="en-US" dirty="0" err="1" smtClean="0"/>
              <a:t>여러개의</a:t>
            </a:r>
            <a:r>
              <a:rPr lang="ko-KR" altLang="en-US" dirty="0" smtClean="0"/>
              <a:t> </a:t>
            </a:r>
            <a:r>
              <a:rPr lang="ko-KR" altLang="en-US" dirty="0"/>
              <a:t>조각으로 나누어 처리하는 </a:t>
            </a:r>
            <a:r>
              <a:rPr lang="ko-KR" altLang="en-US" dirty="0" err="1"/>
              <a:t>맵</a:t>
            </a:r>
            <a:r>
              <a:rPr lang="ko-KR" altLang="en-US" dirty="0"/>
              <a:t> 단계와 처리된 결과를 하나로 모아서 취합한 후 결과를 </a:t>
            </a:r>
            <a:r>
              <a:rPr lang="ko-KR" altLang="en-US" dirty="0" smtClean="0"/>
              <a:t>도출해 </a:t>
            </a:r>
            <a:r>
              <a:rPr lang="ko-KR" altLang="en-US" dirty="0"/>
              <a:t>내는 </a:t>
            </a:r>
            <a:r>
              <a:rPr lang="ko-KR" altLang="en-US" dirty="0" err="1"/>
              <a:t>리듀스</a:t>
            </a:r>
            <a:r>
              <a:rPr lang="ko-KR" altLang="en-US" dirty="0"/>
              <a:t> 단계로 구성되어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79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580" y="1358770"/>
            <a:ext cx="7931284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29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1"/>
          </p:nvPr>
        </p:nvSpPr>
        <p:spPr>
          <a:xfrm>
            <a:off x="179388" y="1052735"/>
            <a:ext cx="8713787" cy="5543705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ko-KR" dirty="0"/>
              <a:t>Pig</a:t>
            </a:r>
            <a:r>
              <a:rPr lang="ko-KR" altLang="en-US" baseline="30000" dirty="0" err="1" smtClean="0"/>
              <a:t>피그</a:t>
            </a:r>
            <a:endParaRPr lang="en-US" altLang="ko-KR" baseline="30000" dirty="0" smtClean="0"/>
          </a:p>
          <a:p>
            <a:pPr lvl="2"/>
            <a:r>
              <a:rPr lang="ko-KR" altLang="en-US" dirty="0"/>
              <a:t>아파치 </a:t>
            </a:r>
            <a:r>
              <a:rPr lang="ko-KR" altLang="en-US" dirty="0" err="1"/>
              <a:t>하둡</a:t>
            </a:r>
            <a:r>
              <a:rPr lang="ko-KR" altLang="en-US" dirty="0"/>
              <a:t> 세부 프로젝트 중 하나로</a:t>
            </a:r>
            <a:r>
              <a:rPr lang="en-US" altLang="ko-KR" dirty="0"/>
              <a:t>, </a:t>
            </a:r>
            <a:r>
              <a:rPr lang="ko-KR" altLang="en-US" dirty="0"/>
              <a:t>절차적 데이터 처리 언어 </a:t>
            </a:r>
            <a:r>
              <a:rPr lang="ko-KR" altLang="en-US" dirty="0" smtClean="0"/>
              <a:t>프레임워크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en-US" altLang="ko-KR" dirty="0"/>
              <a:t>Pig</a:t>
            </a:r>
            <a:r>
              <a:rPr lang="ko-KR" altLang="en-US" dirty="0"/>
              <a:t>는 고수준 언어로 데이터 분석을 프로그래밍할 수 있는 방대한 양의 데이터 분석 </a:t>
            </a:r>
            <a:r>
              <a:rPr lang="ko-KR" altLang="en-US" dirty="0" smtClean="0"/>
              <a:t>플랫폼이며</a:t>
            </a:r>
            <a:r>
              <a:rPr lang="en-US" altLang="ko-KR" dirty="0"/>
              <a:t>, </a:t>
            </a:r>
            <a:r>
              <a:rPr lang="ko-KR" altLang="en-US" dirty="0"/>
              <a:t>이를 평가할 수 있는 인프라도 함께 </a:t>
            </a:r>
            <a:r>
              <a:rPr lang="ko-KR" altLang="en-US" dirty="0" smtClean="0"/>
              <a:t>제공하며 큰 </a:t>
            </a:r>
            <a:r>
              <a:rPr lang="ko-KR" altLang="en-US" dirty="0"/>
              <a:t>특징은 대규모 병렬 처리에 </a:t>
            </a:r>
            <a:r>
              <a:rPr lang="ko-KR" altLang="en-US" dirty="0" smtClean="0"/>
              <a:t>대응할 </a:t>
            </a:r>
            <a:r>
              <a:rPr lang="ko-KR" altLang="en-US" dirty="0"/>
              <a:t>수 있는 구조라 대규모 데이터 처리가 용이하다는 </a:t>
            </a:r>
            <a:r>
              <a:rPr lang="ko-KR" altLang="en-US" dirty="0" smtClean="0"/>
              <a:t>것이다</a:t>
            </a:r>
            <a:endParaRPr lang="en-US" altLang="ko-KR" dirty="0" smtClean="0"/>
          </a:p>
          <a:p>
            <a:pPr lvl="2"/>
            <a:r>
              <a:rPr lang="en-US" altLang="ko-KR" dirty="0"/>
              <a:t>Pig Latin</a:t>
            </a:r>
            <a:r>
              <a:rPr lang="ko-KR" altLang="en-US" baseline="30000" dirty="0" err="1"/>
              <a:t>피그</a:t>
            </a:r>
            <a:r>
              <a:rPr lang="ko-KR" altLang="en-US" baseline="30000" dirty="0"/>
              <a:t> </a:t>
            </a:r>
            <a:r>
              <a:rPr lang="ko-KR" altLang="en-US" baseline="30000" dirty="0" smtClean="0"/>
              <a:t>라틴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데이터 </a:t>
            </a:r>
            <a:r>
              <a:rPr lang="ko-KR" altLang="en-US" dirty="0"/>
              <a:t>흐름을 명시적으로 보여 줄 수 있는 코드 작성이 </a:t>
            </a:r>
            <a:r>
              <a:rPr lang="ko-KR" altLang="en-US" dirty="0" smtClean="0"/>
              <a:t>가능함</a:t>
            </a:r>
            <a:endParaRPr lang="en-US" altLang="ko-KR" dirty="0"/>
          </a:p>
          <a:p>
            <a:pPr lvl="3"/>
            <a:r>
              <a:rPr lang="ko-KR" altLang="en-US" dirty="0" smtClean="0"/>
              <a:t>이해하기 </a:t>
            </a:r>
            <a:r>
              <a:rPr lang="ko-KR" altLang="en-US" dirty="0"/>
              <a:t>쉽고 유지보수가 </a:t>
            </a:r>
            <a:r>
              <a:rPr lang="ko-KR" altLang="en-US" dirty="0" smtClean="0"/>
              <a:t>용이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시스템이 </a:t>
            </a:r>
            <a:r>
              <a:rPr lang="ko-KR" altLang="en-US" dirty="0"/>
              <a:t>코드 실행을 자동으로 최적화하므로 사용자는 효율성을 생각하지 않고 </a:t>
            </a:r>
            <a:r>
              <a:rPr lang="ko-KR" altLang="en-US" dirty="0" smtClean="0"/>
              <a:t>프로그래밍 </a:t>
            </a:r>
            <a:r>
              <a:rPr lang="ko-KR" altLang="en-US" dirty="0"/>
              <a:t>내용에만 집중할 </a:t>
            </a:r>
            <a:r>
              <a:rPr lang="ko-KR" altLang="en-US" dirty="0" smtClean="0"/>
              <a:t>수 있음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Pig</a:t>
            </a:r>
            <a:r>
              <a:rPr lang="ko-KR" altLang="en-US" dirty="0"/>
              <a:t>에서 제공하는 </a:t>
            </a:r>
            <a:r>
              <a:rPr lang="en-US" altLang="ko-KR" dirty="0"/>
              <a:t>Pig Latin</a:t>
            </a:r>
            <a:r>
              <a:rPr lang="ko-KR" altLang="en-US" dirty="0"/>
              <a:t>은 </a:t>
            </a:r>
            <a:r>
              <a:rPr lang="en-US" altLang="ko-KR" dirty="0" err="1"/>
              <a:t>int</a:t>
            </a:r>
            <a:r>
              <a:rPr lang="en-US" altLang="ko-KR" dirty="0"/>
              <a:t>, long, double </a:t>
            </a:r>
            <a:r>
              <a:rPr lang="ko-KR" altLang="en-US" dirty="0"/>
              <a:t>등 기본형 </a:t>
            </a:r>
            <a:r>
              <a:rPr lang="ko-KR" altLang="en-US" dirty="0" smtClean="0"/>
              <a:t>외에 </a:t>
            </a:r>
            <a:r>
              <a:rPr lang="ko-KR" altLang="en-US" dirty="0" err="1"/>
              <a:t>릴레이션</a:t>
            </a:r>
            <a:r>
              <a:rPr lang="en-US" altLang="ko-KR" baseline="30000" dirty="0"/>
              <a:t>Relation</a:t>
            </a:r>
            <a:r>
              <a:rPr lang="en-US" altLang="ko-KR" dirty="0"/>
              <a:t>, </a:t>
            </a:r>
            <a:r>
              <a:rPr lang="ko-KR" altLang="en-US" dirty="0"/>
              <a:t>백</a:t>
            </a:r>
            <a:r>
              <a:rPr lang="en-US" altLang="ko-KR" baseline="30000" dirty="0"/>
              <a:t>Bag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en-US" altLang="ko-KR" baseline="30000" dirty="0"/>
              <a:t>Tuple</a:t>
            </a:r>
            <a:r>
              <a:rPr lang="ko-KR" altLang="en-US" dirty="0"/>
              <a:t>과 같은 고수준의 구조를 제공하며</a:t>
            </a:r>
            <a:r>
              <a:rPr lang="en-US" altLang="ko-KR" dirty="0"/>
              <a:t>, Filter, </a:t>
            </a:r>
            <a:r>
              <a:rPr lang="en-US" altLang="ko-KR" dirty="0" err="1"/>
              <a:t>Foreach</a:t>
            </a:r>
            <a:r>
              <a:rPr lang="en-US" altLang="ko-KR" dirty="0"/>
              <a:t>, Group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/>
              <a:t>Join, Load, Store </a:t>
            </a:r>
            <a:r>
              <a:rPr lang="ko-KR" altLang="en-US" dirty="0"/>
              <a:t>등 관계</a:t>
            </a:r>
            <a:r>
              <a:rPr lang="en-US" altLang="ko-KR" baseline="30000" dirty="0"/>
              <a:t>Relation; Table </a:t>
            </a:r>
            <a:r>
              <a:rPr lang="ko-KR" altLang="en-US" dirty="0"/>
              <a:t>연산도 </a:t>
            </a:r>
            <a:r>
              <a:rPr lang="ko-KR" altLang="en-US" dirty="0" smtClean="0"/>
              <a:t>지원함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</a:t>
            </a:r>
            <a:r>
              <a:rPr lang="ko-KR" altLang="en-US" dirty="0"/>
              <a:t>지정 함수도 쉽게 </a:t>
            </a:r>
            <a:r>
              <a:rPr lang="ko-KR" altLang="en-US" dirty="0" smtClean="0"/>
              <a:t>정의 가능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</a:t>
            </a:r>
            <a:r>
              <a:rPr lang="en-US" altLang="ko-KR" dirty="0"/>
              <a:t>Pig Latin</a:t>
            </a:r>
            <a:r>
              <a:rPr lang="ko-KR" altLang="en-US" dirty="0"/>
              <a:t>으로 작성한 데이터 처리 프로그램은 논리적인 실행 계획으로 변환되고</a:t>
            </a:r>
            <a:r>
              <a:rPr lang="en-US" altLang="ko-KR" dirty="0"/>
              <a:t>, </a:t>
            </a:r>
            <a:r>
              <a:rPr lang="ko-KR" altLang="en-US" dirty="0" smtClean="0"/>
              <a:t>이것은 </a:t>
            </a:r>
            <a:r>
              <a:rPr lang="ko-KR" altLang="en-US" dirty="0"/>
              <a:t>최종적으로 </a:t>
            </a:r>
            <a:r>
              <a:rPr lang="ko-KR" altLang="en-US" dirty="0" err="1"/>
              <a:t>맵리듀스</a:t>
            </a:r>
            <a:r>
              <a:rPr lang="ko-KR" altLang="en-US" dirty="0"/>
              <a:t> 실행 계획으로 </a:t>
            </a:r>
            <a:r>
              <a:rPr lang="ko-KR" altLang="en-US" dirty="0" smtClean="0"/>
              <a:t>변환됨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92363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빅데이터</a:t>
            </a:r>
            <a:r>
              <a:rPr lang="ko-KR" altLang="en-US" dirty="0"/>
              <a:t> 처리 기술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6565" y="1427756"/>
            <a:ext cx="7973465" cy="42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5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mYTdGww70zHJNcnoJ7g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1A1Xddgf7q4KqMIT3Mszx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i5ErAOXMijwbOU1C94gQ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bCIqoHsRmSZRjUVDVwwV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fcsC8rnppnKR1ywRriH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5HgR99SyH5RtON1cKhZ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iX8RTCyCD4DExAYZXe7J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9T8gPHXoBt3RlinnsibU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NW7ZgoGlEWnuRLGrNS8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jVmvEBsaUXzBcSXeaEKr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sLEtvfynzB5ZayLl4ZWN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b16NVF9JdNqu1LuBNea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eSvioBSrtly40QTH3FW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SaeCWOnbDRyNoQU6jQYUo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2XwhowXLwl7wJaABsj7wH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fax0EuXVIDdDLsPaj8r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wxO8C9Nnf1B7VvSodZ9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9nJbIjOPbbSImvBr7lBt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0ZMUmRNCUd7CmQQBVcMv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5nBDrvgkFlUcfKbhXJ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kOEy6jOFPmGjWlKX1nQ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YEBhd5S2D6YBng4C7mTw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DsoPFN7KmU1oocNG6LMP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X90PYOOnnF2M19Soq5VSK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c9rmarLuZKoHJBklWWW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f18fgYLgU3f2g6Qvjgz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yI9m3D3NmCQqOZ3XljE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b82nFTydcJsF5QWWL1M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G6VVYYqvPnUjUw0kFX9f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9Tc0oyCahkv26sHU7I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xmbjWC53CjbfZXM4Lq6hK"/>
</p:tagLst>
</file>

<file path=ppt/theme/theme1.xml><?xml version="1.0" encoding="utf-8"?>
<a:theme xmlns:a="http://schemas.openxmlformats.org/drawingml/2006/main" name="1_유닉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2435</Words>
  <Application>Microsoft Office PowerPoint</Application>
  <PresentationFormat>화면 슬라이드 쇼(4:3)</PresentationFormat>
  <Paragraphs>190</Paragraphs>
  <Slides>48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49" baseType="lpstr">
      <vt:lpstr>1_유닉스</vt:lpstr>
      <vt:lpstr>슬라이드 1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04 빅데이터 처리 기술</vt:lpstr>
      <vt:lpstr>슬라이드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윤소정</dc:creator>
  <cp:lastModifiedBy>Windows 사용자</cp:lastModifiedBy>
  <cp:revision>260</cp:revision>
  <dcterms:created xsi:type="dcterms:W3CDTF">2012-07-23T02:34:37Z</dcterms:created>
  <dcterms:modified xsi:type="dcterms:W3CDTF">2018-03-09T07:06:50Z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