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handoutMasterIdLst>
    <p:handoutMasterId r:id="rId14"/>
  </p:handoutMasterIdLst>
  <p:sldIdLst>
    <p:sldId id="3550" r:id="rId2"/>
    <p:sldId id="3564" r:id="rId3"/>
    <p:sldId id="3565" r:id="rId4"/>
    <p:sldId id="3567" r:id="rId5"/>
    <p:sldId id="3568" r:id="rId6"/>
    <p:sldId id="3569" r:id="rId7"/>
    <p:sldId id="3570" r:id="rId8"/>
    <p:sldId id="3571" r:id="rId9"/>
    <p:sldId id="3572" r:id="rId10"/>
    <p:sldId id="3573" r:id="rId11"/>
    <p:sldId id="3574" r:id="rId12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휴먼엑스포" pitchFamily="18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FFFF00"/>
    <a:srgbClr val="EBF1DE"/>
    <a:srgbClr val="FFFFCC"/>
    <a:srgbClr val="29E348"/>
    <a:srgbClr val="C4BD97"/>
    <a:srgbClr val="4F81BD"/>
    <a:srgbClr val="FF0000"/>
    <a:srgbClr val="99B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1" autoAdjust="0"/>
    <p:restoredTop sz="95118" autoAdjust="0"/>
  </p:normalViewPr>
  <p:slideViewPr>
    <p:cSldViewPr>
      <p:cViewPr varScale="1">
        <p:scale>
          <a:sx n="78" d="100"/>
          <a:sy n="78" d="100"/>
        </p:scale>
        <p:origin x="480" y="96"/>
      </p:cViewPr>
      <p:guideLst>
        <p:guide orient="horz" pos="4319"/>
        <p:guide pos="5738"/>
      </p:guideLst>
    </p:cSldViewPr>
  </p:slideViewPr>
  <p:outlineViewPr>
    <p:cViewPr>
      <p:scale>
        <a:sx n="33" d="100"/>
        <a:sy n="33" d="100"/>
      </p:scale>
      <p:origin x="0" y="3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34"/>
    </p:cViewPr>
  </p:sorterViewPr>
  <p:notesViewPr>
    <p:cSldViewPr>
      <p:cViewPr varScale="1">
        <p:scale>
          <a:sx n="84" d="100"/>
          <a:sy n="84" d="100"/>
        </p:scale>
        <p:origin x="-828" y="-7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387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844" y="0"/>
            <a:ext cx="4302385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302"/>
            <a:ext cx="4302387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844" y="6457302"/>
            <a:ext cx="4302385" cy="34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7862FF-4AB8-44C5-BE1F-598ACF3EF6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160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4339536" cy="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924" y="2"/>
            <a:ext cx="4228085" cy="36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20700"/>
            <a:ext cx="3409950" cy="2557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5066" y="3235175"/>
            <a:ext cx="7234881" cy="307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0"/>
            <a:r>
              <a:rPr lang="ko-KR" altLang="en-US" noProof="0" smtClean="0"/>
              <a:t>둘째 수준</a:t>
            </a:r>
          </a:p>
          <a:p>
            <a:pPr lvl="0"/>
            <a:r>
              <a:rPr lang="ko-KR" altLang="en-US" noProof="0" smtClean="0"/>
              <a:t>셋째 수준</a:t>
            </a:r>
          </a:p>
          <a:p>
            <a:pPr lvl="0"/>
            <a:r>
              <a:rPr lang="ko-KR" altLang="en-US" noProof="0" smtClean="0"/>
              <a:t>넷째 수준</a:t>
            </a:r>
          </a:p>
          <a:p>
            <a:pPr lvl="0"/>
            <a:r>
              <a:rPr lang="ko-KR" altLang="en-US" noProof="0" smtClean="0"/>
              <a:t>다섯째 수준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70351"/>
            <a:ext cx="4339536" cy="3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924" y="6470351"/>
            <a:ext cx="4228085" cy="31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09" rIns="91419" bIns="4570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A356379-618F-4A7C-9213-BECCB58A5D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234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000">
                <a:latin typeface="휴먼엑스포" pitchFamily="18" charset="-127"/>
                <a:ea typeface="휴먼엑스포" pitchFamily="18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755650" y="1341438"/>
            <a:ext cx="7705725" cy="2019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CC">
                  <a:gamma/>
                  <a:tint val="41176"/>
                  <a:invGamma/>
                </a:srgbClr>
              </a:gs>
              <a:gs pos="100000">
                <a:srgbClr val="0099CC"/>
              </a:gs>
            </a:gsLst>
            <a:lin ang="0" scaled="1"/>
          </a:gradFill>
          <a:ln>
            <a:solidFill>
              <a:srgbClr val="DDDDDD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l">
              <a:defRPr sz="4000" b="1">
                <a:effectLst>
                  <a:outerShdw blurRad="38100" dist="38100" dir="2700000" algn="tl">
                    <a:srgbClr val="FFFFFF"/>
                  </a:outerShdw>
                </a:effectLst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DD450-2AF3-4EE1-A6D4-578DC44D0E9D}" type="datetime1">
              <a:rPr lang="ko-KR" altLang="en-US"/>
              <a:pPr>
                <a:defRPr/>
              </a:pPr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45477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F154E27-E094-4F4E-BC59-553613A813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gradFill flip="none" rotWithShape="1">
          <a:gsLst>
            <a:gs pos="0">
              <a:schemeClr val="accent4">
                <a:lumMod val="75000"/>
              </a:schemeClr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18916"/>
            <a:ext cx="8749718" cy="1162800"/>
          </a:xfrm>
        </p:spPr>
        <p:txBody>
          <a:bodyPr>
            <a:normAutofit/>
          </a:bodyPr>
          <a:lstStyle>
            <a:lvl1pPr algn="l">
              <a:defRPr sz="44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9594" y="650838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AutoShape 4"/>
          <p:cNvSpPr txBox="1">
            <a:spLocks noChangeArrowheads="1"/>
          </p:cNvSpPr>
          <p:nvPr userDrawn="1"/>
        </p:nvSpPr>
        <p:spPr bwMode="auto">
          <a:xfrm>
            <a:off x="327178" y="6515824"/>
            <a:ext cx="4459136" cy="35716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+mj-cs"/>
              </a:rPr>
              <a:t>장용식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+mj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+mj-cs"/>
              </a:rPr>
              <a:t>강희구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휴먼엑스포" pitchFamily="18" charset="-127"/>
              <a:ea typeface="휴먼엑스포" pitchFamily="18" charset="-127"/>
              <a:cs typeface="+mj-cs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8128" y="1196752"/>
            <a:ext cx="9036496" cy="5264206"/>
          </a:xfrm>
          <a:prstGeom prst="roundRect">
            <a:avLst>
              <a:gd name="adj" fmla="val 4782"/>
            </a:avLst>
          </a:prstGeom>
          <a:solidFill>
            <a:srgbClr val="F8F8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38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14282" y="180000"/>
            <a:ext cx="8749718" cy="1162800"/>
          </a:xfrm>
        </p:spPr>
        <p:txBody>
          <a:bodyPr>
            <a:normAutofit/>
          </a:bodyPr>
          <a:lstStyle>
            <a:lvl1pPr algn="l">
              <a:defRPr sz="3200">
                <a:effectLst/>
                <a:latin typeface="휴먼엑스포" pitchFamily="18" charset="-127"/>
                <a:ea typeface="휴먼엑스포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9594" y="6508385"/>
            <a:ext cx="21336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AutoShape 4"/>
          <p:cNvSpPr txBox="1">
            <a:spLocks noChangeArrowheads="1"/>
          </p:cNvSpPr>
          <p:nvPr userDrawn="1"/>
        </p:nvSpPr>
        <p:spPr bwMode="auto">
          <a:xfrm>
            <a:off x="327178" y="6515824"/>
            <a:ext cx="4459136" cy="357166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엑스포" pitchFamily="18" charset="-127"/>
                <a:ea typeface="휴먼엑스포" pitchFamily="18" charset="-127"/>
                <a:cs typeface="+mj-cs"/>
              </a:rPr>
              <a:t>Y. S. Chang</a:t>
            </a: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휴먼엑스포" pitchFamily="18" charset="-127"/>
              <a:ea typeface="휴먼엑스포" pitchFamily="18" charset="-127"/>
              <a:cs typeface="+mj-cs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48128" y="1196752"/>
            <a:ext cx="9036496" cy="5264206"/>
          </a:xfrm>
          <a:prstGeom prst="roundRect">
            <a:avLst>
              <a:gd name="adj" fmla="val 4782"/>
            </a:avLst>
          </a:prstGeom>
          <a:solidFill>
            <a:srgbClr val="F8F8F8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358D1-E38F-4C4A-B91D-D8F5B5F226EA}" type="datetime1">
              <a:rPr lang="ko-KR" altLang="en-US"/>
              <a:pPr>
                <a:defRPr/>
              </a:pPr>
              <a:t>2018-01-30</a:t>
            </a:fld>
            <a:endParaRPr lang="ko-KR" alt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3F1B-6E06-4D4C-8EBF-3CE04A20AD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38B37-7CE0-4DF8-97F8-0F22BBDFE530}" type="datetime1">
              <a:rPr lang="ko-KR" altLang="en-US"/>
              <a:pPr>
                <a:defRPr/>
              </a:pPr>
              <a:t>2018-01-30</a:t>
            </a:fld>
            <a:endParaRPr lang="ko-KR" altLang="en-US"/>
          </a:p>
        </p:txBody>
      </p:sp>
      <p:sp>
        <p:nvSpPr>
          <p:cNvPr id="3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5379B-0848-4B8A-9967-144BCEC0D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AC71-47BB-4CE8-9A07-635EA4C0D480}" type="datetime1">
              <a:rPr lang="ko-KR" altLang="en-US" smtClean="0"/>
              <a:t>2018-01-30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한신대학교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6BBF-CBB0-4F3F-9E9B-9ED4436AA9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6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45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4D25A-04C9-4E55-94DA-E365B1701F66}" type="datetime1">
              <a:rPr lang="ko-KR" altLang="en-US"/>
              <a:pPr>
                <a:defRPr/>
              </a:pPr>
              <a:t>2018-01-30</a:t>
            </a:fld>
            <a:endParaRPr lang="ko-KR" altLang="en-US"/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010400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B384DE9-A202-43B1-8FF1-886545B46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3" r:id="rId2"/>
    <p:sldLayoutId id="2147483770" r:id="rId3"/>
    <p:sldLayoutId id="2147483767" r:id="rId4"/>
    <p:sldLayoutId id="2147483768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65" t="13405" r="28778" b="83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6919" t="84810" r="60846" b="1802"/>
          <a:stretch/>
        </p:blipFill>
        <p:spPr>
          <a:xfrm>
            <a:off x="5545175" y="5288851"/>
            <a:ext cx="2952328" cy="10801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04" t="11620" r="35357" b="48904"/>
          <a:stretch/>
        </p:blipFill>
        <p:spPr>
          <a:xfrm>
            <a:off x="335813" y="1181716"/>
            <a:ext cx="6192688" cy="31847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919" t="64281" r="40484" b="16975"/>
          <a:stretch/>
        </p:blipFill>
        <p:spPr>
          <a:xfrm>
            <a:off x="182373" y="4365816"/>
            <a:ext cx="565591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[3] </a:t>
            </a:r>
            <a:r>
              <a:rPr lang="ko-KR" altLang="en-US" dirty="0" smtClean="0"/>
              <a:t>구글 </a:t>
            </a:r>
            <a:r>
              <a:rPr lang="ko-KR" altLang="en-US" dirty="0" err="1"/>
              <a:t>맵에</a:t>
            </a:r>
            <a:r>
              <a:rPr lang="ko-KR" altLang="en-US" dirty="0"/>
              <a:t> 버스 위치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088" t="16976" r="36984" b="18761"/>
          <a:stretch/>
        </p:blipFill>
        <p:spPr>
          <a:xfrm>
            <a:off x="863548" y="1246179"/>
            <a:ext cx="5832648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공공 데이터 포털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539552" y="144384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dirty="0" smtClean="0">
                <a:latin typeface="맑은 고딕" pitchFamily="50" charset="-127"/>
                <a:ea typeface="맑은 고딕" pitchFamily="50" charset="-127"/>
                <a:sym typeface="Wingdings"/>
              </a:rPr>
              <a:t>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공공 데이터</a:t>
            </a:r>
            <a:r>
              <a:rPr lang="en-US" altLang="ko-KR" b="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공공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기관이 만들어 내는 공적인 자료나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b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0" dirty="0">
                <a:latin typeface="맑은 고딕" pitchFamily="50" charset="-127"/>
                <a:ea typeface="맑은 고딕" pitchFamily="50" charset="-127"/>
                <a:sym typeface="Wingdings"/>
              </a:rPr>
              <a:t>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파일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오픈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API,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시각화 등 다양한 방식으로 </a:t>
            </a:r>
            <a:r>
              <a:rPr lang="ko-KR" altLang="en-US" b="0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5" t="23603" r="44786" b="22489"/>
          <a:stretch/>
        </p:blipFill>
        <p:spPr bwMode="auto">
          <a:xfrm>
            <a:off x="2079782" y="2390983"/>
            <a:ext cx="4940490" cy="363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5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오픈 </a:t>
            </a:r>
            <a:r>
              <a:rPr lang="en-US" altLang="ko-KR" dirty="0"/>
              <a:t>API </a:t>
            </a:r>
            <a:r>
              <a:rPr lang="ko-KR" altLang="en-US" dirty="0"/>
              <a:t>인증키 발급 절차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4580" t="30364" r="37527" b="39289"/>
          <a:stretch/>
        </p:blipFill>
        <p:spPr>
          <a:xfrm>
            <a:off x="214282" y="1484784"/>
            <a:ext cx="5281465" cy="2569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6138" t="22331" r="46746" b="47009"/>
          <a:stretch/>
        </p:blipFill>
        <p:spPr>
          <a:xfrm>
            <a:off x="5055394" y="3650627"/>
            <a:ext cx="3765078" cy="25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시내버스의 </a:t>
            </a:r>
            <a:r>
              <a:rPr lang="ko-KR" altLang="en-US" sz="2400" dirty="0"/>
              <a:t>실시간 위치 조회를 위한 오픈 </a:t>
            </a:r>
            <a:r>
              <a:rPr lang="en-US" altLang="ko-KR" sz="2400" dirty="0"/>
              <a:t>API </a:t>
            </a:r>
            <a:r>
              <a:rPr lang="ko-KR" altLang="en-US" sz="2400" dirty="0"/>
              <a:t>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630" t="19933" r="35940" b="22294"/>
          <a:stretch/>
        </p:blipFill>
        <p:spPr>
          <a:xfrm>
            <a:off x="1259632" y="1215179"/>
            <a:ext cx="6624736" cy="52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2342" t="21438" r="39154" b="38397"/>
          <a:stretch/>
        </p:blipFill>
        <p:spPr>
          <a:xfrm>
            <a:off x="395536" y="1667346"/>
            <a:ext cx="6819504" cy="4322221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220072" y="2780928"/>
            <a:ext cx="3456384" cy="1512168"/>
          </a:xfrm>
          <a:prstGeom prst="wedgeRoundRect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0" dirty="0" err="1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노선번호에</a:t>
            </a:r>
            <a:r>
              <a:rPr lang="ko-KR" altLang="en-US" sz="1600" b="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해당하는 노선 </a:t>
            </a:r>
            <a:r>
              <a:rPr lang="en-US" altLang="ko-KR" sz="1600" b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en-US" altLang="ko-KR" sz="1600" b="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b="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확인을 </a:t>
            </a:r>
            <a:r>
              <a:rPr lang="ko-KR" altLang="en-US" sz="1600" b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600" b="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endParaRPr lang="en-US" altLang="ko-KR" sz="16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노선 </a:t>
            </a:r>
            <a:r>
              <a:rPr lang="en-US" altLang="ko-KR" sz="1600" b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600" b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해당하는 버스 </a:t>
            </a:r>
            <a:r>
              <a:rPr lang="ko-KR" altLang="en-US" sz="1600" b="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   확인을 </a:t>
            </a:r>
            <a:r>
              <a:rPr lang="ko-KR" altLang="en-US" sz="1600" b="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600" b="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신청</a:t>
            </a:r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절차는 </a:t>
            </a:r>
            <a:r>
              <a:rPr lang="en-US" altLang="ko-KR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pp.236~249 </a:t>
            </a:r>
            <a:r>
              <a:rPr lang="ko-KR" altLang="en-US" sz="1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0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오픈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919" t="21438" r="35357" b="16083"/>
          <a:stretch/>
        </p:blipFill>
        <p:spPr>
          <a:xfrm>
            <a:off x="1448808" y="1281117"/>
            <a:ext cx="633670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[1] </a:t>
            </a:r>
            <a:r>
              <a:rPr lang="ko-KR" altLang="en-US" dirty="0" smtClean="0"/>
              <a:t>노선 </a:t>
            </a:r>
            <a:r>
              <a:rPr lang="ko-KR" altLang="en-US" dirty="0"/>
              <a:t>번호에 대한 노선 </a:t>
            </a:r>
            <a:r>
              <a:rPr lang="en-US" altLang="ko-KR" dirty="0"/>
              <a:t>ID </a:t>
            </a:r>
            <a:r>
              <a:rPr lang="ko-KR" altLang="en-US" dirty="0"/>
              <a:t>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9089" t="22145" r="36442" b="16975"/>
          <a:stretch/>
        </p:blipFill>
        <p:spPr>
          <a:xfrm>
            <a:off x="467544" y="1246180"/>
            <a:ext cx="6120680" cy="50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896" t="18744" r="36549" b="52694"/>
          <a:stretch/>
        </p:blipFill>
        <p:spPr>
          <a:xfrm>
            <a:off x="179512" y="1268761"/>
            <a:ext cx="6048672" cy="2304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6376" t="18761" r="40239" b="39289"/>
          <a:stretch/>
        </p:blipFill>
        <p:spPr>
          <a:xfrm>
            <a:off x="3092554" y="2996952"/>
            <a:ext cx="5760640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자유형 5"/>
          <p:cNvSpPr/>
          <p:nvPr/>
        </p:nvSpPr>
        <p:spPr>
          <a:xfrm>
            <a:off x="358346" y="2877165"/>
            <a:ext cx="3200400" cy="1277936"/>
          </a:xfrm>
          <a:custGeom>
            <a:avLst/>
            <a:gdLst>
              <a:gd name="connsiteX0" fmla="*/ 0 w 3200400"/>
              <a:gd name="connsiteY0" fmla="*/ 619797 h 1277936"/>
              <a:gd name="connsiteX1" fmla="*/ 74140 w 3200400"/>
              <a:gd name="connsiteY1" fmla="*/ 1015213 h 1277936"/>
              <a:gd name="connsiteX2" fmla="*/ 148281 w 3200400"/>
              <a:gd name="connsiteY2" fmla="*/ 1114067 h 1277936"/>
              <a:gd name="connsiteX3" fmla="*/ 259492 w 3200400"/>
              <a:gd name="connsiteY3" fmla="*/ 1225278 h 1277936"/>
              <a:gd name="connsiteX4" fmla="*/ 481913 w 3200400"/>
              <a:gd name="connsiteY4" fmla="*/ 1274705 h 1277936"/>
              <a:gd name="connsiteX5" fmla="*/ 852616 w 3200400"/>
              <a:gd name="connsiteY5" fmla="*/ 1249992 h 1277936"/>
              <a:gd name="connsiteX6" fmla="*/ 1173892 w 3200400"/>
              <a:gd name="connsiteY6" fmla="*/ 1064640 h 1277936"/>
              <a:gd name="connsiteX7" fmla="*/ 1779373 w 3200400"/>
              <a:gd name="connsiteY7" fmla="*/ 965786 h 1277936"/>
              <a:gd name="connsiteX8" fmla="*/ 2224216 w 3200400"/>
              <a:gd name="connsiteY8" fmla="*/ 780435 h 1277936"/>
              <a:gd name="connsiteX9" fmla="*/ 2508422 w 3200400"/>
              <a:gd name="connsiteY9" fmla="*/ 360305 h 1277936"/>
              <a:gd name="connsiteX10" fmla="*/ 2520778 w 3200400"/>
              <a:gd name="connsiteY10" fmla="*/ 100813 h 1277936"/>
              <a:gd name="connsiteX11" fmla="*/ 2706130 w 3200400"/>
              <a:gd name="connsiteY11" fmla="*/ 1959 h 1277936"/>
              <a:gd name="connsiteX12" fmla="*/ 3027405 w 3200400"/>
              <a:gd name="connsiteY12" fmla="*/ 39030 h 1277936"/>
              <a:gd name="connsiteX13" fmla="*/ 3200400 w 3200400"/>
              <a:gd name="connsiteY13" fmla="*/ 88457 h 127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400" h="1277936">
                <a:moveTo>
                  <a:pt x="0" y="619797"/>
                </a:moveTo>
                <a:cubicBezTo>
                  <a:pt x="24713" y="776316"/>
                  <a:pt x="49427" y="932835"/>
                  <a:pt x="74140" y="1015213"/>
                </a:cubicBezTo>
                <a:cubicBezTo>
                  <a:pt x="98854" y="1097591"/>
                  <a:pt x="117389" y="1079056"/>
                  <a:pt x="148281" y="1114067"/>
                </a:cubicBezTo>
                <a:cubicBezTo>
                  <a:pt x="179173" y="1149078"/>
                  <a:pt x="203887" y="1198505"/>
                  <a:pt x="259492" y="1225278"/>
                </a:cubicBezTo>
                <a:cubicBezTo>
                  <a:pt x="315097" y="1252051"/>
                  <a:pt x="383059" y="1270586"/>
                  <a:pt x="481913" y="1274705"/>
                </a:cubicBezTo>
                <a:cubicBezTo>
                  <a:pt x="580767" y="1278824"/>
                  <a:pt x="737286" y="1285003"/>
                  <a:pt x="852616" y="1249992"/>
                </a:cubicBezTo>
                <a:cubicBezTo>
                  <a:pt x="967946" y="1214981"/>
                  <a:pt x="1019433" y="1112008"/>
                  <a:pt x="1173892" y="1064640"/>
                </a:cubicBezTo>
                <a:cubicBezTo>
                  <a:pt x="1328351" y="1017272"/>
                  <a:pt x="1604319" y="1013153"/>
                  <a:pt x="1779373" y="965786"/>
                </a:cubicBezTo>
                <a:cubicBezTo>
                  <a:pt x="1954427" y="918419"/>
                  <a:pt x="2102708" y="881348"/>
                  <a:pt x="2224216" y="780435"/>
                </a:cubicBezTo>
                <a:cubicBezTo>
                  <a:pt x="2345724" y="679522"/>
                  <a:pt x="2458995" y="473575"/>
                  <a:pt x="2508422" y="360305"/>
                </a:cubicBezTo>
                <a:cubicBezTo>
                  <a:pt x="2557849" y="247035"/>
                  <a:pt x="2487827" y="160537"/>
                  <a:pt x="2520778" y="100813"/>
                </a:cubicBezTo>
                <a:cubicBezTo>
                  <a:pt x="2553729" y="41089"/>
                  <a:pt x="2621692" y="12256"/>
                  <a:pt x="2706130" y="1959"/>
                </a:cubicBezTo>
                <a:cubicBezTo>
                  <a:pt x="2790568" y="-8338"/>
                  <a:pt x="2945027" y="24614"/>
                  <a:pt x="3027405" y="39030"/>
                </a:cubicBezTo>
                <a:cubicBezTo>
                  <a:pt x="3109783" y="53446"/>
                  <a:pt x="3155091" y="70951"/>
                  <a:pt x="3200400" y="88457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[2] </a:t>
            </a:r>
            <a:r>
              <a:rPr lang="ko-KR" altLang="en-US" sz="2800" dirty="0" smtClean="0"/>
              <a:t>노선 </a:t>
            </a:r>
            <a:r>
              <a:rPr lang="en-US" altLang="ko-KR" sz="2800" dirty="0"/>
              <a:t>ID</a:t>
            </a:r>
            <a:r>
              <a:rPr lang="ko-KR" altLang="en-US" sz="2800" dirty="0"/>
              <a:t>에 대한 버스 실시간 위치 정보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074CE-D11C-45F6-ABFF-3CE2618D8A5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546" t="22331" r="40781" b="52203"/>
          <a:stretch/>
        </p:blipFill>
        <p:spPr>
          <a:xfrm>
            <a:off x="395536" y="1221467"/>
            <a:ext cx="5400600" cy="20544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8546" t="63389" r="40781" b="8942"/>
          <a:stretch/>
        </p:blipFill>
        <p:spPr>
          <a:xfrm>
            <a:off x="251520" y="3309698"/>
            <a:ext cx="54006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1_Office 테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831913</TotalTime>
  <Words>117</Words>
  <Application>Microsoft Office PowerPoint</Application>
  <PresentationFormat>화면 슬라이드 쇼(4:3)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휴먼엑스포</vt:lpstr>
      <vt:lpstr>Arial</vt:lpstr>
      <vt:lpstr>Wingdings</vt:lpstr>
      <vt:lpstr>11_Office 테마</vt:lpstr>
      <vt:lpstr>PowerPoint 프레젠테이션</vt:lpstr>
      <vt:lpstr>1. 공공 데이터 포털</vt:lpstr>
      <vt:lpstr>2. 오픈 API 인증키 발급 절차</vt:lpstr>
      <vt:lpstr>3. 시내버스의 실시간 위치 조회를 위한 오픈 API 활용</vt:lpstr>
      <vt:lpstr>오픈 API</vt:lpstr>
      <vt:lpstr>3.3 오픈 API 활용</vt:lpstr>
      <vt:lpstr>[1] 노선 번호에 대한 노선 ID 확인</vt:lpstr>
      <vt:lpstr>계속</vt:lpstr>
      <vt:lpstr>[2] 노선 ID에 대한 버스 실시간 위치 정보 확인</vt:lpstr>
      <vt:lpstr>계속</vt:lpstr>
      <vt:lpstr>[3] 구글 맵에 버스 위치 출력</vt:lpstr>
    </vt:vector>
  </TitlesOfParts>
  <Company>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장용식</dc:creator>
  <cp:lastModifiedBy>yschang</cp:lastModifiedBy>
  <cp:revision>5384</cp:revision>
  <cp:lastPrinted>2015-09-03T04:36:22Z</cp:lastPrinted>
  <dcterms:created xsi:type="dcterms:W3CDTF">2006-03-23T08:29:10Z</dcterms:created>
  <dcterms:modified xsi:type="dcterms:W3CDTF">2018-01-30T13:14:26Z</dcterms:modified>
</cp:coreProperties>
</file>