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Default Extension="vsdx" ContentType="application/vnd.ms-visio.drawing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vsd" ContentType="application/vnd.visio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51"/>
  </p:notesMasterIdLst>
  <p:handoutMasterIdLst>
    <p:handoutMasterId r:id="rId52"/>
  </p:handoutMasterIdLst>
  <p:sldIdLst>
    <p:sldId id="256" r:id="rId2"/>
    <p:sldId id="380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47" r:id="rId14"/>
    <p:sldId id="549" r:id="rId15"/>
    <p:sldId id="550" r:id="rId16"/>
    <p:sldId id="548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58" r:id="rId25"/>
    <p:sldId id="559" r:id="rId26"/>
    <p:sldId id="560" r:id="rId27"/>
    <p:sldId id="561" r:id="rId28"/>
    <p:sldId id="562" r:id="rId29"/>
    <p:sldId id="563" r:id="rId30"/>
    <p:sldId id="564" r:id="rId31"/>
    <p:sldId id="565" r:id="rId32"/>
    <p:sldId id="566" r:id="rId33"/>
    <p:sldId id="567" r:id="rId34"/>
    <p:sldId id="568" r:id="rId35"/>
    <p:sldId id="569" r:id="rId36"/>
    <p:sldId id="570" r:id="rId37"/>
    <p:sldId id="571" r:id="rId38"/>
    <p:sldId id="572" r:id="rId39"/>
    <p:sldId id="573" r:id="rId40"/>
    <p:sldId id="574" r:id="rId41"/>
    <p:sldId id="575" r:id="rId42"/>
    <p:sldId id="576" r:id="rId43"/>
    <p:sldId id="577" r:id="rId44"/>
    <p:sldId id="578" r:id="rId45"/>
    <p:sldId id="579" r:id="rId46"/>
    <p:sldId id="580" r:id="rId47"/>
    <p:sldId id="581" r:id="rId48"/>
    <p:sldId id="582" r:id="rId49"/>
    <p:sldId id="583" r:id="rId50"/>
  </p:sldIdLst>
  <p:sldSz cx="9144000" cy="6858000" type="screen4x3"/>
  <p:notesSz cx="6797675" cy="9874250"/>
  <p:embeddedFontLst>
    <p:embeddedFont>
      <p:font typeface="HY견고딕" pitchFamily="18" charset="-127"/>
      <p:regular r:id="rId53"/>
    </p:embeddedFont>
    <p:embeddedFont>
      <p:font typeface="나눔고딕" charset="-127"/>
      <p:regular r:id="rId54"/>
      <p:bold r:id="rId55"/>
    </p:embeddedFont>
    <p:embeddedFont>
      <p:font typeface="맑은 고딕" pitchFamily="50" charset="-127"/>
      <p:regular r:id="rId56"/>
      <p:bold r:id="rId57"/>
    </p:embeddedFont>
    <p:embeddedFont>
      <p:font typeface="HY헤드라인M" pitchFamily="18" charset="-127"/>
      <p:regular r:id="rId58"/>
    </p:embeddedFont>
    <p:embeddedFont>
      <p:font typeface="Verdana" pitchFamily="34" charset="0"/>
      <p:regular r:id="rId59"/>
      <p:bold r:id="rId60"/>
      <p:italic r:id="rId61"/>
      <p:boldItalic r:id="rId62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4DF9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808" autoAdjust="0"/>
    <p:restoredTop sz="94711" autoAdjust="0"/>
  </p:normalViewPr>
  <p:slideViewPr>
    <p:cSldViewPr showGuides="1">
      <p:cViewPr varScale="1">
        <p:scale>
          <a:sx n="66" d="100"/>
          <a:sy n="66" d="100"/>
        </p:scale>
        <p:origin x="-726" y="-102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61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60" Type="http://schemas.openxmlformats.org/officeDocument/2006/relationships/font" Target="fonts/font8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2018-03-13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2018-03-13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6686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98486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나눔고딕" pitchFamily="50" charset="-127"/>
                <a:ea typeface="나눔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08238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나눔고딕" pitchFamily="50" charset="-127"/>
                <a:ea typeface="나눔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나눔고딕" pitchFamily="50" charset="-127"/>
                <a:ea typeface="나눔고딕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46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074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  <p:sldLayoutId id="2147484579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4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5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66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Visio_Drawing22.vsdx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1.vsd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Microsoft_Visio_2003-2010_Drawing33.vsd"/><Relationship Id="rId4" Type="http://schemas.openxmlformats.org/officeDocument/2006/relationships/oleObject" Target="../embeddings/Microsoft_Visio_2003-2010_Drawing22.vsd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44.vsd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Microsoft_Visio_2003-2010_Drawing55.vsd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66.vsd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Microsoft_Visio_2003-2010_Drawing77.vsd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88.vsd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99.vsd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010.vsd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111.vsd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Microsoft_Visio_Drawing33.vsd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pPr algn="ctr"/>
            <a:r>
              <a:rPr lang="ko-KR" altLang="en-US" sz="2800" dirty="0" smtClean="0"/>
              <a:t>데이터 </a:t>
            </a:r>
            <a:r>
              <a:rPr lang="ko-KR" altLang="en-US" sz="2800" dirty="0" smtClean="0"/>
              <a:t>다루기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수와 텍스트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그리고 비트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5 (</a:t>
            </a:r>
            <a:r>
              <a:rPr lang="ko-KR" altLang="en-US" dirty="0" smtClean="0"/>
              <a:t>곱셈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6 (</a:t>
            </a:r>
            <a:r>
              <a:rPr lang="ko-KR" altLang="en-US" dirty="0" smtClean="0"/>
              <a:t>나눗셈의 몫 연산과 나머지 연산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 smtClean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 다루기 </a:t>
            </a:r>
            <a:r>
              <a:rPr lang="en-US" altLang="ko-KR" smtClean="0"/>
              <a:t>- </a:t>
            </a:r>
            <a:r>
              <a:rPr lang="ko-KR" altLang="en-US" smtClean="0"/>
              <a:t>정수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8" name="직사각형 5"/>
          <p:cNvSpPr>
            <a:spLocks noChangeArrowheads="1"/>
          </p:cNvSpPr>
          <p:nvPr/>
        </p:nvSpPr>
        <p:spPr bwMode="auto">
          <a:xfrm>
            <a:off x="457200" y="1295400"/>
            <a:ext cx="8382000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c = 7 * -3          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c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-21</a:t>
            </a:r>
          </a:p>
        </p:txBody>
      </p:sp>
      <p:sp>
        <p:nvSpPr>
          <p:cNvPr id="7" name="직사각형 5"/>
          <p:cNvSpPr>
            <a:spLocks noChangeArrowheads="1"/>
          </p:cNvSpPr>
          <p:nvPr/>
        </p:nvSpPr>
        <p:spPr bwMode="auto">
          <a:xfrm>
            <a:off x="457200" y="3166408"/>
            <a:ext cx="8382000" cy="193899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d = 30 // 7 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d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4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e = 30 % 7 # 30 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e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56331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진법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진법</a:t>
            </a:r>
            <a:r>
              <a:rPr lang="en-US" altLang="ko-KR" dirty="0" smtClean="0"/>
              <a:t>, 16</a:t>
            </a:r>
            <a:r>
              <a:rPr lang="ko-KR" altLang="en-US" dirty="0" smtClean="0"/>
              <a:t>진법으로 수 표현하기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 다루기 </a:t>
            </a:r>
            <a:r>
              <a:rPr lang="en-US" altLang="ko-KR" smtClean="0"/>
              <a:t>- </a:t>
            </a:r>
            <a:r>
              <a:rPr lang="ko-KR" altLang="en-US" smtClean="0"/>
              <a:t>정수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71214084"/>
              </p:ext>
            </p:extLst>
          </p:nvPr>
        </p:nvGraphicFramePr>
        <p:xfrm>
          <a:off x="772161" y="1363980"/>
          <a:ext cx="4333240" cy="503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866"/>
                <a:gridCol w="1331508"/>
                <a:gridCol w="1500866"/>
              </a:tblGrid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</a:t>
                      </a:r>
                      <a:r>
                        <a:rPr lang="ko-KR" sz="1800" kern="100" dirty="0">
                          <a:effectLst/>
                        </a:rPr>
                        <a:t>진수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r>
                        <a:rPr lang="ko-KR" sz="1800" kern="100">
                          <a:effectLst/>
                        </a:rPr>
                        <a:t>진수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16</a:t>
                      </a:r>
                      <a:r>
                        <a:rPr lang="ko-KR" sz="1800" kern="100">
                          <a:effectLst/>
                        </a:rPr>
                        <a:t>진수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0000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0001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0010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0011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0100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0101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0110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0111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1000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1001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1010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1011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12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1100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13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1101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14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1110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15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1111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945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7 (10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 문자열로 변환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8 (16</a:t>
            </a:r>
            <a:r>
              <a:rPr lang="ko-KR" altLang="en-US" dirty="0" smtClean="0"/>
              <a:t>진수 데이터를 변수에 할당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 smtClean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 다루기 </a:t>
            </a:r>
            <a:r>
              <a:rPr lang="en-US" altLang="ko-KR" smtClean="0"/>
              <a:t>- </a:t>
            </a:r>
            <a:r>
              <a:rPr lang="ko-KR" altLang="en-US" smtClean="0"/>
              <a:t>정수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8" name="직사각형 5"/>
          <p:cNvSpPr>
            <a:spLocks noChangeArrowheads="1"/>
          </p:cNvSpPr>
          <p:nvPr/>
        </p:nvSpPr>
        <p:spPr bwMode="auto">
          <a:xfrm>
            <a:off x="457200" y="1295400"/>
            <a:ext cx="8382000" cy="193899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hex(0)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'0x0'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hex(255)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'0xff'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hex (12345)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'0x3039'</a:t>
            </a:r>
          </a:p>
        </p:txBody>
      </p:sp>
      <p:sp>
        <p:nvSpPr>
          <p:cNvPr id="7" name="직사각형 5"/>
          <p:cNvSpPr>
            <a:spLocks noChangeArrowheads="1"/>
          </p:cNvSpPr>
          <p:nvPr/>
        </p:nvSpPr>
        <p:spPr bwMode="auto">
          <a:xfrm>
            <a:off x="457200" y="3886200"/>
            <a:ext cx="8382000" cy="286232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a = 0xFF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a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255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b = 0x20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b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32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c = 0x0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c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274993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0x, 0b, 0o</a:t>
            </a:r>
          </a:p>
          <a:p>
            <a:pPr lvl="1"/>
            <a:r>
              <a:rPr lang="en-US" altLang="ko-KR" dirty="0" smtClean="0"/>
              <a:t>16</a:t>
            </a:r>
            <a:r>
              <a:rPr lang="ko-KR" altLang="ko-KR" dirty="0" smtClean="0"/>
              <a:t>진수</a:t>
            </a:r>
            <a:r>
              <a:rPr lang="en-US" altLang="ko-KR" dirty="0" smtClean="0"/>
              <a:t> </a:t>
            </a:r>
            <a:r>
              <a:rPr lang="ko-KR" altLang="ko-KR" dirty="0" smtClean="0"/>
              <a:t>접두사</a:t>
            </a:r>
            <a:r>
              <a:rPr lang="en-US" altLang="ko-KR" dirty="0" smtClean="0"/>
              <a:t> : </a:t>
            </a:r>
            <a:r>
              <a:rPr lang="en-US" altLang="ko-KR" dirty="0"/>
              <a:t>0x </a:t>
            </a:r>
            <a:r>
              <a:rPr lang="en-US" altLang="ko-KR" dirty="0" smtClean="0"/>
              <a:t>(</a:t>
            </a:r>
            <a:r>
              <a:rPr lang="en-US" altLang="ko-KR" dirty="0" err="1"/>
              <a:t>heXadecimal</a:t>
            </a:r>
            <a:r>
              <a:rPr lang="en-US" altLang="ko-KR" dirty="0"/>
              <a:t> number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ko-KR" dirty="0" smtClean="0"/>
              <a:t>진수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접두사 </a:t>
            </a:r>
            <a:r>
              <a:rPr lang="en-US" altLang="ko-KR" dirty="0" smtClean="0"/>
              <a:t>: 0b(Binary </a:t>
            </a:r>
            <a:r>
              <a:rPr lang="en-US" altLang="ko-KR" dirty="0"/>
              <a:t>number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8</a:t>
            </a:r>
            <a:r>
              <a:rPr lang="ko-KR" altLang="ko-KR" dirty="0" smtClean="0"/>
              <a:t>진수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접두사 </a:t>
            </a:r>
            <a:r>
              <a:rPr lang="en-US" altLang="ko-KR" dirty="0" smtClean="0"/>
              <a:t>: 0o(Octal </a:t>
            </a:r>
            <a:r>
              <a:rPr lang="en-US" altLang="ko-KR" dirty="0"/>
              <a:t>number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9 </a:t>
            </a:r>
            <a:r>
              <a:rPr lang="en-US" altLang="ko-KR" dirty="0"/>
              <a:t>(10</a:t>
            </a:r>
            <a:r>
              <a:rPr lang="ko-KR" altLang="en-US" dirty="0"/>
              <a:t>진수를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 </a:t>
            </a:r>
            <a:r>
              <a:rPr lang="ko-KR" altLang="en-US" dirty="0"/>
              <a:t>문자열로 변환</a:t>
            </a:r>
            <a:r>
              <a:rPr lang="en-US" altLang="ko-KR" dirty="0"/>
              <a:t>)</a:t>
            </a:r>
            <a:endParaRPr lang="ko-KR" altLang="en-US" dirty="0" smtClean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 다루기 </a:t>
            </a:r>
            <a:r>
              <a:rPr lang="en-US" altLang="ko-KR" smtClean="0"/>
              <a:t>- </a:t>
            </a:r>
            <a:r>
              <a:rPr lang="ko-KR" altLang="en-US" smtClean="0"/>
              <a:t>정수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5"/>
          <p:cNvSpPr>
            <a:spLocks noChangeArrowheads="1"/>
          </p:cNvSpPr>
          <p:nvPr/>
        </p:nvSpPr>
        <p:spPr bwMode="auto">
          <a:xfrm>
            <a:off x="457200" y="3505200"/>
            <a:ext cx="8382000" cy="255454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de-DE" altLang="ko-KR" dirty="0" smtClean="0">
                <a:solidFill>
                  <a:schemeClr val="bg1"/>
                </a:solidFill>
              </a:rPr>
              <a:t>&gt;&gt;&gt; bin(0)</a:t>
            </a:r>
          </a:p>
          <a:p>
            <a:pPr latinLnBrk="1"/>
            <a:r>
              <a:rPr lang="de-DE" altLang="ko-KR" dirty="0" smtClean="0">
                <a:solidFill>
                  <a:schemeClr val="bg1"/>
                </a:solidFill>
              </a:rPr>
              <a:t>'0b0'</a:t>
            </a:r>
          </a:p>
          <a:p>
            <a:pPr latinLnBrk="1"/>
            <a:r>
              <a:rPr lang="de-DE" altLang="ko-KR" dirty="0" smtClean="0">
                <a:solidFill>
                  <a:schemeClr val="bg1"/>
                </a:solidFill>
              </a:rPr>
              <a:t>&gt;&gt;&gt; bin(8)</a:t>
            </a:r>
          </a:p>
          <a:p>
            <a:pPr latinLnBrk="1"/>
            <a:r>
              <a:rPr lang="de-DE" altLang="ko-KR" dirty="0" smtClean="0">
                <a:solidFill>
                  <a:schemeClr val="bg1"/>
                </a:solidFill>
              </a:rPr>
              <a:t>'0b1000'</a:t>
            </a:r>
          </a:p>
          <a:p>
            <a:pPr latinLnBrk="1"/>
            <a:r>
              <a:rPr lang="de-DE" altLang="ko-KR" dirty="0" smtClean="0">
                <a:solidFill>
                  <a:schemeClr val="bg1"/>
                </a:solidFill>
              </a:rPr>
              <a:t>&gt;&gt;&gt; bin(32)</a:t>
            </a:r>
          </a:p>
          <a:p>
            <a:pPr latinLnBrk="1"/>
            <a:r>
              <a:rPr lang="de-DE" altLang="ko-KR" dirty="0" smtClean="0">
                <a:solidFill>
                  <a:schemeClr val="bg1"/>
                </a:solidFill>
              </a:rPr>
              <a:t>'0b100000'</a:t>
            </a:r>
          </a:p>
          <a:p>
            <a:pPr latinLnBrk="1"/>
            <a:r>
              <a:rPr lang="de-DE" altLang="ko-KR" dirty="0" smtClean="0">
                <a:solidFill>
                  <a:schemeClr val="bg1"/>
                </a:solidFill>
              </a:rPr>
              <a:t>&gt;&gt;&gt; bin(255)</a:t>
            </a:r>
          </a:p>
          <a:p>
            <a:pPr latinLnBrk="1"/>
            <a:r>
              <a:rPr lang="de-DE" altLang="ko-KR" dirty="0" smtClean="0">
                <a:solidFill>
                  <a:schemeClr val="bg1"/>
                </a:solidFill>
              </a:rPr>
              <a:t>'0b11111111'</a:t>
            </a:r>
          </a:p>
        </p:txBody>
      </p:sp>
    </p:spTree>
    <p:extLst>
      <p:ext uri="{BB962C8B-B14F-4D97-AF65-F5344CB8AC3E}">
        <p14:creationId xmlns:p14="http://schemas.microsoft.com/office/powerpoint/2010/main" xmlns="" val="217409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10 (2</a:t>
            </a:r>
            <a:r>
              <a:rPr lang="ko-KR" altLang="en-US" dirty="0" smtClean="0"/>
              <a:t>진수를 변수에 할당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 다루기 </a:t>
            </a:r>
            <a:r>
              <a:rPr lang="en-US" altLang="ko-KR" smtClean="0"/>
              <a:t>- </a:t>
            </a:r>
            <a:r>
              <a:rPr lang="ko-KR" altLang="en-US" smtClean="0"/>
              <a:t>정수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5"/>
          <p:cNvSpPr>
            <a:spLocks noChangeArrowheads="1"/>
          </p:cNvSpPr>
          <p:nvPr/>
        </p:nvSpPr>
        <p:spPr bwMode="auto">
          <a:xfrm>
            <a:off x="457200" y="1371600"/>
            <a:ext cx="8382000" cy="286232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a = 0b100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a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4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b = 0b1001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b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9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c = 0b11111111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c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xmlns="" val="32883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11 (10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8</a:t>
            </a:r>
            <a:r>
              <a:rPr lang="ko-KR" altLang="en-US" dirty="0" smtClean="0"/>
              <a:t>진수로 출력</a:t>
            </a:r>
            <a:r>
              <a:rPr lang="en-US" altLang="ko-KR" dirty="0" smtClean="0"/>
              <a:t>, 8</a:t>
            </a:r>
            <a:r>
              <a:rPr lang="ko-KR" altLang="en-US" dirty="0" smtClean="0"/>
              <a:t>진수를 변수에 할당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 다루기 </a:t>
            </a:r>
            <a:r>
              <a:rPr lang="en-US" altLang="ko-KR" smtClean="0"/>
              <a:t>- </a:t>
            </a:r>
            <a:r>
              <a:rPr lang="ko-KR" altLang="en-US" smtClean="0"/>
              <a:t>정수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5"/>
          <p:cNvSpPr>
            <a:spLocks noChangeArrowheads="1"/>
          </p:cNvSpPr>
          <p:nvPr/>
        </p:nvSpPr>
        <p:spPr bwMode="auto">
          <a:xfrm>
            <a:off x="457200" y="1371600"/>
            <a:ext cx="8382000" cy="470898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oct(8)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'0o10'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oct(10)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'0o12'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oct(64)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'0o100'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a = 0o10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a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8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b = 0o12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b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10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c = 0o100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c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xmlns="" val="14496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 err="1"/>
              <a:t>파이썬에서는</a:t>
            </a:r>
            <a:r>
              <a:rPr lang="ko-KR" altLang="ko-KR" dirty="0"/>
              <a:t> </a:t>
            </a:r>
            <a:r>
              <a:rPr lang="ko-KR" altLang="ko-KR" dirty="0" smtClean="0"/>
              <a:t>실수를 </a:t>
            </a:r>
            <a:r>
              <a:rPr lang="ko-KR" altLang="ko-KR" dirty="0"/>
              <a:t>지원하기 위해 부동 소수형을 </a:t>
            </a:r>
            <a:r>
              <a:rPr lang="ko-KR" altLang="ko-KR" dirty="0" smtClean="0"/>
              <a:t>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ko-KR" altLang="ko-KR" dirty="0"/>
              <a:t>부동</a:t>
            </a:r>
            <a:r>
              <a:rPr lang="en-US" altLang="ko-KR" dirty="0"/>
              <a:t>”</a:t>
            </a:r>
            <a:r>
              <a:rPr lang="ko-KR" altLang="ko-KR" dirty="0"/>
              <a:t>은 뜰 부</a:t>
            </a:r>
            <a:r>
              <a:rPr lang="en-US" altLang="ko-KR" dirty="0"/>
              <a:t>(</a:t>
            </a:r>
            <a:r>
              <a:rPr lang="ko-KR" altLang="ko-KR" dirty="0"/>
              <a:t>浮</a:t>
            </a:r>
            <a:r>
              <a:rPr lang="en-US" altLang="ko-KR" dirty="0"/>
              <a:t>), </a:t>
            </a:r>
            <a:r>
              <a:rPr lang="ko-KR" altLang="ko-KR" dirty="0"/>
              <a:t>움직일 동</a:t>
            </a:r>
            <a:r>
              <a:rPr lang="en-US" altLang="ko-KR" dirty="0"/>
              <a:t>(</a:t>
            </a:r>
            <a:r>
              <a:rPr lang="ko-KR" altLang="ko-KR" dirty="0"/>
              <a:t>動</a:t>
            </a:r>
            <a:r>
              <a:rPr lang="en-US" altLang="ko-KR" dirty="0"/>
              <a:t>), </a:t>
            </a:r>
            <a:r>
              <a:rPr lang="ko-KR" altLang="ko-KR" dirty="0"/>
              <a:t>즉 떠서 움직인다는 </a:t>
            </a:r>
            <a:r>
              <a:rPr lang="ko-KR" altLang="ko-KR" dirty="0" smtClean="0"/>
              <a:t>뜻</a:t>
            </a:r>
            <a:endParaRPr lang="en-US" altLang="ko-KR" dirty="0" smtClean="0"/>
          </a:p>
          <a:p>
            <a:pPr lvl="1"/>
            <a:r>
              <a:rPr lang="ko-KR" altLang="ko-KR" dirty="0"/>
              <a:t>부동 소수형은 소수점을 움직여서 소수를 표현하는 </a:t>
            </a:r>
            <a:r>
              <a:rPr lang="ko-KR" altLang="ko-KR" dirty="0" err="1" smtClean="0"/>
              <a:t>자료형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0"/>
            <a:r>
              <a:rPr lang="ko-KR" altLang="en-US" dirty="0" smtClean="0"/>
              <a:t>부동 소수형의 특징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부동 </a:t>
            </a:r>
            <a:r>
              <a:rPr lang="ko-KR" altLang="ko-KR" dirty="0"/>
              <a:t>소수형은 </a:t>
            </a:r>
            <a:r>
              <a:rPr lang="en-US" altLang="ko-KR" dirty="0"/>
              <a:t>8</a:t>
            </a:r>
            <a:r>
              <a:rPr lang="ko-KR" altLang="ko-KR" dirty="0"/>
              <a:t>바이트만을 이용해서 수를 표현한다</a:t>
            </a:r>
            <a:r>
              <a:rPr lang="en-US" altLang="ko-KR" dirty="0"/>
              <a:t>. </a:t>
            </a:r>
            <a:r>
              <a:rPr lang="ko-KR" altLang="ko-KR" dirty="0"/>
              <a:t>즉</a:t>
            </a:r>
            <a:r>
              <a:rPr lang="en-US" altLang="ko-KR" dirty="0"/>
              <a:t>, </a:t>
            </a:r>
            <a:r>
              <a:rPr lang="ko-KR" altLang="ko-KR" dirty="0"/>
              <a:t>한정된 범위의 수만 표현할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 lvl="1"/>
            <a:r>
              <a:rPr lang="ko-KR" altLang="ko-KR" dirty="0"/>
              <a:t>디지털 방식으로 소수를 표현해야 하기 때문에 정밀도의 한계를 갖는다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</a:p>
          <a:p>
            <a:endParaRPr lang="en-US" altLang="ko-KR" dirty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 다루기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실수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457200" y="4953000"/>
            <a:ext cx="8382000" cy="163121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dirty="0" smtClean="0">
                <a:solidFill>
                  <a:schemeClr val="bg1"/>
                </a:solidFill>
              </a:rPr>
              <a:t>&gt;&gt;&gt; b = 22 / 7</a:t>
            </a:r>
          </a:p>
          <a:p>
            <a:pPr latinLnBrk="1"/>
            <a:r>
              <a:rPr lang="en-US" altLang="ko-KR" dirty="0" smtClean="0">
                <a:solidFill>
                  <a:schemeClr val="bg1"/>
                </a:solidFill>
              </a:rPr>
              <a:t>&gt;&gt;&gt; b</a:t>
            </a:r>
          </a:p>
          <a:p>
            <a:pPr latinLnBrk="1"/>
            <a:r>
              <a:rPr lang="en-US" altLang="ko-KR" dirty="0" smtClean="0">
                <a:solidFill>
                  <a:schemeClr val="bg1"/>
                </a:solidFill>
              </a:rPr>
              <a:t>3.142857142857143</a:t>
            </a:r>
          </a:p>
          <a:p>
            <a:pPr latinLnBrk="1"/>
            <a:r>
              <a:rPr lang="en-US" altLang="ko-KR" dirty="0" smtClean="0">
                <a:solidFill>
                  <a:schemeClr val="bg1"/>
                </a:solidFill>
              </a:rPr>
              <a:t>&gt;&gt;&gt; type(b)</a:t>
            </a:r>
          </a:p>
          <a:p>
            <a:pPr latinLnBrk="1"/>
            <a:r>
              <a:rPr lang="en-US" altLang="ko-KR" dirty="0" smtClean="0">
                <a:solidFill>
                  <a:schemeClr val="bg1"/>
                </a:solidFill>
              </a:rPr>
              <a:t>&lt;class 'float'&gt;</a:t>
            </a:r>
          </a:p>
        </p:txBody>
      </p:sp>
      <p:sp>
        <p:nvSpPr>
          <p:cNvPr id="2" name="사각형 설명선 1"/>
          <p:cNvSpPr/>
          <p:nvPr/>
        </p:nvSpPr>
        <p:spPr>
          <a:xfrm>
            <a:off x="3657600" y="4114801"/>
            <a:ext cx="4267200" cy="990599"/>
          </a:xfrm>
          <a:prstGeom prst="wedgeRectCallout">
            <a:avLst>
              <a:gd name="adj1" fmla="val -77833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22/7</a:t>
            </a:r>
            <a:r>
              <a:rPr lang="ko-KR" altLang="en-US" dirty="0" smtClean="0"/>
              <a:t>의 결과는 무리수지만 </a:t>
            </a:r>
            <a:r>
              <a:rPr lang="ko-KR" altLang="en-US" dirty="0" err="1" smtClean="0"/>
              <a:t>부동소수형은</a:t>
            </a:r>
            <a:r>
              <a:rPr lang="ko-KR" altLang="en-US" dirty="0" smtClean="0"/>
              <a:t> 소수점 이하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자리만 표현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693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 (</a:t>
            </a:r>
            <a:r>
              <a:rPr lang="ko-KR" altLang="en-US" dirty="0" err="1" smtClean="0"/>
              <a:t>부동소수형의</a:t>
            </a:r>
            <a:r>
              <a:rPr lang="ko-KR" altLang="en-US" dirty="0" smtClean="0"/>
              <a:t> 사칙 연산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 다루기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실수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457200" y="1295400"/>
            <a:ext cx="8382000" cy="517064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&gt;&gt;&gt; a = 1.23 + 0.32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&gt;&gt;&gt; a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1.55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&gt;&gt;&gt; b = 3.0 - 1.5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&gt;&gt;&gt; b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1.5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&gt;&gt;&gt; c = 2.1 * 2.0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&gt;&gt;&gt; c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4.2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&gt;&gt;&gt; d = 4.5 // 2.0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&gt;&gt;&gt; d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2.0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&gt;&gt;&gt; e = 4.5 % 2.0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&gt;&gt;&gt; e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0.5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&gt;&gt;&gt; f = 4.5 / 2.0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&gt;&gt;&gt; f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2.25</a:t>
            </a:r>
          </a:p>
        </p:txBody>
      </p:sp>
    </p:spTree>
    <p:extLst>
      <p:ext uri="{BB962C8B-B14F-4D97-AF65-F5344CB8AC3E}">
        <p14:creationId xmlns:p14="http://schemas.microsoft.com/office/powerpoint/2010/main" xmlns="" val="57365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부동 소수형의 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IEEE 754</a:t>
            </a:r>
            <a:endParaRPr lang="en-US" altLang="ko-KR" dirty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 다루기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실수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31213698"/>
              </p:ext>
            </p:extLst>
          </p:nvPr>
        </p:nvGraphicFramePr>
        <p:xfrm>
          <a:off x="286658" y="1905000"/>
          <a:ext cx="8581572" cy="3276600"/>
        </p:xfrm>
        <a:graphic>
          <a:graphicData uri="http://schemas.openxmlformats.org/presentationml/2006/ole">
            <p:oleObj spid="_x0000_s34827" name="Visio" r:id="rId3" imgW="6267635" imgH="24003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3349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410" name="내용 개체 틀 5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04800" y="838200"/>
                <a:ext cx="8686800" cy="5715000"/>
              </a:xfrm>
            </p:spPr>
            <p:txBody>
              <a:bodyPr/>
              <a:lstStyle/>
              <a:p>
                <a:pPr lvl="0"/>
                <a:r>
                  <a:rPr lang="ko-KR" altLang="ko-KR" dirty="0"/>
                  <a:t>복소수는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bi</m:t>
                    </m:r>
                  </m:oMath>
                </a14:m>
                <a:r>
                  <a:rPr lang="ko-KR" altLang="ko-KR" dirty="0"/>
                  <a:t>의 꼴로 나타낼 수 있는 </a:t>
                </a:r>
                <a:r>
                  <a:rPr lang="ko-KR" altLang="ko-KR" dirty="0" smtClean="0"/>
                  <a:t>수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en-US" altLang="ko-KR" dirty="0"/>
                  <a:t>a</a:t>
                </a:r>
                <a:r>
                  <a:rPr lang="ko-KR" altLang="ko-KR" dirty="0"/>
                  <a:t>와 </a:t>
                </a:r>
                <a:r>
                  <a:rPr lang="en-US" altLang="ko-KR" dirty="0"/>
                  <a:t>b</a:t>
                </a:r>
                <a:r>
                  <a:rPr lang="ko-KR" altLang="ko-KR" dirty="0"/>
                  <a:t>는 실수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i</a:t>
                </a:r>
                <a:r>
                  <a:rPr lang="ko-KR" altLang="ko-KR" dirty="0"/>
                  <a:t>는 허수 단위로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ko-KR" altLang="ko-KR" dirty="0"/>
                  <a:t>을 만족</a:t>
                </a:r>
                <a:r>
                  <a:rPr lang="en-US" altLang="ko-KR" dirty="0"/>
                  <a:t>.</a:t>
                </a:r>
                <a:endParaRPr lang="ko-KR" altLang="ko-KR" dirty="0"/>
              </a:p>
              <a:p>
                <a:pPr lvl="1"/>
                <a:r>
                  <a:rPr lang="ko-KR" altLang="ko-KR" dirty="0"/>
                  <a:t>켤레 복소수는 복소수 중 허수 부분의 부호가 반대인 복소수</a:t>
                </a:r>
                <a:r>
                  <a:rPr lang="en-US" altLang="ko-KR" dirty="0"/>
                  <a:t>.</a:t>
                </a:r>
                <a:endParaRPr lang="ko-KR" altLang="ko-KR" dirty="0"/>
              </a:p>
              <a:p>
                <a:pPr lvl="1"/>
                <a:r>
                  <a:rPr lang="ko-KR" altLang="ko-KR" dirty="0"/>
                  <a:t>실수가 정수를 포함하는 것처럼 복소수도 실수를 </a:t>
                </a:r>
                <a:r>
                  <a:rPr lang="ko-KR" altLang="ko-KR" dirty="0" smtClean="0"/>
                  <a:t>포함</a:t>
                </a:r>
                <a:endParaRPr lang="en-US" altLang="ko-KR" dirty="0" smtClean="0"/>
              </a:p>
              <a:p>
                <a:pPr lvl="1"/>
                <a:r>
                  <a:rPr lang="ko-KR" altLang="ko-KR" dirty="0" err="1"/>
                  <a:t>파이썬에서는</a:t>
                </a:r>
                <a:r>
                  <a:rPr lang="ko-KR" altLang="ko-KR" dirty="0"/>
                  <a:t> 허수 단위를 나타내는 부호로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/>
                </a:r>
                <a:r>
                  <a:rPr lang="ko-KR" altLang="ko-KR" dirty="0"/>
                  <a:t>대신 </a:t>
                </a:r>
                <a:r>
                  <a:rPr lang="en-US" altLang="ko-KR" dirty="0"/>
                  <a:t>j</a:t>
                </a:r>
                <a:r>
                  <a:rPr lang="ko-KR" altLang="ko-KR" dirty="0"/>
                  <a:t>를 </a:t>
                </a:r>
                <a:r>
                  <a:rPr lang="ko-KR" altLang="ko-KR" dirty="0" smtClean="0"/>
                  <a:t>사용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실습 </a:t>
                </a:r>
                <a:r>
                  <a:rPr lang="en-US" altLang="ko-KR" dirty="0" smtClean="0"/>
                  <a:t>1</a:t>
                </a:r>
                <a:endParaRPr lang="ko-KR" altLang="ko-KR" dirty="0"/>
              </a:p>
            </p:txBody>
          </p:sp>
        </mc:Choice>
        <mc:Fallback>
          <p:sp>
            <p:nvSpPr>
              <p:cNvPr id="17410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04800" y="838200"/>
                <a:ext cx="8686800" cy="5715000"/>
              </a:xfrm>
              <a:blipFill rotWithShape="0">
                <a:blip r:embed="rId2"/>
                <a:stretch>
                  <a:fillRect l="-632" t="-8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 다루기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복소수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457200" y="3429000"/>
            <a:ext cx="8382000" cy="317009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800" dirty="0" smtClean="0">
                <a:solidFill>
                  <a:schemeClr val="bg1"/>
                </a:solidFill>
              </a:rPr>
              <a:t>&gt;&gt;&gt; a = 2 + 3j</a:t>
            </a:r>
          </a:p>
          <a:p>
            <a:pPr latinLnBrk="1"/>
            <a:r>
              <a:rPr lang="en-US" altLang="ko-KR" sz="1800" dirty="0" smtClean="0">
                <a:solidFill>
                  <a:schemeClr val="bg1"/>
                </a:solidFill>
              </a:rPr>
              <a:t>&gt;&gt;&gt; a</a:t>
            </a:r>
          </a:p>
          <a:p>
            <a:pPr latinLnBrk="1"/>
            <a:r>
              <a:rPr lang="en-US" altLang="ko-KR" sz="1800" dirty="0" smtClean="0">
                <a:solidFill>
                  <a:schemeClr val="bg1"/>
                </a:solidFill>
              </a:rPr>
              <a:t>(2+3j)</a:t>
            </a:r>
          </a:p>
          <a:p>
            <a:pPr latinLnBrk="1"/>
            <a:r>
              <a:rPr lang="en-US" altLang="ko-KR" sz="1800" dirty="0" smtClean="0">
                <a:solidFill>
                  <a:schemeClr val="bg1"/>
                </a:solidFill>
              </a:rPr>
              <a:t>&gt;&gt;&gt; type(a)</a:t>
            </a:r>
          </a:p>
          <a:p>
            <a:pPr latinLnBrk="1"/>
            <a:r>
              <a:rPr lang="en-US" altLang="ko-KR" sz="1800" dirty="0" smtClean="0">
                <a:solidFill>
                  <a:schemeClr val="bg1"/>
                </a:solidFill>
              </a:rPr>
              <a:t>&lt;class 'complex'&gt;</a:t>
            </a:r>
          </a:p>
          <a:p>
            <a:pPr latinLnBrk="1"/>
            <a:r>
              <a:rPr lang="en-US" altLang="ko-KR" sz="1800" dirty="0" smtClean="0">
                <a:solidFill>
                  <a:schemeClr val="bg1"/>
                </a:solidFill>
              </a:rPr>
              <a:t>&gt;&gt;&gt;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a.real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latinLnBrk="1"/>
            <a:r>
              <a:rPr lang="en-US" altLang="ko-KR" sz="1800" dirty="0" smtClean="0">
                <a:solidFill>
                  <a:schemeClr val="bg1"/>
                </a:solidFill>
              </a:rPr>
              <a:t>2.0</a:t>
            </a:r>
          </a:p>
          <a:p>
            <a:pPr latinLnBrk="1"/>
            <a:r>
              <a:rPr lang="en-US" altLang="ko-KR" sz="1800" dirty="0" smtClean="0">
                <a:solidFill>
                  <a:schemeClr val="bg1"/>
                </a:solidFill>
              </a:rPr>
              <a:t>&gt;&gt;&gt;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a.imag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latinLnBrk="1"/>
            <a:r>
              <a:rPr lang="en-US" altLang="ko-KR" sz="1800" dirty="0" smtClean="0">
                <a:solidFill>
                  <a:schemeClr val="bg1"/>
                </a:solidFill>
              </a:rPr>
              <a:t>3.0</a:t>
            </a:r>
          </a:p>
          <a:p>
            <a:pPr latinLnBrk="1"/>
            <a:r>
              <a:rPr lang="en-US" altLang="ko-KR" sz="1800" dirty="0" smtClean="0">
                <a:solidFill>
                  <a:schemeClr val="bg1"/>
                </a:solidFill>
              </a:rPr>
              <a:t>&gt;&gt;&gt;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a.conjugate</a:t>
            </a:r>
            <a:r>
              <a:rPr lang="en-US" altLang="ko-KR" sz="1800" dirty="0" smtClean="0">
                <a:solidFill>
                  <a:schemeClr val="bg1"/>
                </a:solidFill>
              </a:rPr>
              <a:t>()</a:t>
            </a:r>
          </a:p>
          <a:p>
            <a:pPr latinLnBrk="1"/>
            <a:r>
              <a:rPr lang="en-US" altLang="ko-KR" sz="1800" dirty="0" smtClean="0">
                <a:solidFill>
                  <a:schemeClr val="bg1"/>
                </a:solidFill>
              </a:rPr>
              <a:t>(2-3j)</a:t>
            </a:r>
          </a:p>
        </p:txBody>
      </p:sp>
    </p:spTree>
    <p:extLst>
      <p:ext uri="{BB962C8B-B14F-4D97-AF65-F5344CB8AC3E}">
        <p14:creationId xmlns:p14="http://schemas.microsoft.com/office/powerpoint/2010/main" xmlns="" val="13995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변수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수 다루기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실수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복소수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Math </a:t>
            </a:r>
            <a:r>
              <a:rPr lang="ko-KR" altLang="en-US" dirty="0" smtClean="0"/>
              <a:t>모듈을 이용한 계산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텍스트 다루기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문자열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수와 텍스트 변환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비트 다루기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시프트 연산자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비트 논리 연산자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pPr lvl="0"/>
            <a:r>
              <a:rPr lang="en-US" altLang="ko-KR" dirty="0"/>
              <a:t>math </a:t>
            </a:r>
            <a:r>
              <a:rPr lang="ko-KR" altLang="ko-KR" dirty="0"/>
              <a:t>모듈을 사용하기 </a:t>
            </a:r>
            <a:r>
              <a:rPr lang="ko-KR" altLang="en-US" dirty="0" smtClean="0"/>
              <a:t>위한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r>
              <a:rPr lang="ko-KR" altLang="ko-KR" b="1" dirty="0"/>
              <a:t>π와 </a:t>
            </a:r>
            <a:r>
              <a:rPr lang="en-US" altLang="ko-KR" b="1" dirty="0" smtClean="0"/>
              <a:t>e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ko-KR" dirty="0" err="1"/>
              <a:t>파이썬</a:t>
            </a:r>
            <a:r>
              <a:rPr lang="ko-KR" altLang="ko-KR" dirty="0"/>
              <a:t> 코드에서 </a:t>
            </a:r>
            <a:r>
              <a:rPr lang="en-US" altLang="ko-KR" dirty="0"/>
              <a:t>“.”</a:t>
            </a:r>
            <a:r>
              <a:rPr lang="ko-KR" altLang="ko-KR" dirty="0"/>
              <a:t>은 </a:t>
            </a:r>
            <a:r>
              <a:rPr lang="en-US" altLang="ko-KR" dirty="0"/>
              <a:t>“~</a:t>
            </a:r>
            <a:r>
              <a:rPr lang="ko-KR" altLang="ko-KR" dirty="0"/>
              <a:t>의</a:t>
            </a:r>
            <a:r>
              <a:rPr lang="en-US" altLang="ko-KR" dirty="0"/>
              <a:t>”</a:t>
            </a:r>
            <a:r>
              <a:rPr lang="ko-KR" altLang="ko-KR" dirty="0"/>
              <a:t>로 </a:t>
            </a:r>
            <a:r>
              <a:rPr lang="ko-KR" altLang="ko-KR" dirty="0" smtClean="0"/>
              <a:t>해석</a:t>
            </a:r>
            <a:endParaRPr lang="en-US" altLang="ko-KR" dirty="0" smtClean="0"/>
          </a:p>
          <a:p>
            <a:pPr lvl="1"/>
            <a:r>
              <a:rPr lang="en-US" altLang="ko-KR" dirty="0" err="1"/>
              <a:t>math.pi</a:t>
            </a:r>
            <a:r>
              <a:rPr lang="ko-KR" altLang="ko-KR" dirty="0"/>
              <a:t>는 </a:t>
            </a:r>
            <a:r>
              <a:rPr lang="en-US" altLang="ko-KR" dirty="0"/>
              <a:t>math(</a:t>
            </a:r>
            <a:r>
              <a:rPr lang="ko-KR" altLang="ko-KR" dirty="0"/>
              <a:t>모듈</a:t>
            </a:r>
            <a:r>
              <a:rPr lang="en-US" altLang="ko-KR" dirty="0"/>
              <a:t>)</a:t>
            </a:r>
            <a:r>
              <a:rPr lang="ko-KR" altLang="ko-KR" dirty="0"/>
              <a:t>의 </a:t>
            </a:r>
            <a:r>
              <a:rPr lang="en-US" altLang="ko-KR" dirty="0" smtClean="0"/>
              <a:t>pi</a:t>
            </a:r>
          </a:p>
          <a:p>
            <a:pPr lvl="1"/>
            <a:r>
              <a:rPr lang="en-US" altLang="ko-KR" dirty="0" err="1" smtClean="0"/>
              <a:t>math.e</a:t>
            </a:r>
            <a:r>
              <a:rPr lang="ko-KR" altLang="ko-KR" dirty="0"/>
              <a:t>는 </a:t>
            </a:r>
            <a:r>
              <a:rPr lang="en-US" altLang="ko-KR" dirty="0"/>
              <a:t>math(</a:t>
            </a:r>
            <a:r>
              <a:rPr lang="ko-KR" altLang="ko-KR" dirty="0"/>
              <a:t>모듈</a:t>
            </a:r>
            <a:r>
              <a:rPr lang="en-US" altLang="ko-KR" dirty="0"/>
              <a:t>)</a:t>
            </a:r>
            <a:r>
              <a:rPr lang="ko-KR" altLang="ko-KR" dirty="0"/>
              <a:t>의 </a:t>
            </a:r>
            <a:r>
              <a:rPr lang="en-US" altLang="ko-KR" dirty="0"/>
              <a:t>e</a:t>
            </a:r>
            <a:endParaRPr lang="en-US" altLang="ko-KR" dirty="0" smtClean="0"/>
          </a:p>
          <a:p>
            <a:pPr lvl="2"/>
            <a:endParaRPr lang="en-US" altLang="ko-KR" b="1" dirty="0"/>
          </a:p>
          <a:p>
            <a:endParaRPr lang="ko-KR" altLang="ko-KR" b="1" dirty="0"/>
          </a:p>
          <a:p>
            <a:pPr lvl="0"/>
            <a:endParaRPr lang="en-US" altLang="ko-KR" dirty="0" smtClean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 다루기 </a:t>
            </a:r>
            <a:r>
              <a:rPr lang="en-US" altLang="ko-KR" dirty="0" smtClean="0"/>
              <a:t>– math </a:t>
            </a:r>
            <a:r>
              <a:rPr lang="ko-KR" altLang="en-US" dirty="0" smtClean="0"/>
              <a:t>모듈을 이용한 계산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457200" y="2457271"/>
            <a:ext cx="8382000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</a:rPr>
              <a:t>math.pi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3.141592653589793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</a:rPr>
              <a:t>math.e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2.718281828459045</a:t>
            </a:r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457200" y="1295400"/>
            <a:ext cx="8382000" cy="36933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import math</a:t>
            </a:r>
            <a:endParaRPr lang="en-US" altLang="ko-KR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729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pPr lvl="0"/>
            <a:r>
              <a:rPr lang="ko-KR" altLang="en-US" dirty="0"/>
              <a:t>절대값</a:t>
            </a:r>
            <a:r>
              <a:rPr lang="en-US" altLang="ko-KR" dirty="0"/>
              <a:t>, </a:t>
            </a:r>
            <a:r>
              <a:rPr lang="ko-KR" altLang="en-US" dirty="0"/>
              <a:t>버림과 반올림</a:t>
            </a:r>
            <a:endParaRPr lang="en-US" altLang="ko-KR" dirty="0"/>
          </a:p>
          <a:p>
            <a:pPr lvl="0"/>
            <a:endParaRPr lang="en-US" altLang="ko-KR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 (abs()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/>
              <a:t>math.pi</a:t>
            </a:r>
            <a:r>
              <a:rPr lang="ko-KR" altLang="ko-KR" dirty="0"/>
              <a:t>는 </a:t>
            </a:r>
            <a:r>
              <a:rPr lang="en-US" altLang="ko-KR" dirty="0"/>
              <a:t>math(</a:t>
            </a:r>
            <a:r>
              <a:rPr lang="ko-KR" altLang="ko-KR" dirty="0"/>
              <a:t>모듈</a:t>
            </a:r>
            <a:r>
              <a:rPr lang="en-US" altLang="ko-KR" dirty="0"/>
              <a:t>)</a:t>
            </a:r>
            <a:r>
              <a:rPr lang="ko-KR" altLang="ko-KR" dirty="0"/>
              <a:t>의 </a:t>
            </a:r>
            <a:r>
              <a:rPr lang="en-US" altLang="ko-KR" dirty="0" smtClean="0"/>
              <a:t>pi</a:t>
            </a:r>
          </a:p>
          <a:p>
            <a:pPr lvl="1"/>
            <a:r>
              <a:rPr lang="en-US" altLang="ko-KR" dirty="0" err="1" smtClean="0"/>
              <a:t>math.e</a:t>
            </a:r>
            <a:r>
              <a:rPr lang="ko-KR" altLang="ko-KR" dirty="0"/>
              <a:t>는 </a:t>
            </a:r>
            <a:r>
              <a:rPr lang="en-US" altLang="ko-KR" dirty="0"/>
              <a:t>math(</a:t>
            </a:r>
            <a:r>
              <a:rPr lang="ko-KR" altLang="ko-KR" dirty="0"/>
              <a:t>모듈</a:t>
            </a:r>
            <a:r>
              <a:rPr lang="en-US" altLang="ko-KR" dirty="0"/>
              <a:t>)</a:t>
            </a:r>
            <a:r>
              <a:rPr lang="ko-KR" altLang="ko-KR" dirty="0"/>
              <a:t>의 </a:t>
            </a:r>
            <a:r>
              <a:rPr lang="en-US" altLang="ko-KR" dirty="0"/>
              <a:t>e</a:t>
            </a:r>
            <a:endParaRPr lang="en-US" altLang="ko-KR" dirty="0" smtClean="0"/>
          </a:p>
          <a:p>
            <a:pPr lvl="2"/>
            <a:endParaRPr lang="en-US" altLang="ko-KR" b="1" dirty="0"/>
          </a:p>
          <a:p>
            <a:pPr lvl="0"/>
            <a:r>
              <a:rPr lang="ko-KR" altLang="en-US" dirty="0" smtClean="0"/>
              <a:t>실습 </a:t>
            </a:r>
            <a:r>
              <a:rPr lang="en-US" altLang="ko-KR" dirty="0" smtClean="0"/>
              <a:t>2 (round()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 다루기 </a:t>
            </a:r>
            <a:r>
              <a:rPr lang="en-US" altLang="ko-KR" dirty="0" smtClean="0"/>
              <a:t>– math </a:t>
            </a:r>
            <a:r>
              <a:rPr lang="ko-KR" altLang="en-US" dirty="0" smtClean="0"/>
              <a:t>모듈을 이용한 계산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457200" y="3037563"/>
            <a:ext cx="8382000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abs(10)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10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abs(-10)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10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7651231"/>
              </p:ext>
            </p:extLst>
          </p:nvPr>
        </p:nvGraphicFramePr>
        <p:xfrm>
          <a:off x="457200" y="1314272"/>
          <a:ext cx="5857240" cy="1276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1990"/>
                <a:gridCol w="1952625"/>
                <a:gridCol w="1952625"/>
              </a:tblGrid>
              <a:tr h="3191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907415" algn="ctr"/>
                          <a:tab pos="1814830" algn="r"/>
                        </a:tabLst>
                      </a:pPr>
                      <a:r>
                        <a:rPr lang="ko-KR" sz="1600" kern="100" dirty="0">
                          <a:effectLst/>
                        </a:rPr>
                        <a:t>함수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설명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비고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91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abs()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절대값 계산 함수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내장 함수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91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round()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반올림 계산 함수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내장 함수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91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trunc()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버림 계산 함수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math </a:t>
                      </a:r>
                      <a:r>
                        <a:rPr lang="ko-KR" sz="1600" kern="100" dirty="0">
                          <a:effectLst/>
                        </a:rPr>
                        <a:t>모듈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457200" y="4684655"/>
            <a:ext cx="8382000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round(1.4)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1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round(1.5)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149757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pPr lvl="0"/>
            <a:r>
              <a:rPr lang="ko-KR" altLang="en-US" dirty="0" smtClean="0"/>
              <a:t>실습 </a:t>
            </a:r>
            <a:r>
              <a:rPr lang="en-US" altLang="ko-KR" dirty="0" smtClean="0"/>
              <a:t>3 (</a:t>
            </a:r>
            <a:r>
              <a:rPr lang="en-US" altLang="ko-KR" dirty="0" err="1" smtClean="0"/>
              <a:t>trunc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 다루기 </a:t>
            </a:r>
            <a:r>
              <a:rPr lang="en-US" altLang="ko-KR" dirty="0" smtClean="0"/>
              <a:t>– math </a:t>
            </a:r>
            <a:r>
              <a:rPr lang="ko-KR" altLang="en-US" dirty="0" smtClean="0"/>
              <a:t>모듈을 이용한 계산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457200" y="1321475"/>
            <a:ext cx="8382000" cy="20313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import math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math.trunc(1.4)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1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math.trunc(1.5)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1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math.trunc(1.9)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359108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pPr lvl="0"/>
            <a:r>
              <a:rPr lang="ko-KR" altLang="en-US" dirty="0" err="1"/>
              <a:t>팩토리얼</a:t>
            </a:r>
            <a:endParaRPr lang="en-US" altLang="ko-KR" dirty="0"/>
          </a:p>
          <a:p>
            <a:pPr lvl="1"/>
            <a:r>
              <a:rPr lang="ko-KR" altLang="en-US" dirty="0" err="1"/>
              <a:t>팩토리얼은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부터 어떤 양의 정수 </a:t>
            </a:r>
            <a:r>
              <a:rPr lang="en-US" altLang="ko-KR" dirty="0"/>
              <a:t>n</a:t>
            </a:r>
            <a:r>
              <a:rPr lang="ko-KR" altLang="en-US" dirty="0"/>
              <a:t>까지의 정수의 곱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5! = 5×4×3×2×1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r>
              <a:rPr lang="ko-KR" altLang="en-US" dirty="0" smtClean="0"/>
              <a:t>실습 </a:t>
            </a:r>
            <a:r>
              <a:rPr lang="en-US" altLang="ko-KR" dirty="0" smtClean="0"/>
              <a:t>4 (factorial()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 다루기 </a:t>
            </a:r>
            <a:r>
              <a:rPr lang="en-US" altLang="ko-KR" dirty="0" smtClean="0"/>
              <a:t>– math </a:t>
            </a:r>
            <a:r>
              <a:rPr lang="ko-KR" altLang="en-US" dirty="0" smtClean="0"/>
              <a:t>모듈을 이용한 계산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457200" y="3505200"/>
            <a:ext cx="8382000" cy="286232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math.factorial(1)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1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math.factorial(5)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120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math.factorial(10)	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3628800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math.factorial(100)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93326215443944152681699238856266700490715968264381621468592963895217599993229915608941463976156518286253697920827223758251185210916864000000000000000000000000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11656099"/>
              </p:ext>
            </p:extLst>
          </p:nvPr>
        </p:nvGraphicFramePr>
        <p:xfrm>
          <a:off x="457200" y="1981200"/>
          <a:ext cx="5637530" cy="990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9315"/>
                <a:gridCol w="3498215"/>
              </a:tblGrid>
              <a:tr h="4953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907415" algn="ctr"/>
                          <a:tab pos="1814830" algn="r"/>
                        </a:tabLst>
                      </a:pPr>
                      <a:r>
                        <a:rPr lang="ko-KR" sz="1800" kern="100" dirty="0">
                          <a:effectLst/>
                        </a:rPr>
                        <a:t>함수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설명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53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factorial()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 err="1">
                          <a:effectLst/>
                        </a:rPr>
                        <a:t>팩토리얼</a:t>
                      </a:r>
                      <a:r>
                        <a:rPr lang="ko-KR" sz="1800" kern="100" dirty="0">
                          <a:effectLst/>
                        </a:rPr>
                        <a:t> 계산 함수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5425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pPr lvl="0"/>
            <a:r>
              <a:rPr lang="ko-KR" altLang="en-US" dirty="0" smtClean="0"/>
              <a:t>제곱과 제곱근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실습 </a:t>
            </a:r>
            <a:r>
              <a:rPr lang="en-US" altLang="ko-KR" dirty="0" smtClean="0"/>
              <a:t>5 (**, pow()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실습 </a:t>
            </a:r>
            <a:r>
              <a:rPr lang="en-US" altLang="ko-KR" dirty="0" smtClean="0"/>
              <a:t>6 (</a:t>
            </a:r>
            <a:r>
              <a:rPr lang="en-US" altLang="ko-KR" dirty="0" err="1" smtClean="0"/>
              <a:t>sqrt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 다루기 </a:t>
            </a:r>
            <a:r>
              <a:rPr lang="en-US" altLang="ko-KR" dirty="0" smtClean="0"/>
              <a:t>– math </a:t>
            </a:r>
            <a:r>
              <a:rPr lang="ko-KR" altLang="en-US" dirty="0" smtClean="0"/>
              <a:t>모듈을 이용한 계산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113750"/>
              </p:ext>
            </p:extLst>
          </p:nvPr>
        </p:nvGraphicFramePr>
        <p:xfrm>
          <a:off x="457200" y="1295400"/>
          <a:ext cx="6400799" cy="1252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3137"/>
                <a:gridCol w="2133831"/>
                <a:gridCol w="2133831"/>
              </a:tblGrid>
              <a:tr h="31312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907415" algn="ctr"/>
                          <a:tab pos="1814830" algn="r"/>
                        </a:tabLst>
                      </a:pPr>
                      <a:r>
                        <a:rPr lang="ko-KR" sz="1400" kern="100" dirty="0">
                          <a:effectLst/>
                        </a:rPr>
                        <a:t>함수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설명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비고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2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**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제곱 연산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연산자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2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pow()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**</a:t>
                      </a:r>
                      <a:r>
                        <a:rPr lang="ko-KR" sz="1400" kern="100">
                          <a:effectLst/>
                        </a:rPr>
                        <a:t>와 같습니다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math </a:t>
                      </a:r>
                      <a:r>
                        <a:rPr lang="ko-KR" sz="1400" kern="100">
                          <a:effectLst/>
                        </a:rPr>
                        <a:t>모듈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2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sqrt()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제곱근 연산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math </a:t>
                      </a:r>
                      <a:r>
                        <a:rPr lang="ko-KR" sz="1400" kern="100" dirty="0">
                          <a:effectLst/>
                        </a:rPr>
                        <a:t>모듈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457200" y="3048000"/>
            <a:ext cx="8382000" cy="147732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3 ** 3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27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import math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</a:rPr>
              <a:t>math.pow</a:t>
            </a:r>
            <a:r>
              <a:rPr lang="en-US" altLang="ko-KR" sz="1800" dirty="0">
                <a:solidFill>
                  <a:schemeClr val="bg1"/>
                </a:solidFill>
              </a:rPr>
              <a:t>(3,3)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27.0</a:t>
            </a:r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457200" y="4923472"/>
            <a:ext cx="3962400" cy="147732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import math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</a:rPr>
              <a:t>math.sqrt</a:t>
            </a:r>
            <a:r>
              <a:rPr lang="en-US" altLang="ko-KR" sz="1800" dirty="0">
                <a:solidFill>
                  <a:schemeClr val="bg1"/>
                </a:solidFill>
              </a:rPr>
              <a:t>(4)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2.0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</a:rPr>
              <a:t>math.sqrt</a:t>
            </a:r>
            <a:r>
              <a:rPr lang="en-US" altLang="ko-KR" sz="1800" dirty="0">
                <a:solidFill>
                  <a:schemeClr val="bg1"/>
                </a:solidFill>
              </a:rPr>
              <a:t>(81)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9.0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852267" y="4499010"/>
            <a:ext cx="3841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v"/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실습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7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(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세제곱근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네제곱근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4876799" y="4910966"/>
            <a:ext cx="3962400" cy="147732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27 ** (1/3)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3.0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import math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</a:rPr>
              <a:t>math.pow</a:t>
            </a:r>
            <a:r>
              <a:rPr lang="en-US" altLang="ko-KR" sz="1800" dirty="0">
                <a:solidFill>
                  <a:schemeClr val="bg1"/>
                </a:solidFill>
              </a:rPr>
              <a:t>(81, 0.5)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9.0</a:t>
            </a:r>
          </a:p>
        </p:txBody>
      </p:sp>
    </p:spTree>
    <p:extLst>
      <p:ext uri="{BB962C8B-B14F-4D97-AF65-F5344CB8AC3E}">
        <p14:creationId xmlns:p14="http://schemas.microsoft.com/office/powerpoint/2010/main" xmlns="" val="83102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pPr lvl="0"/>
            <a:r>
              <a:rPr lang="ko-KR" altLang="en-US" dirty="0" smtClean="0"/>
              <a:t>로그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실습 </a:t>
            </a:r>
            <a:r>
              <a:rPr lang="en-US" altLang="ko-KR" dirty="0" smtClean="0"/>
              <a:t>8</a:t>
            </a:r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 다루기 </a:t>
            </a:r>
            <a:r>
              <a:rPr lang="en-US" altLang="ko-KR" dirty="0" smtClean="0"/>
              <a:t>– math </a:t>
            </a:r>
            <a:r>
              <a:rPr lang="ko-KR" altLang="en-US" dirty="0" smtClean="0"/>
              <a:t>모듈을 이용한 계산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38816495"/>
              </p:ext>
            </p:extLst>
          </p:nvPr>
        </p:nvGraphicFramePr>
        <p:xfrm>
          <a:off x="457199" y="1295400"/>
          <a:ext cx="8236183" cy="1354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401"/>
                <a:gridCol w="6940782"/>
              </a:tblGrid>
              <a:tr h="402776"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  <a:tabLst>
                          <a:tab pos="907415" algn="ctr"/>
                          <a:tab pos="1814830" algn="r"/>
                        </a:tabLst>
                      </a:pPr>
                      <a:r>
                        <a:rPr lang="ko-KR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8580" marR="68580" marT="0" marB="0" anchor="ctr"/>
                </a:tc>
              </a:tr>
              <a:tr h="548904"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  <a:endParaRPr lang="ko-KR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첫 번째 매개변수의 로그를 구합니다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번째 매개변수는 </a:t>
                      </a:r>
                      <a:r>
                        <a:rPr lang="ko-KR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밑수입니다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번째 매개변수를 생략하면 </a:t>
                      </a:r>
                      <a:r>
                        <a:rPr lang="ko-KR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밑수는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자연수 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간주됩니다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02776"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log10()</a:t>
                      </a:r>
                      <a:endParaRPr lang="ko-KR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밑수가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로그를 계산합니다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457200" y="3200400"/>
            <a:ext cx="8382000" cy="258532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import math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math.log(4, 2)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2.0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math.log(</a:t>
            </a:r>
            <a:r>
              <a:rPr lang="en-US" altLang="ko-KR" sz="1800" dirty="0" err="1">
                <a:solidFill>
                  <a:schemeClr val="bg1"/>
                </a:solidFill>
              </a:rPr>
              <a:t>math.e</a:t>
            </a:r>
            <a:r>
              <a:rPr lang="en-US" altLang="ko-KR" sz="1800" dirty="0">
                <a:solidFill>
                  <a:schemeClr val="bg1"/>
                </a:solidFill>
              </a:rPr>
              <a:t>)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1.0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math.log(1000, 10)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2.9999999999999996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math.log10(1000)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3.0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사각형 설명선 10"/>
              <p:cNvSpPr/>
              <p:nvPr/>
            </p:nvSpPr>
            <p:spPr>
              <a:xfrm>
                <a:off x="3309937" y="3205163"/>
                <a:ext cx="2524125" cy="447675"/>
              </a:xfrm>
              <a:prstGeom prst="wedgeRectCallout">
                <a:avLst>
                  <a:gd name="adj1" fmla="val -73169"/>
                  <a:gd name="adj2" fmla="val 2209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spcAft>
                    <a:spcPts val="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ko-KR" sz="1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ko-KR" sz="1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0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0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func>
                  </m:oMath>
                </a14:m>
                <a:r>
                  <a:rPr lang="ko-KR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를 계산합니다</a:t>
                </a:r>
                <a:r>
                  <a:rPr lang="en-US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사각형 설명선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937" y="3205163"/>
                <a:ext cx="2524125" cy="447675"/>
              </a:xfrm>
              <a:prstGeom prst="wedgeRectCallout">
                <a:avLst>
                  <a:gd name="adj1" fmla="val -73169"/>
                  <a:gd name="adj2" fmla="val 22097"/>
                </a:avLst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사각형 설명선 11"/>
          <p:cNvSpPr/>
          <p:nvPr/>
        </p:nvSpPr>
        <p:spPr>
          <a:xfrm>
            <a:off x="3505200" y="4214812"/>
            <a:ext cx="2524125" cy="552450"/>
          </a:xfrm>
          <a:prstGeom prst="wedgeRectCallout">
            <a:avLst>
              <a:gd name="adj1" fmla="val -68263"/>
              <a:gd name="adj2" fmla="val -520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두 번째 매개 변수를 생략하면 자연 로그를 계산합니다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ln(e)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 같습니다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사각형 설명선 12"/>
              <p:cNvSpPr/>
              <p:nvPr/>
            </p:nvSpPr>
            <p:spPr>
              <a:xfrm>
                <a:off x="3733800" y="4926885"/>
                <a:ext cx="3028950" cy="1038225"/>
              </a:xfrm>
              <a:prstGeom prst="wedgeRectCallout">
                <a:avLst>
                  <a:gd name="adj1" fmla="val -68263"/>
                  <a:gd name="adj2" fmla="val -52041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spcAft>
                    <a:spcPts val="0"/>
                  </a:spcAft>
                </a:pPr>
                <a:r>
                  <a:rPr lang="en-US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math.log(1000, 10)</a:t>
                </a:r>
                <a:r>
                  <a:rPr lang="ko-KR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과</a:t>
                </a:r>
                <a:r>
                  <a:rPr lang="en-US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math.log10(1000)</a:t>
                </a:r>
                <a:r>
                  <a:rPr lang="ko-KR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은 모두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sz="1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ko-KR" sz="1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0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sz="10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1000</m:t>
                        </m:r>
                      </m:e>
                    </m:func>
                  </m:oMath>
                </a14:m>
                <a:r>
                  <a:rPr lang="ko-KR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을 계산합니다</a:t>
                </a:r>
                <a:r>
                  <a:rPr lang="en-US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r>
                  <a:rPr lang="ko-KR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 예제는</a:t>
                </a:r>
                <a:r>
                  <a:rPr lang="en-US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10</a:t>
                </a:r>
                <a:r>
                  <a:rPr lang="ko-KR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을 밑으로 하는 수를 계산하는 데에는</a:t>
                </a:r>
                <a:r>
                  <a:rPr lang="en-US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log10() </a:t>
                </a:r>
                <a:r>
                  <a:rPr lang="ko-KR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함수가 적합함을 볼 수 있습니다</a:t>
                </a:r>
                <a:r>
                  <a:rPr lang="en-US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endParaRPr lang="ko-KR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사각형 설명선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926885"/>
                <a:ext cx="3028950" cy="1038225"/>
              </a:xfrm>
              <a:prstGeom prst="wedgeRectCallout">
                <a:avLst>
                  <a:gd name="adj1" fmla="val -68263"/>
                  <a:gd name="adj2" fmla="val -52041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5093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pPr lvl="0"/>
            <a:r>
              <a:rPr lang="ko-KR" altLang="ko-KR" dirty="0" smtClean="0"/>
              <a:t>프로그래밍 </a:t>
            </a:r>
            <a:r>
              <a:rPr lang="ko-KR" altLang="ko-KR" dirty="0"/>
              <a:t>언어마다 방식이 조금씩 다르긴 하지만 대부분은 다음 그림과 같이 개별 문자를 나타내는 수를 이어서 텍스트를 </a:t>
            </a:r>
            <a:r>
              <a:rPr lang="ko-KR" altLang="ko-KR" dirty="0" smtClean="0"/>
              <a:t>표현</a:t>
            </a:r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ko-KR" altLang="en-US" dirty="0" smtClean="0"/>
              <a:t>텍스트를 </a:t>
            </a:r>
            <a:r>
              <a:rPr lang="ko-KR" altLang="en-US" dirty="0"/>
              <a:t>다루는 </a:t>
            </a:r>
            <a:r>
              <a:rPr lang="ko-KR" altLang="en-US" dirty="0" err="1"/>
              <a:t>자료형으로</a:t>
            </a:r>
            <a:r>
              <a:rPr lang="ko-KR" altLang="en-US" dirty="0"/>
              <a:t> </a:t>
            </a:r>
            <a:r>
              <a:rPr lang="en-US" altLang="ko-KR" dirty="0"/>
              <a:t>string</a:t>
            </a:r>
            <a:r>
              <a:rPr lang="ko-KR" altLang="en-US" dirty="0"/>
              <a:t>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</a:t>
            </a:r>
            <a:r>
              <a:rPr lang="ko-KR" altLang="ko-KR" dirty="0"/>
              <a:t>은 영어로 끈</a:t>
            </a:r>
            <a:r>
              <a:rPr lang="en-US" altLang="ko-KR" dirty="0"/>
              <a:t>, </a:t>
            </a:r>
            <a:r>
              <a:rPr lang="ko-KR" altLang="ko-KR" dirty="0"/>
              <a:t>줄 등의 뜻을 갖고 있으므로 문자를 끈으로 가지런히 묶어놓은 것이라고 </a:t>
            </a:r>
            <a:r>
              <a:rPr lang="ko-KR" altLang="ko-KR" dirty="0" smtClean="0"/>
              <a:t>이해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우리 말로는 문자열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ko-KR" dirty="0"/>
              <a:t>문자열</a:t>
            </a:r>
            <a:r>
              <a:rPr lang="en-US" altLang="ko-KR" dirty="0"/>
              <a:t>(</a:t>
            </a:r>
            <a:r>
              <a:rPr lang="ko-KR" altLang="ko-KR" dirty="0"/>
              <a:t>文字列</a:t>
            </a:r>
            <a:r>
              <a:rPr lang="en-US" altLang="ko-KR" dirty="0"/>
              <a:t>)</a:t>
            </a:r>
            <a:r>
              <a:rPr lang="ko-KR" altLang="ko-KR" dirty="0"/>
              <a:t>도 문자를 가지런히 늘어놨다는 </a:t>
            </a:r>
            <a:r>
              <a:rPr lang="ko-KR" altLang="ko-KR" dirty="0" smtClean="0"/>
              <a:t>뜻</a:t>
            </a:r>
            <a:endParaRPr lang="en-US" altLang="ko-KR" dirty="0" smtClean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다루기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07426890"/>
              </p:ext>
            </p:extLst>
          </p:nvPr>
        </p:nvGraphicFramePr>
        <p:xfrm>
          <a:off x="1458872" y="1752600"/>
          <a:ext cx="6226256" cy="1524000"/>
        </p:xfrm>
        <a:graphic>
          <a:graphicData uri="http://schemas.openxmlformats.org/presentationml/2006/ole">
            <p:oleObj spid="_x0000_s38922" name="Visio" r:id="rId3" imgW="4552765" imgH="1114425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3594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pPr lvl="0"/>
            <a:r>
              <a:rPr lang="ko-KR" altLang="ko-KR" dirty="0" err="1"/>
              <a:t>파이썬</a:t>
            </a:r>
            <a:r>
              <a:rPr lang="ko-KR" altLang="ko-KR" dirty="0"/>
              <a:t> 코드에서는 문자열 데이터를 작은 따옴표 </a:t>
            </a:r>
            <a:r>
              <a:rPr lang="en-US" altLang="ko-KR" dirty="0"/>
              <a:t>‘ </a:t>
            </a:r>
            <a:r>
              <a:rPr lang="ko-KR" altLang="ko-KR" dirty="0"/>
              <a:t>또는 큰 따옴표 </a:t>
            </a:r>
            <a:r>
              <a:rPr lang="en-US" altLang="ko-KR" dirty="0"/>
              <a:t>“</a:t>
            </a:r>
            <a:r>
              <a:rPr lang="ko-KR" altLang="ko-KR" dirty="0"/>
              <a:t>의 쌍으로 텍스트를 감싸서 </a:t>
            </a:r>
            <a:r>
              <a:rPr lang="ko-KR" altLang="ko-KR" dirty="0" smtClean="0"/>
              <a:t>표현</a:t>
            </a:r>
            <a:endParaRPr lang="en-US" altLang="ko-KR" dirty="0" smtClean="0"/>
          </a:p>
          <a:p>
            <a:pPr lvl="0"/>
            <a:r>
              <a:rPr lang="ko-KR" altLang="en-US" dirty="0"/>
              <a:t>여러 줄로 이루어진 문자열은 작은 따옴표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(‘‘‘) </a:t>
            </a:r>
            <a:r>
              <a:rPr lang="ko-KR" altLang="en-US" dirty="0"/>
              <a:t>또는 큰 따옴표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(“””)</a:t>
            </a:r>
            <a:r>
              <a:rPr lang="ko-KR" altLang="en-US" dirty="0"/>
              <a:t>의 쌍으로 텍스트를 감싸서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다루기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457200" y="3016746"/>
            <a:ext cx="8382000" cy="323165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de-DE" altLang="ko-KR" sz="1200" dirty="0">
                <a:solidFill>
                  <a:schemeClr val="bg1"/>
                </a:solidFill>
              </a:rPr>
              <a:t>&gt;&gt;&gt; a = 'Hello, World.'</a:t>
            </a:r>
          </a:p>
          <a:p>
            <a:pPr latinLnBrk="1"/>
            <a:r>
              <a:rPr lang="de-DE" altLang="ko-KR" sz="1200" dirty="0">
                <a:solidFill>
                  <a:schemeClr val="bg1"/>
                </a:solidFill>
              </a:rPr>
              <a:t>&gt;&gt;&gt; a</a:t>
            </a:r>
          </a:p>
          <a:p>
            <a:pPr latinLnBrk="1"/>
            <a:r>
              <a:rPr lang="de-DE" altLang="ko-KR" sz="1200" dirty="0">
                <a:solidFill>
                  <a:schemeClr val="bg1"/>
                </a:solidFill>
              </a:rPr>
              <a:t>'Hello, World.'</a:t>
            </a:r>
          </a:p>
          <a:p>
            <a:pPr latinLnBrk="1"/>
            <a:r>
              <a:rPr lang="de-DE" altLang="ko-KR" sz="1200" dirty="0">
                <a:solidFill>
                  <a:schemeClr val="bg1"/>
                </a:solidFill>
              </a:rPr>
              <a:t>&gt;&gt;&gt; b = "</a:t>
            </a:r>
            <a:r>
              <a:rPr lang="ko-KR" altLang="en-US" sz="1200" dirty="0">
                <a:solidFill>
                  <a:schemeClr val="bg1"/>
                </a:solidFill>
              </a:rPr>
              <a:t>안녕하세요</a:t>
            </a:r>
            <a:r>
              <a:rPr lang="en-US" altLang="ko-KR" sz="1200" dirty="0">
                <a:solidFill>
                  <a:schemeClr val="bg1"/>
                </a:solidFill>
              </a:rPr>
              <a:t>."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</a:t>
            </a:r>
            <a:r>
              <a:rPr lang="de-DE" altLang="ko-KR" sz="1200" dirty="0">
                <a:solidFill>
                  <a:schemeClr val="bg1"/>
                </a:solidFill>
              </a:rPr>
              <a:t>b</a:t>
            </a:r>
          </a:p>
          <a:p>
            <a:pPr latinLnBrk="1"/>
            <a:r>
              <a:rPr lang="de-DE" altLang="ko-KR" sz="1200" dirty="0">
                <a:solidFill>
                  <a:schemeClr val="bg1"/>
                </a:solidFill>
              </a:rPr>
              <a:t>'</a:t>
            </a:r>
            <a:r>
              <a:rPr lang="ko-KR" altLang="en-US" sz="1200" dirty="0">
                <a:solidFill>
                  <a:schemeClr val="bg1"/>
                </a:solidFill>
              </a:rPr>
              <a:t>안녕하세요</a:t>
            </a:r>
            <a:r>
              <a:rPr lang="en-US" altLang="ko-KR" sz="1200" dirty="0">
                <a:solidFill>
                  <a:schemeClr val="bg1"/>
                </a:solidFill>
              </a:rPr>
              <a:t>.'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</a:t>
            </a:r>
            <a:r>
              <a:rPr lang="de-DE" altLang="ko-KR" sz="1200" dirty="0">
                <a:solidFill>
                  <a:schemeClr val="bg1"/>
                </a:solidFill>
              </a:rPr>
              <a:t>c = '''</a:t>
            </a:r>
            <a:r>
              <a:rPr lang="ko-KR" altLang="en-US" sz="1200" dirty="0" err="1">
                <a:solidFill>
                  <a:schemeClr val="bg1"/>
                </a:solidFill>
              </a:rPr>
              <a:t>어서와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200" dirty="0" err="1">
                <a:solidFill>
                  <a:schemeClr val="bg1"/>
                </a:solidFill>
              </a:rPr>
              <a:t>파이썬은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200" dirty="0">
                <a:solidFill>
                  <a:schemeClr val="bg1"/>
                </a:solidFill>
              </a:rPr>
              <a:t>처음이지</a:t>
            </a:r>
            <a:r>
              <a:rPr lang="en-US" altLang="ko-KR" sz="1200" dirty="0">
                <a:solidFill>
                  <a:schemeClr val="bg1"/>
                </a:solidFill>
              </a:rPr>
              <a:t>?'''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</a:t>
            </a:r>
            <a:r>
              <a:rPr lang="de-DE" altLang="ko-KR" sz="1200" dirty="0">
                <a:solidFill>
                  <a:schemeClr val="bg1"/>
                </a:solidFill>
              </a:rPr>
              <a:t>c</a:t>
            </a:r>
          </a:p>
          <a:p>
            <a:pPr latinLnBrk="1"/>
            <a:r>
              <a:rPr lang="de-DE" altLang="ko-KR" sz="1200" dirty="0">
                <a:solidFill>
                  <a:schemeClr val="bg1"/>
                </a:solidFill>
              </a:rPr>
              <a:t>'</a:t>
            </a:r>
            <a:r>
              <a:rPr lang="ko-KR" altLang="en-US" sz="1200" dirty="0" err="1">
                <a:solidFill>
                  <a:schemeClr val="bg1"/>
                </a:solidFill>
              </a:rPr>
              <a:t>어서와</a:t>
            </a:r>
            <a:r>
              <a:rPr lang="en-US" altLang="ko-KR" sz="1200" dirty="0">
                <a:solidFill>
                  <a:schemeClr val="bg1"/>
                </a:solidFill>
              </a:rPr>
              <a:t>\</a:t>
            </a:r>
            <a:r>
              <a:rPr lang="de-DE" altLang="ko-KR" sz="1200" dirty="0">
                <a:solidFill>
                  <a:schemeClr val="bg1"/>
                </a:solidFill>
              </a:rPr>
              <a:t>n</a:t>
            </a:r>
            <a:r>
              <a:rPr lang="ko-KR" altLang="en-US" sz="1200" dirty="0" err="1">
                <a:solidFill>
                  <a:schemeClr val="bg1"/>
                </a:solidFill>
              </a:rPr>
              <a:t>파이썬은</a:t>
            </a:r>
            <a:r>
              <a:rPr lang="en-US" altLang="ko-KR" sz="1200" dirty="0">
                <a:solidFill>
                  <a:schemeClr val="bg1"/>
                </a:solidFill>
              </a:rPr>
              <a:t>\</a:t>
            </a:r>
            <a:r>
              <a:rPr lang="de-DE" altLang="ko-KR" sz="1200" dirty="0">
                <a:solidFill>
                  <a:schemeClr val="bg1"/>
                </a:solidFill>
              </a:rPr>
              <a:t>n</a:t>
            </a:r>
            <a:r>
              <a:rPr lang="ko-KR" altLang="en-US" sz="1200" dirty="0">
                <a:solidFill>
                  <a:schemeClr val="bg1"/>
                </a:solidFill>
              </a:rPr>
              <a:t>처음이지</a:t>
            </a:r>
            <a:r>
              <a:rPr lang="en-US" altLang="ko-KR" sz="1200" dirty="0">
                <a:solidFill>
                  <a:schemeClr val="bg1"/>
                </a:solidFill>
              </a:rPr>
              <a:t>?'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</a:t>
            </a:r>
            <a:r>
              <a:rPr lang="de-DE" altLang="ko-KR" sz="1200" dirty="0">
                <a:solidFill>
                  <a:schemeClr val="bg1"/>
                </a:solidFill>
              </a:rPr>
              <a:t>d = """Welcome to</a:t>
            </a:r>
          </a:p>
          <a:p>
            <a:pPr latinLnBrk="1"/>
            <a:r>
              <a:rPr lang="de-DE" altLang="ko-KR" sz="1200" dirty="0">
                <a:solidFill>
                  <a:schemeClr val="bg1"/>
                </a:solidFill>
              </a:rPr>
              <a:t>Python."""</a:t>
            </a:r>
          </a:p>
          <a:p>
            <a:pPr latinLnBrk="1"/>
            <a:r>
              <a:rPr lang="de-DE" altLang="ko-KR" sz="1200" dirty="0">
                <a:solidFill>
                  <a:schemeClr val="bg1"/>
                </a:solidFill>
              </a:rPr>
              <a:t>&gt;&gt;&gt; d</a:t>
            </a:r>
          </a:p>
          <a:p>
            <a:pPr latinLnBrk="1"/>
            <a:r>
              <a:rPr lang="de-DE" altLang="ko-KR" sz="1200" dirty="0">
                <a:solidFill>
                  <a:schemeClr val="bg1"/>
                </a:solidFill>
              </a:rPr>
              <a:t>'Welcome to\nPython.'</a:t>
            </a:r>
          </a:p>
          <a:p>
            <a:pPr latinLnBrk="1"/>
            <a:r>
              <a:rPr lang="de-DE" altLang="ko-KR" sz="1200" dirty="0">
                <a:solidFill>
                  <a:schemeClr val="bg1"/>
                </a:solidFill>
              </a:rPr>
              <a:t>&gt;&gt;&gt; type(d)</a:t>
            </a:r>
          </a:p>
          <a:p>
            <a:pPr latinLnBrk="1"/>
            <a:r>
              <a:rPr lang="de-DE" altLang="ko-KR" sz="1200" dirty="0">
                <a:solidFill>
                  <a:schemeClr val="bg1"/>
                </a:solidFill>
              </a:rPr>
              <a:t>&lt;class 'str'&gt;</a:t>
            </a:r>
          </a:p>
        </p:txBody>
      </p:sp>
    </p:spTree>
    <p:extLst>
      <p:ext uri="{BB962C8B-B14F-4D97-AF65-F5344CB8AC3E}">
        <p14:creationId xmlns:p14="http://schemas.microsoft.com/office/powerpoint/2010/main" xmlns="" val="355908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pPr lvl="0"/>
            <a:r>
              <a:rPr lang="ko-KR" altLang="en-US" dirty="0" smtClean="0"/>
              <a:t>문자열을 다룰 때의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연산자는 두 문자열을 하나로 이어 붙임</a:t>
            </a:r>
            <a:endParaRPr lang="en-US" altLang="ko-KR" dirty="0" smtClean="0"/>
          </a:p>
          <a:p>
            <a:pPr lvl="1"/>
            <a:r>
              <a:rPr lang="en-US" altLang="ko-KR" dirty="0"/>
              <a:t>+ </a:t>
            </a:r>
            <a:r>
              <a:rPr lang="ko-KR" altLang="en-US" dirty="0"/>
              <a:t>연산자가 문자열을 결합한다고 해서 </a:t>
            </a:r>
            <a:r>
              <a:rPr lang="en-US" altLang="ko-KR" dirty="0"/>
              <a:t>– </a:t>
            </a:r>
            <a:r>
              <a:rPr lang="ko-KR" altLang="en-US" dirty="0"/>
              <a:t>연산자가 문자열을 분리하는 것은 </a:t>
            </a:r>
            <a:r>
              <a:rPr lang="ko-KR" altLang="en-US" dirty="0" smtClean="0"/>
              <a:t>아님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실습 </a:t>
            </a:r>
            <a:r>
              <a:rPr lang="en-US" altLang="ko-KR" dirty="0" smtClean="0"/>
              <a:t>2 (+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)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문자열 분리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Slicing)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[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] </a:t>
            </a:r>
            <a:r>
              <a:rPr lang="ko-KR" altLang="en-US" dirty="0" smtClean="0"/>
              <a:t>연산자를 통해 수행함</a:t>
            </a:r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다루기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457200" y="2410361"/>
            <a:ext cx="8382000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hello = 'Hello'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world = 'World'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bg1"/>
                </a:solidFill>
              </a:rPr>
              <a:t>hello_world</a:t>
            </a:r>
            <a:r>
              <a:rPr lang="en-US" altLang="ko-KR" sz="1600" dirty="0">
                <a:solidFill>
                  <a:schemeClr val="bg1"/>
                </a:solidFill>
              </a:rPr>
              <a:t> = hello + ', ' + world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bg1"/>
                </a:solidFill>
              </a:rPr>
              <a:t>hello_world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'Hello, World' 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923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/>
              <a:t>문자열 분리</a:t>
            </a:r>
            <a:r>
              <a:rPr lang="en-US" altLang="ko-KR" dirty="0"/>
              <a:t>(</a:t>
            </a:r>
            <a:r>
              <a:rPr lang="ko-KR" altLang="en-US" dirty="0" err="1"/>
              <a:t>슬라이싱</a:t>
            </a:r>
            <a:r>
              <a:rPr lang="ko-KR" altLang="en-US" dirty="0"/>
              <a:t> </a:t>
            </a:r>
            <a:r>
              <a:rPr lang="en-US" altLang="ko-KR" dirty="0"/>
              <a:t>Slicing)</a:t>
            </a:r>
            <a:r>
              <a:rPr lang="ko-KR" altLang="en-US" dirty="0"/>
              <a:t>는 </a:t>
            </a:r>
            <a:r>
              <a:rPr lang="en-US" altLang="ko-KR" dirty="0"/>
              <a:t>[</a:t>
            </a:r>
            <a:r>
              <a:rPr lang="ko-KR" altLang="en-US" dirty="0"/>
              <a:t>와 </a:t>
            </a:r>
            <a:r>
              <a:rPr lang="en-US" altLang="ko-KR" dirty="0"/>
              <a:t>] </a:t>
            </a:r>
            <a:r>
              <a:rPr lang="ko-KR" altLang="en-US" dirty="0"/>
              <a:t>연산자를 통해 </a:t>
            </a:r>
            <a:r>
              <a:rPr lang="ko-KR" altLang="en-US" dirty="0" smtClean="0"/>
              <a:t>수행함</a:t>
            </a:r>
            <a:endParaRPr lang="en-US" altLang="ko-KR" dirty="0" smtClean="0"/>
          </a:p>
          <a:p>
            <a:pPr lvl="0"/>
            <a:r>
              <a:rPr lang="ko-KR" altLang="en-US" dirty="0"/>
              <a:t>실습 </a:t>
            </a:r>
            <a:r>
              <a:rPr lang="en-US" altLang="ko-KR" dirty="0" smtClean="0"/>
              <a:t>3 (</a:t>
            </a:r>
            <a:r>
              <a:rPr lang="ko-KR" altLang="en-US" dirty="0" smtClean="0"/>
              <a:t>문자열 분리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r>
              <a:rPr lang="ko-KR" altLang="en-US" dirty="0" err="1" smtClean="0"/>
              <a:t>슬라이싱은</a:t>
            </a:r>
            <a:r>
              <a:rPr lang="ko-KR" altLang="en-US" dirty="0" smtClean="0"/>
              <a:t> 문자열 뿐 아니라 다른 </a:t>
            </a:r>
            <a:r>
              <a:rPr lang="ko-KR" altLang="en-US" dirty="0" err="1" smtClean="0"/>
              <a:t>순서열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자료형에서도</a:t>
            </a:r>
            <a:r>
              <a:rPr lang="ko-KR" altLang="en-US" dirty="0" smtClean="0"/>
              <a:t> 사용 가능</a:t>
            </a:r>
            <a:endParaRPr lang="en-US" altLang="ko-KR" dirty="0" smtClean="0"/>
          </a:p>
          <a:p>
            <a:pPr lvl="0"/>
            <a:r>
              <a:rPr lang="ko-KR" altLang="ko-KR" dirty="0"/>
              <a:t>문자열이든 </a:t>
            </a:r>
            <a:r>
              <a:rPr lang="ko-KR" altLang="ko-KR" dirty="0" err="1"/>
              <a:t>순서열이든</a:t>
            </a:r>
            <a:r>
              <a:rPr lang="ko-KR" altLang="ko-KR" dirty="0"/>
              <a:t> </a:t>
            </a:r>
            <a:r>
              <a:rPr lang="ko-KR" altLang="ko-KR" dirty="0" err="1"/>
              <a:t>슬라이싱을</a:t>
            </a:r>
            <a:r>
              <a:rPr lang="ko-KR" altLang="ko-KR" dirty="0"/>
              <a:t> 하더라도 원본은 그대로 </a:t>
            </a:r>
            <a:r>
              <a:rPr lang="ko-KR" altLang="ko-KR" dirty="0" smtClean="0"/>
              <a:t>유지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실습 </a:t>
            </a:r>
            <a:r>
              <a:rPr lang="en-US" altLang="ko-KR" dirty="0" smtClean="0"/>
              <a:t>4 (</a:t>
            </a:r>
            <a:r>
              <a:rPr lang="ko-KR" altLang="en-US" dirty="0" smtClean="0"/>
              <a:t>문자열 분리</a:t>
            </a:r>
            <a:r>
              <a:rPr lang="en-US" altLang="ko-KR" dirty="0" smtClean="0"/>
              <a:t>2)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다루기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468923" y="1648360"/>
            <a:ext cx="83820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s = 'Good Morning'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s[0:4]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'Good</a:t>
            </a:r>
            <a:r>
              <a:rPr lang="en-US" altLang="ko-KR" sz="1600" dirty="0" smtClean="0">
                <a:solidFill>
                  <a:schemeClr val="bg1"/>
                </a:solidFill>
              </a:rPr>
              <a:t>'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2514600" y="2000250"/>
            <a:ext cx="2524125" cy="552450"/>
          </a:xfrm>
          <a:prstGeom prst="wedgeRectCallout">
            <a:avLst>
              <a:gd name="adj1" fmla="val -78829"/>
              <a:gd name="adj2" fmla="val -2962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S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0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번째 문자부터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4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번째 문자 앞까지를 분리합니다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99091716"/>
              </p:ext>
            </p:extLst>
          </p:nvPr>
        </p:nvGraphicFramePr>
        <p:xfrm>
          <a:off x="1905000" y="2557730"/>
          <a:ext cx="6019800" cy="1159961"/>
        </p:xfrm>
        <a:graphic>
          <a:graphicData uri="http://schemas.openxmlformats.org/presentationml/2006/ole">
            <p:oleObj spid="_x0000_s44039" name="Visio" r:id="rId3" imgW="8220229" imgH="1580986" progId="">
              <p:embed/>
            </p:oleObj>
          </a:graphicData>
        </a:graphic>
      </p:graphicFrame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451338" y="4964217"/>
            <a:ext cx="8382000" cy="175432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a = 'Good Morning'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b = a[0:4]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c = a[5:12] 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a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'Good Morning'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b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'Good'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c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'Morning'</a:t>
            </a:r>
          </a:p>
        </p:txBody>
      </p:sp>
      <p:sp>
        <p:nvSpPr>
          <p:cNvPr id="13" name="사각형 설명선 12"/>
          <p:cNvSpPr/>
          <p:nvPr/>
        </p:nvSpPr>
        <p:spPr>
          <a:xfrm>
            <a:off x="2520462" y="5397240"/>
            <a:ext cx="3143250" cy="847725"/>
          </a:xfrm>
          <a:prstGeom prst="wedgeRectCallout">
            <a:avLst>
              <a:gd name="adj1" fmla="val -72477"/>
              <a:gd name="adj2" fmla="val -3987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슬라이싱해서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b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만들어내도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여전히 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‘Good Morning’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따라서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c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만들어 낼 때도 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원본 그대로가 사용됩니다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mtClean="0"/>
              <a:t>변수란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ko-KR" smtClean="0"/>
              <a:t>변수는 데이터를 담는 메모리 공간</a:t>
            </a:r>
            <a:endParaRPr lang="en-US" altLang="ko-KR" smtClean="0"/>
          </a:p>
          <a:p>
            <a:pPr lvl="1"/>
            <a:r>
              <a:rPr lang="ko-KR" altLang="en-US" smtClean="0"/>
              <a:t>변수에는</a:t>
            </a:r>
            <a:r>
              <a:rPr lang="en-US" altLang="ko-KR" smtClean="0"/>
              <a:t> </a:t>
            </a:r>
            <a:r>
              <a:rPr lang="ko-KR" altLang="en-US" smtClean="0"/>
              <a:t>수</a:t>
            </a:r>
            <a:r>
              <a:rPr lang="en-US" altLang="ko-KR" smtClean="0"/>
              <a:t>, </a:t>
            </a:r>
            <a:r>
              <a:rPr lang="ko-KR" altLang="en-US" smtClean="0"/>
              <a:t>텍스트</a:t>
            </a:r>
            <a:r>
              <a:rPr lang="en-US" altLang="ko-KR" smtClean="0"/>
              <a:t>, </a:t>
            </a:r>
            <a:r>
              <a:rPr lang="ko-KR" altLang="en-US" smtClean="0"/>
              <a:t>목록</a:t>
            </a:r>
            <a:r>
              <a:rPr lang="en-US" altLang="ko-KR" smtClean="0"/>
              <a:t>, </a:t>
            </a:r>
            <a:r>
              <a:rPr lang="ko-KR" altLang="en-US" smtClean="0"/>
              <a:t>이미지 데이터 등을 담을 수 있음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11269" name="개체 2"/>
          <p:cNvGraphicFramePr>
            <a:graphicFrameLocks noChangeAspect="1"/>
          </p:cNvGraphicFramePr>
          <p:nvPr/>
        </p:nvGraphicFramePr>
        <p:xfrm>
          <a:off x="914400" y="2819400"/>
          <a:ext cx="7918450" cy="2133600"/>
        </p:xfrm>
        <a:graphic>
          <a:graphicData uri="http://schemas.openxmlformats.org/presentationml/2006/ole">
            <p:oleObj spid="_x0000_s11278" name="Visio" r:id="rId3" imgW="5877017" imgH="158098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pPr lvl="0"/>
            <a:r>
              <a:rPr lang="ko-KR" altLang="en-US" dirty="0" smtClean="0"/>
              <a:t>특정 </a:t>
            </a:r>
            <a:r>
              <a:rPr lang="ko-KR" altLang="en-US" dirty="0"/>
              <a:t>위치에 있는 문자를 참조하고 싶을 때는 대괄호 </a:t>
            </a:r>
            <a:r>
              <a:rPr lang="en-US" altLang="ko-KR" dirty="0"/>
              <a:t>[</a:t>
            </a:r>
            <a:r>
              <a:rPr lang="ko-KR" altLang="en-US" dirty="0"/>
              <a:t>와 </a:t>
            </a:r>
            <a:r>
              <a:rPr lang="en-US" altLang="ko-KR" dirty="0"/>
              <a:t>] </a:t>
            </a:r>
            <a:r>
              <a:rPr lang="ko-KR" altLang="en-US" dirty="0"/>
              <a:t>사이에 사이에 첨자</a:t>
            </a:r>
            <a:r>
              <a:rPr lang="en-US" altLang="ko-KR" dirty="0"/>
              <a:t>(Index) </a:t>
            </a:r>
            <a:r>
              <a:rPr lang="ko-KR" altLang="en-US" dirty="0"/>
              <a:t>번호 하나만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실습 </a:t>
            </a:r>
            <a:r>
              <a:rPr lang="en-US" altLang="ko-KR" dirty="0" smtClean="0"/>
              <a:t>5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b="1" dirty="0" smtClean="0"/>
          </a:p>
          <a:p>
            <a:pPr lvl="0"/>
            <a:r>
              <a:rPr lang="en-US" altLang="ko-KR" b="1" dirty="0" smtClean="0"/>
              <a:t>in</a:t>
            </a:r>
            <a:r>
              <a:rPr lang="en-US" altLang="ko-KR" dirty="0" smtClean="0"/>
              <a:t> </a:t>
            </a:r>
            <a:r>
              <a:rPr lang="ko-KR" altLang="ko-KR" dirty="0"/>
              <a:t>연산자는 프로그래머가 원하는 부분이 문자열 안에 존재하는지를 </a:t>
            </a:r>
            <a:r>
              <a:rPr lang="ko-KR" altLang="ko-KR" dirty="0" smtClean="0"/>
              <a:t>확인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실습 </a:t>
            </a:r>
            <a:r>
              <a:rPr lang="en-US" altLang="ko-KR" dirty="0" smtClean="0"/>
              <a:t>6</a:t>
            </a:r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다루기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457200" y="1981200"/>
            <a:ext cx="8382000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a = 'Good Morning'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a[0]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'G'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a[8]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'n'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457200" y="4864002"/>
            <a:ext cx="8382000" cy="181588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a = 'Good Morning'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'Good' in a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True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'X' in a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False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'Evening' in a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xmlns="" val="397615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pPr lvl="0"/>
            <a:r>
              <a:rPr lang="en-US" altLang="ko-KR" dirty="0" err="1" smtClean="0"/>
              <a:t>len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순서열</a:t>
            </a:r>
            <a:r>
              <a:rPr lang="ko-KR" altLang="en-US" dirty="0" smtClean="0"/>
              <a:t> 길이를 재는 함수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문자열에도 사용 가능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실습 </a:t>
            </a:r>
            <a:r>
              <a:rPr lang="en-US" altLang="ko-KR" dirty="0" smtClean="0"/>
              <a:t>7 (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())</a:t>
            </a:r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다루기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457200" y="1676400"/>
            <a:ext cx="83820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a = 'Good Morning'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bg1"/>
                </a:solidFill>
              </a:rPr>
              <a:t>len</a:t>
            </a:r>
            <a:r>
              <a:rPr lang="en-US" altLang="ko-KR" sz="1600" dirty="0">
                <a:solidFill>
                  <a:schemeClr val="bg1"/>
                </a:solidFill>
              </a:rPr>
              <a:t>(a)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835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다루기 </a:t>
            </a:r>
            <a:r>
              <a:rPr lang="en-US" altLang="ko-KR" dirty="0" smtClean="0"/>
              <a:t>- </a:t>
            </a:r>
            <a:r>
              <a:rPr lang="ko-KR" altLang="ko-KR" dirty="0"/>
              <a:t>문자열 </a:t>
            </a:r>
            <a:r>
              <a:rPr lang="ko-KR" altLang="ko-KR" dirty="0" err="1"/>
              <a:t>메소드</a:t>
            </a:r>
            <a:endParaRPr lang="ko-KR" altLang="en-US" dirty="0" smtClean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xmlns="" val="2389677441"/>
              </p:ext>
            </p:extLst>
          </p:nvPr>
        </p:nvGraphicFramePr>
        <p:xfrm>
          <a:off x="451148" y="981364"/>
          <a:ext cx="8235652" cy="5781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0464"/>
                <a:gridCol w="6775188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메소드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설명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</a:tr>
              <a:tr h="16856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startswith</a:t>
                      </a:r>
                      <a:r>
                        <a:rPr lang="en-US" sz="1200" kern="100" dirty="0">
                          <a:effectLst/>
                        </a:rPr>
                        <a:t>() 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원본 문자열이 매개변수로 입력한 문자열로 시작되는지를 판단합니다</a:t>
                      </a:r>
                      <a:r>
                        <a:rPr lang="en-US" sz="1200" kern="100" dirty="0">
                          <a:effectLst/>
                        </a:rPr>
                        <a:t>. </a:t>
                      </a:r>
                      <a:r>
                        <a:rPr lang="ko-KR" sz="1200" kern="100" dirty="0">
                          <a:effectLst/>
                        </a:rPr>
                        <a:t>결과는 </a:t>
                      </a:r>
                      <a:r>
                        <a:rPr lang="en-US" sz="1200" kern="100" dirty="0">
                          <a:effectLst/>
                        </a:rPr>
                        <a:t>True </a:t>
                      </a:r>
                      <a:r>
                        <a:rPr lang="ko-KR" sz="1200" kern="100" dirty="0">
                          <a:effectLst/>
                        </a:rPr>
                        <a:t>또는 </a:t>
                      </a:r>
                      <a:r>
                        <a:rPr lang="en-US" sz="1200" kern="100" dirty="0">
                          <a:effectLst/>
                        </a:rPr>
                        <a:t>False</a:t>
                      </a:r>
                      <a:r>
                        <a:rPr lang="ko-KR" sz="1200" kern="100" dirty="0">
                          <a:effectLst/>
                        </a:rPr>
                        <a:t>로 나옵니다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a = 'Hello'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</a:t>
                      </a:r>
                      <a:r>
                        <a:rPr lang="en-US" sz="1200" kern="100" dirty="0" err="1">
                          <a:effectLst/>
                        </a:rPr>
                        <a:t>a.startswith</a:t>
                      </a:r>
                      <a:r>
                        <a:rPr lang="en-US" sz="1200" kern="100" dirty="0">
                          <a:effectLst/>
                        </a:rPr>
                        <a:t>('He')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True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</a:t>
                      </a:r>
                      <a:r>
                        <a:rPr lang="en-US" sz="1200" kern="100" dirty="0" err="1">
                          <a:effectLst/>
                        </a:rPr>
                        <a:t>a.startswith</a:t>
                      </a:r>
                      <a:r>
                        <a:rPr lang="en-US" sz="1200" kern="100" dirty="0">
                          <a:effectLst/>
                        </a:rPr>
                        <a:t>('lo')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False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 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</a:tr>
              <a:tr h="16856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endswith()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원본 문자열이 매개변수로 입력한 문자열로 끝나는지를 판단합니다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결과는 </a:t>
                      </a:r>
                      <a:r>
                        <a:rPr lang="en-US" sz="1200" kern="100">
                          <a:effectLst/>
                        </a:rPr>
                        <a:t>True </a:t>
                      </a:r>
                      <a:r>
                        <a:rPr lang="ko-KR" sz="1200" kern="100">
                          <a:effectLst/>
                        </a:rPr>
                        <a:t>또는 </a:t>
                      </a:r>
                      <a:r>
                        <a:rPr lang="en-US" sz="1200" kern="100">
                          <a:effectLst/>
                        </a:rPr>
                        <a:t>False</a:t>
                      </a:r>
                      <a:r>
                        <a:rPr lang="ko-KR" sz="1200" kern="100">
                          <a:effectLst/>
                        </a:rPr>
                        <a:t>로 나옵니다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&gt;&gt;&gt; a = 'Hello'</a:t>
                      </a:r>
                      <a:endParaRPr lang="ko-KR" sz="12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&gt;&gt;&gt; a.endswith('He')</a:t>
                      </a:r>
                      <a:endParaRPr lang="ko-KR" sz="12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False</a:t>
                      </a:r>
                      <a:endParaRPr lang="ko-KR" sz="12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&gt;&gt;&gt; a.endswith('lo')</a:t>
                      </a:r>
                      <a:endParaRPr lang="ko-KR" sz="12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True</a:t>
                      </a:r>
                      <a:endParaRPr lang="ko-KR" sz="1200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</a:tr>
              <a:tr h="202276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find() 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원본 문자열 안에 매개변수로 입력한 문자열이 존재하는 위치를 앞에서부터 찾습니다</a:t>
                      </a:r>
                      <a:r>
                        <a:rPr lang="en-US" sz="1200" kern="100" dirty="0">
                          <a:effectLst/>
                        </a:rPr>
                        <a:t>. </a:t>
                      </a:r>
                      <a:r>
                        <a:rPr lang="ko-KR" sz="1200" kern="100" dirty="0">
                          <a:effectLst/>
                        </a:rPr>
                        <a:t>존재하지 않으면 </a:t>
                      </a:r>
                      <a:r>
                        <a:rPr lang="en-US" sz="1200" kern="100" dirty="0">
                          <a:effectLst/>
                        </a:rPr>
                        <a:t>-1</a:t>
                      </a:r>
                      <a:r>
                        <a:rPr lang="ko-KR" sz="1200" kern="100" dirty="0">
                          <a:effectLst/>
                        </a:rPr>
                        <a:t>을 결과로 내놓습니다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a = 'Hello'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</a:t>
                      </a:r>
                      <a:r>
                        <a:rPr lang="en-US" sz="1200" kern="100" dirty="0" err="1">
                          <a:effectLst/>
                        </a:rPr>
                        <a:t>a.find</a:t>
                      </a:r>
                      <a:r>
                        <a:rPr lang="en-US" sz="1200" kern="100" dirty="0">
                          <a:effectLst/>
                        </a:rPr>
                        <a:t>('ll')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</a:t>
                      </a:r>
                      <a:r>
                        <a:rPr lang="en-US" sz="1200" kern="100" dirty="0" err="1">
                          <a:effectLst/>
                        </a:rPr>
                        <a:t>a.find</a:t>
                      </a:r>
                      <a:r>
                        <a:rPr lang="en-US" sz="1200" kern="100" dirty="0">
                          <a:effectLst/>
                        </a:rPr>
                        <a:t>('H')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</a:t>
                      </a:r>
                      <a:r>
                        <a:rPr lang="en-US" sz="1200" kern="100" dirty="0" err="1">
                          <a:effectLst/>
                        </a:rPr>
                        <a:t>a.find</a:t>
                      </a:r>
                      <a:r>
                        <a:rPr lang="en-US" sz="1200" kern="100" dirty="0">
                          <a:effectLst/>
                        </a:rPr>
                        <a:t>('K')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-1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0127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다루기 </a:t>
            </a:r>
            <a:r>
              <a:rPr lang="en-US" altLang="ko-KR" dirty="0" smtClean="0"/>
              <a:t>- </a:t>
            </a:r>
            <a:r>
              <a:rPr lang="ko-KR" altLang="ko-KR" dirty="0"/>
              <a:t>문자열 </a:t>
            </a:r>
            <a:r>
              <a:rPr lang="ko-KR" altLang="ko-KR" dirty="0" err="1"/>
              <a:t>메소드</a:t>
            </a:r>
            <a:endParaRPr lang="ko-KR" altLang="en-US" dirty="0" smtClean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xmlns="" val="3084926150"/>
              </p:ext>
            </p:extLst>
          </p:nvPr>
        </p:nvGraphicFramePr>
        <p:xfrm>
          <a:off x="451148" y="990600"/>
          <a:ext cx="8235652" cy="56964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0464"/>
                <a:gridCol w="6775188"/>
              </a:tblGrid>
              <a:tr h="2698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메소드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설명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</a:tr>
              <a:tr h="188820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rfind</a:t>
                      </a:r>
                      <a:r>
                        <a:rPr lang="en-US" sz="1200" b="1" kern="10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() 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문자열 안에 매개변수로 입력한 문자열이 존재하는 위치를 뒤에서부터 찾습니다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존재하지 않으면 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결과로 내놓습니다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'Hello'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a.rfind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('H')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a.rfind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('lo')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a.rfind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('M')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110960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count()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문자열 안에 매개변수로 입력한 문자열이 몇 번 등장하는지를 셉니다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'Hello'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a.count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('l')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80960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lstrip</a:t>
                      </a: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() 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문자열 왼쪽에 있는 공백을 제거합니다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'      Left Strip'.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lstrip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'Left Strip'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809602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rstrip</a:t>
                      </a: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() 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문자열 오른쪽에 있는 공백을 제거합니다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'Right Strip     '.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rstrip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'Right Strip'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809602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strip() 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문자열 양쪽에 있는 공백을 제거합니다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'    Strip    '.strip()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'Strip'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7812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다루기 </a:t>
            </a:r>
            <a:r>
              <a:rPr lang="en-US" altLang="ko-KR" dirty="0" smtClean="0"/>
              <a:t>- </a:t>
            </a:r>
            <a:r>
              <a:rPr lang="ko-KR" altLang="ko-KR" dirty="0"/>
              <a:t>문자열 </a:t>
            </a:r>
            <a:r>
              <a:rPr lang="ko-KR" altLang="ko-KR" dirty="0" err="1"/>
              <a:t>메소드</a:t>
            </a:r>
            <a:endParaRPr lang="ko-KR" altLang="en-US" dirty="0" smtClean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xmlns="" val="776270534"/>
              </p:ext>
            </p:extLst>
          </p:nvPr>
        </p:nvGraphicFramePr>
        <p:xfrm>
          <a:off x="451148" y="990600"/>
          <a:ext cx="8235652" cy="518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0464"/>
                <a:gridCol w="6775188"/>
              </a:tblGrid>
              <a:tr h="2980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메소드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설명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</a:tr>
              <a:tr h="163780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isalpha</a:t>
                      </a: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() 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문자열이 숫자와 기호를 제외한 알파벳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한글 등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으로만 이루어져 있는지를 평가합니다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'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ABCDefgh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'.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isalpha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'123ABC'.isalpha()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122564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isnumeric</a:t>
                      </a: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() 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문자열이 수로만 이루어져 있는지를 평가합니다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'1234'.isnumeric()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'123ABC'.isnumeric()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202006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isalnum</a:t>
                      </a: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() 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문자열이 알파벳과 수로만 이루어져 있는지를 평가합니다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'1234ABC'.isalnum()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'1234'.isalnum()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'ABC'.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isalnum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'1234 ABC'.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isalnum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978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다루기 </a:t>
            </a:r>
            <a:r>
              <a:rPr lang="en-US" altLang="ko-KR" dirty="0" smtClean="0"/>
              <a:t>- </a:t>
            </a:r>
            <a:r>
              <a:rPr lang="ko-KR" altLang="ko-KR" dirty="0"/>
              <a:t>문자열 </a:t>
            </a:r>
            <a:r>
              <a:rPr lang="ko-KR" altLang="ko-KR" dirty="0" err="1"/>
              <a:t>메소드</a:t>
            </a:r>
            <a:endParaRPr lang="ko-KR" altLang="en-US" dirty="0" smtClean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xmlns="" val="440230750"/>
              </p:ext>
            </p:extLst>
          </p:nvPr>
        </p:nvGraphicFramePr>
        <p:xfrm>
          <a:off x="451148" y="990600"/>
          <a:ext cx="8235652" cy="5609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0464"/>
                <a:gridCol w="6775188"/>
              </a:tblGrid>
              <a:tr h="2980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메소드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설명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</a:tr>
              <a:tr h="163780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replace() 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문자열에서 찾고자 하는 문자열을 바꾸고자 하는 문자열로 변경합니다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'Hello, World'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b = 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a.replace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('World', 'Korea')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'Hello, World'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b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'Hello, Korea'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122564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split() 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매개변수로 입력한 문자열을 기준으로 원본 문자열을 나누어 리스트를 만듭니다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리스트는 목록을 다루는 </a:t>
                      </a:r>
                      <a:r>
                        <a:rPr lang="ko-KR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자료형이며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다음 장에서 자세히 다룹니다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'Apple, Orange, Kiwi'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b = 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a.split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(',')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b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['Apple', ' Orange', ' Kiwi']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type(b)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&lt;class 'list'&gt;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202006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upper() 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문자열을 모두 대문자로 바꾼 문자열을 내놓습니다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'lower case'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b = 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a.upper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'lower case'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b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'LOWER CASE'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9002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다루기 </a:t>
            </a:r>
            <a:r>
              <a:rPr lang="en-US" altLang="ko-KR" dirty="0" smtClean="0"/>
              <a:t>- </a:t>
            </a:r>
            <a:r>
              <a:rPr lang="ko-KR" altLang="ko-KR" dirty="0"/>
              <a:t>문자열 </a:t>
            </a:r>
            <a:r>
              <a:rPr lang="ko-KR" altLang="ko-KR" dirty="0" err="1"/>
              <a:t>메소드</a:t>
            </a:r>
            <a:endParaRPr lang="ko-KR" altLang="en-US" dirty="0" smtClean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xmlns="" val="1197876790"/>
              </p:ext>
            </p:extLst>
          </p:nvPr>
        </p:nvGraphicFramePr>
        <p:xfrm>
          <a:off x="451148" y="990600"/>
          <a:ext cx="8235652" cy="4495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0464"/>
                <a:gridCol w="6775188"/>
              </a:tblGrid>
              <a:tr h="3559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메소드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설명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</a:tr>
              <a:tr h="195586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lower() 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문자열을 모두 소문자로 바꾼 문자열을 내놓습니다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'UPPER CASE'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b = 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a.lower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'UPPER CASE'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b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'upper case'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218395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format()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형식을 갖춘 문자열을 만들 때 사용합니다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안에 중괄호 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다른 데이터가 들어갈 자리를 만들어 두고 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format() 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함수를 호출할 때 이 자리에 들어갈 데이터를 순서대로 넣어주면 원하는 형식의 문자열을 만들어 낼 수 있습니다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'My name is {0}. I am {1} years 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old.'.format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('Mario', 40)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'My name is Mario. I am 40 years old.'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b = 'My name is {name}. I am {age} years 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old.'.format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(name='Luigi', age=35)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b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'My name is Luigi. I am 35 years old.'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7421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pPr lvl="0"/>
            <a:r>
              <a:rPr lang="ko-KR" altLang="en-US" dirty="0" smtClean="0"/>
              <a:t>이 코드는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정상적으로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동작할까</a:t>
            </a:r>
            <a:r>
              <a:rPr lang="en-US" altLang="ko-KR" dirty="0" smtClean="0"/>
              <a:t>?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1"/>
            <a:r>
              <a:rPr lang="en-US" altLang="ko-KR" dirty="0" smtClean="0"/>
              <a:t>input() </a:t>
            </a:r>
            <a:r>
              <a:rPr lang="ko-KR" altLang="en-US" dirty="0" smtClean="0"/>
              <a:t>함수의 결과는 문자열이므로 </a:t>
            </a:r>
            <a:r>
              <a:rPr lang="en-US" altLang="ko-KR" dirty="0" smtClean="0"/>
              <a:t>* </a:t>
            </a:r>
            <a:r>
              <a:rPr lang="ko-KR" altLang="en-US" dirty="0" smtClean="0"/>
              <a:t>연산자를 사용할 수 없음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문자열을 숫자로 바꾸기 위해서는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(), float(), complex()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</a:p>
          <a:p>
            <a:pPr lvl="0"/>
            <a:endParaRPr lang="en-US" altLang="ko-KR" dirty="0" smtClean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수에서 텍스트로</a:t>
            </a:r>
            <a:r>
              <a:rPr lang="en-US" altLang="ko-KR" dirty="0"/>
              <a:t>, </a:t>
            </a:r>
            <a:r>
              <a:rPr lang="ko-KR" altLang="ko-KR" dirty="0"/>
              <a:t>텍스트에서 수로</a:t>
            </a:r>
            <a:endParaRPr lang="ko-KR" altLang="en-US" dirty="0" smtClean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457200" y="1371600"/>
            <a:ext cx="83820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a = input()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b = input()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result = a * b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2209800" y="1624967"/>
            <a:ext cx="3143250" cy="590550"/>
          </a:xfrm>
          <a:prstGeom prst="wedgeRectCallout">
            <a:avLst>
              <a:gd name="adj1" fmla="val -55507"/>
              <a:gd name="adj2" fmla="val 217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b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문자열입니다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코드는 파이썬이 수행할 수 없습니다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457200" y="3950532"/>
            <a:ext cx="8382000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bg1"/>
                </a:solidFill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</a:rPr>
              <a:t>('1234567890')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1234567890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float('123.4567')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123.4567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complex('1+2j')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(1+2j)</a:t>
            </a:r>
          </a:p>
        </p:txBody>
      </p:sp>
    </p:spTree>
    <p:extLst>
      <p:ext uri="{BB962C8B-B14F-4D97-AF65-F5344CB8AC3E}">
        <p14:creationId xmlns:p14="http://schemas.microsoft.com/office/powerpoint/2010/main" xmlns="" val="34182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 : </a:t>
            </a:r>
            <a:r>
              <a:rPr lang="en-US" altLang="ko-KR" i="1" dirty="0" smtClean="0"/>
              <a:t>04/input_multiply.py</a:t>
            </a:r>
          </a:p>
          <a:p>
            <a:endParaRPr lang="en-US" altLang="ko-KR" i="1" dirty="0"/>
          </a:p>
          <a:p>
            <a:endParaRPr lang="en-US" altLang="ko-KR" i="1" dirty="0" smtClean="0"/>
          </a:p>
          <a:p>
            <a:endParaRPr lang="en-US" altLang="ko-KR" i="1" dirty="0"/>
          </a:p>
          <a:p>
            <a:endParaRPr lang="en-US" altLang="ko-KR" i="1" dirty="0" smtClean="0"/>
          </a:p>
          <a:p>
            <a:endParaRPr lang="en-US" altLang="ko-KR" i="1" dirty="0"/>
          </a:p>
          <a:p>
            <a:endParaRPr lang="en-US" altLang="ko-KR" i="1" dirty="0" smtClean="0"/>
          </a:p>
          <a:p>
            <a:pPr lvl="1"/>
            <a:r>
              <a:rPr lang="ko-KR" altLang="en-US" dirty="0"/>
              <a:t>실행 결과</a:t>
            </a:r>
            <a:endParaRPr lang="ko-KR" altLang="ko-KR" dirty="0"/>
          </a:p>
          <a:p>
            <a:endParaRPr lang="en-US" altLang="ko-KR" dirty="0" smtClean="0"/>
          </a:p>
          <a:p>
            <a:pPr lvl="0"/>
            <a:endParaRPr lang="en-US" altLang="ko-KR" dirty="0" smtClean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수에서 텍스트로</a:t>
            </a:r>
            <a:r>
              <a:rPr lang="en-US" altLang="ko-KR" dirty="0"/>
              <a:t>, </a:t>
            </a:r>
            <a:r>
              <a:rPr lang="ko-KR" altLang="ko-KR" dirty="0"/>
              <a:t>텍스트에서 수로</a:t>
            </a:r>
            <a:endParaRPr lang="ko-KR" altLang="en-US" dirty="0" smtClean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457200" y="1371600"/>
            <a:ext cx="8382000" cy="206210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print("</a:t>
            </a:r>
            <a:r>
              <a:rPr lang="ko-KR" altLang="en-US" sz="1600" dirty="0">
                <a:solidFill>
                  <a:schemeClr val="bg1"/>
                </a:solidFill>
              </a:rPr>
              <a:t>첫 번째 수를 입력하세요</a:t>
            </a:r>
            <a:r>
              <a:rPr lang="en-US" altLang="ko-KR" sz="1600" dirty="0">
                <a:solidFill>
                  <a:schemeClr val="bg1"/>
                </a:solidFill>
              </a:rPr>
              <a:t>. : ")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a = input()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print("</a:t>
            </a:r>
            <a:r>
              <a:rPr lang="ko-KR" altLang="en-US" sz="1600" dirty="0">
                <a:solidFill>
                  <a:schemeClr val="bg1"/>
                </a:solidFill>
              </a:rPr>
              <a:t>두 번째 수를 입력하세요</a:t>
            </a:r>
            <a:r>
              <a:rPr lang="en-US" altLang="ko-KR" sz="1600" dirty="0">
                <a:solidFill>
                  <a:schemeClr val="bg1"/>
                </a:solidFill>
              </a:rPr>
              <a:t>. : ")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b = input()</a:t>
            </a:r>
          </a:p>
          <a:p>
            <a:pPr latinLnBrk="1"/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result = </a:t>
            </a:r>
            <a:r>
              <a:rPr lang="en-US" altLang="ko-KR" sz="1600" dirty="0" err="1">
                <a:solidFill>
                  <a:schemeClr val="bg1"/>
                </a:solidFill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</a:rPr>
              <a:t>(a) * </a:t>
            </a:r>
            <a:r>
              <a:rPr lang="en-US" altLang="ko-KR" sz="1600" dirty="0" err="1">
                <a:solidFill>
                  <a:schemeClr val="bg1"/>
                </a:solidFill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</a:rPr>
              <a:t>(b)</a:t>
            </a:r>
          </a:p>
          <a:p>
            <a:pPr latinLnBrk="1"/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print("{0} * {1} = {2}".format(a, b, result))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1143000" y="3950532"/>
            <a:ext cx="7696200" cy="1569660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&gt;input_multiply.py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첫 번째 수를 입력하세요</a:t>
            </a:r>
            <a:r>
              <a:rPr lang="en-US" altLang="ko-KR" sz="1600" dirty="0">
                <a:solidFill>
                  <a:schemeClr val="bg1"/>
                </a:solidFill>
              </a:rPr>
              <a:t>. :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5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두 번째 수를 입력하세요</a:t>
            </a:r>
            <a:r>
              <a:rPr lang="en-US" altLang="ko-KR" sz="1600" dirty="0">
                <a:solidFill>
                  <a:schemeClr val="bg1"/>
                </a:solidFill>
              </a:rPr>
              <a:t>. :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4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5 * 4 = 20</a:t>
            </a:r>
          </a:p>
        </p:txBody>
      </p:sp>
    </p:spTree>
    <p:extLst>
      <p:ext uri="{BB962C8B-B14F-4D97-AF65-F5344CB8AC3E}">
        <p14:creationId xmlns:p14="http://schemas.microsoft.com/office/powerpoint/2010/main" xmlns="" val="63870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숫자를 문자열로 바꾸기 위해서는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pPr lvl="0"/>
            <a:endParaRPr lang="en-US" altLang="ko-KR" dirty="0" smtClean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수에서 텍스트로</a:t>
            </a:r>
            <a:r>
              <a:rPr lang="en-US" altLang="ko-KR" dirty="0"/>
              <a:t>, </a:t>
            </a:r>
            <a:r>
              <a:rPr lang="ko-KR" altLang="ko-KR" dirty="0"/>
              <a:t>텍스트에서 수로</a:t>
            </a:r>
            <a:endParaRPr lang="ko-KR" altLang="en-US" dirty="0" smtClean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457200" y="1752600"/>
            <a:ext cx="8382000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import math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type(</a:t>
            </a:r>
            <a:r>
              <a:rPr lang="en-US" altLang="ko-KR" sz="1600" dirty="0" err="1">
                <a:solidFill>
                  <a:schemeClr val="bg1"/>
                </a:solidFill>
              </a:rPr>
              <a:t>math.pi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&lt;class 'float'&gt;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text = "</a:t>
            </a:r>
            <a:r>
              <a:rPr lang="ko-KR" altLang="en-US" sz="1600" dirty="0">
                <a:solidFill>
                  <a:schemeClr val="bg1"/>
                </a:solidFill>
              </a:rPr>
              <a:t>원주율은 </a:t>
            </a:r>
            <a:r>
              <a:rPr lang="en-US" altLang="ko-KR" sz="1600" dirty="0">
                <a:solidFill>
                  <a:schemeClr val="bg1"/>
                </a:solidFill>
              </a:rPr>
              <a:t>" + </a:t>
            </a:r>
            <a:r>
              <a:rPr lang="en-US" altLang="ko-KR" sz="1600" dirty="0" err="1">
                <a:solidFill>
                  <a:schemeClr val="bg1"/>
                </a:solidFill>
              </a:rPr>
              <a:t>str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</a:rPr>
              <a:t>math.pi</a:t>
            </a:r>
            <a:r>
              <a:rPr lang="en-US" altLang="ko-KR" sz="1600" dirty="0">
                <a:solidFill>
                  <a:schemeClr val="bg1"/>
                </a:solidFill>
              </a:rPr>
              <a:t>) + "</a:t>
            </a:r>
            <a:r>
              <a:rPr lang="ko-KR" altLang="en-US" sz="1600" dirty="0">
                <a:solidFill>
                  <a:schemeClr val="bg1"/>
                </a:solidFill>
              </a:rPr>
              <a:t>입니다</a:t>
            </a:r>
            <a:r>
              <a:rPr lang="en-US" altLang="ko-KR" sz="1600" dirty="0">
                <a:solidFill>
                  <a:schemeClr val="bg1"/>
                </a:solidFill>
              </a:rPr>
              <a:t>."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text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'</a:t>
            </a:r>
            <a:r>
              <a:rPr lang="ko-KR" altLang="en-US" sz="1600" dirty="0">
                <a:solidFill>
                  <a:schemeClr val="bg1"/>
                </a:solidFill>
              </a:rPr>
              <a:t>원주율은 </a:t>
            </a:r>
            <a:r>
              <a:rPr lang="en-US" altLang="ko-KR" sz="1600" dirty="0">
                <a:solidFill>
                  <a:schemeClr val="bg1"/>
                </a:solidFill>
              </a:rPr>
              <a:t>3.141592653589793</a:t>
            </a:r>
            <a:r>
              <a:rPr lang="ko-KR" altLang="en-US" sz="1600" dirty="0">
                <a:solidFill>
                  <a:schemeClr val="bg1"/>
                </a:solidFill>
              </a:rPr>
              <a:t>입니다</a:t>
            </a:r>
            <a:r>
              <a:rPr lang="en-US" altLang="ko-KR" sz="1600" dirty="0">
                <a:solidFill>
                  <a:schemeClr val="bg1"/>
                </a:solidFill>
              </a:rPr>
              <a:t>.'</a:t>
            </a:r>
          </a:p>
        </p:txBody>
      </p:sp>
    </p:spTree>
    <p:extLst>
      <p:ext uri="{BB962C8B-B14F-4D97-AF65-F5344CB8AC3E}">
        <p14:creationId xmlns:p14="http://schemas.microsoft.com/office/powerpoint/2010/main" xmlns="" val="162423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</a:p>
        </p:txBody>
      </p:sp>
      <p:pic>
        <p:nvPicPr>
          <p:cNvPr id="12292" name="그림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4500"/>
            <a:ext cx="5638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사각형 설명선 4"/>
          <p:cNvSpPr/>
          <p:nvPr/>
        </p:nvSpPr>
        <p:spPr>
          <a:xfrm>
            <a:off x="4114800" y="3429000"/>
            <a:ext cx="4765675" cy="2819400"/>
          </a:xfrm>
          <a:prstGeom prst="wedgeRectCallout">
            <a:avLst>
              <a:gd name="adj1" fmla="val -89598"/>
              <a:gd name="adj2" fmla="val -33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ko-KR" sz="1400" dirty="0"/>
              <a:t>b = a + 3030 </a:t>
            </a:r>
            <a:r>
              <a:rPr lang="ko-KR" altLang="ko-KR" sz="1400" dirty="0"/>
              <a:t>코드에서 </a:t>
            </a:r>
            <a:r>
              <a:rPr lang="ko-KR" altLang="ko-KR" sz="1400" dirty="0" err="1"/>
              <a:t>파이썬은</a:t>
            </a:r>
            <a:r>
              <a:rPr lang="ko-KR" altLang="ko-KR" sz="1400" dirty="0"/>
              <a:t> </a:t>
            </a:r>
            <a:r>
              <a:rPr lang="en-US" altLang="ko-KR" sz="1400" dirty="0"/>
              <a:t>a</a:t>
            </a:r>
            <a:r>
              <a:rPr lang="ko-KR" altLang="ko-KR" sz="1400" dirty="0"/>
              <a:t>에 담겨있는 </a:t>
            </a:r>
            <a:r>
              <a:rPr lang="en-US" altLang="ko-KR" sz="1400" dirty="0"/>
              <a:t>2020</a:t>
            </a:r>
            <a:r>
              <a:rPr lang="ko-KR" altLang="ko-KR" sz="1400" dirty="0"/>
              <a:t>을 </a:t>
            </a:r>
            <a:r>
              <a:rPr lang="en-US" altLang="ko-KR" sz="1400" dirty="0"/>
              <a:t>3030</a:t>
            </a:r>
            <a:r>
              <a:rPr lang="ko-KR" altLang="ko-KR" sz="1400" dirty="0"/>
              <a:t>과 더한 후 변수 </a:t>
            </a:r>
            <a:r>
              <a:rPr lang="en-US" altLang="ko-KR" sz="1400" dirty="0"/>
              <a:t>b</a:t>
            </a:r>
            <a:r>
              <a:rPr lang="ko-KR" altLang="ko-KR" sz="1400" dirty="0"/>
              <a:t>에 저장</a:t>
            </a:r>
            <a:endParaRPr lang="ko-KR" altLang="en-US" sz="1400" dirty="0"/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4953000" y="498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12295" name="개체 6"/>
          <p:cNvGraphicFramePr>
            <a:graphicFrameLocks noChangeAspect="1"/>
          </p:cNvGraphicFramePr>
          <p:nvPr/>
        </p:nvGraphicFramePr>
        <p:xfrm>
          <a:off x="4579938" y="4103688"/>
          <a:ext cx="3970337" cy="2041525"/>
        </p:xfrm>
        <a:graphic>
          <a:graphicData uri="http://schemas.openxmlformats.org/presentationml/2006/ole">
            <p:oleObj spid="_x0000_s12305" name="Visio" r:id="rId4" imgW="3048000" imgH="157162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 err="1"/>
              <a:t>파이썬에서</a:t>
            </a:r>
            <a:r>
              <a:rPr lang="ko-KR" altLang="ko-KR" dirty="0"/>
              <a:t> 제공하는 비트 연산자</a:t>
            </a:r>
            <a:endParaRPr lang="en-US" altLang="ko-KR" dirty="0" smtClean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비트 다루기</a:t>
            </a:r>
            <a:endParaRPr lang="ko-KR" altLang="en-US" dirty="0" smtClean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95761259"/>
              </p:ext>
            </p:extLst>
          </p:nvPr>
        </p:nvGraphicFramePr>
        <p:xfrm>
          <a:off x="457200" y="1371600"/>
          <a:ext cx="8229600" cy="415913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830717"/>
                <a:gridCol w="1965399"/>
                <a:gridCol w="5433484"/>
              </a:tblGrid>
              <a:tr h="3671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연산자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이름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설명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3429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&lt;&lt;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왼쪽 시프트 연산자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첫 번째 </a:t>
                      </a:r>
                      <a:r>
                        <a:rPr lang="ko-KR" sz="1600" kern="100" dirty="0" err="1">
                          <a:effectLst/>
                        </a:rPr>
                        <a:t>피연산자의</a:t>
                      </a:r>
                      <a:r>
                        <a:rPr lang="ko-KR" sz="1600" kern="100" dirty="0">
                          <a:effectLst/>
                        </a:rPr>
                        <a:t> </a:t>
                      </a:r>
                      <a:r>
                        <a:rPr lang="ko-KR" sz="1600" kern="100" dirty="0" err="1">
                          <a:effectLst/>
                        </a:rPr>
                        <a:t>비트를</a:t>
                      </a:r>
                      <a:r>
                        <a:rPr lang="ko-KR" sz="1600" kern="100" dirty="0">
                          <a:effectLst/>
                        </a:rPr>
                        <a:t> 두 번째 </a:t>
                      </a:r>
                      <a:r>
                        <a:rPr lang="ko-KR" sz="1600" kern="100" dirty="0" err="1">
                          <a:effectLst/>
                        </a:rPr>
                        <a:t>피연산자의</a:t>
                      </a:r>
                      <a:r>
                        <a:rPr lang="ko-KR" sz="1600" kern="100" dirty="0">
                          <a:effectLst/>
                        </a:rPr>
                        <a:t> 수만큼 왼쪽으로 이동시킵니다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3429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&gt;&gt;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오른쪽 시프트 연산자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첫 번째 </a:t>
                      </a:r>
                      <a:r>
                        <a:rPr lang="ko-KR" sz="1600" kern="100" dirty="0" err="1">
                          <a:effectLst/>
                        </a:rPr>
                        <a:t>피연산자의</a:t>
                      </a:r>
                      <a:r>
                        <a:rPr lang="ko-KR" sz="1600" kern="100" dirty="0">
                          <a:effectLst/>
                        </a:rPr>
                        <a:t> </a:t>
                      </a:r>
                      <a:r>
                        <a:rPr lang="ko-KR" sz="1600" kern="100" dirty="0" err="1">
                          <a:effectLst/>
                        </a:rPr>
                        <a:t>비트를</a:t>
                      </a:r>
                      <a:r>
                        <a:rPr lang="ko-KR" sz="1600" kern="100" dirty="0">
                          <a:effectLst/>
                        </a:rPr>
                        <a:t> 두 번째 </a:t>
                      </a:r>
                      <a:r>
                        <a:rPr lang="ko-KR" sz="1600" kern="100" dirty="0" err="1">
                          <a:effectLst/>
                        </a:rPr>
                        <a:t>피연산자의</a:t>
                      </a:r>
                      <a:r>
                        <a:rPr lang="ko-KR" sz="1600" kern="100" dirty="0">
                          <a:effectLst/>
                        </a:rPr>
                        <a:t> 수만큼 오른쪽으로 이동시킵니다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71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&amp;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논리곱</a:t>
                      </a:r>
                      <a:r>
                        <a:rPr lang="en-US" sz="1600" kern="100">
                          <a:effectLst/>
                        </a:rPr>
                        <a:t>(AND) </a:t>
                      </a:r>
                      <a:r>
                        <a:rPr lang="ko-KR" sz="1600" kern="100">
                          <a:effectLst/>
                        </a:rPr>
                        <a:t>연산자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두 </a:t>
                      </a:r>
                      <a:r>
                        <a:rPr lang="ko-KR" sz="1600" kern="100" dirty="0" err="1">
                          <a:effectLst/>
                        </a:rPr>
                        <a:t>피연산자의</a:t>
                      </a:r>
                      <a:r>
                        <a:rPr lang="ko-KR" sz="1600" kern="100" dirty="0">
                          <a:effectLst/>
                        </a:rPr>
                        <a:t> 비트 논리곱을 수행합니다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71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|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논리합</a:t>
                      </a:r>
                      <a:r>
                        <a:rPr lang="en-US" sz="1600" kern="100">
                          <a:effectLst/>
                        </a:rPr>
                        <a:t>(OR) </a:t>
                      </a:r>
                      <a:r>
                        <a:rPr lang="ko-KR" sz="1600" kern="100">
                          <a:effectLst/>
                        </a:rPr>
                        <a:t>연산자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두 </a:t>
                      </a:r>
                      <a:r>
                        <a:rPr lang="ko-KR" sz="1600" kern="100" dirty="0" err="1">
                          <a:effectLst/>
                        </a:rPr>
                        <a:t>피연산자의</a:t>
                      </a:r>
                      <a:r>
                        <a:rPr lang="ko-KR" sz="1600" kern="100" dirty="0">
                          <a:effectLst/>
                        </a:rPr>
                        <a:t> 비트 논리합을 수행합니다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3429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^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배타적 논리합</a:t>
                      </a:r>
                      <a:r>
                        <a:rPr lang="en-US" sz="1600" kern="100">
                          <a:effectLst/>
                        </a:rPr>
                        <a:t>(XOR) </a:t>
                      </a:r>
                      <a:r>
                        <a:rPr lang="ko-KR" sz="1600" kern="100">
                          <a:effectLst/>
                        </a:rPr>
                        <a:t>연산자 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두 </a:t>
                      </a:r>
                      <a:r>
                        <a:rPr lang="ko-KR" sz="1600" kern="100" dirty="0" err="1">
                          <a:effectLst/>
                        </a:rPr>
                        <a:t>피연산자의</a:t>
                      </a:r>
                      <a:r>
                        <a:rPr lang="ko-KR" sz="1600" kern="100" dirty="0">
                          <a:effectLst/>
                        </a:rPr>
                        <a:t> 비트 배타적 논리합을 수행합니다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3429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~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보수</a:t>
                      </a:r>
                      <a:r>
                        <a:rPr lang="en-US" sz="1600" kern="100">
                          <a:effectLst/>
                        </a:rPr>
                        <a:t>(NOT) </a:t>
                      </a:r>
                      <a:r>
                        <a:rPr lang="ko-KR" sz="1600" kern="100">
                          <a:effectLst/>
                        </a:rPr>
                        <a:t>연산자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 err="1">
                          <a:effectLst/>
                        </a:rPr>
                        <a:t>피연산자의</a:t>
                      </a:r>
                      <a:r>
                        <a:rPr lang="ko-KR" sz="1600" kern="100" dirty="0">
                          <a:effectLst/>
                        </a:rPr>
                        <a:t> </a:t>
                      </a:r>
                      <a:r>
                        <a:rPr lang="ko-KR" sz="1600" kern="100" dirty="0" err="1">
                          <a:effectLst/>
                        </a:rPr>
                        <a:t>비트를</a:t>
                      </a:r>
                      <a:r>
                        <a:rPr lang="en-US" sz="1600" kern="100" dirty="0">
                          <a:effectLst/>
                        </a:rPr>
                        <a:t> 0</a:t>
                      </a:r>
                      <a:r>
                        <a:rPr lang="ko-KR" sz="1600" kern="100" dirty="0">
                          <a:effectLst/>
                        </a:rPr>
                        <a:t>은</a:t>
                      </a:r>
                      <a:r>
                        <a:rPr lang="en-US" sz="1600" kern="100" dirty="0">
                          <a:effectLst/>
                        </a:rPr>
                        <a:t> 1</a:t>
                      </a:r>
                      <a:r>
                        <a:rPr lang="ko-KR" sz="1600" kern="100" dirty="0">
                          <a:effectLst/>
                        </a:rPr>
                        <a:t>로</a:t>
                      </a:r>
                      <a:r>
                        <a:rPr lang="en-US" sz="1600" kern="100" dirty="0">
                          <a:effectLst/>
                        </a:rPr>
                        <a:t>, 1</a:t>
                      </a:r>
                      <a:r>
                        <a:rPr lang="ko-KR" sz="1600" kern="100" dirty="0">
                          <a:effectLst/>
                        </a:rPr>
                        <a:t>은</a:t>
                      </a:r>
                      <a:r>
                        <a:rPr lang="en-US" sz="1600" kern="100" dirty="0">
                          <a:effectLst/>
                        </a:rPr>
                        <a:t> 0</a:t>
                      </a:r>
                      <a:r>
                        <a:rPr lang="ko-KR" sz="1600" kern="100" dirty="0">
                          <a:effectLst/>
                        </a:rPr>
                        <a:t>으로 반전시킵니다</a:t>
                      </a:r>
                      <a:r>
                        <a:rPr lang="en-US" sz="1600" kern="100" dirty="0">
                          <a:effectLst/>
                        </a:rPr>
                        <a:t>. </a:t>
                      </a:r>
                      <a:r>
                        <a:rPr lang="ko-KR" sz="1600" kern="100" dirty="0" err="1">
                          <a:effectLst/>
                        </a:rPr>
                        <a:t>단항</a:t>
                      </a:r>
                      <a:r>
                        <a:rPr lang="ko-KR" sz="1600" kern="100" dirty="0">
                          <a:effectLst/>
                        </a:rPr>
                        <a:t> 연산자입니다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28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/>
              <a:t>시프트 연산자</a:t>
            </a:r>
            <a:r>
              <a:rPr lang="en-US" altLang="ko-KR" dirty="0"/>
              <a:t>(Shift Operator)</a:t>
            </a:r>
            <a:r>
              <a:rPr lang="ko-KR" altLang="en-US" dirty="0"/>
              <a:t>는 </a:t>
            </a:r>
            <a:r>
              <a:rPr lang="ko-KR" altLang="en-US" dirty="0" err="1"/>
              <a:t>비트를</a:t>
            </a:r>
            <a:r>
              <a:rPr lang="ko-KR" altLang="en-US" dirty="0"/>
              <a:t> 왼쪽이나 오른쪽으로 이동시키는 </a:t>
            </a:r>
            <a:r>
              <a:rPr lang="ko-KR" altLang="en-US" dirty="0" smtClean="0"/>
              <a:t>기능을 수행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왼쪽 시프트 연산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240</a:t>
            </a:r>
            <a:r>
              <a:rPr lang="en-US" altLang="ko-KR" dirty="0"/>
              <a:t>(</a:t>
            </a:r>
            <a:r>
              <a:rPr lang="en-US" altLang="ko-KR" dirty="0" smtClean="0"/>
              <a:t>16</a:t>
            </a:r>
            <a:r>
              <a:rPr lang="ko-KR" altLang="en-US" dirty="0" smtClean="0"/>
              <a:t>개의 비트로 표현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이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전체적으로 왼쪽으로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비트 이동하면 다음과 같음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비어있는 비트에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채우면 왼쪽 시프트 연산 완료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비트 </a:t>
            </a:r>
            <a:r>
              <a:rPr lang="ko-KR" altLang="ko-KR" smtClean="0"/>
              <a:t>다루기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시프트 연산자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2712717"/>
            <a:ext cx="97429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92026269"/>
              </p:ext>
            </p:extLst>
          </p:nvPr>
        </p:nvGraphicFramePr>
        <p:xfrm>
          <a:off x="2133599" y="2616755"/>
          <a:ext cx="4876801" cy="340737"/>
        </p:xfrm>
        <a:graphic>
          <a:graphicData uri="http://schemas.openxmlformats.org/presentationml/2006/ole">
            <p:oleObj spid="_x0000_s51216" name="Visio" r:id="rId3" imgW="4354543" imgH="304560" progId="">
              <p:embed/>
            </p:oleObj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198" y="3738561"/>
            <a:ext cx="1099837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50556998"/>
              </p:ext>
            </p:extLst>
          </p:nvPr>
        </p:nvGraphicFramePr>
        <p:xfrm>
          <a:off x="685799" y="3662362"/>
          <a:ext cx="5867401" cy="1877158"/>
        </p:xfrm>
        <a:graphic>
          <a:graphicData uri="http://schemas.openxmlformats.org/presentationml/2006/ole">
            <p:oleObj spid="_x0000_s51217" name="Visio" r:id="rId4" imgW="5455605" imgH="1750950" progId="">
              <p:embed/>
            </p:oleObj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394821" y="56602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36144022"/>
              </p:ext>
            </p:extLst>
          </p:nvPr>
        </p:nvGraphicFramePr>
        <p:xfrm>
          <a:off x="1808983" y="5401149"/>
          <a:ext cx="5353817" cy="923451"/>
        </p:xfrm>
        <a:graphic>
          <a:graphicData uri="http://schemas.openxmlformats.org/presentationml/2006/ole">
            <p:oleObj spid="_x0000_s51218" name="Visio" r:id="rId5" imgW="4651959" imgH="80136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0987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오른</a:t>
            </a:r>
            <a:r>
              <a:rPr lang="ko-KR" altLang="en-US" dirty="0"/>
              <a:t>쪽</a:t>
            </a:r>
            <a:r>
              <a:rPr lang="ko-KR" altLang="en-US" dirty="0" smtClean="0"/>
              <a:t> 시프트 연산</a:t>
            </a:r>
            <a:r>
              <a:rPr lang="en-US" altLang="ko-KR" dirty="0" smtClean="0"/>
              <a:t>(</a:t>
            </a:r>
            <a:r>
              <a:rPr lang="ko-KR" altLang="en-US" dirty="0" smtClean="0"/>
              <a:t>양수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240</a:t>
            </a:r>
            <a:r>
              <a:rPr lang="en-US" altLang="ko-KR" dirty="0"/>
              <a:t>(</a:t>
            </a:r>
            <a:r>
              <a:rPr lang="en-US" altLang="ko-KR" dirty="0" smtClean="0"/>
              <a:t>16</a:t>
            </a:r>
            <a:r>
              <a:rPr lang="ko-KR" altLang="en-US" dirty="0" smtClean="0"/>
              <a:t>개의 비트로 표현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오른쪽으로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비트 이동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이동하고 남은 비트에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채우면 오른쪽 시프트 연산 완료</a:t>
            </a:r>
            <a:endParaRPr lang="en-US" altLang="ko-KR" dirty="0" smtClean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비트 </a:t>
            </a:r>
            <a:r>
              <a:rPr lang="ko-KR" altLang="ko-KR" smtClean="0"/>
              <a:t>다루기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시프트 연산자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2712717"/>
            <a:ext cx="97429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198" y="3738561"/>
            <a:ext cx="1099837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828800" y="204120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26655870"/>
              </p:ext>
            </p:extLst>
          </p:nvPr>
        </p:nvGraphicFramePr>
        <p:xfrm>
          <a:off x="1201614" y="1713963"/>
          <a:ext cx="6383569" cy="2024598"/>
        </p:xfrm>
        <a:graphic>
          <a:graphicData uri="http://schemas.openxmlformats.org/presentationml/2006/ole">
            <p:oleObj spid="_x0000_s52235" name="Visio" r:id="rId3" imgW="5502068" imgH="1750950" progId="">
              <p:embed/>
            </p:oleObj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90600" y="4271002"/>
            <a:ext cx="933214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93740964"/>
              </p:ext>
            </p:extLst>
          </p:nvPr>
        </p:nvGraphicFramePr>
        <p:xfrm>
          <a:off x="990599" y="4271002"/>
          <a:ext cx="5335749" cy="834397"/>
        </p:xfrm>
        <a:graphic>
          <a:graphicData uri="http://schemas.openxmlformats.org/presentationml/2006/ole">
            <p:oleObj spid="_x0000_s52236" name="Visio" r:id="rId4" imgW="4630079" imgH="72306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5759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오른</a:t>
            </a:r>
            <a:r>
              <a:rPr lang="ko-KR" altLang="en-US" dirty="0"/>
              <a:t>쪽</a:t>
            </a:r>
            <a:r>
              <a:rPr lang="ko-KR" altLang="en-US" dirty="0" smtClean="0"/>
              <a:t> 시프트 연산</a:t>
            </a:r>
            <a:r>
              <a:rPr lang="en-US" altLang="ko-KR" dirty="0" smtClean="0"/>
              <a:t>(</a:t>
            </a:r>
            <a:r>
              <a:rPr lang="ko-KR" altLang="en-US" dirty="0"/>
              <a:t>음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-255(16</a:t>
            </a:r>
            <a:r>
              <a:rPr lang="ko-KR" altLang="en-US" dirty="0" smtClean="0"/>
              <a:t>개의 비트로 표현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오른쪽으로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비트 이동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이동하고 남은 비트에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을 채우면</a:t>
            </a:r>
            <a:r>
              <a:rPr lang="ko-KR" altLang="en-US" dirty="0" smtClean="0"/>
              <a:t> 오른쪽 시프트 연산 완료</a:t>
            </a:r>
            <a:endParaRPr lang="en-US" altLang="ko-KR" dirty="0" smtClean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비트 </a:t>
            </a:r>
            <a:r>
              <a:rPr lang="ko-KR" altLang="ko-KR" dirty="0" smtClean="0"/>
              <a:t>다루기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시프트 연산자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2712717"/>
            <a:ext cx="97429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198" y="3738561"/>
            <a:ext cx="1099837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828800" y="204120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90600" y="4271002"/>
            <a:ext cx="933214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19198" y="1638937"/>
            <a:ext cx="10334553" cy="48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80437658"/>
              </p:ext>
            </p:extLst>
          </p:nvPr>
        </p:nvGraphicFramePr>
        <p:xfrm>
          <a:off x="1219199" y="1638938"/>
          <a:ext cx="6718498" cy="2247262"/>
        </p:xfrm>
        <a:graphic>
          <a:graphicData uri="http://schemas.openxmlformats.org/presentationml/2006/ole">
            <p:oleObj spid="_x0000_s53257" name="Visio" r:id="rId3" imgW="5501936" imgH="1837797" progId="">
              <p:embed/>
            </p:oleObj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014046" y="4396967"/>
            <a:ext cx="958687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74424954"/>
              </p:ext>
            </p:extLst>
          </p:nvPr>
        </p:nvGraphicFramePr>
        <p:xfrm>
          <a:off x="1014046" y="4396968"/>
          <a:ext cx="5920154" cy="925785"/>
        </p:xfrm>
        <a:graphic>
          <a:graphicData uri="http://schemas.openxmlformats.org/presentationml/2006/ole">
            <p:oleObj spid="_x0000_s53258" name="Visio" r:id="rId4" imgW="4630326" imgH="723063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8565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비트 다루기</a:t>
            </a:r>
            <a:r>
              <a:rPr lang="en-US" altLang="ko-KR" dirty="0"/>
              <a:t> – </a:t>
            </a:r>
            <a:r>
              <a:rPr lang="ko-KR" altLang="en-US" dirty="0"/>
              <a:t>시프트 연산자</a:t>
            </a:r>
            <a:endParaRPr lang="ko-KR" altLang="en-US" dirty="0" smtClean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457200" y="1371600"/>
            <a:ext cx="8382000" cy="181588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a = 240   # 00000000 11110000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a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240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a &lt;&lt; 2    # 00000011 11000000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960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a &gt;&gt; 2    # 00000000 00111100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모서리가 둥근 직사각형 9"/>
          <p:cNvSpPr>
            <a:spLocks noChangeArrowheads="1"/>
          </p:cNvSpPr>
          <p:nvPr/>
        </p:nvSpPr>
        <p:spPr bwMode="auto">
          <a:xfrm>
            <a:off x="909637" y="2171698"/>
            <a:ext cx="274394" cy="77692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FF00"/>
            </a:solidFill>
            <a:prstDash val="dash"/>
            <a:round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ko-KR" altLang="en-US"/>
          </a:p>
        </p:txBody>
      </p:sp>
      <p:sp>
        <p:nvSpPr>
          <p:cNvPr id="11" name="모서리가 둥근 사각형 설명선 10"/>
          <p:cNvSpPr>
            <a:spLocks noChangeArrowheads="1"/>
          </p:cNvSpPr>
          <p:nvPr/>
        </p:nvSpPr>
        <p:spPr bwMode="auto">
          <a:xfrm>
            <a:off x="561059" y="3325811"/>
            <a:ext cx="971550" cy="333375"/>
          </a:xfrm>
          <a:prstGeom prst="wedgeRoundRectCallout">
            <a:avLst>
              <a:gd name="adj1" fmla="val -10000"/>
              <a:gd name="adj2" fmla="val -152289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원본 데이터</a:t>
            </a:r>
          </a:p>
        </p:txBody>
      </p:sp>
      <p:sp>
        <p:nvSpPr>
          <p:cNvPr id="12" name="모서리가 둥근 사각형 설명선 11"/>
          <p:cNvSpPr>
            <a:spLocks noChangeArrowheads="1"/>
          </p:cNvSpPr>
          <p:nvPr/>
        </p:nvSpPr>
        <p:spPr bwMode="auto">
          <a:xfrm>
            <a:off x="1847849" y="3262312"/>
            <a:ext cx="1285875" cy="333375"/>
          </a:xfrm>
          <a:prstGeom prst="wedgeRoundRectCallout">
            <a:avLst>
              <a:gd name="adj1" fmla="val -80518"/>
              <a:gd name="adj2" fmla="val -132286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옮길 비트의 수</a:t>
            </a:r>
          </a:p>
        </p:txBody>
      </p:sp>
      <p:sp>
        <p:nvSpPr>
          <p:cNvPr id="13" name="모서리가 둥근 직사각형 12"/>
          <p:cNvSpPr>
            <a:spLocks noChangeArrowheads="1"/>
          </p:cNvSpPr>
          <p:nvPr/>
        </p:nvSpPr>
        <p:spPr bwMode="auto">
          <a:xfrm>
            <a:off x="1447801" y="2160265"/>
            <a:ext cx="223835" cy="788356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FF00"/>
            </a:solidFill>
            <a:prstDash val="dash"/>
            <a:round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457200" y="4198252"/>
            <a:ext cx="1981200" cy="230832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a = 1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hex(a)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0x1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hex(a&lt;&lt;1)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0x2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hex(a&lt;&lt;2)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0x4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hex(a&lt;&lt;5)</a:t>
            </a:r>
          </a:p>
          <a:p>
            <a:pPr latinLnBrk="1"/>
            <a:r>
              <a:rPr lang="pt-BR" altLang="ko-KR" sz="1600" dirty="0" smtClean="0">
                <a:solidFill>
                  <a:schemeClr val="bg1"/>
                </a:solidFill>
              </a:rPr>
              <a:t>0x20</a:t>
            </a:r>
            <a:endParaRPr lang="pt-BR" altLang="ko-KR" sz="16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2602523" y="4186529"/>
            <a:ext cx="1981200" cy="230832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b = 255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hex(b)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0xff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hex(b&gt;&gt;1)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0x7f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hex(b&gt;&gt;2)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0x3f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hex(b&gt;&gt;5)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0x7</a:t>
            </a:r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4747846" y="4175074"/>
            <a:ext cx="1981200" cy="230832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c = -255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hex(c)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-0xff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hex(c&gt;&gt;1)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-0x80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hex(c&gt;&gt;2)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-0x40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hex(c&gt;&gt;5)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-0x8</a:t>
            </a:r>
          </a:p>
        </p:txBody>
      </p:sp>
    </p:spTree>
    <p:extLst>
      <p:ext uri="{BB962C8B-B14F-4D97-AF65-F5344CB8AC3E}">
        <p14:creationId xmlns:p14="http://schemas.microsoft.com/office/powerpoint/2010/main" xmlns="" val="244281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/>
              <a:t>논리 연산은 참 또는 거짓의 진리 값을 </a:t>
            </a:r>
            <a:r>
              <a:rPr lang="ko-KR" altLang="en-US" dirty="0" err="1"/>
              <a:t>피연산자로</a:t>
            </a:r>
            <a:r>
              <a:rPr lang="ko-KR" altLang="en-US" dirty="0"/>
              <a:t> 하는 연산</a:t>
            </a:r>
            <a:endParaRPr lang="en-US" altLang="ko-KR" dirty="0" smtClean="0"/>
          </a:p>
          <a:p>
            <a:r>
              <a:rPr lang="ko-KR" altLang="ko-KR" dirty="0"/>
              <a:t>비트 논리 연산</a:t>
            </a:r>
            <a:r>
              <a:rPr lang="en-US" altLang="ko-KR" dirty="0"/>
              <a:t>(Bitwise Logical Operation)</a:t>
            </a:r>
            <a:r>
              <a:rPr lang="ko-KR" altLang="ko-KR" dirty="0"/>
              <a:t>도 데이터의 각 비트에 대해 수행하는 논리 연산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파이썬에서</a:t>
            </a:r>
            <a:r>
              <a:rPr lang="ko-KR" altLang="en-US" dirty="0" smtClean="0"/>
              <a:t> 제공하는 비트 논리 연산자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비트 다루기</a:t>
            </a:r>
            <a:r>
              <a:rPr lang="en-US" altLang="ko-KR" dirty="0"/>
              <a:t> – </a:t>
            </a:r>
            <a:r>
              <a:rPr lang="ko-KR" altLang="en-US" dirty="0" smtClean="0"/>
              <a:t>비트 논리 연산자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06674244"/>
              </p:ext>
            </p:extLst>
          </p:nvPr>
        </p:nvGraphicFramePr>
        <p:xfrm>
          <a:off x="457200" y="2718580"/>
          <a:ext cx="8229600" cy="337742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898365"/>
                <a:gridCol w="2251324"/>
                <a:gridCol w="5079911"/>
              </a:tblGrid>
              <a:tr h="60802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연산자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effectLst/>
                        </a:rPr>
                        <a:t>이름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>
                          <a:effectLst/>
                        </a:rPr>
                        <a:t>설명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9234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&amp;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effectLst/>
                        </a:rPr>
                        <a:t>논리곱</a:t>
                      </a:r>
                      <a:r>
                        <a:rPr lang="en-US" sz="1800" kern="100" dirty="0">
                          <a:effectLst/>
                        </a:rPr>
                        <a:t>(AND) </a:t>
                      </a:r>
                      <a:r>
                        <a:rPr lang="ko-KR" sz="1800" kern="100" dirty="0">
                          <a:effectLst/>
                        </a:rPr>
                        <a:t>연산자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>
                          <a:effectLst/>
                        </a:rPr>
                        <a:t>두 피연산자의 비트에 대해 논리곱을 수행합니다</a:t>
                      </a:r>
                      <a:r>
                        <a:rPr lang="en-US" sz="1800" kern="100">
                          <a:effectLst/>
                        </a:rPr>
                        <a:t>.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234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|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effectLst/>
                        </a:rPr>
                        <a:t>논리합</a:t>
                      </a:r>
                      <a:r>
                        <a:rPr lang="en-US" sz="1800" kern="100" dirty="0">
                          <a:effectLst/>
                        </a:rPr>
                        <a:t>(OR) </a:t>
                      </a:r>
                      <a:r>
                        <a:rPr lang="ko-KR" sz="1800" kern="100" dirty="0">
                          <a:effectLst/>
                        </a:rPr>
                        <a:t>연산자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>
                          <a:effectLst/>
                        </a:rPr>
                        <a:t>두 피연산자의 비트에 대해 논리합을 수행합니다</a:t>
                      </a:r>
                      <a:r>
                        <a:rPr lang="en-US" sz="1800" kern="100">
                          <a:effectLst/>
                        </a:rPr>
                        <a:t>.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234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^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effectLst/>
                        </a:rPr>
                        <a:t>배타적 논리합</a:t>
                      </a:r>
                      <a:r>
                        <a:rPr lang="en-US" sz="1800" kern="100" dirty="0">
                          <a:effectLst/>
                        </a:rPr>
                        <a:t>(XOR) </a:t>
                      </a:r>
                      <a:r>
                        <a:rPr lang="ko-KR" sz="1800" kern="100" dirty="0">
                          <a:effectLst/>
                        </a:rPr>
                        <a:t>연산자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>
                          <a:effectLst/>
                        </a:rPr>
                        <a:t>두 피연산자의 비트의 대해 배타적 논리합을 수행합니다</a:t>
                      </a:r>
                      <a:r>
                        <a:rPr lang="en-US" sz="1800" kern="100">
                          <a:effectLst/>
                        </a:rPr>
                        <a:t>.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234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~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effectLst/>
                        </a:rPr>
                        <a:t>보수</a:t>
                      </a:r>
                      <a:r>
                        <a:rPr lang="en-US" sz="1800" kern="100" dirty="0">
                          <a:effectLst/>
                        </a:rPr>
                        <a:t>(NOT) </a:t>
                      </a:r>
                      <a:r>
                        <a:rPr lang="ko-KR" sz="1800" kern="100" dirty="0">
                          <a:effectLst/>
                        </a:rPr>
                        <a:t>연산자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 err="1">
                          <a:effectLst/>
                        </a:rPr>
                        <a:t>피연산자의</a:t>
                      </a:r>
                      <a:r>
                        <a:rPr lang="ko-KR" sz="1800" kern="100" dirty="0">
                          <a:effectLst/>
                        </a:rPr>
                        <a:t> 비트에 대해</a:t>
                      </a:r>
                      <a:r>
                        <a:rPr lang="en-US" sz="1800" kern="100" dirty="0">
                          <a:effectLst/>
                        </a:rPr>
                        <a:t> 0</a:t>
                      </a:r>
                      <a:r>
                        <a:rPr lang="ko-KR" sz="1800" kern="100" dirty="0">
                          <a:effectLst/>
                        </a:rPr>
                        <a:t>은</a:t>
                      </a:r>
                      <a:r>
                        <a:rPr lang="en-US" sz="1800" kern="100" dirty="0">
                          <a:effectLst/>
                        </a:rPr>
                        <a:t> 1</a:t>
                      </a:r>
                      <a:r>
                        <a:rPr lang="ko-KR" sz="1800" kern="100" dirty="0">
                          <a:effectLst/>
                        </a:rPr>
                        <a:t>로</a:t>
                      </a:r>
                      <a:r>
                        <a:rPr lang="en-US" sz="1800" kern="100" dirty="0">
                          <a:effectLst/>
                        </a:rPr>
                        <a:t>, 1</a:t>
                      </a:r>
                      <a:r>
                        <a:rPr lang="ko-KR" sz="1800" kern="100" dirty="0">
                          <a:effectLst/>
                        </a:rPr>
                        <a:t>은</a:t>
                      </a:r>
                      <a:r>
                        <a:rPr lang="en-US" sz="1800" kern="100" dirty="0">
                          <a:effectLst/>
                        </a:rPr>
                        <a:t> 0</a:t>
                      </a:r>
                      <a:r>
                        <a:rPr lang="ko-KR" sz="1800" kern="100" dirty="0">
                          <a:effectLst/>
                        </a:rPr>
                        <a:t>으로 반전시킵니다</a:t>
                      </a:r>
                      <a:r>
                        <a:rPr lang="en-US" sz="1800" kern="100" dirty="0">
                          <a:effectLst/>
                        </a:rPr>
                        <a:t>. </a:t>
                      </a:r>
                      <a:r>
                        <a:rPr lang="ko-KR" sz="1800" kern="100" dirty="0" err="1">
                          <a:effectLst/>
                        </a:rPr>
                        <a:t>단항</a:t>
                      </a:r>
                      <a:r>
                        <a:rPr lang="ko-KR" sz="1800" kern="100" dirty="0">
                          <a:effectLst/>
                        </a:rPr>
                        <a:t> 연산자입니다</a:t>
                      </a:r>
                      <a:r>
                        <a:rPr lang="en-US" sz="1800" kern="100" dirty="0">
                          <a:effectLst/>
                        </a:rPr>
                        <a:t>.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8789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논리곱</a:t>
            </a:r>
            <a:r>
              <a:rPr lang="en-US" altLang="ko-KR" dirty="0" smtClean="0"/>
              <a:t>: </a:t>
            </a:r>
            <a:r>
              <a:rPr lang="ko-KR" altLang="ko-KR" dirty="0" smtClean="0"/>
              <a:t>두 </a:t>
            </a:r>
            <a:r>
              <a:rPr lang="ko-KR" altLang="ko-KR" dirty="0"/>
              <a:t>비트 모두가</a:t>
            </a:r>
            <a:r>
              <a:rPr lang="en-US" altLang="ko-KR" dirty="0"/>
              <a:t> 1(</a:t>
            </a:r>
            <a:r>
              <a:rPr lang="ko-KR" altLang="ko-KR" dirty="0"/>
              <a:t>참</a:t>
            </a:r>
            <a:r>
              <a:rPr lang="en-US" altLang="ko-KR" dirty="0"/>
              <a:t>)</a:t>
            </a:r>
            <a:r>
              <a:rPr lang="ko-KR" altLang="ko-KR" dirty="0"/>
              <a:t>이어야 결과도</a:t>
            </a:r>
            <a:r>
              <a:rPr lang="en-US" altLang="ko-KR" dirty="0"/>
              <a:t> 1(</a:t>
            </a:r>
            <a:r>
              <a:rPr lang="ko-KR" altLang="ko-KR" dirty="0"/>
              <a:t>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논리곱 연산자는 </a:t>
            </a:r>
            <a:r>
              <a:rPr lang="en-US" altLang="ko-KR" dirty="0" smtClean="0"/>
              <a:t>&amp;</a:t>
            </a:r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실습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비트 다루기</a:t>
            </a:r>
            <a:r>
              <a:rPr lang="en-US" altLang="ko-KR" dirty="0"/>
              <a:t> – </a:t>
            </a:r>
            <a:r>
              <a:rPr lang="ko-KR" altLang="en-US" dirty="0" smtClean="0"/>
              <a:t>비트 논리 연산자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3400" y="1676399"/>
            <a:ext cx="141708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457200" y="4977825"/>
            <a:ext cx="8382000" cy="5847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9 &amp; 10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19400" y="1827718"/>
            <a:ext cx="141708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23830397"/>
              </p:ext>
            </p:extLst>
          </p:nvPr>
        </p:nvGraphicFramePr>
        <p:xfrm>
          <a:off x="2819400" y="1827719"/>
          <a:ext cx="2887923" cy="2192402"/>
        </p:xfrm>
        <a:graphic>
          <a:graphicData uri="http://schemas.openxmlformats.org/presentationml/2006/ole">
            <p:oleObj spid="_x0000_s55303" name="Visio" r:id="rId3" imgW="1819118" imgH="1371719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0254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논리합</a:t>
            </a:r>
            <a:r>
              <a:rPr lang="en-US" altLang="ko-KR" dirty="0" smtClean="0"/>
              <a:t>: </a:t>
            </a:r>
            <a:r>
              <a:rPr lang="ko-KR" altLang="ko-KR" dirty="0" smtClean="0"/>
              <a:t>둘 </a:t>
            </a:r>
            <a:r>
              <a:rPr lang="ko-KR" altLang="ko-KR" dirty="0"/>
              <a:t>중 하나라도 참</a:t>
            </a:r>
            <a:r>
              <a:rPr lang="en-US" altLang="ko-KR" dirty="0"/>
              <a:t>(1)</a:t>
            </a:r>
            <a:r>
              <a:rPr lang="ko-KR" altLang="ko-KR" dirty="0"/>
              <a:t>이면 </a:t>
            </a:r>
            <a:r>
              <a:rPr lang="ko-KR" altLang="en-US" dirty="0" smtClean="0"/>
              <a:t>결과도 </a:t>
            </a:r>
            <a:r>
              <a:rPr lang="ko-KR" altLang="ko-KR" dirty="0" smtClean="0"/>
              <a:t>참</a:t>
            </a:r>
            <a:r>
              <a:rPr lang="en-US" altLang="ko-KR" dirty="0"/>
              <a:t>(1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논리합 연산자는 </a:t>
            </a:r>
            <a:r>
              <a:rPr lang="en-US" altLang="ko-KR" dirty="0" smtClean="0"/>
              <a:t>|</a:t>
            </a:r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실습 </a:t>
            </a:r>
            <a:r>
              <a:rPr lang="en-US" altLang="ko-KR" dirty="0"/>
              <a:t>2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비트 다루기</a:t>
            </a:r>
            <a:r>
              <a:rPr lang="en-US" altLang="ko-KR" dirty="0"/>
              <a:t> – </a:t>
            </a:r>
            <a:r>
              <a:rPr lang="ko-KR" altLang="en-US" dirty="0" smtClean="0"/>
              <a:t>비트 논리 연산자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3400" y="1676399"/>
            <a:ext cx="141708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457200" y="4977825"/>
            <a:ext cx="8382000" cy="5847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9 | 10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38399" y="1497011"/>
            <a:ext cx="145538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895599" y="1825304"/>
            <a:ext cx="145538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97298617"/>
              </p:ext>
            </p:extLst>
          </p:nvPr>
        </p:nvGraphicFramePr>
        <p:xfrm>
          <a:off x="2895600" y="1825304"/>
          <a:ext cx="3069690" cy="2314321"/>
        </p:xfrm>
        <a:graphic>
          <a:graphicData uri="http://schemas.openxmlformats.org/presentationml/2006/ole">
            <p:oleObj spid="_x0000_s56326" name="Visio" r:id="rId3" imgW="1819118" imgH="1371719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650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배타적 논리합</a:t>
            </a:r>
            <a:r>
              <a:rPr lang="en-US" altLang="ko-KR" dirty="0" smtClean="0"/>
              <a:t>: </a:t>
            </a:r>
            <a:r>
              <a:rPr lang="ko-KR" altLang="ko-KR" dirty="0"/>
              <a:t>두 </a:t>
            </a:r>
            <a:r>
              <a:rPr lang="ko-KR" altLang="ko-KR" dirty="0" err="1"/>
              <a:t>피연산자의</a:t>
            </a:r>
            <a:r>
              <a:rPr lang="ko-KR" altLang="ko-KR" dirty="0"/>
              <a:t> </a:t>
            </a:r>
            <a:r>
              <a:rPr lang="ko-KR" altLang="ko-KR" dirty="0" err="1"/>
              <a:t>진리값이</a:t>
            </a:r>
            <a:r>
              <a:rPr lang="ko-KR" altLang="ko-KR" dirty="0"/>
              <a:t> 서로 달라야 </a:t>
            </a:r>
            <a:r>
              <a:rPr lang="ko-KR" altLang="ko-KR" dirty="0" smtClean="0"/>
              <a:t>참</a:t>
            </a:r>
            <a:r>
              <a:rPr lang="en-US" altLang="ko-KR" dirty="0" smtClean="0"/>
              <a:t>(1)</a:t>
            </a:r>
          </a:p>
          <a:p>
            <a:r>
              <a:rPr lang="ko-KR" altLang="en-US" dirty="0" smtClean="0"/>
              <a:t>배타적 논리합 연산자는 </a:t>
            </a:r>
            <a:r>
              <a:rPr lang="en-US" altLang="ko-KR" dirty="0"/>
              <a:t>^</a:t>
            </a:r>
            <a:endParaRPr lang="en-US" altLang="ko-KR" dirty="0" smtClean="0"/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실습 </a:t>
            </a:r>
            <a:r>
              <a:rPr lang="en-US" altLang="ko-KR" dirty="0"/>
              <a:t>3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비트 다루기</a:t>
            </a:r>
            <a:r>
              <a:rPr lang="en-US" altLang="ko-KR" dirty="0"/>
              <a:t> – </a:t>
            </a:r>
            <a:r>
              <a:rPr lang="ko-KR" altLang="en-US" dirty="0" smtClean="0"/>
              <a:t>비트 논리 연산자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3400" y="1676399"/>
            <a:ext cx="141708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457200" y="4977825"/>
            <a:ext cx="8382000" cy="5847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9 ^ 10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38399" y="1497011"/>
            <a:ext cx="145538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895599" y="1825304"/>
            <a:ext cx="145538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67000" y="1676398"/>
            <a:ext cx="161559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22263419"/>
              </p:ext>
            </p:extLst>
          </p:nvPr>
        </p:nvGraphicFramePr>
        <p:xfrm>
          <a:off x="2667000" y="1676399"/>
          <a:ext cx="3248026" cy="2457056"/>
        </p:xfrm>
        <a:graphic>
          <a:graphicData uri="http://schemas.openxmlformats.org/presentationml/2006/ole">
            <p:oleObj spid="_x0000_s57347" name="Visio" r:id="rId3" imgW="1834698" imgH="1387741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279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보수 연산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피연산자의</a:t>
            </a:r>
            <a:r>
              <a:rPr lang="ko-KR" altLang="en-US" dirty="0" smtClean="0"/>
              <a:t> </a:t>
            </a:r>
            <a:r>
              <a:rPr lang="ko-KR" altLang="ko-KR" dirty="0" err="1" smtClean="0"/>
              <a:t>비트를</a:t>
            </a:r>
            <a:r>
              <a:rPr lang="en-US" altLang="ko-KR" dirty="0" smtClean="0"/>
              <a:t> </a:t>
            </a:r>
            <a:r>
              <a:rPr lang="en-US" altLang="ko-KR" dirty="0"/>
              <a:t>0</a:t>
            </a:r>
            <a:r>
              <a:rPr lang="ko-KR" altLang="ko-KR" dirty="0"/>
              <a:t>에서</a:t>
            </a:r>
            <a:r>
              <a:rPr lang="en-US" altLang="ko-KR" dirty="0"/>
              <a:t> 1</a:t>
            </a:r>
            <a:r>
              <a:rPr lang="ko-KR" altLang="ko-KR" dirty="0"/>
              <a:t>로</a:t>
            </a:r>
            <a:r>
              <a:rPr lang="en-US" altLang="ko-KR" dirty="0"/>
              <a:t>, 1</a:t>
            </a:r>
            <a:r>
              <a:rPr lang="ko-KR" altLang="ko-KR" dirty="0"/>
              <a:t>에서</a:t>
            </a:r>
            <a:r>
              <a:rPr lang="en-US" altLang="ko-KR" dirty="0"/>
              <a:t> 0</a:t>
            </a:r>
            <a:r>
              <a:rPr lang="ko-KR" altLang="ko-KR" dirty="0"/>
              <a:t>으로 </a:t>
            </a:r>
            <a:r>
              <a:rPr lang="ko-KR" altLang="ko-KR" dirty="0" smtClean="0"/>
              <a:t>뒤집</a:t>
            </a:r>
            <a:r>
              <a:rPr lang="ko-KR" altLang="en-US" dirty="0" smtClean="0"/>
              <a:t>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보수 연산자는 </a:t>
            </a:r>
            <a:r>
              <a:rPr lang="en-US" altLang="ko-KR" dirty="0" smtClean="0"/>
              <a:t>~</a:t>
            </a:r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실습 </a:t>
            </a:r>
            <a:r>
              <a:rPr lang="en-US" altLang="ko-KR" dirty="0"/>
              <a:t>4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비트 다루기</a:t>
            </a:r>
            <a:r>
              <a:rPr lang="en-US" altLang="ko-KR" dirty="0"/>
              <a:t> – </a:t>
            </a:r>
            <a:r>
              <a:rPr lang="ko-KR" altLang="en-US" dirty="0" smtClean="0"/>
              <a:t>비트 논리 연산자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3400" y="1676399"/>
            <a:ext cx="141708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457200" y="4977825"/>
            <a:ext cx="83820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a = 255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~a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-256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38399" y="1497011"/>
            <a:ext cx="145538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895599" y="1825304"/>
            <a:ext cx="145538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67000" y="1676398"/>
            <a:ext cx="161559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85800" y="1982625"/>
            <a:ext cx="102242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8697914"/>
              </p:ext>
            </p:extLst>
          </p:nvPr>
        </p:nvGraphicFramePr>
        <p:xfrm>
          <a:off x="457199" y="1781013"/>
          <a:ext cx="8153401" cy="1845029"/>
        </p:xfrm>
        <a:graphic>
          <a:graphicData uri="http://schemas.openxmlformats.org/presentationml/2006/ole">
            <p:oleObj spid="_x0000_s58371" name="Visio" r:id="rId3" imgW="5794721" imgH="1306379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85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그림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81175"/>
            <a:ext cx="6157912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내용 개체 틀 1"/>
          <p:cNvSpPr>
            <a:spLocks noGrp="1"/>
          </p:cNvSpPr>
          <p:nvPr>
            <p:ph sz="quarter" idx="10"/>
          </p:nvPr>
        </p:nvSpPr>
        <p:spPr>
          <a:xfrm>
            <a:off x="193675" y="9144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  <a:endParaRPr lang="ko-KR" altLang="en-US" dirty="0" smtClean="0"/>
          </a:p>
        </p:txBody>
      </p:sp>
      <p:sp>
        <p:nvSpPr>
          <p:cNvPr id="1331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</a:p>
        </p:txBody>
      </p:sp>
      <p:sp>
        <p:nvSpPr>
          <p:cNvPr id="5" name="사각형 설명선 4"/>
          <p:cNvSpPr/>
          <p:nvPr/>
        </p:nvSpPr>
        <p:spPr>
          <a:xfrm>
            <a:off x="4114800" y="3429000"/>
            <a:ext cx="4765675" cy="2819400"/>
          </a:xfrm>
          <a:prstGeom prst="wedgeRectCallout">
            <a:avLst>
              <a:gd name="adj1" fmla="val -89598"/>
              <a:gd name="adj2" fmla="val -33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ko-KR" sz="1400" dirty="0"/>
              <a:t>a</a:t>
            </a:r>
            <a:r>
              <a:rPr lang="ko-KR" altLang="en-US" sz="1400" dirty="0"/>
              <a:t>에 담겨있는 </a:t>
            </a:r>
            <a:r>
              <a:rPr lang="en-US" altLang="ko-KR" sz="1400" dirty="0"/>
              <a:t>2020</a:t>
            </a:r>
            <a:r>
              <a:rPr lang="ko-KR" altLang="en-US" sz="1400" dirty="0"/>
              <a:t>에서 </a:t>
            </a:r>
            <a:r>
              <a:rPr lang="en-US" altLang="ko-KR" sz="1400" dirty="0"/>
              <a:t>20</a:t>
            </a:r>
            <a:r>
              <a:rPr lang="ko-KR" altLang="en-US" sz="1400" dirty="0"/>
              <a:t>을 뺀 값을 다시 </a:t>
            </a:r>
            <a:r>
              <a:rPr lang="en-US" altLang="ko-KR" sz="1400" dirty="0"/>
              <a:t>a</a:t>
            </a:r>
            <a:r>
              <a:rPr lang="ko-KR" altLang="en-US" sz="1400" dirty="0"/>
              <a:t>에 저장</a:t>
            </a:r>
          </a:p>
        </p:txBody>
      </p:sp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4953000" y="498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5467350" y="4467225"/>
            <a:ext cx="9144000" cy="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13320" name="개체 9"/>
          <p:cNvGraphicFramePr>
            <a:graphicFrameLocks noChangeAspect="1"/>
          </p:cNvGraphicFramePr>
          <p:nvPr/>
        </p:nvGraphicFramePr>
        <p:xfrm>
          <a:off x="5029200" y="3802063"/>
          <a:ext cx="2936875" cy="2370137"/>
        </p:xfrm>
        <a:graphic>
          <a:graphicData uri="http://schemas.openxmlformats.org/presentationml/2006/ole">
            <p:oleObj spid="_x0000_s13330" name="Visio" r:id="rId4" imgW="1886012" imgH="157162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smtClean="0"/>
              <a:t>텍스트</a:t>
            </a:r>
            <a:r>
              <a:rPr lang="en-US" altLang="ko-KR" smtClean="0"/>
              <a:t>, </a:t>
            </a:r>
            <a:r>
              <a:rPr lang="ko-KR" altLang="ko-KR" smtClean="0"/>
              <a:t>이미지</a:t>
            </a:r>
            <a:r>
              <a:rPr lang="en-US" altLang="ko-KR" smtClean="0"/>
              <a:t>, </a:t>
            </a:r>
            <a:r>
              <a:rPr lang="ko-KR" altLang="ko-KR" smtClean="0"/>
              <a:t>음성 등 </a:t>
            </a:r>
            <a:r>
              <a:rPr lang="ko-KR" altLang="en-US" smtClean="0"/>
              <a:t>컴퓨터의 </a:t>
            </a:r>
            <a:r>
              <a:rPr lang="ko-KR" altLang="ko-KR" smtClean="0"/>
              <a:t>다양한 데이터</a:t>
            </a:r>
            <a:r>
              <a:rPr lang="en-US" altLang="ko-KR" smtClean="0"/>
              <a:t> </a:t>
            </a:r>
            <a:r>
              <a:rPr lang="ko-KR" altLang="en-US" smtClean="0"/>
              <a:t>처리는 </a:t>
            </a:r>
            <a:r>
              <a:rPr lang="ko-KR" altLang="ko-KR" smtClean="0"/>
              <a:t>수 처리를 응용</a:t>
            </a:r>
            <a:r>
              <a:rPr lang="ko-KR" altLang="en-US" smtClean="0"/>
              <a:t>하여 이루어짐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ko-KR" smtClean="0"/>
              <a:t>파이썬은 기본적으로 </a:t>
            </a:r>
            <a:r>
              <a:rPr lang="ko-KR" altLang="en-US" smtClean="0"/>
              <a:t>지원하는 </a:t>
            </a:r>
            <a:r>
              <a:rPr lang="ko-KR" altLang="ko-KR" smtClean="0"/>
              <a:t>세 종류의 수</a:t>
            </a:r>
            <a:endParaRPr lang="en-US" altLang="ko-KR" smtClean="0"/>
          </a:p>
          <a:p>
            <a:pPr lvl="1"/>
            <a:r>
              <a:rPr lang="ko-KR" altLang="en-US" smtClean="0"/>
              <a:t>정수</a:t>
            </a:r>
            <a:endParaRPr lang="en-US" altLang="ko-KR" smtClean="0"/>
          </a:p>
          <a:p>
            <a:pPr lvl="1"/>
            <a:r>
              <a:rPr lang="ko-KR" altLang="en-US" smtClean="0"/>
              <a:t>실수</a:t>
            </a:r>
            <a:endParaRPr lang="en-US" altLang="ko-KR" smtClean="0"/>
          </a:p>
          <a:p>
            <a:pPr lvl="1"/>
            <a:r>
              <a:rPr lang="ko-KR" altLang="en-US" smtClean="0"/>
              <a:t>복소수</a:t>
            </a:r>
          </a:p>
        </p:txBody>
      </p:sp>
      <p:sp>
        <p:nvSpPr>
          <p:cNvPr id="1433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 다루기</a:t>
            </a: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 smtClean="0"/>
              <a:t>정수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ko-KR" dirty="0" smtClean="0"/>
              <a:t>음의 정수</a:t>
            </a:r>
            <a:r>
              <a:rPr lang="en-US" altLang="ko-KR" dirty="0" smtClean="0"/>
              <a:t>, 0, </a:t>
            </a:r>
            <a:r>
              <a:rPr lang="ko-KR" altLang="ko-KR" dirty="0" smtClean="0"/>
              <a:t>양의 정수</a:t>
            </a:r>
            <a:endParaRPr lang="en-US" altLang="ko-KR" dirty="0" smtClean="0"/>
          </a:p>
          <a:p>
            <a:pPr lvl="1"/>
            <a:r>
              <a:rPr lang="ko-KR" altLang="ko-KR" dirty="0" err="1" smtClean="0"/>
              <a:t>파이썬에서는</a:t>
            </a:r>
            <a:r>
              <a:rPr lang="ko-KR" altLang="ko-KR" dirty="0" smtClean="0"/>
              <a:t> 메모리가 허용하는 한</a:t>
            </a:r>
            <a:r>
              <a:rPr lang="en-US" altLang="ko-KR" dirty="0" smtClean="0"/>
              <a:t>, </a:t>
            </a:r>
            <a:r>
              <a:rPr lang="ko-KR" altLang="ko-KR" dirty="0" smtClean="0"/>
              <a:t>무한대의 정수를 다룰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변수에 정수 입력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 다루기 </a:t>
            </a:r>
            <a:r>
              <a:rPr lang="en-US" altLang="ko-KR" smtClean="0"/>
              <a:t>- </a:t>
            </a:r>
            <a:r>
              <a:rPr lang="ko-KR" altLang="en-US" smtClean="0"/>
              <a:t>정수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5365" name="직사각형 2"/>
          <p:cNvSpPr>
            <a:spLocks noChangeArrowheads="1"/>
          </p:cNvSpPr>
          <p:nvPr/>
        </p:nvSpPr>
        <p:spPr bwMode="auto">
          <a:xfrm>
            <a:off x="457200" y="3048000"/>
            <a:ext cx="8382000" cy="2862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3</a:t>
            </a:r>
            <a:endParaRPr lang="ko-KR" altLang="ko-KR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 = 123456789</a:t>
            </a:r>
            <a:endParaRPr lang="ko-KR" altLang="ko-KR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 = 1234567890123456789012345678901234567890 </a:t>
            </a:r>
          </a:p>
          <a:p>
            <a:pPr algn="just" latinLnBrk="1"/>
            <a:r>
              <a:rPr lang="en-US" altLang="ko-KR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</a:t>
            </a:r>
            <a:endParaRPr lang="ko-KR" altLang="ko-KR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  <a:endParaRPr lang="ko-KR" altLang="ko-KR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</a:t>
            </a:r>
            <a:endParaRPr lang="ko-KR" altLang="ko-KR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123456789</a:t>
            </a:r>
            <a:endParaRPr lang="ko-KR" altLang="ko-KR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</a:t>
            </a:r>
            <a:endParaRPr lang="ko-KR" altLang="ko-KR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1234567890123456789012345678901234567890</a:t>
            </a:r>
            <a:endParaRPr lang="ko-KR" altLang="ko-KR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 (</a:t>
            </a:r>
            <a:r>
              <a:rPr lang="ko-KR" altLang="en-US" dirty="0" smtClean="0"/>
              <a:t>변수에 음수 입력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3 (</a:t>
            </a:r>
            <a:r>
              <a:rPr lang="ko-KR" altLang="en-US" dirty="0" smtClean="0"/>
              <a:t>변수 형식 확인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1638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 다루기 </a:t>
            </a:r>
            <a:r>
              <a:rPr lang="en-US" altLang="ko-KR" smtClean="0"/>
              <a:t>- </a:t>
            </a:r>
            <a:r>
              <a:rPr lang="ko-KR" altLang="en-US" smtClean="0"/>
              <a:t>정수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6389" name="직사각형 2"/>
          <p:cNvSpPr>
            <a:spLocks noChangeArrowheads="1"/>
          </p:cNvSpPr>
          <p:nvPr/>
        </p:nvSpPr>
        <p:spPr bwMode="auto">
          <a:xfrm>
            <a:off x="457200" y="1371600"/>
            <a:ext cx="8382000" cy="31702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>
                <a:solidFill>
                  <a:schemeClr val="bg1"/>
                </a:solidFill>
              </a:rPr>
              <a:t>&gt;&gt;&gt; d = -1234567890123456789012345678901234567890 # 1234567890</a:t>
            </a:r>
            <a:r>
              <a:rPr lang="ko-KR" altLang="ko-KR">
                <a:solidFill>
                  <a:schemeClr val="bg1"/>
                </a:solidFill>
              </a:rPr>
              <a:t>을 네 번 타이프</a:t>
            </a:r>
          </a:p>
          <a:p>
            <a:pPr latinLnBrk="1"/>
            <a:r>
              <a:rPr lang="en-US" altLang="ko-KR">
                <a:solidFill>
                  <a:schemeClr val="bg1"/>
                </a:solidFill>
              </a:rPr>
              <a:t>&gt;&gt;&gt; e = -123456789</a:t>
            </a:r>
            <a:endParaRPr lang="ko-KR" altLang="ko-KR">
              <a:solidFill>
                <a:schemeClr val="bg1"/>
              </a:solidFill>
            </a:endParaRPr>
          </a:p>
          <a:p>
            <a:pPr latinLnBrk="1"/>
            <a:r>
              <a:rPr lang="en-US" altLang="ko-KR">
                <a:solidFill>
                  <a:schemeClr val="bg1"/>
                </a:solidFill>
              </a:rPr>
              <a:t>&gt;&gt;&gt; f = -3</a:t>
            </a:r>
            <a:endParaRPr lang="ko-KR" altLang="ko-KR">
              <a:solidFill>
                <a:schemeClr val="bg1"/>
              </a:solidFill>
            </a:endParaRPr>
          </a:p>
          <a:p>
            <a:pPr latinLnBrk="1"/>
            <a:r>
              <a:rPr lang="en-US" altLang="ko-KR">
                <a:solidFill>
                  <a:schemeClr val="bg1"/>
                </a:solidFill>
              </a:rPr>
              <a:t>&gt;&gt;&gt; d</a:t>
            </a:r>
            <a:endParaRPr lang="ko-KR" altLang="ko-KR">
              <a:solidFill>
                <a:schemeClr val="bg1"/>
              </a:solidFill>
            </a:endParaRPr>
          </a:p>
          <a:p>
            <a:pPr latinLnBrk="1"/>
            <a:r>
              <a:rPr lang="en-US" altLang="ko-KR">
                <a:solidFill>
                  <a:schemeClr val="bg1"/>
                </a:solidFill>
              </a:rPr>
              <a:t>-1234567890123456789012345678901234567890 </a:t>
            </a:r>
            <a:endParaRPr lang="ko-KR" altLang="ko-KR">
              <a:solidFill>
                <a:schemeClr val="bg1"/>
              </a:solidFill>
            </a:endParaRPr>
          </a:p>
          <a:p>
            <a:pPr latinLnBrk="1"/>
            <a:r>
              <a:rPr lang="en-US" altLang="ko-KR">
                <a:solidFill>
                  <a:schemeClr val="bg1"/>
                </a:solidFill>
              </a:rPr>
              <a:t>&gt;&gt;&gt; e</a:t>
            </a:r>
            <a:endParaRPr lang="ko-KR" altLang="ko-KR">
              <a:solidFill>
                <a:schemeClr val="bg1"/>
              </a:solidFill>
            </a:endParaRPr>
          </a:p>
          <a:p>
            <a:pPr latinLnBrk="1"/>
            <a:r>
              <a:rPr lang="en-US" altLang="ko-KR">
                <a:solidFill>
                  <a:schemeClr val="bg1"/>
                </a:solidFill>
              </a:rPr>
              <a:t>-123456789</a:t>
            </a:r>
            <a:endParaRPr lang="ko-KR" altLang="ko-KR">
              <a:solidFill>
                <a:schemeClr val="bg1"/>
              </a:solidFill>
            </a:endParaRPr>
          </a:p>
          <a:p>
            <a:pPr latinLnBrk="1"/>
            <a:r>
              <a:rPr lang="en-US" altLang="ko-KR">
                <a:solidFill>
                  <a:schemeClr val="bg1"/>
                </a:solidFill>
              </a:rPr>
              <a:t>&gt;&gt;&gt; f</a:t>
            </a:r>
            <a:endParaRPr lang="ko-KR" altLang="ko-KR">
              <a:solidFill>
                <a:schemeClr val="bg1"/>
              </a:solidFill>
            </a:endParaRPr>
          </a:p>
          <a:p>
            <a:pPr latinLnBrk="1"/>
            <a:r>
              <a:rPr lang="en-US" altLang="ko-KR">
                <a:solidFill>
                  <a:schemeClr val="bg1"/>
                </a:solidFill>
              </a:rPr>
              <a:t>-3</a:t>
            </a:r>
            <a:endParaRPr lang="ko-KR" altLang="ko-KR">
              <a:solidFill>
                <a:schemeClr val="bg1"/>
              </a:solidFill>
            </a:endParaRPr>
          </a:p>
        </p:txBody>
      </p:sp>
      <p:sp>
        <p:nvSpPr>
          <p:cNvPr id="16390" name="직사각형 5"/>
          <p:cNvSpPr>
            <a:spLocks noChangeArrowheads="1"/>
          </p:cNvSpPr>
          <p:nvPr/>
        </p:nvSpPr>
        <p:spPr bwMode="auto">
          <a:xfrm>
            <a:off x="457200" y="5308600"/>
            <a:ext cx="8382000" cy="1016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>
                <a:solidFill>
                  <a:schemeClr val="bg1"/>
                </a:solidFill>
              </a:rPr>
              <a:t>&gt;&gt;&gt; f = -3</a:t>
            </a:r>
            <a:endParaRPr lang="ko-KR" altLang="ko-KR">
              <a:solidFill>
                <a:schemeClr val="bg1"/>
              </a:solidFill>
            </a:endParaRPr>
          </a:p>
          <a:p>
            <a:pPr latinLnBrk="1"/>
            <a:r>
              <a:rPr lang="en-US" altLang="ko-KR">
                <a:solidFill>
                  <a:schemeClr val="bg1"/>
                </a:solidFill>
              </a:rPr>
              <a:t>&gt;&gt;&gt; type(f)</a:t>
            </a:r>
            <a:endParaRPr lang="ko-KR" altLang="ko-KR">
              <a:solidFill>
                <a:schemeClr val="bg1"/>
              </a:solidFill>
            </a:endParaRPr>
          </a:p>
          <a:p>
            <a:pPr latinLnBrk="1"/>
            <a:r>
              <a:rPr lang="en-US" altLang="ko-KR">
                <a:solidFill>
                  <a:schemeClr val="bg1"/>
                </a:solidFill>
              </a:rPr>
              <a:t>&lt;</a:t>
            </a:r>
            <a:r>
              <a:rPr lang="en-US" altLang="ko-KR" b="1">
                <a:solidFill>
                  <a:schemeClr val="bg1"/>
                </a:solidFill>
              </a:rPr>
              <a:t>class</a:t>
            </a:r>
            <a:r>
              <a:rPr lang="en-US" altLang="ko-KR">
                <a:solidFill>
                  <a:schemeClr val="bg1"/>
                </a:solidFill>
              </a:rPr>
              <a:t> 'int'&gt;</a:t>
            </a:r>
            <a:endParaRPr lang="ko-KR" altLang="ko-KR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err="1" smtClean="0"/>
              <a:t>파이썬에서</a:t>
            </a:r>
            <a:r>
              <a:rPr lang="ko-KR" altLang="en-US" dirty="0" smtClean="0"/>
              <a:t> 제공하는 사칙 연산자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4 (</a:t>
            </a:r>
            <a:r>
              <a:rPr lang="ko-KR" altLang="en-US" dirty="0" smtClean="0"/>
              <a:t>덧셈과 뺄셈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 다루기 </a:t>
            </a:r>
            <a:r>
              <a:rPr lang="en-US" altLang="ko-KR" smtClean="0"/>
              <a:t>- </a:t>
            </a:r>
            <a:r>
              <a:rPr lang="ko-KR" altLang="en-US" smtClean="0"/>
              <a:t>정수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70509229"/>
              </p:ext>
            </p:extLst>
          </p:nvPr>
        </p:nvGraphicFramePr>
        <p:xfrm>
          <a:off x="743585" y="1319629"/>
          <a:ext cx="6114415" cy="256657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56710"/>
                <a:gridCol w="3057705"/>
              </a:tblGrid>
              <a:tr h="36665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907415" algn="ctr"/>
                          <a:tab pos="1814830" algn="r"/>
                        </a:tabLst>
                      </a:pPr>
                      <a:r>
                        <a:rPr lang="en-US" sz="1600" kern="100" dirty="0">
                          <a:effectLst/>
                        </a:rPr>
                        <a:t>	</a:t>
                      </a:r>
                      <a:r>
                        <a:rPr lang="ko-KR" sz="1600" kern="100" dirty="0">
                          <a:effectLst/>
                        </a:rPr>
                        <a:t>연산</a:t>
                      </a:r>
                      <a:r>
                        <a:rPr lang="en-US" sz="1600" kern="100" dirty="0">
                          <a:effectLst/>
                        </a:rPr>
                        <a:t>	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기호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665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더하기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+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665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빼기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665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곱하기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*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665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나눗셈의 몫 구하기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//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665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나눗셈의 나머지 구하기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%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665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나누기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직사각형 5"/>
          <p:cNvSpPr>
            <a:spLocks noChangeArrowheads="1"/>
          </p:cNvSpPr>
          <p:nvPr/>
        </p:nvSpPr>
        <p:spPr bwMode="auto">
          <a:xfrm>
            <a:off x="457200" y="4572000"/>
            <a:ext cx="8382000" cy="193899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a = 3 + 4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a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7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b = 7 - 10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b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-3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16432</TotalTime>
  <Words>2705</Words>
  <Application>Microsoft Office PowerPoint</Application>
  <PresentationFormat>화면 슬라이드 쇼(4:3)</PresentationFormat>
  <Paragraphs>960</Paragraphs>
  <Slides>49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62" baseType="lpstr">
      <vt:lpstr>굴림</vt:lpstr>
      <vt:lpstr>Arial</vt:lpstr>
      <vt:lpstr>HY견고딕</vt:lpstr>
      <vt:lpstr>나눔고딕</vt:lpstr>
      <vt:lpstr>Wingdings</vt:lpstr>
      <vt:lpstr>돋움</vt:lpstr>
      <vt:lpstr>맑은 고딕</vt:lpstr>
      <vt:lpstr>돋움체</vt:lpstr>
      <vt:lpstr>Times New Roman</vt:lpstr>
      <vt:lpstr>HY헤드라인M</vt:lpstr>
      <vt:lpstr>Verdana</vt:lpstr>
      <vt:lpstr>2_디자인 사용자 지정</vt:lpstr>
      <vt:lpstr>Visio</vt:lpstr>
      <vt:lpstr>데이터 다루기 - 수와 텍스트, 그리고 비트</vt:lpstr>
      <vt:lpstr>슬라이드 2</vt:lpstr>
      <vt:lpstr>변수</vt:lpstr>
      <vt:lpstr>변수</vt:lpstr>
      <vt:lpstr>변수</vt:lpstr>
      <vt:lpstr>수 다루기</vt:lpstr>
      <vt:lpstr>수 다루기 - 정수</vt:lpstr>
      <vt:lpstr>수 다루기 - 정수</vt:lpstr>
      <vt:lpstr>수 다루기 - 정수</vt:lpstr>
      <vt:lpstr>수 다루기 - 정수</vt:lpstr>
      <vt:lpstr>수 다루기 - 정수</vt:lpstr>
      <vt:lpstr>수 다루기 - 정수</vt:lpstr>
      <vt:lpstr>수 다루기 - 정수</vt:lpstr>
      <vt:lpstr>수 다루기 - 정수</vt:lpstr>
      <vt:lpstr>수 다루기 - 정수</vt:lpstr>
      <vt:lpstr>수 다루기 - 실수</vt:lpstr>
      <vt:lpstr>수 다루기 - 실수</vt:lpstr>
      <vt:lpstr>수 다루기 - 실수</vt:lpstr>
      <vt:lpstr>수 다루기 - 복소수</vt:lpstr>
      <vt:lpstr>수 다루기 – math 모듈을 이용한 계산</vt:lpstr>
      <vt:lpstr>수 다루기 – math 모듈을 이용한 계산</vt:lpstr>
      <vt:lpstr>수 다루기 – math 모듈을 이용한 계산</vt:lpstr>
      <vt:lpstr>수 다루기 – math 모듈을 이용한 계산</vt:lpstr>
      <vt:lpstr>수 다루기 – math 모듈을 이용한 계산</vt:lpstr>
      <vt:lpstr>수 다루기 – math 모듈을 이용한 계산</vt:lpstr>
      <vt:lpstr>텍스트 다루기</vt:lpstr>
      <vt:lpstr>텍스트 다루기</vt:lpstr>
      <vt:lpstr>텍스트 다루기</vt:lpstr>
      <vt:lpstr>텍스트 다루기</vt:lpstr>
      <vt:lpstr>텍스트 다루기</vt:lpstr>
      <vt:lpstr>텍스트 다루기</vt:lpstr>
      <vt:lpstr>텍스트 다루기 - 문자열 메소드</vt:lpstr>
      <vt:lpstr>텍스트 다루기 - 문자열 메소드</vt:lpstr>
      <vt:lpstr>텍스트 다루기 - 문자열 메소드</vt:lpstr>
      <vt:lpstr>텍스트 다루기 - 문자열 메소드</vt:lpstr>
      <vt:lpstr>텍스트 다루기 - 문자열 메소드</vt:lpstr>
      <vt:lpstr>수에서 텍스트로, 텍스트에서 수로</vt:lpstr>
      <vt:lpstr>수에서 텍스트로, 텍스트에서 수로</vt:lpstr>
      <vt:lpstr>수에서 텍스트로, 텍스트에서 수로</vt:lpstr>
      <vt:lpstr>비트 다루기</vt:lpstr>
      <vt:lpstr>비트 다루기 – 시프트 연산자</vt:lpstr>
      <vt:lpstr>비트 다루기 – 시프트 연산자</vt:lpstr>
      <vt:lpstr>비트 다루기 – 시프트 연산자</vt:lpstr>
      <vt:lpstr>비트 다루기 – 시프트 연산자</vt:lpstr>
      <vt:lpstr>비트 다루기 – 비트 논리 연산자</vt:lpstr>
      <vt:lpstr>비트 다루기 – 비트 논리 연산자</vt:lpstr>
      <vt:lpstr>비트 다루기 – 비트 논리 연산자</vt:lpstr>
      <vt:lpstr>비트 다루기 – 비트 논리 연산자</vt:lpstr>
      <vt:lpstr>비트 다루기 – 비트 논리 연산자</vt:lpstr>
    </vt:vector>
  </TitlesOfParts>
  <Company>GuildDesign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Windows 사용자</cp:lastModifiedBy>
  <cp:revision>2576</cp:revision>
  <dcterms:created xsi:type="dcterms:W3CDTF">2004-07-21T02:43:03Z</dcterms:created>
  <dcterms:modified xsi:type="dcterms:W3CDTF">2018-03-13T07:33:43Z</dcterms:modified>
</cp:coreProperties>
</file>