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Default Extension="vsdx" ContentType="application/vnd.ms-visio.drawing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285" r:id="rId1"/>
  </p:sldMasterIdLst>
  <p:notesMasterIdLst>
    <p:notesMasterId r:id="rId25"/>
  </p:notesMasterIdLst>
  <p:handoutMasterIdLst>
    <p:handoutMasterId r:id="rId26"/>
  </p:handoutMasterIdLst>
  <p:sldIdLst>
    <p:sldId id="256" r:id="rId2"/>
    <p:sldId id="380" r:id="rId3"/>
    <p:sldId id="541" r:id="rId4"/>
    <p:sldId id="543" r:id="rId5"/>
    <p:sldId id="544" r:id="rId6"/>
    <p:sldId id="545" r:id="rId7"/>
    <p:sldId id="546" r:id="rId8"/>
    <p:sldId id="547" r:id="rId9"/>
    <p:sldId id="548" r:id="rId10"/>
    <p:sldId id="549" r:id="rId11"/>
    <p:sldId id="550" r:id="rId12"/>
    <p:sldId id="551" r:id="rId13"/>
    <p:sldId id="552" r:id="rId14"/>
    <p:sldId id="553" r:id="rId15"/>
    <p:sldId id="555" r:id="rId16"/>
    <p:sldId id="554" r:id="rId17"/>
    <p:sldId id="556" r:id="rId18"/>
    <p:sldId id="557" r:id="rId19"/>
    <p:sldId id="558" r:id="rId20"/>
    <p:sldId id="559" r:id="rId21"/>
    <p:sldId id="560" r:id="rId22"/>
    <p:sldId id="561" r:id="rId23"/>
    <p:sldId id="562" r:id="rId24"/>
  </p:sldIdLst>
  <p:sldSz cx="9144000" cy="6858000" type="screen4x3"/>
  <p:notesSz cx="6797675" cy="9874250"/>
  <p:embeddedFontLst>
    <p:embeddedFont>
      <p:font typeface="HY견고딕" pitchFamily="18" charset="-127"/>
      <p:regular r:id="rId27"/>
    </p:embeddedFont>
    <p:embeddedFont>
      <p:font typeface="나눔고딕" charset="-127"/>
      <p:regular r:id="rId28"/>
      <p:bold r:id="rId29"/>
    </p:embeddedFont>
    <p:embeddedFont>
      <p:font typeface="맑은 고딕" pitchFamily="50" charset="-127"/>
      <p:regular r:id="rId30"/>
      <p:bold r:id="rId31"/>
    </p:embeddedFont>
    <p:embeddedFont>
      <p:font typeface="HY헤드라인M" pitchFamily="18" charset="-127"/>
      <p:regular r:id="rId32"/>
    </p:embeddedFont>
    <p:embeddedFont>
      <p:font typeface="Verdana" pitchFamily="3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4DF90"/>
    <a:srgbClr val="660033"/>
    <a:srgbClr val="640032"/>
    <a:srgbClr val="452103"/>
    <a:srgbClr val="683104"/>
    <a:srgbClr val="592A03"/>
    <a:srgbClr val="CC9900"/>
    <a:srgbClr val="CCC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808" autoAdjust="0"/>
    <p:restoredTop sz="94711" autoAdjust="0"/>
  </p:normalViewPr>
  <p:slideViewPr>
    <p:cSldViewPr showGuides="1">
      <p:cViewPr varScale="1">
        <p:scale>
          <a:sx n="68" d="100"/>
          <a:sy n="68" d="100"/>
        </p:scale>
        <p:origin x="-666" y="-102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D6D8E07F-0976-46E2-904E-95C00B6F9385}" type="datetimeFigureOut">
              <a:rPr lang="ko-KR" altLang="en-US"/>
              <a:pPr>
                <a:defRPr/>
              </a:pPr>
              <a:t>2018-03-13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7FD09C7F-A55B-41D6-AE96-C53DAC1279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681533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6054449-A562-48AA-B6DA-0078C595B212}" type="datetimeFigureOut">
              <a:rPr lang="ko-KR" altLang="en-US"/>
              <a:pPr>
                <a:defRPr/>
              </a:pPr>
              <a:t>2018-03-13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E945DB59-14D1-455B-8746-E9D105B5CF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33054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39942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86686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=""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98486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>
                <a:latin typeface="나눔고딕" pitchFamily="50" charset="-127"/>
                <a:ea typeface="나눔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="" xmlns:p14="http://schemas.microsoft.com/office/powerpoint/2010/main" val="108238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나눔고딕" pitchFamily="50" charset="-127"/>
                <a:ea typeface="나눔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나눔고딕" pitchFamily="50" charset="-127"/>
                <a:ea typeface="나눔고딕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746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=""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074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=""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 smtClean="0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A671FEA9-7017-4FF7-905A-7398DB6C973A}" type="slidenum">
              <a:rPr lang="ko-KR" altLang="en-US" sz="11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endParaRPr lang="en-US" altLang="ko-KR" sz="1100" smtClean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2"/>
            <a:endParaRPr lang="en-US" altLang="ko-KR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6" r:id="rId3"/>
    <p:sldLayoutId id="2147484579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1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5"/>
          <p:cNvSpPr>
            <a:spLocks noGrp="1"/>
          </p:cNvSpPr>
          <p:nvPr>
            <p:ph type="ctrTitle"/>
          </p:nvPr>
        </p:nvSpPr>
        <p:spPr>
          <a:xfrm>
            <a:off x="76200" y="4267200"/>
            <a:ext cx="9067800" cy="838200"/>
          </a:xfrm>
        </p:spPr>
        <p:txBody>
          <a:bodyPr/>
          <a:lstStyle/>
          <a:p>
            <a:pPr lvl="0" algn="ctr"/>
            <a:r>
              <a:rPr lang="ko-KR" altLang="ko-KR" sz="2800" b="1" dirty="0" smtClean="0"/>
              <a:t>데이터 </a:t>
            </a:r>
            <a:r>
              <a:rPr lang="ko-KR" altLang="ko-KR" sz="2800" b="1" dirty="0"/>
              <a:t>다루기 </a:t>
            </a:r>
            <a:r>
              <a:rPr lang="en-US" altLang="ko-KR" sz="2800" b="1" dirty="0"/>
              <a:t>: </a:t>
            </a:r>
            <a:r>
              <a:rPr lang="ko-KR" altLang="ko-KR" sz="2800" b="1" dirty="0"/>
              <a:t>리스트와 </a:t>
            </a:r>
            <a:r>
              <a:rPr lang="ko-KR" altLang="ko-KR" sz="2800" b="1" dirty="0" err="1"/>
              <a:t>튜플</a:t>
            </a:r>
            <a:r>
              <a:rPr lang="en-US" altLang="ko-KR" sz="2800" b="1" dirty="0"/>
              <a:t>, </a:t>
            </a:r>
            <a:r>
              <a:rPr lang="ko-KR" altLang="ko-KR" sz="2800" b="1" dirty="0" err="1" smtClean="0"/>
              <a:t>딕셔너리</a:t>
            </a:r>
            <a:endParaRPr lang="ko-KR" altLang="en-US" sz="28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57123412"/>
              </p:ext>
            </p:extLst>
          </p:nvPr>
        </p:nvGraphicFramePr>
        <p:xfrm>
          <a:off x="533400" y="914400"/>
          <a:ext cx="8077200" cy="55486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2365"/>
                <a:gridCol w="6644835"/>
              </a:tblGrid>
              <a:tr h="5174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</a:rPr>
                        <a:t>메소드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설명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9765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sort()</a:t>
                      </a:r>
                      <a:endParaRPr lang="ko-KR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리스트 내의 요소를 정렬합니다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매개변수로 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reverse = True</a:t>
                      </a: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입력하면 내림차순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아무 것도 입력하지 않으면 오름차순으로 정렬합니다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reverse = True</a:t>
                      </a: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와 같이 이름을 명시하여 사용하는 매개변수를 일컬어 키워드 매개변수라고 합니다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키워드 매개변수는 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장에서 자세히 설명합니다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&gt;&gt;&gt; a = [3, 4, 5, 1, 2]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&gt;&gt;&gt;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a.sort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()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&gt;&gt;&gt; a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[1, 2, 3, 4, 5]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&gt;&gt;&gt;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a.sort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(reverse = True)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&gt;&gt;&gt; a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[5, 4, 3, 2, 1]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69030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reverse()</a:t>
                      </a:r>
                      <a:endParaRPr lang="ko-KR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리스트 내 요소의 순서를 반대로 뒤집습니다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&gt;&gt;&gt; a = [3, 4, 5, 1, 2]</a:t>
                      </a:r>
                      <a:endParaRPr lang="ko-KR" sz="14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&gt;&gt;&gt; </a:t>
                      </a:r>
                      <a:r>
                        <a:rPr lang="en-US" sz="1400" kern="100" dirty="0" err="1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a.reverse</a:t>
                      </a:r>
                      <a:r>
                        <a:rPr lang="en-US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()</a:t>
                      </a:r>
                      <a:endParaRPr lang="ko-KR" sz="14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&gt;&gt;&gt; a</a:t>
                      </a:r>
                      <a:endParaRPr lang="ko-KR" sz="14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[2, 1, 5, 4, 3]</a:t>
                      </a:r>
                      <a:endParaRPr lang="ko-KR" sz="14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&gt;&gt;&gt; b = ['</a:t>
                      </a:r>
                      <a:r>
                        <a:rPr lang="ko-KR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안</a:t>
                      </a:r>
                      <a:r>
                        <a:rPr lang="en-US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', '</a:t>
                      </a:r>
                      <a:r>
                        <a:rPr lang="ko-KR" sz="1400" kern="100" dirty="0" err="1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녕</a:t>
                      </a:r>
                      <a:r>
                        <a:rPr lang="en-US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', '</a:t>
                      </a:r>
                      <a:r>
                        <a:rPr lang="ko-KR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하</a:t>
                      </a:r>
                      <a:r>
                        <a:rPr lang="en-US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', '</a:t>
                      </a:r>
                      <a:r>
                        <a:rPr lang="ko-KR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세</a:t>
                      </a:r>
                      <a:r>
                        <a:rPr lang="en-US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', '</a:t>
                      </a:r>
                      <a:r>
                        <a:rPr lang="ko-KR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요</a:t>
                      </a:r>
                      <a:r>
                        <a:rPr lang="en-US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']</a:t>
                      </a:r>
                      <a:endParaRPr lang="ko-KR" sz="14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&gt;&gt;&gt; </a:t>
                      </a:r>
                      <a:r>
                        <a:rPr lang="en-US" sz="1400" kern="100" dirty="0" err="1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b.reverse</a:t>
                      </a:r>
                      <a:r>
                        <a:rPr lang="en-US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()</a:t>
                      </a:r>
                      <a:endParaRPr lang="ko-KR" sz="14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&gt;&gt;&gt; b</a:t>
                      </a:r>
                      <a:endParaRPr lang="ko-KR" sz="14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['</a:t>
                      </a:r>
                      <a:r>
                        <a:rPr lang="ko-KR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요</a:t>
                      </a:r>
                      <a:r>
                        <a:rPr lang="en-US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', '</a:t>
                      </a:r>
                      <a:r>
                        <a:rPr lang="ko-KR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세</a:t>
                      </a:r>
                      <a:r>
                        <a:rPr lang="en-US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', '</a:t>
                      </a:r>
                      <a:r>
                        <a:rPr lang="ko-KR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하</a:t>
                      </a:r>
                      <a:r>
                        <a:rPr lang="en-US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', '</a:t>
                      </a:r>
                      <a:r>
                        <a:rPr lang="ko-KR" sz="1400" kern="100" dirty="0" err="1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녕</a:t>
                      </a:r>
                      <a:r>
                        <a:rPr lang="en-US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', '</a:t>
                      </a:r>
                      <a:r>
                        <a:rPr lang="ko-KR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안</a:t>
                      </a:r>
                      <a:r>
                        <a:rPr lang="en-US" sz="14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']</a:t>
                      </a:r>
                      <a:endParaRPr lang="ko-KR" sz="14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9438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사전적 의미는  </a:t>
            </a:r>
            <a:r>
              <a:rPr lang="en-US" altLang="ko-KR" dirty="0" smtClean="0"/>
              <a:t>Tuple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비슷</a:t>
            </a:r>
            <a:endParaRPr lang="en-US" altLang="ko-KR" dirty="0" smtClean="0"/>
          </a:p>
          <a:p>
            <a:pPr lvl="1"/>
            <a:r>
              <a:rPr lang="ko-KR" altLang="ko-KR" dirty="0"/>
              <a:t>리스트는 </a:t>
            </a:r>
            <a:r>
              <a:rPr lang="en-US" altLang="ko-KR" dirty="0"/>
              <a:t>“</a:t>
            </a:r>
            <a:r>
              <a:rPr lang="ko-KR" altLang="ko-KR" dirty="0"/>
              <a:t>목록</a:t>
            </a:r>
            <a:r>
              <a:rPr lang="en-US" altLang="ko-KR" dirty="0" smtClean="0"/>
              <a:t>”</a:t>
            </a:r>
          </a:p>
          <a:p>
            <a:pPr lvl="1"/>
            <a:r>
              <a:rPr lang="ko-KR" altLang="ko-KR" dirty="0" err="1"/>
              <a:t>튜플은</a:t>
            </a:r>
            <a:r>
              <a:rPr lang="ko-KR" altLang="ko-KR" dirty="0"/>
              <a:t> </a:t>
            </a:r>
            <a:r>
              <a:rPr lang="en-US" altLang="ko-KR" dirty="0"/>
              <a:t>“N</a:t>
            </a:r>
            <a:r>
              <a:rPr lang="ko-KR" altLang="ko-KR" dirty="0"/>
              <a:t>개의 요소로 된 집합</a:t>
            </a:r>
            <a:r>
              <a:rPr lang="en-US" altLang="ko-KR" dirty="0" smtClean="0"/>
              <a:t>”</a:t>
            </a:r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Tuple</a:t>
            </a:r>
            <a:r>
              <a:rPr lang="ko-KR" altLang="en-US" dirty="0" smtClean="0"/>
              <a:t>의 차이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List</a:t>
            </a:r>
            <a:r>
              <a:rPr lang="ko-KR" altLang="en-US" dirty="0" smtClean="0"/>
              <a:t>는 데이터 변경 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 생성 후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가능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Tuple</a:t>
            </a:r>
            <a:r>
              <a:rPr lang="ko-KR" altLang="en-US" dirty="0" smtClean="0"/>
              <a:t>은 데이터 변경 불가능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생성 후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불가능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List</a:t>
            </a:r>
            <a:r>
              <a:rPr lang="ko-KR" altLang="en-US" dirty="0" smtClean="0"/>
              <a:t>는 이름 그대로 목록 형식의 데이터를 다루는 데 적합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Tuple</a:t>
            </a:r>
            <a:r>
              <a:rPr lang="ko-KR" altLang="en-US" dirty="0" smtClean="0"/>
              <a:t>은 위경도 좌표나 </a:t>
            </a:r>
            <a:r>
              <a:rPr lang="en-US" altLang="ko-KR" dirty="0" smtClean="0"/>
              <a:t>RGB </a:t>
            </a:r>
            <a:r>
              <a:rPr lang="ko-KR" altLang="en-US" dirty="0" smtClean="0"/>
              <a:t>색상처럼 작은 규모의 자료구조를 구성하기에 적합</a:t>
            </a:r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튜플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757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변경이 </a:t>
            </a:r>
            <a:r>
              <a:rPr lang="ko-KR" altLang="en-US" dirty="0"/>
              <a:t>불가능한 </a:t>
            </a:r>
            <a:r>
              <a:rPr lang="ko-KR" altLang="en-US" dirty="0" err="1"/>
              <a:t>자료형이</a:t>
            </a:r>
            <a:r>
              <a:rPr lang="ko-KR" altLang="en-US" dirty="0"/>
              <a:t> 필요한 이유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성능 </a:t>
            </a:r>
            <a:endParaRPr lang="en-US" altLang="ko-KR" dirty="0"/>
          </a:p>
          <a:p>
            <a:pPr lvl="2"/>
            <a:r>
              <a:rPr lang="ko-KR" altLang="ko-KR" dirty="0"/>
              <a:t>변경 가능한 </a:t>
            </a:r>
            <a:r>
              <a:rPr lang="ko-KR" altLang="ko-KR" dirty="0" err="1"/>
              <a:t>자료형과는</a:t>
            </a:r>
            <a:r>
              <a:rPr lang="ko-KR" altLang="ko-KR" dirty="0"/>
              <a:t> 달리 데이터를 할당할 공간의 내용이나 크기가 달라지지 않기 때문에 생성 과정이 간단</a:t>
            </a:r>
            <a:endParaRPr lang="en-US" altLang="ko-KR" dirty="0"/>
          </a:p>
          <a:p>
            <a:pPr lvl="2"/>
            <a:r>
              <a:rPr lang="ko-KR" altLang="ko-KR" dirty="0"/>
              <a:t>데이터가 오염되지 않을 것이라는 보장이 있기 때문에 복사본을 만드는 대신 그냥 원본을 사용</a:t>
            </a:r>
            <a:endParaRPr lang="en-US" altLang="ko-KR" dirty="0"/>
          </a:p>
          <a:p>
            <a:pPr lvl="1"/>
            <a:r>
              <a:rPr lang="ko-KR" altLang="en-US" dirty="0"/>
              <a:t>신뢰 가능한 코드</a:t>
            </a:r>
            <a:endParaRPr lang="en-US" altLang="ko-KR" dirty="0"/>
          </a:p>
          <a:p>
            <a:pPr lvl="2"/>
            <a:r>
              <a:rPr lang="ko-KR" altLang="ko-KR" dirty="0"/>
              <a:t>변경되지 않아야 할 데이터를 오염시키는 버그를 만들 가능성</a:t>
            </a:r>
            <a:r>
              <a:rPr lang="en-US" altLang="ko-KR" dirty="0"/>
              <a:t> </a:t>
            </a:r>
            <a:r>
              <a:rPr lang="ko-KR" altLang="en-US" dirty="0"/>
              <a:t>제거</a:t>
            </a:r>
            <a:endParaRPr lang="en-US" altLang="ko-KR" dirty="0"/>
          </a:p>
          <a:p>
            <a:pPr lvl="2"/>
            <a:r>
              <a:rPr lang="ko-KR" altLang="ko-KR" dirty="0"/>
              <a:t>코드를 설계할 때부터 변경이 가능한 데이터와 그렇지 않은 데이터를 정리해서 코드에 반영</a:t>
            </a:r>
            <a:endParaRPr lang="en-US" altLang="ko-KR" dirty="0"/>
          </a:p>
          <a:p>
            <a:pPr lvl="1"/>
            <a:endParaRPr lang="ko-KR" altLang="en-US" dirty="0"/>
          </a:p>
          <a:p>
            <a:r>
              <a:rPr lang="ko-KR" altLang="en-US" dirty="0" smtClean="0"/>
              <a:t>문자열도 변경이 불가능한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튜플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3561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 (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2 (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2)</a:t>
            </a:r>
            <a:endParaRPr lang="ko-KR" altLang="ko-KR" dirty="0"/>
          </a:p>
          <a:p>
            <a:endParaRPr lang="en-US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튜플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457200" y="1295400"/>
            <a:ext cx="8382000" cy="163121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(1, 2, 3</a:t>
            </a:r>
            <a:r>
              <a:rPr lang="en-US" altLang="ko-KR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 </a:t>
            </a:r>
            <a:r>
              <a:rPr lang="en-US" altLang="ko-KR" b="1" dirty="0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# []</a:t>
            </a:r>
            <a:r>
              <a:rPr lang="ko-KR" altLang="en-US" b="1" dirty="0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가 아닌 </a:t>
            </a:r>
            <a:r>
              <a:rPr lang="en-US" altLang="ko-KR" b="1" dirty="0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  <a:r>
              <a:rPr lang="ko-KR" altLang="en-US" b="1" dirty="0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를 사용</a:t>
            </a:r>
            <a:endParaRPr lang="en-US" altLang="ko-KR" b="1" dirty="0">
              <a:solidFill>
                <a:srgbClr val="FFFF00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(1, 2, 3)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type(a)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&lt;class 'tuple'&gt;</a:t>
            </a:r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427892" y="3931384"/>
            <a:ext cx="8382000" cy="163121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1, 2, 3, </a:t>
            </a:r>
            <a:r>
              <a:rPr lang="en-US" altLang="ko-KR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4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# </a:t>
            </a:r>
            <a:r>
              <a:rPr lang="en-US" altLang="ko-KR" b="1" dirty="0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 </a:t>
            </a:r>
            <a:r>
              <a:rPr lang="ko-KR" altLang="en-US" b="1" dirty="0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없이 콤마</a:t>
            </a:r>
            <a:r>
              <a:rPr lang="en-US" altLang="ko-KR" b="1" dirty="0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(,) </a:t>
            </a:r>
            <a:r>
              <a:rPr lang="ko-KR" altLang="en-US" b="1" dirty="0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만 사용</a:t>
            </a:r>
            <a:endParaRPr lang="en-US" altLang="ko-KR" b="1" dirty="0">
              <a:solidFill>
                <a:srgbClr val="FFFF00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(1, 2, 3, 4)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type(a)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&lt;class 'tuple'&gt;</a:t>
            </a:r>
          </a:p>
        </p:txBody>
      </p:sp>
    </p:spTree>
    <p:extLst>
      <p:ext uri="{BB962C8B-B14F-4D97-AF65-F5344CB8AC3E}">
        <p14:creationId xmlns="" xmlns:p14="http://schemas.microsoft.com/office/powerpoint/2010/main" val="14823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3 (</a:t>
            </a:r>
            <a:r>
              <a:rPr lang="ko-KR" altLang="en-US" dirty="0" smtClean="0"/>
              <a:t>요소가 하나인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튜플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457200" y="1295400"/>
            <a:ext cx="8382000" cy="317009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(1</a:t>
            </a:r>
            <a:r>
              <a:rPr lang="en-US" altLang="ko-KR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,) </a:t>
            </a:r>
            <a:r>
              <a:rPr lang="en-US" altLang="ko-KR" b="1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# </a:t>
            </a:r>
            <a:r>
              <a:rPr lang="ko-KR" altLang="en-US" b="1" dirty="0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요소가 하나인 경우엔 요소 뒤에 </a:t>
            </a:r>
            <a:r>
              <a:rPr lang="en-US" altLang="ko-KR" b="1" dirty="0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추가</a:t>
            </a:r>
            <a:endParaRPr lang="en-US" altLang="ko-KR" b="1" dirty="0" smtClean="0">
              <a:solidFill>
                <a:srgbClr val="FFFF00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(1,)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type(a)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&lt;class 'tuple'&gt;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b = 1</a:t>
            </a:r>
            <a:r>
              <a:rPr lang="en-US" altLang="ko-KR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, </a:t>
            </a:r>
            <a:r>
              <a:rPr lang="en-US" altLang="ko-KR" b="1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요소가 하나인 경우엔 요소 뒤에 </a:t>
            </a:r>
            <a:r>
              <a:rPr lang="en-US" altLang="ko-KR" b="1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추가</a:t>
            </a:r>
            <a:endParaRPr lang="en-US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b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(1,)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type(b)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&lt;class 'tuple'&gt;</a:t>
            </a:r>
          </a:p>
        </p:txBody>
      </p:sp>
    </p:spTree>
    <p:extLst>
      <p:ext uri="{BB962C8B-B14F-4D97-AF65-F5344CB8AC3E}">
        <p14:creationId xmlns="" xmlns:p14="http://schemas.microsoft.com/office/powerpoint/2010/main" val="235772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4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슬라이싱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5</a:t>
            </a:r>
            <a:r>
              <a:rPr lang="en-US" altLang="ko-KR" dirty="0" smtClean="0"/>
              <a:t> (+ </a:t>
            </a:r>
            <a:r>
              <a:rPr lang="ko-KR" altLang="en-US" dirty="0" smtClean="0"/>
              <a:t>연산자를 이용한 </a:t>
            </a:r>
            <a:r>
              <a:rPr lang="ko-KR" altLang="en-US" dirty="0" err="1" smtClean="0"/>
              <a:t>튜플간</a:t>
            </a:r>
            <a:r>
              <a:rPr lang="ko-KR" altLang="en-US" dirty="0" smtClean="0"/>
              <a:t> 결합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튜플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457200" y="1295400"/>
            <a:ext cx="8382000" cy="163121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(1, 2, 3, 4, 5, 6)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a[:3]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(1, 2, 3)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a[4:6]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(5, 6)</a:t>
            </a:r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457200" y="3505200"/>
            <a:ext cx="8382000" cy="286232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(1, 2, 3)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b = (4, 5, 6)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c = a + b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(1, 2, 3)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b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(4, 5, 6)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c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(1, 2, 3, 4, 5, 6)</a:t>
            </a:r>
          </a:p>
        </p:txBody>
      </p:sp>
    </p:spTree>
    <p:extLst>
      <p:ext uri="{BB962C8B-B14F-4D97-AF65-F5344CB8AC3E}">
        <p14:creationId xmlns="" xmlns:p14="http://schemas.microsoft.com/office/powerpoint/2010/main" val="188875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6 (</a:t>
            </a:r>
            <a:r>
              <a:rPr lang="ko-KR" altLang="en-US" dirty="0" smtClean="0"/>
              <a:t>변경 불가능 테스트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5</a:t>
            </a:r>
            <a:r>
              <a:rPr lang="en-US" altLang="ko-KR" dirty="0" smtClean="0"/>
              <a:t> (+ </a:t>
            </a:r>
            <a:r>
              <a:rPr lang="ko-KR" altLang="en-US" dirty="0" smtClean="0"/>
              <a:t>연산자를 이용한 </a:t>
            </a:r>
            <a:r>
              <a:rPr lang="ko-KR" altLang="en-US" dirty="0" err="1" smtClean="0"/>
              <a:t>튜플간</a:t>
            </a:r>
            <a:r>
              <a:rPr lang="ko-KR" altLang="en-US" dirty="0" smtClean="0"/>
              <a:t> 결합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7 (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튜플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457200" y="1295400"/>
            <a:ext cx="8382000" cy="255454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(1, 2, 3)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a[0]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</a:t>
            </a:r>
            <a:endParaRPr lang="en-US" altLang="ko-KR" b="1" dirty="0">
              <a:solidFill>
                <a:srgbClr val="FFFF00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b="1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a[0] = 7</a:t>
            </a:r>
          </a:p>
          <a:p>
            <a:pPr algn="just" latinLnBrk="1"/>
            <a:r>
              <a:rPr lang="en-US" altLang="ko-KR" b="1" dirty="0" err="1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Traceback</a:t>
            </a:r>
            <a:r>
              <a:rPr lang="en-US" altLang="ko-KR" b="1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(most recent call last):</a:t>
            </a:r>
          </a:p>
          <a:p>
            <a:pPr algn="just" latinLnBrk="1"/>
            <a:r>
              <a:rPr lang="en-US" altLang="ko-KR" b="1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File "&lt;pyshell#14&gt;", line 1, in &lt;module&gt;</a:t>
            </a:r>
          </a:p>
          <a:p>
            <a:pPr algn="just" latinLnBrk="1"/>
            <a:r>
              <a:rPr lang="en-US" altLang="ko-KR" b="1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a[0] = 7</a:t>
            </a:r>
          </a:p>
          <a:p>
            <a:pPr algn="just" latinLnBrk="1"/>
            <a:r>
              <a:rPr lang="en-US" altLang="ko-KR" b="1" dirty="0" err="1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TypeError</a:t>
            </a:r>
            <a:r>
              <a:rPr lang="en-US" altLang="ko-KR" b="1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 'tuple' object does not support item assignment</a:t>
            </a:r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457200" y="4572000"/>
            <a:ext cx="8382000" cy="10156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(1, 2, 3)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len(a)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</a:t>
            </a:r>
          </a:p>
        </p:txBody>
      </p:sp>
    </p:spTree>
    <p:extLst>
      <p:ext uri="{BB962C8B-B14F-4D97-AF65-F5344CB8AC3E}">
        <p14:creationId xmlns="" xmlns:p14="http://schemas.microsoft.com/office/powerpoint/2010/main" val="182066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1</a:t>
            </a:r>
            <a:r>
              <a:rPr lang="en-US" altLang="ko-KR" dirty="0" smtClean="0"/>
              <a:t> (</a:t>
            </a:r>
            <a:r>
              <a:rPr lang="ko-KR" altLang="ko-KR" dirty="0" err="1"/>
              <a:t>튜플</a:t>
            </a:r>
            <a:r>
              <a:rPr lang="ko-KR" altLang="ko-KR" dirty="0"/>
              <a:t> 패킹</a:t>
            </a:r>
            <a:r>
              <a:rPr lang="en-US" altLang="ko-KR" dirty="0"/>
              <a:t>(Tuple Packing)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2 (</a:t>
            </a:r>
            <a:r>
              <a:rPr lang="ko-KR" altLang="ko-KR" dirty="0" err="1"/>
              <a:t>튜플</a:t>
            </a:r>
            <a:r>
              <a:rPr lang="ko-KR" altLang="ko-KR" dirty="0"/>
              <a:t> </a:t>
            </a:r>
            <a:r>
              <a:rPr lang="ko-KR" altLang="ko-KR" dirty="0" err="1"/>
              <a:t>언패킹</a:t>
            </a:r>
            <a:r>
              <a:rPr lang="en-US" altLang="ko-KR" dirty="0"/>
              <a:t>(Tuple Unpacking)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/>
              <a:t>패킹과 </a:t>
            </a:r>
            <a:r>
              <a:rPr lang="ko-KR" altLang="en-US" dirty="0" err="1"/>
              <a:t>언패킹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457200" y="1295400"/>
            <a:ext cx="8382000" cy="10156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1, 2, </a:t>
            </a:r>
            <a:r>
              <a:rPr lang="pt-BR" altLang="ko-KR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 </a:t>
            </a:r>
            <a:r>
              <a:rPr lang="pt-BR" altLang="ko-KR" b="1" dirty="0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# </a:t>
            </a:r>
            <a:r>
              <a:rPr lang="ko-KR" altLang="en-US" b="1" dirty="0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패킹 </a:t>
            </a:r>
            <a:r>
              <a:rPr lang="en-US" altLang="ko-KR" b="1" dirty="0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 </a:t>
            </a:r>
            <a:r>
              <a:rPr lang="ko-KR" altLang="en-US" b="1" dirty="0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여러 데이터를 </a:t>
            </a:r>
            <a:r>
              <a:rPr lang="ko-KR" altLang="en-US" b="1" dirty="0" err="1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튜플로</a:t>
            </a:r>
            <a:r>
              <a:rPr lang="ko-KR" altLang="en-US" b="1" dirty="0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묶는 것</a:t>
            </a:r>
            <a:endParaRPr lang="pt-BR" altLang="ko-KR" b="1" dirty="0">
              <a:solidFill>
                <a:srgbClr val="FFFF00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(1, 2, 3)</a:t>
            </a:r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457200" y="3163431"/>
            <a:ext cx="8382000" cy="224676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one, two, three = </a:t>
            </a:r>
            <a:r>
              <a:rPr lang="en-US" altLang="ko-KR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 </a:t>
            </a:r>
            <a:r>
              <a:rPr lang="pt-BR" altLang="ko-KR" b="1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# </a:t>
            </a:r>
            <a:r>
              <a:rPr lang="ko-KR" altLang="en-US" b="1" dirty="0" err="1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언패킹</a:t>
            </a:r>
            <a:r>
              <a:rPr lang="ko-KR" altLang="en-US" b="1" dirty="0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 </a:t>
            </a:r>
            <a:r>
              <a:rPr lang="ko-KR" altLang="en-US" b="1" dirty="0" err="1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튜플의</a:t>
            </a:r>
            <a:r>
              <a:rPr lang="ko-KR" altLang="en-US" b="1" dirty="0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각 요소를 </a:t>
            </a:r>
            <a:endParaRPr lang="en-US" altLang="ko-KR" b="1" dirty="0" smtClean="0">
              <a:solidFill>
                <a:srgbClr val="FFFF00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one                 </a:t>
            </a:r>
            <a:r>
              <a:rPr lang="en-US" altLang="ko-KR" b="1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여러 개의 변수에 할당하는 것</a:t>
            </a:r>
            <a:r>
              <a:rPr lang="en-US" altLang="ko-KR" b="1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.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two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2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three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</a:t>
            </a:r>
          </a:p>
        </p:txBody>
      </p:sp>
    </p:spTree>
    <p:extLst>
      <p:ext uri="{BB962C8B-B14F-4D97-AF65-F5344CB8AC3E}">
        <p14:creationId xmlns="" xmlns:p14="http://schemas.microsoft.com/office/powerpoint/2010/main" val="24384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3 (</a:t>
            </a:r>
            <a:r>
              <a:rPr lang="ko-KR" altLang="en-US" dirty="0" err="1" smtClean="0"/>
              <a:t>언패킹</a:t>
            </a:r>
            <a:r>
              <a:rPr lang="ko-KR" altLang="en-US" dirty="0" smtClean="0"/>
              <a:t> 실패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4 (</a:t>
            </a:r>
            <a:r>
              <a:rPr lang="ko-KR" altLang="en-US" dirty="0" err="1" smtClean="0"/>
              <a:t>언패킹을</a:t>
            </a:r>
            <a:r>
              <a:rPr lang="ko-KR" altLang="en-US" dirty="0" smtClean="0"/>
              <a:t> 이용한 변수 다중 할당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/>
              <a:t>패킹과 </a:t>
            </a:r>
            <a:r>
              <a:rPr lang="ko-KR" altLang="en-US" dirty="0" err="1"/>
              <a:t>언패킹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457200" y="1295400"/>
            <a:ext cx="8382000" cy="193899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1, 2, </a:t>
            </a:r>
            <a:r>
              <a:rPr lang="pt-BR" altLang="ko-KR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 </a:t>
            </a:r>
            <a:r>
              <a:rPr lang="pt-BR" altLang="ko-KR" b="1" dirty="0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# </a:t>
            </a:r>
            <a:r>
              <a:rPr lang="ko-KR" altLang="en-US" b="1" dirty="0" err="1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튜플</a:t>
            </a:r>
            <a:r>
              <a:rPr lang="ko-KR" altLang="en-US" b="1" dirty="0" smtClean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요소 수와</a:t>
            </a:r>
            <a:endParaRPr lang="pt-BR" altLang="ko-KR" b="1" dirty="0">
              <a:solidFill>
                <a:srgbClr val="FFFF00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one, two = </a:t>
            </a:r>
            <a:r>
              <a:rPr lang="en-US" altLang="ko-KR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a </a:t>
            </a:r>
            <a:r>
              <a:rPr lang="en-US" altLang="ko-KR" b="1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# </a:t>
            </a:r>
            <a:r>
              <a:rPr lang="ko-KR" altLang="en-US" b="1" dirty="0" err="1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언패킹할</a:t>
            </a:r>
            <a:r>
              <a:rPr lang="ko-KR" altLang="en-US" b="1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요소의 수가 일치</a:t>
            </a:r>
            <a:endParaRPr lang="en-US" altLang="ko-KR" b="1" dirty="0">
              <a:solidFill>
                <a:srgbClr val="FFFF00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b="1" dirty="0" err="1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Traceback</a:t>
            </a:r>
            <a:r>
              <a:rPr lang="en-US" altLang="ko-KR" b="1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(most recent call last):</a:t>
            </a:r>
          </a:p>
          <a:p>
            <a:pPr algn="just" latinLnBrk="1"/>
            <a:r>
              <a:rPr lang="en-US" altLang="ko-KR" b="1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File "&lt;pyshell#18&gt;", line 1, in &lt;module&gt;</a:t>
            </a:r>
          </a:p>
          <a:p>
            <a:pPr algn="just" latinLnBrk="1"/>
            <a:r>
              <a:rPr lang="en-US" altLang="ko-KR" b="1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one, two = a</a:t>
            </a:r>
          </a:p>
          <a:p>
            <a:pPr algn="just" latinLnBrk="1"/>
            <a:r>
              <a:rPr lang="en-US" altLang="ko-KR" b="1" dirty="0" err="1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ValueError</a:t>
            </a:r>
            <a:r>
              <a:rPr lang="en-US" altLang="ko-KR" b="1" dirty="0">
                <a:solidFill>
                  <a:srgbClr val="FFFF00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: too many values to unpack (expected 2)</a:t>
            </a:r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457200" y="3889131"/>
            <a:ext cx="8382000" cy="224676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city, latitude, longitude = 'Seoul', 37.541, 126.986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city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'Seoul'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latitude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37.541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longitude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126.986</a:t>
            </a:r>
          </a:p>
        </p:txBody>
      </p:sp>
      <p:sp>
        <p:nvSpPr>
          <p:cNvPr id="10" name="사각형 설명선 9"/>
          <p:cNvSpPr/>
          <p:nvPr/>
        </p:nvSpPr>
        <p:spPr>
          <a:xfrm>
            <a:off x="4024435" y="4731527"/>
            <a:ext cx="3976565" cy="907273"/>
          </a:xfrm>
          <a:prstGeom prst="wedgeRectCallout">
            <a:avLst>
              <a:gd name="adj1" fmla="val -8324"/>
              <a:gd name="adj2" fmla="val -839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8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‘Seoul’, 37.541, 126.986</a:t>
            </a:r>
            <a:r>
              <a:rPr lang="ko-KR" sz="18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괄호 없이 만들어진 </a:t>
            </a:r>
            <a:r>
              <a:rPr lang="ko-KR" sz="1800" kern="100" dirty="0" err="1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튜플</a:t>
            </a:r>
            <a:endParaRPr lang="ko-KR" sz="18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816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53396645"/>
              </p:ext>
            </p:extLst>
          </p:nvPr>
        </p:nvGraphicFramePr>
        <p:xfrm>
          <a:off x="533400" y="914400"/>
          <a:ext cx="8077200" cy="5105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2365"/>
                <a:gridCol w="6644835"/>
              </a:tblGrid>
              <a:tr h="5174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</a:rPr>
                        <a:t>메소드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설명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9765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index()</a:t>
                      </a:r>
                      <a:endParaRPr lang="ko-KR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매개변수로 입력한 데이터와 일치하는 </a:t>
                      </a:r>
                      <a:r>
                        <a:rPr lang="ko-KR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튜플</a:t>
                      </a: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내 요소의 첨자를 알려줍니다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찾고자 하는 데이터와 일치하는 요소가 없으면 에러를 일으킵니다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에러에 대한 처리 방법은 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장에서 설명하겠습니다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= ('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a.index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a.index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jkl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Traceback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(most recent call last):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File "&lt;pyshell#4&gt;", line 1, in &lt;module&gt;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a.index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jkl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ValueError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tuple.index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(x): x not in tuple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169030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count()</a:t>
                      </a:r>
                      <a:endParaRPr lang="ko-KR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매개변수로 입력한 데이터와 일치하는 요소가 몇 개 존재하는지 셉니다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= (1, 100, 2, 100, 3, 100)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a.count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(100)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a.count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(200)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6458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/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 smtClean="0"/>
              <a:t>리스트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리스트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err="1" smtClean="0"/>
              <a:t>튜플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패킹과 </a:t>
            </a:r>
            <a:r>
              <a:rPr lang="ko-KR" altLang="en-US" dirty="0" err="1" smtClean="0"/>
              <a:t>언패킹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err="1" smtClean="0"/>
              <a:t>튜플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err="1" smtClean="0"/>
              <a:t>딕셔너리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 err="1"/>
              <a:t>딕셔너리</a:t>
            </a:r>
            <a:r>
              <a:rPr lang="en-US" altLang="ko-KR" dirty="0"/>
              <a:t>(Dictionary)</a:t>
            </a:r>
            <a:r>
              <a:rPr lang="ko-KR" altLang="ko-KR" dirty="0"/>
              <a:t>는 사용법 측면으로 보면 리스트와 </a:t>
            </a:r>
            <a:r>
              <a:rPr lang="ko-KR" altLang="ko-KR" dirty="0" err="1" smtClean="0"/>
              <a:t>비슷</a:t>
            </a:r>
            <a:endParaRPr lang="en-US" altLang="ko-KR" dirty="0" smtClean="0"/>
          </a:p>
          <a:p>
            <a:pPr lvl="1"/>
            <a:r>
              <a:rPr lang="ko-KR" altLang="ko-KR" dirty="0"/>
              <a:t>리스트처럼 첨자를 이용해서 요소에 접근</a:t>
            </a:r>
            <a:endParaRPr lang="en-US" altLang="ko-KR" dirty="0" smtClean="0"/>
          </a:p>
          <a:p>
            <a:r>
              <a:rPr lang="ko-KR" altLang="ko-KR" dirty="0"/>
              <a:t>리스트는 요소에 접근할 때 </a:t>
            </a:r>
            <a:r>
              <a:rPr lang="en-US" altLang="ko-KR" dirty="0"/>
              <a:t>0</a:t>
            </a:r>
            <a:r>
              <a:rPr lang="ko-KR" altLang="ko-KR" dirty="0"/>
              <a:t>부터 시작하는 수 첨자만 사용할 수 있지만 </a:t>
            </a:r>
            <a:r>
              <a:rPr lang="ko-KR" altLang="ko-KR" dirty="0" err="1">
                <a:solidFill>
                  <a:srgbClr val="FF0000"/>
                </a:solidFill>
              </a:rPr>
              <a:t>딕셔너리는</a:t>
            </a:r>
            <a:r>
              <a:rPr lang="ko-KR" altLang="ko-KR" dirty="0">
                <a:solidFill>
                  <a:srgbClr val="FF0000"/>
                </a:solidFill>
              </a:rPr>
              <a:t> 문자열과 숫자를 비롯해서 변경이 불가능한 형식이면 어떤 </a:t>
            </a:r>
            <a:r>
              <a:rPr lang="ko-KR" altLang="ko-KR" dirty="0" err="1">
                <a:solidFill>
                  <a:srgbClr val="FF0000"/>
                </a:solidFill>
              </a:rPr>
              <a:t>자료형이든</a:t>
            </a:r>
            <a:r>
              <a:rPr lang="ko-KR" altLang="ko-KR" dirty="0">
                <a:solidFill>
                  <a:srgbClr val="FF0000"/>
                </a:solidFill>
              </a:rPr>
              <a:t> </a:t>
            </a:r>
            <a:r>
              <a:rPr lang="ko-KR" altLang="ko-KR" dirty="0" smtClean="0">
                <a:solidFill>
                  <a:srgbClr val="FF0000"/>
                </a:solidFill>
              </a:rPr>
              <a:t>사용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ko-KR" dirty="0" err="1"/>
              <a:t>딕셔너리의</a:t>
            </a:r>
            <a:r>
              <a:rPr lang="ko-KR" altLang="ko-KR" dirty="0"/>
              <a:t> 첨자는 키</a:t>
            </a:r>
            <a:r>
              <a:rPr lang="en-US" altLang="ko-KR" dirty="0"/>
              <a:t>(Key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ko-KR" dirty="0"/>
              <a:t>이 키가 가리키는 슬롯에 저장되는 데이터를 일컬어 값</a:t>
            </a:r>
            <a:r>
              <a:rPr lang="en-US" altLang="ko-KR" dirty="0"/>
              <a:t>(Value</a:t>
            </a:r>
            <a:r>
              <a:rPr lang="en-US" altLang="ko-KR" dirty="0" smtClean="0"/>
              <a:t>)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ko-KR" altLang="en-US" dirty="0" err="1" smtClean="0">
                <a:sym typeface="Wingdings" panose="05000000000000000000" pitchFamily="2" charset="2"/>
              </a:rPr>
              <a:t>딕셔너리는</a:t>
            </a:r>
            <a:r>
              <a:rPr lang="ko-KR" altLang="en-US" dirty="0" smtClean="0">
                <a:sym typeface="Wingdings" panose="05000000000000000000" pitchFamily="2" charset="2"/>
              </a:rPr>
              <a:t> 키</a:t>
            </a:r>
            <a:r>
              <a:rPr lang="en-US" altLang="ko-KR" dirty="0" smtClean="0">
                <a:sym typeface="Wingdings" panose="05000000000000000000" pitchFamily="2" charset="2"/>
              </a:rPr>
              <a:t>-</a:t>
            </a:r>
            <a:r>
              <a:rPr lang="ko-KR" altLang="en-US" dirty="0" smtClean="0">
                <a:sym typeface="Wingdings" panose="05000000000000000000" pitchFamily="2" charset="2"/>
              </a:rPr>
              <a:t>값의  쌍으로 구성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ko-KR" dirty="0"/>
              <a:t>탐색 속도가 빠르고</a:t>
            </a:r>
            <a:r>
              <a:rPr lang="en-US" altLang="ko-KR" dirty="0"/>
              <a:t>, </a:t>
            </a:r>
            <a:r>
              <a:rPr lang="ko-KR" altLang="ko-KR" dirty="0"/>
              <a:t>사용하기도 </a:t>
            </a:r>
            <a:r>
              <a:rPr lang="ko-KR" altLang="ko-KR" dirty="0" smtClean="0"/>
              <a:t>편</a:t>
            </a:r>
            <a:r>
              <a:rPr lang="ko-KR" altLang="en-US" dirty="0" smtClean="0"/>
              <a:t>리</a:t>
            </a:r>
            <a:endParaRPr lang="en-US" altLang="ko-KR" dirty="0" smtClean="0"/>
          </a:p>
          <a:p>
            <a:r>
              <a:rPr lang="ko-KR" altLang="ko-KR" dirty="0" err="1"/>
              <a:t>딕셔너리를</a:t>
            </a:r>
            <a:r>
              <a:rPr lang="ko-KR" altLang="ko-KR" dirty="0"/>
              <a:t> 만들 때는 중괄호 </a:t>
            </a:r>
            <a:r>
              <a:rPr lang="en-US" altLang="ko-KR" dirty="0">
                <a:solidFill>
                  <a:srgbClr val="FF0000"/>
                </a:solidFill>
              </a:rPr>
              <a:t>{</a:t>
            </a:r>
            <a:r>
              <a:rPr lang="ko-KR" altLang="ko-KR" dirty="0"/>
              <a:t>와</a:t>
            </a:r>
            <a:r>
              <a:rPr lang="ko-KR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}</a:t>
            </a:r>
            <a:r>
              <a:rPr lang="ko-KR" altLang="ko-KR" dirty="0"/>
              <a:t>을 </a:t>
            </a:r>
            <a:r>
              <a:rPr lang="ko-KR" altLang="ko-KR" dirty="0" smtClean="0"/>
              <a:t>이용</a:t>
            </a:r>
            <a:endParaRPr lang="en-US" altLang="ko-KR" dirty="0" smtClean="0"/>
          </a:p>
          <a:p>
            <a:r>
              <a:rPr lang="ko-KR" altLang="ko-KR" dirty="0"/>
              <a:t>특정 슬롯에 새로운 키</a:t>
            </a:r>
            <a:r>
              <a:rPr lang="en-US" altLang="ko-KR" dirty="0"/>
              <a:t>-</a:t>
            </a:r>
            <a:r>
              <a:rPr lang="ko-KR" altLang="ko-KR" dirty="0"/>
              <a:t>값을 입력하거나 </a:t>
            </a:r>
            <a:r>
              <a:rPr lang="ko-KR" altLang="ko-KR" dirty="0" err="1"/>
              <a:t>딕셔너리</a:t>
            </a:r>
            <a:r>
              <a:rPr lang="ko-KR" altLang="ko-KR" dirty="0"/>
              <a:t> 안에 있는 </a:t>
            </a:r>
            <a:r>
              <a:rPr lang="ko-KR" altLang="ko-KR" dirty="0">
                <a:solidFill>
                  <a:srgbClr val="FF0000"/>
                </a:solidFill>
              </a:rPr>
              <a:t>요소를 참조할 때는 리스트와 </a:t>
            </a:r>
            <a:r>
              <a:rPr lang="ko-KR" altLang="ko-KR" dirty="0" err="1">
                <a:solidFill>
                  <a:srgbClr val="FF0000"/>
                </a:solidFill>
              </a:rPr>
              <a:t>튜플에서처럼</a:t>
            </a:r>
            <a:r>
              <a:rPr lang="ko-KR" altLang="ko-KR" dirty="0">
                <a:solidFill>
                  <a:srgbClr val="FF0000"/>
                </a:solidFill>
              </a:rPr>
              <a:t> 대괄호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ko-KR" altLang="ko-KR" dirty="0">
                <a:solidFill>
                  <a:srgbClr val="FF0000"/>
                </a:solidFill>
              </a:rPr>
              <a:t>와 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  <a:r>
              <a:rPr lang="ko-KR" altLang="ko-KR" dirty="0">
                <a:solidFill>
                  <a:srgbClr val="FF0000"/>
                </a:solidFill>
              </a:rPr>
              <a:t>를 이용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424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 (</a:t>
            </a:r>
            <a:r>
              <a:rPr lang="ko-KR" altLang="en-US" dirty="0" err="1" smtClean="0"/>
              <a:t>딕셔너리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457200" y="1295400"/>
            <a:ext cx="8382000" cy="470898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{}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['</a:t>
            </a:r>
            <a:r>
              <a:rPr lang="ko-KR" altLang="en-US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파이썬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'] = 'www.python.org'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['</a:t>
            </a:r>
            <a:r>
              <a:rPr lang="ko-KR" altLang="en-US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마이크로소프트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'] = 'www.microsoft.com'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['</a:t>
            </a:r>
            <a:r>
              <a:rPr lang="ko-KR" altLang="en-US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애플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'] = 'www.apple.com'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['</a:t>
            </a:r>
            <a:r>
              <a:rPr lang="ko-KR" altLang="en-US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파이썬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']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'www.python.org'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['</a:t>
            </a:r>
            <a:r>
              <a:rPr lang="ko-KR" altLang="en-US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마이크로소프트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']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'www.microsoft.com'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['</a:t>
            </a:r>
            <a:r>
              <a:rPr lang="ko-KR" altLang="en-US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애플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']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'www.apple.com'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type(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)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&lt;class '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dict</a:t>
            </a:r>
            <a:r>
              <a:rPr lang="en-US" altLang="ko-KR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'&gt;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</a:t>
            </a:r>
            <a:endParaRPr lang="en-US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{'</a:t>
            </a:r>
            <a:r>
              <a:rPr lang="ko-KR" altLang="en-US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애플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': 'www.apple.com', '</a:t>
            </a:r>
            <a:r>
              <a:rPr lang="ko-KR" altLang="en-US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파이썬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': 'www.python.org', '</a:t>
            </a:r>
            <a:r>
              <a:rPr lang="ko-KR" altLang="en-US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마이크로소프트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': 'www.microsoft.com</a:t>
            </a:r>
            <a:r>
              <a:rPr lang="en-US" altLang="ko-KR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'}</a:t>
            </a:r>
            <a:endParaRPr lang="en-US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847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 (</a:t>
            </a:r>
            <a:r>
              <a:rPr lang="ko-KR" altLang="en-US" dirty="0" err="1" smtClean="0"/>
              <a:t>딕셔너리의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keys(), values()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3 (</a:t>
            </a:r>
            <a:r>
              <a:rPr lang="ko-KR" altLang="en-US" dirty="0" err="1" smtClean="0"/>
              <a:t>딕셔너리의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items()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4 (in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457200" y="1295400"/>
            <a:ext cx="8382000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dic.keys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dict_keys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(['</a:t>
            </a:r>
            <a:r>
              <a:rPr lang="ko-KR" altLang="en-US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애플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', '</a:t>
            </a:r>
            <a:r>
              <a:rPr lang="ko-KR" altLang="en-US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파이썬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', '</a:t>
            </a:r>
            <a:r>
              <a:rPr lang="ko-KR" altLang="en-US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마이크로소프트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'])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dic.values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dict_values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(['www.apple.com', 'www.python.org', 'www.microsoft.com'])</a:t>
            </a:r>
          </a:p>
        </p:txBody>
      </p:sp>
      <p:sp>
        <p:nvSpPr>
          <p:cNvPr id="8" name="직사각형 2"/>
          <p:cNvSpPr>
            <a:spLocks noChangeArrowheads="1"/>
          </p:cNvSpPr>
          <p:nvPr/>
        </p:nvSpPr>
        <p:spPr bwMode="auto">
          <a:xfrm>
            <a:off x="457200" y="3048000"/>
            <a:ext cx="8382000" cy="92333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dic.items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dict_items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([('</a:t>
            </a:r>
            <a:r>
              <a:rPr lang="ko-KR" altLang="en-US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파이썬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', 'www.python.org'), ('</a:t>
            </a:r>
            <a:r>
              <a:rPr lang="ko-KR" altLang="en-US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애플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', 'www.apple.com'), ('</a:t>
            </a:r>
            <a:r>
              <a:rPr lang="ko-KR" altLang="en-US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마이크로소프트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', 'www.microsoft.com')])</a:t>
            </a:r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457200" y="4567297"/>
            <a:ext cx="8382000" cy="206210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'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애플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 in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dic.keys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True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'</a:t>
            </a:r>
            <a:r>
              <a:rPr lang="ko-KR" altLang="en-US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사과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 in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dic.keys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False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'www.microsoft.com' in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dic.values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True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'www.seanlab.net' in </a:t>
            </a:r>
            <a:r>
              <a:rPr lang="en-US" altLang="ko-KR" sz="16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dic.values</a:t>
            </a:r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6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False</a:t>
            </a:r>
          </a:p>
        </p:txBody>
      </p:sp>
      <p:sp>
        <p:nvSpPr>
          <p:cNvPr id="10" name="사각형 설명선 9"/>
          <p:cNvSpPr/>
          <p:nvPr/>
        </p:nvSpPr>
        <p:spPr>
          <a:xfrm>
            <a:off x="3505200" y="4656031"/>
            <a:ext cx="3362325" cy="561975"/>
          </a:xfrm>
          <a:prstGeom prst="wedgeRectCallout">
            <a:avLst>
              <a:gd name="adj1" fmla="val -62052"/>
              <a:gd name="adj2" fmla="val -302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애플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dic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sz="14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딕셔너리의</a:t>
            </a:r>
            <a:r>
              <a:rPr lang="ko-KR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키 목록 안에 존재하는지를 확인합니다</a:t>
            </a:r>
            <a:r>
              <a:rPr lang="en-US" sz="1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사각형 설명선 10"/>
          <p:cNvSpPr/>
          <p:nvPr/>
        </p:nvSpPr>
        <p:spPr>
          <a:xfrm>
            <a:off x="4724400" y="5918093"/>
            <a:ext cx="3362325" cy="561975"/>
          </a:xfrm>
          <a:prstGeom prst="wedgeRectCallout">
            <a:avLst>
              <a:gd name="adj1" fmla="val -59219"/>
              <a:gd name="adj2" fmla="val 1385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‘www.seanlab.net’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dic </a:t>
            </a:r>
            <a:r>
              <a:rPr lang="ko-KR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딕셔너리의 값 목록 안에 존재하는지를 확인합니다</a:t>
            </a:r>
            <a:r>
              <a:rPr lang="en-US" sz="14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4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621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5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딕셔너리의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pop()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6( </a:t>
            </a:r>
            <a:r>
              <a:rPr lang="ko-KR" altLang="en-US" dirty="0" err="1" smtClean="0"/>
              <a:t>딕셔너리의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clear()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457200" y="1295400"/>
            <a:ext cx="8382000" cy="20313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{'</a:t>
            </a:r>
            <a:r>
              <a:rPr lang="ko-KR" altLang="en-US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애플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': 'www.apple.com',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'</a:t>
            </a:r>
            <a:r>
              <a:rPr lang="ko-KR" altLang="en-US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파이썬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': 'www.python.org',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'</a:t>
            </a:r>
            <a:r>
              <a:rPr lang="ko-KR" altLang="en-US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마이크로소프트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': 'www.microsoft.com'}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dic.pop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('</a:t>
            </a:r>
            <a:r>
              <a:rPr lang="ko-KR" altLang="en-US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애플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')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'www.apple.com'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</a:t>
            </a:r>
            <a:endParaRPr lang="en-US" altLang="ko-KR" sz="18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{'</a:t>
            </a:r>
            <a:r>
              <a:rPr lang="ko-KR" altLang="en-US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파이썬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': 'www.python.org', '</a:t>
            </a:r>
            <a:r>
              <a:rPr lang="ko-KR" altLang="en-US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마이크로소프트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': 'www.microsoft.com'}</a:t>
            </a:r>
          </a:p>
        </p:txBody>
      </p:sp>
      <p:sp>
        <p:nvSpPr>
          <p:cNvPr id="12" name="사각형 설명선 11"/>
          <p:cNvSpPr/>
          <p:nvPr/>
        </p:nvSpPr>
        <p:spPr>
          <a:xfrm>
            <a:off x="3200400" y="2311062"/>
            <a:ext cx="3362325" cy="400050"/>
          </a:xfrm>
          <a:prstGeom prst="wedgeRectCallout">
            <a:avLst>
              <a:gd name="adj1" fmla="val -64221"/>
              <a:gd name="adj2" fmla="val -5200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키가 </a:t>
            </a:r>
            <a:r>
              <a:rPr lang="en-US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애플</a:t>
            </a:r>
            <a:r>
              <a:rPr lang="en-US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인 요소을 삭제합니다</a:t>
            </a:r>
            <a:r>
              <a:rPr lang="en-US" sz="16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6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직사각형 2"/>
          <p:cNvSpPr>
            <a:spLocks noChangeArrowheads="1"/>
          </p:cNvSpPr>
          <p:nvPr/>
        </p:nvSpPr>
        <p:spPr bwMode="auto">
          <a:xfrm>
            <a:off x="457200" y="3924300"/>
            <a:ext cx="8382000" cy="175432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= {'</a:t>
            </a:r>
            <a:r>
              <a:rPr lang="ko-KR" altLang="en-US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애플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': 'www.apple.com',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'</a:t>
            </a:r>
            <a:r>
              <a:rPr lang="ko-KR" altLang="en-US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파이썬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': 'www.python.org',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       '</a:t>
            </a:r>
            <a:r>
              <a:rPr lang="ko-KR" altLang="en-US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마이크로소프트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': 'www.microsoft.com'}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800" dirty="0" err="1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dic.clear</a:t>
            </a:r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()</a:t>
            </a: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</a:t>
            </a:r>
            <a:r>
              <a:rPr lang="en-US" altLang="ko-KR" sz="18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dic</a:t>
            </a:r>
            <a:endParaRPr lang="en-US" altLang="ko-KR" sz="18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sz="18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{}</a:t>
            </a:r>
          </a:p>
        </p:txBody>
      </p:sp>
    </p:spTree>
    <p:extLst>
      <p:ext uri="{BB962C8B-B14F-4D97-AF65-F5344CB8AC3E}">
        <p14:creationId xmlns="" xmlns:p14="http://schemas.microsoft.com/office/powerpoint/2010/main" val="403594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/>
              <a:t>리스트</a:t>
            </a:r>
            <a:r>
              <a:rPr lang="en-US" altLang="ko-KR" dirty="0"/>
              <a:t>(List)</a:t>
            </a:r>
            <a:r>
              <a:rPr lang="ko-KR" altLang="ko-KR" dirty="0"/>
              <a:t>는 이름에서 알 수 있듯이 </a:t>
            </a:r>
            <a:r>
              <a:rPr lang="ko-KR" altLang="ko-KR" dirty="0">
                <a:solidFill>
                  <a:srgbClr val="FF0000"/>
                </a:solidFill>
              </a:rPr>
              <a:t>데이터의 목록을 다루는 </a:t>
            </a:r>
            <a:r>
              <a:rPr lang="ko-KR" altLang="ko-KR" dirty="0" err="1" smtClean="0">
                <a:solidFill>
                  <a:srgbClr val="FF0000"/>
                </a:solidFill>
              </a:rPr>
              <a:t>자료형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ko-KR" dirty="0" smtClean="0"/>
              <a:t>단일 </a:t>
            </a:r>
            <a:r>
              <a:rPr lang="ko-KR" altLang="ko-KR" dirty="0"/>
              <a:t>데이터가 명함이라면</a:t>
            </a:r>
            <a:r>
              <a:rPr lang="en-US" altLang="ko-KR" dirty="0"/>
              <a:t>, </a:t>
            </a:r>
            <a:r>
              <a:rPr lang="ko-KR" altLang="ko-KR" dirty="0"/>
              <a:t>리스트는 명함을 모아두는 </a:t>
            </a:r>
            <a:r>
              <a:rPr lang="ko-KR" altLang="ko-KR" dirty="0" err="1" smtClean="0"/>
              <a:t>명함집</a:t>
            </a:r>
            <a:endParaRPr lang="en-US" altLang="ko-KR" dirty="0" smtClean="0"/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ko-KR" dirty="0" smtClean="0"/>
              <a:t>슬롯</a:t>
            </a:r>
            <a:r>
              <a:rPr lang="en-US" altLang="ko-KR" dirty="0"/>
              <a:t>(Slot) : </a:t>
            </a:r>
            <a:r>
              <a:rPr lang="ko-KR" altLang="en-US" dirty="0"/>
              <a:t>리스트의 데이터를 삽입할 자리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              (</a:t>
            </a:r>
            <a:r>
              <a:rPr lang="ko-KR" altLang="ko-KR" dirty="0" err="1"/>
              <a:t>명함집에</a:t>
            </a:r>
            <a:r>
              <a:rPr lang="ko-KR" altLang="ko-KR" dirty="0"/>
              <a:t> 명함을 </a:t>
            </a:r>
            <a:r>
              <a:rPr lang="ko-KR" altLang="ko-KR" dirty="0" err="1"/>
              <a:t>꽂아넣을</a:t>
            </a:r>
            <a:r>
              <a:rPr lang="ko-KR" altLang="ko-KR" dirty="0"/>
              <a:t> </a:t>
            </a:r>
            <a:r>
              <a:rPr lang="ko-KR" altLang="en-US" dirty="0"/>
              <a:t>자리에 해당</a:t>
            </a:r>
            <a:r>
              <a:rPr lang="en-US" altLang="ko-KR" dirty="0"/>
              <a:t>)</a:t>
            </a:r>
          </a:p>
          <a:p>
            <a:r>
              <a:rPr lang="ko-KR" altLang="ko-KR" dirty="0"/>
              <a:t>요소</a:t>
            </a:r>
            <a:r>
              <a:rPr lang="en-US" altLang="ko-KR" dirty="0"/>
              <a:t>(Element) : </a:t>
            </a:r>
            <a:r>
              <a:rPr lang="ko-KR" altLang="ko-KR" dirty="0"/>
              <a:t>리스트의 각 슬롯에 꽂혀있는 개별 데이터</a:t>
            </a:r>
            <a:endParaRPr lang="en-US" altLang="ko-KR" dirty="0"/>
          </a:p>
          <a:p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93091281"/>
              </p:ext>
            </p:extLst>
          </p:nvPr>
        </p:nvGraphicFramePr>
        <p:xfrm>
          <a:off x="1528999" y="1828800"/>
          <a:ext cx="5781202" cy="2957513"/>
        </p:xfrm>
        <a:graphic>
          <a:graphicData uri="http://schemas.openxmlformats.org/presentationml/2006/ole">
            <p:oleObj spid="_x0000_s59400" name="Visio" r:id="rId3" imgW="5791080" imgH="294330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ko-KR" dirty="0" smtClean="0"/>
              <a:t>리스트를 </a:t>
            </a:r>
            <a:r>
              <a:rPr lang="ko-KR" altLang="ko-KR" dirty="0"/>
              <a:t>만들 때는 대괄호 </a:t>
            </a:r>
            <a:r>
              <a:rPr lang="en-US" altLang="ko-KR" dirty="0"/>
              <a:t>[</a:t>
            </a:r>
            <a:r>
              <a:rPr lang="ko-KR" altLang="ko-KR" dirty="0"/>
              <a:t>와 </a:t>
            </a:r>
            <a:r>
              <a:rPr lang="en-US" altLang="ko-KR" dirty="0"/>
              <a:t>]</a:t>
            </a:r>
            <a:r>
              <a:rPr lang="ko-KR" altLang="ko-KR" dirty="0"/>
              <a:t>를 </a:t>
            </a:r>
            <a:r>
              <a:rPr lang="ko-KR" altLang="ko-KR" dirty="0" smtClean="0"/>
              <a:t>사용</a:t>
            </a:r>
            <a:endParaRPr lang="en-US" altLang="ko-KR" dirty="0" smtClean="0"/>
          </a:p>
          <a:p>
            <a:r>
              <a:rPr lang="ko-KR" altLang="en-US" dirty="0"/>
              <a:t>실습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문자열 입력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2 (</a:t>
            </a:r>
            <a:r>
              <a:rPr lang="ko-KR" altLang="en-US" dirty="0" smtClean="0"/>
              <a:t>수 입력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457200" y="1726882"/>
            <a:ext cx="8382000" cy="28622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['</a:t>
            </a:r>
            <a:r>
              <a:rPr lang="ko-KR" altLang="en-US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김개똥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', '</a:t>
            </a:r>
            <a:r>
              <a:rPr lang="ko-KR" altLang="en-US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박짱구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', '</a:t>
            </a:r>
            <a:r>
              <a:rPr lang="ko-KR" altLang="en-US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이멍충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']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['</a:t>
            </a:r>
            <a:r>
              <a:rPr lang="ko-KR" altLang="en-US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김개똥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', '</a:t>
            </a:r>
            <a:r>
              <a:rPr lang="ko-KR" altLang="en-US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박짱구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', '</a:t>
            </a:r>
            <a:r>
              <a:rPr lang="ko-KR" altLang="en-US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이멍충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']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a[0]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</a:t>
            </a:r>
            <a:r>
              <a:rPr lang="ko-KR" altLang="en-US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김개똥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a[1]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</a:t>
            </a:r>
            <a:r>
              <a:rPr lang="ko-KR" altLang="en-US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박짱구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a[2]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</a:t>
            </a:r>
            <a:r>
              <a:rPr lang="ko-KR" altLang="en-US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이멍충</a:t>
            </a:r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'</a:t>
            </a:r>
          </a:p>
        </p:txBody>
      </p:sp>
      <p:sp>
        <p:nvSpPr>
          <p:cNvPr id="8" name="사각형 설명선 7"/>
          <p:cNvSpPr/>
          <p:nvPr/>
        </p:nvSpPr>
        <p:spPr>
          <a:xfrm>
            <a:off x="5715000" y="1600200"/>
            <a:ext cx="3124200" cy="1028700"/>
          </a:xfrm>
          <a:prstGeom prst="wedgeRectCallout">
            <a:avLst>
              <a:gd name="adj1" fmla="val -64325"/>
              <a:gd name="adj2" fmla="val -1990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리스트를 만들 때는 대괄호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[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] 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사이에 데이터 또는 변수 목록을 </a:t>
            </a:r>
            <a:r>
              <a:rPr lang="ko-KR" sz="16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입력</a:t>
            </a:r>
            <a:r>
              <a:rPr lang="en-US" altLang="ko-KR" sz="16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l" latinLnBrk="1">
              <a:spcAft>
                <a:spcPts val="0"/>
              </a:spcAft>
            </a:pPr>
            <a:r>
              <a:rPr lang="ko-KR" sz="16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각 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데이터는 콤마</a:t>
            </a:r>
            <a:r>
              <a:rPr lang="en-US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 , )</a:t>
            </a:r>
            <a:r>
              <a:rPr 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ko-KR" sz="16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구분</a:t>
            </a:r>
            <a:r>
              <a:rPr lang="en-US" altLang="ko-KR" sz="16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6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사각형 설명선 8"/>
          <p:cNvSpPr/>
          <p:nvPr/>
        </p:nvSpPr>
        <p:spPr>
          <a:xfrm>
            <a:off x="2438400" y="3260334"/>
            <a:ext cx="4191000" cy="1146884"/>
          </a:xfrm>
          <a:prstGeom prst="wedgeRectCallout">
            <a:avLst>
              <a:gd name="adj1" fmla="val -68854"/>
              <a:gd name="adj2" fmla="val -7654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1">
              <a:spcAft>
                <a:spcPts val="0"/>
              </a:spcAft>
            </a:pPr>
            <a:r>
              <a:rPr lang="ko-KR" sz="16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리스트는 문자열처럼 참조 연산이 </a:t>
            </a:r>
            <a:r>
              <a:rPr lang="ko-KR" sz="1600" kern="1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가능</a:t>
            </a:r>
            <a:r>
              <a:rPr lang="en-US" altLang="ko-KR" sz="1600" kern="1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latinLnBrk="1">
              <a:spcAft>
                <a:spcPts val="0"/>
              </a:spcAft>
            </a:pPr>
            <a:r>
              <a:rPr lang="ko-KR" sz="1600" kern="1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리스트 </a:t>
            </a:r>
            <a:r>
              <a:rPr lang="ko-KR" sz="16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이름 뒤에 대괄호를 붙이고 </a:t>
            </a:r>
            <a:r>
              <a:rPr lang="en-US" sz="16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sz="16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lang="en-US" sz="16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] </a:t>
            </a:r>
            <a:r>
              <a:rPr lang="ko-KR" sz="16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사이에 참조하고자 하는 첨자를 </a:t>
            </a:r>
            <a:r>
              <a:rPr lang="ko-KR" sz="1600" kern="1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입력</a:t>
            </a:r>
            <a:r>
              <a:rPr lang="en-US" altLang="ko-KR" sz="1600" kern="1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sz="1600" kern="1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427892" y="5257800"/>
            <a:ext cx="8382000" cy="10156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[1, 2, 3, 4]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[1, 2, 3, 4</a:t>
            </a:r>
            <a:r>
              <a:rPr lang="pt-BR" altLang="ko-KR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]</a:t>
            </a:r>
            <a:endParaRPr lang="pt-BR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495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3 (</a:t>
            </a:r>
            <a:r>
              <a:rPr lang="ko-KR" altLang="en-US" dirty="0" err="1" smtClean="0"/>
              <a:t>슬라이싱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4 (+ </a:t>
            </a:r>
            <a:r>
              <a:rPr lang="ko-KR" altLang="ko-KR" dirty="0"/>
              <a:t>연산자를 통한 리스트간의 </a:t>
            </a:r>
            <a:r>
              <a:rPr lang="ko-KR" altLang="ko-KR" dirty="0" smtClean="0"/>
              <a:t>결합</a:t>
            </a:r>
            <a:r>
              <a:rPr lang="en-US" altLang="ko-KR" dirty="0" smtClean="0"/>
              <a:t>)</a:t>
            </a:r>
            <a:endParaRPr lang="ko-KR" altLang="ko-KR" dirty="0"/>
          </a:p>
          <a:p>
            <a:endParaRPr lang="en-US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457200" y="1295400"/>
            <a:ext cx="8382000" cy="224676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[1, 2, 3, 4, 5, 6, 7, 8, 9, 10]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a[0:5]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[1, 2, 3, 4, 5]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a[5:]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[6, 7, 8, 9, 10]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a[:3]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[1, 2, 3]</a:t>
            </a:r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427892" y="4267200"/>
            <a:ext cx="8382000" cy="132343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pt-BR" altLang="ko-KR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[1, 2, 3, 4]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b = [5, 6, 7]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+ b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[1, 2, 3, 4, 5, 6, 7]</a:t>
            </a:r>
          </a:p>
        </p:txBody>
      </p:sp>
    </p:spTree>
    <p:extLst>
      <p:ext uri="{BB962C8B-B14F-4D97-AF65-F5344CB8AC3E}">
        <p14:creationId xmlns="" xmlns:p14="http://schemas.microsoft.com/office/powerpoint/2010/main" val="15555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5 (</a:t>
            </a:r>
            <a:r>
              <a:rPr lang="ko-KR" altLang="ko-KR" dirty="0"/>
              <a:t>리스트 내의 특정 위치에 있는 데이터를 변경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6 (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함수로 리스트 길이 재기</a:t>
            </a:r>
            <a:r>
              <a:rPr lang="en-US" altLang="ko-KR" dirty="0" smtClean="0"/>
              <a:t>)</a:t>
            </a:r>
            <a:endParaRPr lang="ko-KR" altLang="ko-KR" dirty="0"/>
          </a:p>
          <a:p>
            <a:endParaRPr lang="en-US" altLang="ko-KR" dirty="0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457200" y="1295400"/>
            <a:ext cx="8382000" cy="224676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[1, 2, 3, 4, 5]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a[2] = 30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[1, 2, 30, 4, 5]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a[3] = 40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[1, 2, 30, 40, 5]</a:t>
            </a:r>
          </a:p>
        </p:txBody>
      </p:sp>
      <p:sp>
        <p:nvSpPr>
          <p:cNvPr id="10" name="직사각형 2"/>
          <p:cNvSpPr>
            <a:spLocks noChangeArrowheads="1"/>
          </p:cNvSpPr>
          <p:nvPr/>
        </p:nvSpPr>
        <p:spPr bwMode="auto">
          <a:xfrm>
            <a:off x="427892" y="4267200"/>
            <a:ext cx="8382000" cy="10156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[1, 2, 3]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len(a)</a:t>
            </a:r>
          </a:p>
          <a:p>
            <a:pPr algn="just" latinLnBrk="1"/>
            <a:r>
              <a:rPr lang="pt-BR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</a:t>
            </a:r>
          </a:p>
        </p:txBody>
      </p:sp>
    </p:spTree>
    <p:extLst>
      <p:ext uri="{BB962C8B-B14F-4D97-AF65-F5344CB8AC3E}">
        <p14:creationId xmlns="" xmlns:p14="http://schemas.microsoft.com/office/powerpoint/2010/main" val="365660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38069370"/>
              </p:ext>
            </p:extLst>
          </p:nvPr>
        </p:nvGraphicFramePr>
        <p:xfrm>
          <a:off x="533400" y="914400"/>
          <a:ext cx="8077200" cy="5364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2365"/>
                <a:gridCol w="6644835"/>
              </a:tblGrid>
              <a:tr h="4572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</a:rPr>
                        <a:t>메소드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설명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3825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append()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리스트의 끝에 새 요소를 추가합니다</a:t>
                      </a:r>
                      <a:r>
                        <a:rPr lang="en-US" sz="1400" kern="100" dirty="0">
                          <a:effectLst/>
                        </a:rPr>
                        <a:t>. 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&gt;&gt;&gt; a = [1, 2, 3]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&gt;&gt;&gt; </a:t>
                      </a:r>
                      <a:r>
                        <a:rPr lang="en-US" sz="1400" kern="100" dirty="0" err="1">
                          <a:effectLst/>
                        </a:rPr>
                        <a:t>a.append</a:t>
                      </a:r>
                      <a:r>
                        <a:rPr lang="en-US" sz="1400" kern="100" dirty="0">
                          <a:effectLst/>
                        </a:rPr>
                        <a:t>(4)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&gt;&gt;&gt; a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[1, 2, 3, 4]</a:t>
                      </a:r>
                      <a:endParaRPr lang="ko-KR" sz="14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</a:tr>
              <a:tr h="144462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extend()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기존 리스트에 다른 리스트를 이어 붙입니다</a:t>
                      </a:r>
                      <a:r>
                        <a:rPr lang="en-US" sz="1400" kern="100" dirty="0">
                          <a:effectLst/>
                        </a:rPr>
                        <a:t>. + </a:t>
                      </a:r>
                      <a:r>
                        <a:rPr lang="ko-KR" sz="1400" kern="100" dirty="0">
                          <a:effectLst/>
                        </a:rPr>
                        <a:t>연산자와 같은 기능을 한다고 할 수 있습니다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&gt;&gt;&gt; a = [1, 2, 3]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&gt;&gt;&gt; </a:t>
                      </a:r>
                      <a:r>
                        <a:rPr lang="en-US" sz="1400" kern="100" dirty="0" err="1">
                          <a:effectLst/>
                        </a:rPr>
                        <a:t>a.extend</a:t>
                      </a:r>
                      <a:r>
                        <a:rPr lang="en-US" sz="1400" kern="100" dirty="0">
                          <a:effectLst/>
                        </a:rPr>
                        <a:t>([4, 5, 6])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&gt;&gt;&gt; a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[1, 2, 3, 4, 5, 6]</a:t>
                      </a:r>
                      <a:endParaRPr lang="ko-KR" sz="14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</a:tr>
              <a:tr h="206375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insert()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첨자로 명시한 리스트 내의 위치에 새 요소를 삽입합니다</a:t>
                      </a:r>
                      <a:r>
                        <a:rPr lang="en-US" sz="1400" kern="100" dirty="0">
                          <a:effectLst/>
                        </a:rPr>
                        <a:t>. insert(</a:t>
                      </a:r>
                      <a:r>
                        <a:rPr lang="ko-KR" sz="1400" kern="100" dirty="0">
                          <a:effectLst/>
                        </a:rPr>
                        <a:t>첨자</a:t>
                      </a:r>
                      <a:r>
                        <a:rPr lang="en-US" sz="1400" kern="100" dirty="0">
                          <a:effectLst/>
                        </a:rPr>
                        <a:t>, </a:t>
                      </a:r>
                      <a:r>
                        <a:rPr lang="ko-KR" sz="1400" kern="100" dirty="0">
                          <a:effectLst/>
                        </a:rPr>
                        <a:t>데이터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r>
                        <a:rPr lang="ko-KR" sz="1400" kern="100" dirty="0">
                          <a:effectLst/>
                        </a:rPr>
                        <a:t>의 형식으로 사용합니다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&gt;&gt;&gt; a = [2, 4, 5]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&gt;&gt;&gt; </a:t>
                      </a:r>
                      <a:r>
                        <a:rPr lang="en-US" sz="1400" kern="100" dirty="0" err="1">
                          <a:effectLst/>
                        </a:rPr>
                        <a:t>a.insert</a:t>
                      </a:r>
                      <a:r>
                        <a:rPr lang="en-US" sz="1400" kern="100" dirty="0">
                          <a:effectLst/>
                        </a:rPr>
                        <a:t>(0, 1) # 0 </a:t>
                      </a:r>
                      <a:r>
                        <a:rPr lang="ko-KR" sz="1400" kern="100" dirty="0">
                          <a:effectLst/>
                        </a:rPr>
                        <a:t>위치</a:t>
                      </a: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ko-KR" sz="1400" kern="100" dirty="0">
                          <a:effectLst/>
                        </a:rPr>
                        <a:t>첫 번째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r>
                        <a:rPr lang="ko-KR" sz="1400" kern="100" dirty="0">
                          <a:effectLst/>
                        </a:rPr>
                        <a:t>에 데이터 </a:t>
                      </a:r>
                      <a:r>
                        <a:rPr lang="en-US" sz="1400" kern="100" dirty="0">
                          <a:effectLst/>
                        </a:rPr>
                        <a:t>1</a:t>
                      </a:r>
                      <a:r>
                        <a:rPr lang="ko-KR" sz="1400" kern="100" dirty="0">
                          <a:effectLst/>
                        </a:rPr>
                        <a:t>을 삽입합니다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&gt;&gt;&gt; a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[1, 2, 4, 5]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&gt;&gt;&gt; </a:t>
                      </a:r>
                      <a:r>
                        <a:rPr lang="en-US" sz="1400" kern="100" dirty="0" err="1">
                          <a:effectLst/>
                        </a:rPr>
                        <a:t>a.insert</a:t>
                      </a:r>
                      <a:r>
                        <a:rPr lang="en-US" sz="1400" kern="100" dirty="0">
                          <a:effectLst/>
                        </a:rPr>
                        <a:t>(2, 3) # 2 </a:t>
                      </a:r>
                      <a:r>
                        <a:rPr lang="ko-KR" sz="1400" kern="100" dirty="0">
                          <a:effectLst/>
                        </a:rPr>
                        <a:t>위치</a:t>
                      </a: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ko-KR" sz="1400" kern="100" dirty="0">
                          <a:effectLst/>
                        </a:rPr>
                        <a:t>세 번째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r>
                        <a:rPr lang="ko-KR" sz="1400" kern="100" dirty="0">
                          <a:effectLst/>
                        </a:rPr>
                        <a:t>에 데이터 </a:t>
                      </a:r>
                      <a:r>
                        <a:rPr lang="en-US" sz="1400" kern="100" dirty="0">
                          <a:effectLst/>
                        </a:rPr>
                        <a:t>3</a:t>
                      </a:r>
                      <a:r>
                        <a:rPr lang="ko-KR" sz="1400" kern="100" dirty="0">
                          <a:effectLst/>
                        </a:rPr>
                        <a:t>을 삽입합니다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&gt;&gt;&gt; a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[1, 2, 3, 4, 5]</a:t>
                      </a:r>
                      <a:endParaRPr lang="ko-KR" sz="14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8877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35308591"/>
              </p:ext>
            </p:extLst>
          </p:nvPr>
        </p:nvGraphicFramePr>
        <p:xfrm>
          <a:off x="533400" y="914400"/>
          <a:ext cx="8077200" cy="5170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2365"/>
                <a:gridCol w="6644835"/>
              </a:tblGrid>
              <a:tr h="4572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</a:rPr>
                        <a:t>메소드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설명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3825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remove()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매개 변수로 입력한 데이터를 리스트에서 찾아 발견한 첫 번째 요소를 제거합니다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= ['BMW', 'BENZ', 'VOLKSWAGEN', 'AUDI']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a.remove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('BMW')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['BENZ', 'VOLKSWAGEN', 'AUDI</a:t>
                      </a:r>
                      <a:r>
                        <a:rPr 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44462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pop()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리스트의 마지막 요소를 뽑아내어 리스트에서 제거합니다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&gt;&gt;&gt; a = [1, 2, 3, 4, 5]</a:t>
                      </a:r>
                      <a:endParaRPr lang="ko-KR" sz="12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&gt;&gt;&gt; </a:t>
                      </a:r>
                      <a:r>
                        <a:rPr lang="en-US" sz="1200" kern="100" dirty="0" err="1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a.pop</a:t>
                      </a:r>
                      <a:r>
                        <a:rPr lang="en-US" sz="12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()</a:t>
                      </a:r>
                      <a:endParaRPr lang="ko-KR" sz="12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5</a:t>
                      </a:r>
                      <a:endParaRPr lang="ko-KR" sz="12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&gt;&gt;&gt; a</a:t>
                      </a:r>
                      <a:endParaRPr lang="ko-KR" sz="12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[1, 2, 3, 4]</a:t>
                      </a:r>
                      <a:endParaRPr lang="ko-KR" sz="12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&gt;&gt;&gt; </a:t>
                      </a:r>
                      <a:r>
                        <a:rPr lang="en-US" sz="1200" kern="100" dirty="0" err="1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a.pop</a:t>
                      </a:r>
                      <a:r>
                        <a:rPr lang="en-US" sz="12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()</a:t>
                      </a:r>
                      <a:endParaRPr lang="ko-KR" sz="12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4</a:t>
                      </a:r>
                      <a:endParaRPr lang="ko-KR" sz="12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&gt;&gt;&gt; a</a:t>
                      </a:r>
                      <a:endParaRPr lang="ko-KR" sz="12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[1, 2, 3]</a:t>
                      </a:r>
                      <a:endParaRPr lang="ko-KR" sz="12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한편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마지막이 아닌 특정 요소를 제거하고 싶을 때에는 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pop() </a:t>
                      </a:r>
                      <a:r>
                        <a:rPr lang="ko-KR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메소드에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제거하고자 하는 요소의 인덱스를 입력하면 됩니다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&gt;&gt;&gt; a = [1, 2, 3, 4, 5]</a:t>
                      </a:r>
                      <a:endParaRPr lang="ko-KR" sz="12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&gt;&gt;&gt; </a:t>
                      </a:r>
                      <a:r>
                        <a:rPr lang="en-US" sz="1200" kern="100" dirty="0" err="1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a.pop</a:t>
                      </a:r>
                      <a:r>
                        <a:rPr lang="en-US" sz="12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(2) # 3</a:t>
                      </a:r>
                      <a:r>
                        <a:rPr lang="ko-KR" sz="12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번째 요소 제거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3</a:t>
                      </a:r>
                      <a:endParaRPr lang="ko-KR" sz="12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&gt;&gt;&gt; a</a:t>
                      </a:r>
                      <a:endParaRPr lang="ko-KR" sz="12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맑은 고딕" panose="020B0503020000020004" pitchFamily="50" charset="-127"/>
                        </a:rPr>
                        <a:t>[1, 2, 4, 5]</a:t>
                      </a:r>
                      <a:endParaRPr lang="ko-KR" sz="12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5234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96490228"/>
              </p:ext>
            </p:extLst>
          </p:nvPr>
        </p:nvGraphicFramePr>
        <p:xfrm>
          <a:off x="533400" y="914400"/>
          <a:ext cx="8077200" cy="5105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2365"/>
                <a:gridCol w="6644835"/>
              </a:tblGrid>
              <a:tr h="5174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</a:rPr>
                        <a:t>메소드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설명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9765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index()</a:t>
                      </a:r>
                      <a:endParaRPr lang="ko-KR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 내에서 매개변수로 입력한 데이터와 일치하는 </a:t>
                      </a:r>
                      <a:r>
                        <a:rPr lang="ko-KR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첫번째</a:t>
                      </a: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요소의 첨자를 알려줍니다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찾고자 하는 데이터와 일치하는 요소가 없으면 오류를 일으킵니다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오류에 대한 처리 방법은 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장에서 설명하겠습니다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= ['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a.index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a.index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jkl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Traceback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(most recent call last):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File "&lt;pyshell#2&gt;", line 1, in &lt;module&gt;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a.index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jkl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ValueError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jkl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 is not in list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169030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count()</a:t>
                      </a:r>
                      <a:endParaRPr lang="ko-KR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매개변수로 입력한 데이터와 일치하는 요소가 몇 개 존재하는지 셉니다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= [1, 100, 2, 100, 3, 100]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a.count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(100)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a.count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(200)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374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16496</TotalTime>
  <Words>1674</Words>
  <Application>Microsoft Office PowerPoint</Application>
  <PresentationFormat>화면 슬라이드 쇼(4:3)</PresentationFormat>
  <Paragraphs>435</Paragraphs>
  <Slides>23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6" baseType="lpstr">
      <vt:lpstr>굴림</vt:lpstr>
      <vt:lpstr>Arial</vt:lpstr>
      <vt:lpstr>HY견고딕</vt:lpstr>
      <vt:lpstr>나눔고딕</vt:lpstr>
      <vt:lpstr>Wingdings</vt:lpstr>
      <vt:lpstr>돋움</vt:lpstr>
      <vt:lpstr>돋움체</vt:lpstr>
      <vt:lpstr>맑은 고딕</vt:lpstr>
      <vt:lpstr>Times New Roman</vt:lpstr>
      <vt:lpstr>HY헤드라인M</vt:lpstr>
      <vt:lpstr>Verdana</vt:lpstr>
      <vt:lpstr>2_디자인 사용자 지정</vt:lpstr>
      <vt:lpstr>Visio</vt:lpstr>
      <vt:lpstr>데이터 다루기 : 리스트와 튜플, 딕셔너리</vt:lpstr>
      <vt:lpstr>슬라이드 2</vt:lpstr>
      <vt:lpstr>리스트</vt:lpstr>
      <vt:lpstr>리스트</vt:lpstr>
      <vt:lpstr>리스트</vt:lpstr>
      <vt:lpstr>리스트</vt:lpstr>
      <vt:lpstr>리스트 - 메소드</vt:lpstr>
      <vt:lpstr>리스트 - 메소드</vt:lpstr>
      <vt:lpstr>리스트 - 메소드</vt:lpstr>
      <vt:lpstr>리스트 - 메소드</vt:lpstr>
      <vt:lpstr>튜플</vt:lpstr>
      <vt:lpstr>튜플</vt:lpstr>
      <vt:lpstr>튜플</vt:lpstr>
      <vt:lpstr>튜플</vt:lpstr>
      <vt:lpstr>튜플</vt:lpstr>
      <vt:lpstr>튜플</vt:lpstr>
      <vt:lpstr>튜플 - 패킹과 언패킹</vt:lpstr>
      <vt:lpstr>튜플 - 패킹과 언패킹</vt:lpstr>
      <vt:lpstr>튜플 - 메소드</vt:lpstr>
      <vt:lpstr>딕셔너리</vt:lpstr>
      <vt:lpstr>딕셔너리</vt:lpstr>
      <vt:lpstr>딕셔너리</vt:lpstr>
      <vt:lpstr>딕셔너리</vt:lpstr>
    </vt:vector>
  </TitlesOfParts>
  <Company>GuildDesign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Windows 사용자</cp:lastModifiedBy>
  <cp:revision>2584</cp:revision>
  <dcterms:created xsi:type="dcterms:W3CDTF">2004-07-21T02:43:03Z</dcterms:created>
  <dcterms:modified xsi:type="dcterms:W3CDTF">2018-03-13T07:34:23Z</dcterms:modified>
</cp:coreProperties>
</file>