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31"/>
  </p:notesMasterIdLst>
  <p:handoutMasterIdLst>
    <p:handoutMasterId r:id="rId32"/>
  </p:handoutMasterIdLst>
  <p:sldIdLst>
    <p:sldId id="256" r:id="rId2"/>
    <p:sldId id="380" r:id="rId3"/>
    <p:sldId id="541" r:id="rId4"/>
    <p:sldId id="563" r:id="rId5"/>
    <p:sldId id="564" r:id="rId6"/>
    <p:sldId id="565" r:id="rId7"/>
    <p:sldId id="566" r:id="rId8"/>
    <p:sldId id="567" r:id="rId9"/>
    <p:sldId id="569" r:id="rId10"/>
    <p:sldId id="568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</p:sldIdLst>
  <p:sldSz cx="9144000" cy="6858000" type="screen4x3"/>
  <p:notesSz cx="6797675" cy="9874250"/>
  <p:embeddedFontLst>
    <p:embeddedFont>
      <p:font typeface="HY견고딕" pitchFamily="18" charset="-127"/>
      <p:regular r:id="rId33"/>
    </p:embeddedFont>
    <p:embeddedFont>
      <p:font typeface="나눔고딕" charset="-127"/>
      <p:regular r:id="rId34"/>
      <p:bold r:id="rId35"/>
    </p:embeddedFont>
    <p:embeddedFont>
      <p:font typeface="맑은 고딕" pitchFamily="50" charset="-127"/>
      <p:regular r:id="rId36"/>
      <p:bold r:id="rId37"/>
    </p:embeddedFont>
    <p:embeddedFont>
      <p:font typeface="HY헤드라인M" pitchFamily="18" charset="-127"/>
      <p:regular r:id="rId38"/>
    </p:embeddedFont>
    <p:embeddedFont>
      <p:font typeface="Verdana" pitchFamily="34" charset="0"/>
      <p:regular r:id="rId39"/>
      <p:bold r:id="rId40"/>
      <p:italic r:id="rId41"/>
      <p:boldItalic r:id="rId42"/>
    </p:embeddedFont>
    <p:embeddedFont>
      <p:font typeface="HY강M" pitchFamily="18" charset="-127"/>
      <p:regular r:id="rId4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 userDrawn="1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08" autoAdjust="0"/>
    <p:restoredTop sz="94711" autoAdjust="0"/>
  </p:normalViewPr>
  <p:slideViewPr>
    <p:cSldViewPr showGuides="1">
      <p:cViewPr varScale="1">
        <p:scale>
          <a:sx n="68" d="100"/>
          <a:sy n="68" d="100"/>
        </p:scale>
        <p:origin x="-666" y="-102"/>
      </p:cViewPr>
      <p:guideLst>
        <p:guide orient="horz" pos="3264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2018-03-13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ko-KR" altLang="en-US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파이썬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3</a:t>
            </a:r>
            <a:endParaRPr lang="ko-KR" altLang="en-US" sz="1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7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Visio_Drawing22.vsd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3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lvl="0" algn="ctr"/>
            <a:r>
              <a:rPr lang="ko-KR" altLang="en-US" sz="2800" dirty="0" smtClean="0"/>
              <a:t>프로그램의 </a:t>
            </a:r>
            <a:r>
              <a:rPr lang="ko-KR" altLang="en-US" sz="2800" dirty="0" smtClean="0"/>
              <a:t>흐름 제어하기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smtClean="0"/>
              <a:t>흐름 제어를 시작하기 전에 </a:t>
            </a:r>
            <a:r>
              <a:rPr lang="en-US" altLang="ko-KR" dirty="0" smtClean="0"/>
              <a:t>- </a:t>
            </a:r>
            <a:r>
              <a:rPr lang="ko-KR" altLang="ko-KR" dirty="0"/>
              <a:t>비교 연산자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8090622"/>
              </p:ext>
            </p:extLst>
          </p:nvPr>
        </p:nvGraphicFramePr>
        <p:xfrm>
          <a:off x="838200" y="1143000"/>
          <a:ext cx="7772400" cy="539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314"/>
                <a:gridCol w="6394086"/>
              </a:tblGrid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연산자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왼쪽에 위치한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피연산자가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오른쪽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피연산자보다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크거나 같으면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그렇지 않으면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30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&gt;= 20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&gt;= 30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&gt;= 40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왼쪽에 위치한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피연산자가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오른쪽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피연산자보다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그렇지 않으면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30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&lt; 40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&lt; 20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왼쪽에 위치한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피연산자가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오른쪽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피연산자보다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작거나 같으면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그렇지 않으면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30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&lt;= 40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&lt;= 30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&lt;= 20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82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smtClean="0"/>
              <a:t>소프트웨어</a:t>
            </a:r>
            <a:r>
              <a:rPr lang="en-US" altLang="ko-KR" dirty="0" smtClean="0"/>
              <a:t> ≒ </a:t>
            </a:r>
            <a:r>
              <a:rPr lang="ko-KR" altLang="ko-KR" dirty="0" smtClean="0"/>
              <a:t>컴퓨터가 </a:t>
            </a:r>
            <a:r>
              <a:rPr lang="ko-KR" altLang="ko-KR" dirty="0"/>
              <a:t>할 일의 </a:t>
            </a:r>
            <a:r>
              <a:rPr lang="ko-KR" altLang="ko-KR" dirty="0" smtClean="0"/>
              <a:t>목록</a:t>
            </a:r>
            <a:endParaRPr lang="en-US" altLang="ko-KR" dirty="0" smtClean="0"/>
          </a:p>
          <a:p>
            <a:pPr lvl="1"/>
            <a:r>
              <a:rPr lang="ko-KR" altLang="ko-KR" dirty="0"/>
              <a:t>프로그래머가 컴퓨터에게 할 일의 목록을 내주면</a:t>
            </a:r>
            <a:r>
              <a:rPr lang="en-US" altLang="ko-KR" dirty="0"/>
              <a:t>, </a:t>
            </a:r>
            <a:r>
              <a:rPr lang="ko-KR" altLang="ko-KR" dirty="0"/>
              <a:t>컴퓨터는 소프트웨어에 기록되어 있는 목록을 보고 그대로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ko-KR" dirty="0"/>
              <a:t>프로그래밍에서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ko-KR" dirty="0">
                <a:solidFill>
                  <a:srgbClr val="FF0000"/>
                </a:solidFill>
              </a:rPr>
              <a:t>흐름</a:t>
            </a:r>
            <a:r>
              <a:rPr lang="en-US" altLang="ko-KR" dirty="0">
                <a:solidFill>
                  <a:srgbClr val="FF0000"/>
                </a:solidFill>
              </a:rPr>
              <a:t>(Flow</a:t>
            </a:r>
            <a:r>
              <a:rPr lang="en-US" altLang="ko-KR" dirty="0" smtClean="0">
                <a:solidFill>
                  <a:srgbClr val="FF0000"/>
                </a:solidFill>
              </a:rPr>
              <a:t>)”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ko-KR" dirty="0" smtClean="0">
                <a:solidFill>
                  <a:srgbClr val="FF0000"/>
                </a:solidFill>
              </a:rPr>
              <a:t>컴퓨터에서 </a:t>
            </a:r>
            <a:r>
              <a:rPr lang="ko-KR" altLang="ko-KR" dirty="0">
                <a:solidFill>
                  <a:srgbClr val="FF0000"/>
                </a:solidFill>
              </a:rPr>
              <a:t>내려지는 명령의 순서</a:t>
            </a:r>
            <a:r>
              <a:rPr lang="ko-KR" altLang="ko-KR" dirty="0"/>
              <a:t>를 가리키는 </a:t>
            </a:r>
            <a:r>
              <a:rPr lang="ko-KR" altLang="ko-KR" dirty="0" smtClean="0"/>
              <a:t>말</a:t>
            </a:r>
            <a:endParaRPr lang="en-US" altLang="ko-KR" dirty="0" smtClean="0"/>
          </a:p>
          <a:p>
            <a:pPr lvl="1"/>
            <a:r>
              <a:rPr lang="ko-KR" altLang="ko-KR" dirty="0"/>
              <a:t>프로그램의 흐름을 가르는 </a:t>
            </a:r>
            <a:r>
              <a:rPr lang="ko-KR" altLang="ko-KR" dirty="0" smtClean="0"/>
              <a:t>문장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나눌 </a:t>
            </a:r>
            <a:r>
              <a:rPr lang="ko-KR" altLang="ko-KR" dirty="0"/>
              <a:t>분</a:t>
            </a:r>
            <a:r>
              <a:rPr lang="en-US" altLang="ko-KR" dirty="0"/>
              <a:t>(</a:t>
            </a:r>
            <a:r>
              <a:rPr lang="ko-KR" altLang="ko-KR" dirty="0"/>
              <a:t>分</a:t>
            </a:r>
            <a:r>
              <a:rPr lang="en-US" altLang="ko-KR" dirty="0"/>
              <a:t>), </a:t>
            </a:r>
            <a:r>
              <a:rPr lang="ko-KR" altLang="ko-KR" dirty="0"/>
              <a:t>갈림길 기</a:t>
            </a:r>
            <a:r>
              <a:rPr lang="en-US" altLang="ko-KR" dirty="0"/>
              <a:t>(</a:t>
            </a:r>
            <a:r>
              <a:rPr lang="ko-KR" altLang="ko-KR" dirty="0"/>
              <a:t>岐</a:t>
            </a:r>
            <a:r>
              <a:rPr lang="en-US" altLang="ko-KR" dirty="0"/>
              <a:t>), </a:t>
            </a:r>
            <a:r>
              <a:rPr lang="ko-KR" altLang="ko-KR" dirty="0" err="1"/>
              <a:t>분기문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분기문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715617"/>
                  </p:ext>
                </p:extLst>
              </p:nvPr>
            </p:nvGraphicFramePr>
            <p:xfrm>
              <a:off x="762000" y="3276600"/>
              <a:ext cx="7924800" cy="238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2400"/>
                    <a:gridCol w="3962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800" b="1" kern="100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한 방향으로만 흐르는 </a:t>
                          </a:r>
                          <a:r>
                            <a:rPr lang="ko-KR" altLang="en-US" sz="1800" b="1" kern="100" dirty="0" smtClean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프로그램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800" b="1" kern="100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조건에 의해 흐름이 나뉘는 </a:t>
                          </a:r>
                          <a:r>
                            <a:rPr lang="ko-KR" altLang="en-US" sz="1800" b="1" kern="100" dirty="0" smtClean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프로그램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342900" lvl="0" indent="-342900" algn="just" latinLnBrk="1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에 사용자로부터 </a:t>
                          </a:r>
                          <a:r>
                            <a:rPr lang="ko-KR" altLang="ko-KR" sz="1800" kern="100" dirty="0" err="1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입력받은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수를 저장하라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342900" lvl="0" indent="-342900" algn="just" latinLnBrk="1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에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3÷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oMath>
                          </a14:m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의 결과를 저장하라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342900" lvl="0" indent="-342900" algn="just" latinLnBrk="1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와 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를 출력하라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lvl="0" indent="-342900" algn="just" latinLnBrk="1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 smtClean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에 사용자로부터 </a:t>
                          </a:r>
                          <a:r>
                            <a:rPr lang="ko-KR" altLang="ko-KR" sz="1800" kern="100" dirty="0" err="1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입력받은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수를 저장하라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342900" lvl="0" indent="-342900" algn="l" latinLnBrk="0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가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ko-KR" altLang="ko-KR" sz="1800" b="1" kern="100" dirty="0">
                              <a:solidFill>
                                <a:srgbClr val="FFFF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이라면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 프로그램을 종료하고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ko-KR" altLang="ko-KR" sz="1800" b="1" kern="100" dirty="0">
                              <a:solidFill>
                                <a:srgbClr val="FFFF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그렇지 않으면</a:t>
                          </a:r>
                          <a:r>
                            <a:rPr lang="ko-KR" altLang="ko-KR" sz="1800" kern="100" dirty="0">
                              <a:solidFill>
                                <a:srgbClr val="FFFF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/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다음 명령을 수행하라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 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342900" lvl="0" indent="-342900" algn="just" latinLnBrk="1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에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3÷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oMath>
                          </a14:m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의 결과를 저장하라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342900" lvl="0" indent="-342900" algn="just" latinLnBrk="1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와 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ko-KR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를 출력하라</a:t>
                          </a:r>
                          <a:r>
                            <a:rPr lang="en-US" altLang="ko-KR" sz="1800" kern="100" dirty="0">
                              <a:effectLst/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altLang="ko-KR" sz="1800" kern="100" dirty="0">
                            <a:effectLst/>
                            <a:latin typeface="맑은 고딕" panose="020B0503020000020004" pitchFamily="50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059715617"/>
                  </p:ext>
                </p:extLst>
              </p:nvPr>
            </p:nvGraphicFramePr>
            <p:xfrm>
              <a:off x="762000" y="3276600"/>
              <a:ext cx="7924800" cy="238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2400"/>
                    <a:gridCol w="3962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800" b="1" kern="100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한 방향으로만 흐르는 </a:t>
                          </a:r>
                          <a:r>
                            <a:rPr lang="ko-KR" altLang="en-US" sz="1800" b="1" kern="100" dirty="0" smtClean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프로그램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0"/>
                            </a:spcAft>
                          </a:pPr>
                          <a:r>
                            <a:rPr lang="ko-KR" sz="1800" b="1" kern="100" dirty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조건에 의해 흐름이 나뉘는 </a:t>
                          </a:r>
                          <a:r>
                            <a:rPr lang="ko-KR" altLang="en-US" sz="1800" b="1" kern="100" dirty="0" smtClean="0">
                              <a:solidFill>
                                <a:srgbClr val="FFFFFF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프로그램</a:t>
                          </a:r>
                          <a:endParaRPr lang="ko-KR" sz="18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0116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8" t="-19940" r="-100769" b="-5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08" t="-19940" r="-769" b="-54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39364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분기문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5288749"/>
              </p:ext>
            </p:extLst>
          </p:nvPr>
        </p:nvGraphicFramePr>
        <p:xfrm>
          <a:off x="683135" y="1290248"/>
          <a:ext cx="8003664" cy="5034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1832"/>
                <a:gridCol w="4001832"/>
              </a:tblGrid>
              <a:tr h="4752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한 방향으로만 흐르는 코드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조건에 의해 흐름이 나뉘는 코드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590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5424475"/>
              </p:ext>
            </p:extLst>
          </p:nvPr>
        </p:nvGraphicFramePr>
        <p:xfrm>
          <a:off x="1905000" y="1948249"/>
          <a:ext cx="1600200" cy="3344562"/>
        </p:xfrm>
        <a:graphic>
          <a:graphicData uri="http://schemas.openxmlformats.org/presentationml/2006/ole">
            <p:oleObj spid="_x0000_s1047" name="Visio" r:id="rId3" imgW="1047698" imgH="2209907" progId="">
              <p:embed/>
            </p:oleObj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8670479"/>
              </p:ext>
            </p:extLst>
          </p:nvPr>
        </p:nvGraphicFramePr>
        <p:xfrm>
          <a:off x="5562600" y="1948249"/>
          <a:ext cx="2551670" cy="4223951"/>
        </p:xfrm>
        <a:graphic>
          <a:graphicData uri="http://schemas.openxmlformats.org/presentationml/2006/ole">
            <p:oleObj spid="_x0000_s1048" name="Visio" r:id="rId4" imgW="1676460" imgH="279079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116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영어에서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~ 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의 뜻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“</a:t>
            </a:r>
            <a:r>
              <a:rPr lang="ko-KR" altLang="ko-KR" b="1" dirty="0"/>
              <a:t>만약</a:t>
            </a:r>
            <a:r>
              <a:rPr lang="ko-KR" altLang="ko-KR" dirty="0"/>
              <a:t> </a:t>
            </a:r>
            <a:r>
              <a:rPr lang="ko-KR" altLang="ko-KR" dirty="0" err="1"/>
              <a:t>입력받은</a:t>
            </a:r>
            <a:r>
              <a:rPr lang="ko-KR" altLang="ko-KR" dirty="0"/>
              <a:t> 수 </a:t>
            </a:r>
            <a:r>
              <a:rPr lang="en-US" altLang="ko-KR" dirty="0"/>
              <a:t>a</a:t>
            </a:r>
            <a:r>
              <a:rPr lang="ko-KR" altLang="ko-KR" dirty="0"/>
              <a:t>가 </a:t>
            </a:r>
            <a:r>
              <a:rPr lang="en-US" altLang="ko-KR" dirty="0"/>
              <a:t>0</a:t>
            </a:r>
            <a:r>
              <a:rPr lang="ko-KR" altLang="ko-KR" dirty="0"/>
              <a:t>이</a:t>
            </a:r>
            <a:r>
              <a:rPr lang="ko-KR" altLang="ko-KR" b="1" dirty="0"/>
              <a:t>라면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if</a:t>
            </a:r>
            <a:r>
              <a:rPr lang="ko-KR" altLang="ko-KR" dirty="0"/>
              <a:t>문의 조건은 참 아니면 거짓으로 평가될 수 있어야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조건 뒤에 </a:t>
            </a:r>
            <a:r>
              <a:rPr lang="ko-KR" altLang="en-US" dirty="0"/>
              <a:t>있는 콜론 </a:t>
            </a:r>
            <a:r>
              <a:rPr lang="en-US" altLang="ko-KR" dirty="0"/>
              <a:t>: </a:t>
            </a:r>
            <a:r>
              <a:rPr lang="ko-KR" altLang="en-US" dirty="0"/>
              <a:t>은 해당 조건이 </a:t>
            </a:r>
            <a:r>
              <a:rPr lang="ko-KR" altLang="en-US" dirty="0" smtClean="0"/>
              <a:t>참일 </a:t>
            </a:r>
            <a:r>
              <a:rPr lang="ko-KR" altLang="en-US" dirty="0"/>
              <a:t>경우에 실행할 코드 블록을 위치시키기 </a:t>
            </a:r>
            <a:r>
              <a:rPr lang="ko-KR" altLang="en-US" dirty="0" smtClean="0"/>
              <a:t>위함임</a:t>
            </a:r>
            <a:r>
              <a:rPr lang="en-US" altLang="ko-KR" dirty="0" smtClean="0"/>
              <a:t>. </a:t>
            </a:r>
          </a:p>
          <a:p>
            <a:r>
              <a:rPr lang="en-US" altLang="ko-KR" b="1" dirty="0" smtClean="0"/>
              <a:t>else</a:t>
            </a:r>
            <a:r>
              <a:rPr lang="ko-KR" altLang="en-US" dirty="0" smtClean="0"/>
              <a:t> </a:t>
            </a:r>
            <a:r>
              <a:rPr lang="ko-KR" altLang="en-US" dirty="0"/>
              <a:t>절로 코드가 흐르는 경우는 </a:t>
            </a:r>
            <a:r>
              <a:rPr lang="en-US" altLang="ko-KR" dirty="0"/>
              <a:t>if</a:t>
            </a:r>
            <a:r>
              <a:rPr lang="ko-KR" altLang="en-US" dirty="0"/>
              <a:t>절의 조건이 </a:t>
            </a:r>
            <a:r>
              <a:rPr lang="ko-KR" altLang="en-US" dirty="0" smtClean="0"/>
              <a:t>거짓</a:t>
            </a:r>
            <a:r>
              <a:rPr lang="ko-KR" altLang="en-US" dirty="0"/>
              <a:t>으</a:t>
            </a:r>
            <a:r>
              <a:rPr lang="ko-KR" altLang="en-US" dirty="0" smtClean="0"/>
              <a:t>로 </a:t>
            </a:r>
            <a:r>
              <a:rPr lang="ko-KR" altLang="en-US" dirty="0"/>
              <a:t>평가되었을 </a:t>
            </a:r>
            <a:r>
              <a:rPr lang="ko-KR" altLang="en-US" dirty="0" smtClean="0"/>
              <a:t>때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3364523"/>
            <a:ext cx="8077200" cy="255454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….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명령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… </a:t>
            </a:r>
          </a:p>
        </p:txBody>
      </p:sp>
      <p:sp>
        <p:nvSpPr>
          <p:cNvPr id="19" name="사각형 설명선 18"/>
          <p:cNvSpPr/>
          <p:nvPr/>
        </p:nvSpPr>
        <p:spPr>
          <a:xfrm>
            <a:off x="2428875" y="3352800"/>
            <a:ext cx="4257675" cy="545123"/>
          </a:xfrm>
          <a:prstGeom prst="wedgeRectCallout">
            <a:avLst>
              <a:gd name="adj1" fmla="val -62977"/>
              <a:gd name="adj2" fmla="val 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if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뒤에 흐름을 가를 조건이 위치하고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뒤에 콜론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2628900" y="3974123"/>
            <a:ext cx="4229100" cy="878206"/>
          </a:xfrm>
          <a:prstGeom prst="wedgeRectCallout">
            <a:avLst>
              <a:gd name="adj1" fmla="val -61125"/>
              <a:gd name="adj2" fmla="val -353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뒤에는 들여쓰기로 이루어진 코드블록이 옵니다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코드블록은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if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문의 조건이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True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 경우 실행됩니다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2667000" y="4964723"/>
            <a:ext cx="4248150" cy="1105474"/>
          </a:xfrm>
          <a:prstGeom prst="wedgeRectCallout">
            <a:avLst>
              <a:gd name="adj1" fmla="val -67329"/>
              <a:gd name="adj2" fmla="val -60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if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문의 조건을 충족하지 않을 때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즉 조건 평가의 결과가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False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 때의 흐름은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else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향합니다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else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뒤에도 코드블록이 오므로 콜론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위치해야 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95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: </a:t>
            </a:r>
            <a:r>
              <a:rPr lang="en-US" altLang="ko-KR" dirty="0" smtClean="0"/>
              <a:t>06/ifelse.py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pPr lvl="1"/>
            <a:r>
              <a:rPr lang="ko-KR" altLang="en-US" b="1" dirty="0" smtClean="0"/>
              <a:t>실행 결과</a:t>
            </a:r>
            <a:r>
              <a:rPr lang="en-US" altLang="ko-KR" b="1" dirty="0" smtClean="0"/>
              <a:t>	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371600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=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(input())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a == 0 : 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print('0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은 나눗셈에 이용할 수 없습니다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 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print('3 /', a, '=', 3/a)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1999" y="3863876"/>
            <a:ext cx="8058443" cy="23083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&gt;ifelse.py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은 나눗셈에 이용할 수 없습니다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&gt;ifelse.py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 / 12 = 0.25</a:t>
            </a:r>
          </a:p>
        </p:txBody>
      </p:sp>
    </p:spTree>
    <p:extLst>
      <p:ext uri="{BB962C8B-B14F-4D97-AF65-F5344CB8AC3E}">
        <p14:creationId xmlns:p14="http://schemas.microsoft.com/office/powerpoint/2010/main" xmlns="" val="5467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: </a:t>
            </a:r>
            <a:r>
              <a:rPr lang="en-US" altLang="ko-KR" dirty="0" smtClean="0"/>
              <a:t>06/if.py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lvl="1"/>
            <a:r>
              <a:rPr lang="ko-KR" altLang="en-US" b="1" dirty="0" smtClean="0"/>
              <a:t>실행 결과</a:t>
            </a:r>
            <a:r>
              <a:rPr lang="en-US" altLang="ko-KR" b="1" dirty="0" smtClean="0"/>
              <a:t>	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19200"/>
            <a:ext cx="83820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import sys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=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(input())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a == 0: # if not a: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와 동일한 코드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print('0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은 나눗셈에 이용할 수 없습니다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sys.exit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(0)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print('3 /', a, '=', 3/a)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1999" y="4191000"/>
            <a:ext cx="8058443" cy="23083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은 나눗셈에 이용할 수 없습니다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8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 / 8 = 0.375</a:t>
            </a:r>
          </a:p>
        </p:txBody>
      </p:sp>
    </p:spTree>
    <p:extLst>
      <p:ext uri="{BB962C8B-B14F-4D97-AF65-F5344CB8AC3E}">
        <p14:creationId xmlns:p14="http://schemas.microsoft.com/office/powerpoint/2010/main" xmlns="" val="8522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여러 개의 조건을 다룰 때는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b="1" dirty="0" smtClean="0"/>
              <a:t>if</a:t>
            </a:r>
            <a:r>
              <a:rPr lang="ko-KR" altLang="en-US" b="1" dirty="0" smtClean="0"/>
              <a:t>와 함께 </a:t>
            </a:r>
            <a:r>
              <a:rPr lang="en-US" altLang="ko-KR" b="1" dirty="0" err="1" smtClean="0"/>
              <a:t>elif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절 사용  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1752600"/>
            <a:ext cx="8077200" cy="470898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dirty="0" err="1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  <a:p>
            <a:pPr algn="just" latinLnBrk="1"/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 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2819400" y="1857375"/>
            <a:ext cx="3810000" cy="352425"/>
          </a:xfrm>
          <a:prstGeom prst="wedgeRectCallout">
            <a:avLst>
              <a:gd name="adj1" fmla="val -70727"/>
              <a:gd name="adj2" fmla="val -233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첫 번째 조건은 항상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if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시작합니다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2895600" y="2847975"/>
            <a:ext cx="3810000" cy="352425"/>
          </a:xfrm>
          <a:prstGeom prst="wedgeRectCallout">
            <a:avLst>
              <a:gd name="adj1" fmla="val -64440"/>
              <a:gd name="adj2" fmla="val -341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 번째 조건부터는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elif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이용합니다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2828925" y="5591175"/>
            <a:ext cx="3810000" cy="352425"/>
          </a:xfrm>
          <a:prstGeom prst="wedgeRectCallout">
            <a:avLst>
              <a:gd name="adj1" fmla="val -78811"/>
              <a:gd name="adj2" fmla="val -368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마지막의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else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생략할 수 있습니다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9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: </a:t>
            </a:r>
            <a:r>
              <a:rPr lang="en-US" altLang="ko-KR" dirty="0" smtClean="0"/>
              <a:t>06/ifelif.py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325463"/>
            <a:ext cx="3962400" cy="47705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~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을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input()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print('Monday')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print('Tuesday')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print('Wednesday')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목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print('Thursday')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금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print('Friday')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토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print('Saturday')</a:t>
            </a:r>
          </a:p>
          <a:p>
            <a:pPr algn="just" latinLnBrk="1"/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dow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print('Sunday')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잘못 입력된 요일입니다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4632960" y="1295400"/>
            <a:ext cx="4267201" cy="477053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&gt;ifelif.py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~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을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Monday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&gt;ifelif.py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~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을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Wednesday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&gt;ifelif.py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~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을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금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Friday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&gt;ifelif.py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~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을 입력하세요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사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잘못 입력된 요일입니다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4267200" y="838200"/>
            <a:ext cx="403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b="1" dirty="0" smtClean="0"/>
              <a:t>실행 결과</a:t>
            </a:r>
            <a:endParaRPr kumimoji="0"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xmlns="" val="15338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: </a:t>
            </a:r>
            <a:r>
              <a:rPr lang="en-US" altLang="ko-KR" dirty="0" smtClean="0"/>
              <a:t>06/ifif.py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pPr lvl="1"/>
            <a:r>
              <a:rPr lang="ko-KR" altLang="en-US" b="1" dirty="0" smtClean="0"/>
              <a:t>실행 결과</a:t>
            </a:r>
            <a:r>
              <a:rPr lang="en-US" altLang="ko-KR" b="1" dirty="0" smtClean="0"/>
              <a:t>	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19200"/>
            <a:ext cx="8382000" cy="2893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(input())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a &gt; 10: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if a % 2 == 0: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보다 큰 짝수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else: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보다 큰 홀수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if a % 2 == 0: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print('10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짝수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else: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print('10 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홀수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1999" y="4572000"/>
            <a:ext cx="8058443" cy="203132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&gt;ifif.py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보다 큰 짝수</a:t>
            </a:r>
          </a:p>
          <a:p>
            <a:pPr algn="just" latinLnBrk="1"/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&gt;ifif.py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홀수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8200" y="2152015"/>
            <a:ext cx="2538428" cy="965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00664" y="2313305"/>
            <a:ext cx="2174790" cy="263758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00664" y="2755189"/>
            <a:ext cx="2174790" cy="23978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2782886" y="1447800"/>
            <a:ext cx="2855914" cy="489585"/>
          </a:xfrm>
          <a:prstGeom prst="wedgeRectCallout">
            <a:avLst>
              <a:gd name="adj1" fmla="val -37537"/>
              <a:gd name="adj2" fmla="val 799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if a &gt; 10 : 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코드블록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3810000" y="2159635"/>
            <a:ext cx="4799240" cy="489585"/>
          </a:xfrm>
          <a:prstGeom prst="wedgeRectCallout">
            <a:avLst>
              <a:gd name="adj1" fmla="val -60336"/>
              <a:gd name="adj2" fmla="val 19793"/>
            </a:avLst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 &gt; 10 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참인 경우 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if a % 2 == 0: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코드블록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3816985" y="2634615"/>
            <a:ext cx="4799240" cy="489585"/>
          </a:xfrm>
          <a:prstGeom prst="wedgeRectCallout">
            <a:avLst>
              <a:gd name="adj1" fmla="val -60796"/>
              <a:gd name="adj2" fmla="val -21721"/>
            </a:avLst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 &gt; 10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참인 경우 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else: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코드블록</a:t>
            </a:r>
          </a:p>
        </p:txBody>
      </p:sp>
    </p:spTree>
    <p:extLst>
      <p:ext uri="{BB962C8B-B14F-4D97-AF65-F5344CB8AC3E}">
        <p14:creationId xmlns:p14="http://schemas.microsoft.com/office/powerpoint/2010/main" xmlns="" val="12126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: 06/ifand.py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lvl="1"/>
            <a:r>
              <a:rPr lang="ko-KR" altLang="en-US" b="1" dirty="0" smtClean="0"/>
              <a:t>실행 결과</a:t>
            </a:r>
            <a:r>
              <a:rPr lang="en-US" altLang="ko-KR" b="1" dirty="0" smtClean="0"/>
              <a:t>	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분기문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if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19200"/>
            <a:ext cx="83820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=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(input())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a &gt; 10 and a % 2 == 0: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보다 큰 짝수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a &gt; 10 and a % 2 != 0: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보다 큰 홀수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        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a % 2 == 0 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짝수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 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홀수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1999" y="4191000"/>
            <a:ext cx="8058443" cy="203132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&gt;ifand.py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홀수</a:t>
            </a:r>
          </a:p>
          <a:p>
            <a:pPr algn="just" latinLnBrk="1"/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&gt;ifand.py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수를 입력하세요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이하의 </a:t>
            </a:r>
            <a:r>
              <a:rPr lang="ko-KR" altLang="en-US" sz="14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짝수</a:t>
            </a:r>
            <a:endParaRPr lang="ko-KR" altLang="en-US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5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ko-KR" dirty="0"/>
              <a:t>흐름 제어를 시작하기 전에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bool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흐름 제어문과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코드블록과 들여쓰기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분기문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continue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제어하기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흐름을 되풀이하는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흐름 </a:t>
            </a:r>
            <a:r>
              <a:rPr lang="ko-KR" altLang="en-US" dirty="0" err="1" smtClean="0"/>
              <a:t>제어문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루프문</a:t>
            </a:r>
            <a:r>
              <a:rPr lang="en-US" altLang="ko-KR" dirty="0" smtClean="0"/>
              <a:t>(Loop Statement)</a:t>
            </a:r>
            <a:r>
              <a:rPr lang="ko-KR" altLang="en-US" dirty="0" smtClean="0"/>
              <a:t>라고도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키워드가 먼저 위치하고 그 다음에 조건이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조건 </a:t>
            </a:r>
            <a:r>
              <a:rPr lang="ko-KR" altLang="en-US" dirty="0"/>
              <a:t>뒤에는 코드블록을 위치시키기 전에 콜론 </a:t>
            </a:r>
            <a:r>
              <a:rPr lang="en-US" altLang="ko-KR" dirty="0"/>
              <a:t>: </a:t>
            </a:r>
            <a:r>
              <a:rPr lang="ko-KR" altLang="en-US" dirty="0"/>
              <a:t>이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/>
              <a:t>이 영어로 “</a:t>
            </a:r>
            <a:r>
              <a:rPr lang="en-US" altLang="ko-KR" dirty="0"/>
              <a:t>~</a:t>
            </a:r>
            <a:r>
              <a:rPr lang="ko-KR" altLang="en-US" dirty="0"/>
              <a:t>하는 동안”이라는 뜻이므로 </a:t>
            </a:r>
            <a:r>
              <a:rPr lang="en-US" altLang="ko-KR" dirty="0"/>
              <a:t>while </a:t>
            </a:r>
            <a:r>
              <a:rPr lang="ko-KR" altLang="en-US" dirty="0"/>
              <a:t>코드를 읽을 때는 “조건이 참인 동안”이라고 </a:t>
            </a:r>
            <a:r>
              <a:rPr lang="ko-KR" altLang="en-US" dirty="0" smtClean="0"/>
              <a:t>해석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while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4549914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while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조건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</p:txBody>
      </p:sp>
    </p:spTree>
    <p:extLst>
      <p:ext uri="{BB962C8B-B14F-4D97-AF65-F5344CB8AC3E}">
        <p14:creationId xmlns:p14="http://schemas.microsoft.com/office/powerpoint/2010/main" xmlns="" val="3253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06/</a:t>
            </a:r>
            <a:r>
              <a:rPr lang="en-US" altLang="ko-KR" b="1" dirty="0"/>
              <a:t>while</a:t>
            </a:r>
            <a:r>
              <a:rPr lang="en-US" altLang="ko-KR" dirty="0"/>
              <a:t>.py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while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9646725"/>
              </p:ext>
            </p:extLst>
          </p:nvPr>
        </p:nvGraphicFramePr>
        <p:xfrm>
          <a:off x="609601" y="1778138"/>
          <a:ext cx="3124200" cy="3175417"/>
        </p:xfrm>
        <a:graphic>
          <a:graphicData uri="http://schemas.openxmlformats.org/presentationml/2006/ole">
            <p:oleObj spid="_x0000_s2055" name="Visio" r:id="rId3" imgW="2914835" imgH="2952586" progId="">
              <p:embed/>
            </p:oleObj>
          </a:graphicData>
        </a:graphic>
      </p:graphicFrame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4419600" y="1371600"/>
            <a:ext cx="44196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몇 번 반복할까요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: ')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limit =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(input())</a:t>
            </a:r>
          </a:p>
          <a:p>
            <a:pPr algn="just" latinLnBrk="1"/>
            <a:endParaRPr lang="en-US" altLang="ko-KR" sz="1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count = 0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while count &lt; limit: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count = count + 1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print('{0}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.'.format(count))    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반복이 종료되었습니다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1445" y="4168676"/>
            <a:ext cx="4248997" cy="23083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&gt;while.py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몇 번 반복할까요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회 반복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반복이 종료되었습니다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11" name="내용 개체 틀 5"/>
          <p:cNvSpPr txBox="1">
            <a:spLocks/>
          </p:cNvSpPr>
          <p:nvPr/>
        </p:nvSpPr>
        <p:spPr bwMode="auto">
          <a:xfrm>
            <a:off x="4191000" y="3706912"/>
            <a:ext cx="3200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실행결과</a:t>
            </a:r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5152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무한 루프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문의 조건이 항상 참이 되는 루프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06/</a:t>
            </a:r>
            <a:r>
              <a:rPr lang="en-US" altLang="ko-KR" b="1" dirty="0"/>
              <a:t>while</a:t>
            </a:r>
            <a:r>
              <a:rPr lang="en-US" altLang="ko-KR" dirty="0"/>
              <a:t>_infinite.py</a:t>
            </a:r>
          </a:p>
          <a:p>
            <a:pPr lvl="1"/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while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1752600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while </a:t>
            </a:r>
            <a:r>
              <a:rPr lang="en-US" altLang="ko-KR" dirty="0" smtClean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True:</a:t>
            </a:r>
            <a:endParaRPr lang="en-US" altLang="ko-KR" dirty="0">
              <a:solidFill>
                <a:sysClr val="windowText" lastClr="0000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코드블록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2934831"/>
            <a:ext cx="44958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while True: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계속할까요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[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 :')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answer = input()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if answer == 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계속합니다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elif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answer == 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break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else: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정상적인 답변이 아닙니다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5105400" y="3812500"/>
            <a:ext cx="3715042" cy="28931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&gt;while_infinite.py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계속할까요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[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 :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계속합니다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계속할까요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[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 :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계속합니다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계속할까요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[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 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yes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정상적인 답변이 아닙니다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반복을 계속할까요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? [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 :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아니오</a:t>
            </a:r>
          </a:p>
          <a:p>
            <a:pPr algn="just" latinLnBrk="1"/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반복이 종료되었습니다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10" name="내용 개체 틀 5"/>
          <p:cNvSpPr txBox="1">
            <a:spLocks/>
          </p:cNvSpPr>
          <p:nvPr/>
        </p:nvSpPr>
        <p:spPr bwMode="auto">
          <a:xfrm>
            <a:off x="5105400" y="3273850"/>
            <a:ext cx="3200400" cy="5064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실행결과</a:t>
            </a:r>
            <a:endParaRPr kumimoji="0" lang="en-US" altLang="ko-KR" dirty="0" smtClean="0"/>
          </a:p>
        </p:txBody>
      </p:sp>
      <p:sp>
        <p:nvSpPr>
          <p:cNvPr id="11" name="사각형 설명선 10"/>
          <p:cNvSpPr/>
          <p:nvPr/>
        </p:nvSpPr>
        <p:spPr>
          <a:xfrm>
            <a:off x="4933070" y="2440900"/>
            <a:ext cx="2915529" cy="603785"/>
          </a:xfrm>
          <a:prstGeom prst="wedgeRectCallout">
            <a:avLst>
              <a:gd name="adj1" fmla="val -130551"/>
              <a:gd name="adj2" fmla="val 3447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break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반복문의 실행을 </a:t>
            </a:r>
            <a:r>
              <a:rPr 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취소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7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ko-KR" altLang="en-US" dirty="0" smtClean="0"/>
              <a:t>조건을 </a:t>
            </a:r>
            <a:r>
              <a:rPr lang="ko-KR" altLang="en-US" dirty="0"/>
              <a:t>평가하는 </a:t>
            </a:r>
            <a:r>
              <a:rPr lang="ko-KR" altLang="en-US" dirty="0" smtClean="0"/>
              <a:t>대신 </a:t>
            </a:r>
            <a:r>
              <a:rPr lang="ko-KR" altLang="en-US" dirty="0" err="1" smtClean="0"/>
              <a:t>순서열을</a:t>
            </a:r>
            <a:r>
              <a:rPr lang="ko-KR" altLang="en-US" dirty="0" smtClean="0"/>
              <a:t> </a:t>
            </a:r>
            <a:r>
              <a:rPr lang="ko-KR" altLang="en-US" dirty="0"/>
              <a:t>순회하다가 순서열의 끝에 </a:t>
            </a:r>
            <a:r>
              <a:rPr lang="ko-KR" altLang="en-US" dirty="0" smtClean="0"/>
              <a:t>도달하면 반복을 종료함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06/</a:t>
            </a:r>
            <a:r>
              <a:rPr lang="en-US" altLang="ko-KR" b="1" dirty="0" smtClean="0"/>
              <a:t>for</a:t>
            </a:r>
            <a:r>
              <a:rPr lang="en-US" altLang="ko-KR" dirty="0" smtClean="0"/>
              <a:t>.py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for</a:t>
            </a:r>
            <a:r>
              <a:rPr lang="ko-KR" altLang="en-US" dirty="0" smtClean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1752600"/>
            <a:ext cx="8077200" cy="70788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b="1" dirty="0"/>
              <a:t>for</a:t>
            </a:r>
            <a:r>
              <a:rPr lang="en-US" altLang="ko-KR" dirty="0"/>
              <a:t> </a:t>
            </a:r>
            <a:r>
              <a:rPr lang="ko-KR" altLang="ko-KR" dirty="0"/>
              <a:t>반복변수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ko-KR" altLang="ko-KR" dirty="0" err="1"/>
              <a:t>순서열</a:t>
            </a:r>
            <a:r>
              <a:rPr lang="en-US" altLang="ko-KR" dirty="0"/>
              <a:t>:</a:t>
            </a:r>
            <a:endParaRPr lang="ko-KR" altLang="ko-KR" dirty="0"/>
          </a:p>
          <a:p>
            <a:pPr latinLnBrk="1"/>
            <a:r>
              <a:rPr lang="en-US" altLang="ko-KR" dirty="0"/>
              <a:t>    </a:t>
            </a:r>
            <a:r>
              <a:rPr lang="ko-KR" altLang="ko-KR" dirty="0"/>
              <a:t>코드블록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09600" y="3254514"/>
            <a:ext cx="8382000" cy="70788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(1, 2, 3) :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 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1999" y="4620161"/>
            <a:ext cx="8058443" cy="1323439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&gt;for.py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</p:txBody>
      </p:sp>
      <p:sp>
        <p:nvSpPr>
          <p:cNvPr id="16" name="사각형 설명선 15"/>
          <p:cNvSpPr/>
          <p:nvPr/>
        </p:nvSpPr>
        <p:spPr>
          <a:xfrm>
            <a:off x="3733800" y="3327960"/>
            <a:ext cx="4072732" cy="1171536"/>
          </a:xfrm>
          <a:prstGeom prst="wedgeRectCallout">
            <a:avLst>
              <a:gd name="adj1" fmla="val -59591"/>
              <a:gd name="adj2" fmla="val -395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변수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에는 매 반복마다 </a:t>
            </a:r>
            <a:r>
              <a:rPr 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(1, 2, 3)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요소들이 차례대로 복사됩니다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튜플의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길이는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이므로 이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for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문은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 반복을 수행합니다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66800" y="3296820"/>
            <a:ext cx="457200" cy="3607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47800" y="3276600"/>
            <a:ext cx="1143000" cy="360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23" idx="0"/>
            <a:endCxn id="19" idx="0"/>
          </p:cNvCxnSpPr>
          <p:nvPr/>
        </p:nvCxnSpPr>
        <p:spPr>
          <a:xfrm rot="16200000" flipH="1" flipV="1">
            <a:off x="1647240" y="2924760"/>
            <a:ext cx="20220" cy="723900"/>
          </a:xfrm>
          <a:prstGeom prst="bentConnector3">
            <a:avLst>
              <a:gd name="adj1" fmla="val -1130564"/>
            </a:avLst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09800" y="3276600"/>
            <a:ext cx="1143000" cy="360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28800" y="3276600"/>
            <a:ext cx="1143000" cy="3607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7" idx="0"/>
            <a:endCxn id="19" idx="0"/>
          </p:cNvCxnSpPr>
          <p:nvPr/>
        </p:nvCxnSpPr>
        <p:spPr>
          <a:xfrm rot="16200000" flipH="1" flipV="1">
            <a:off x="2028240" y="2543760"/>
            <a:ext cx="20220" cy="1485900"/>
          </a:xfrm>
          <a:prstGeom prst="bentConnector3">
            <a:avLst>
              <a:gd name="adj1" fmla="val -1130564"/>
            </a:avLst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8" idx="0"/>
            <a:endCxn id="19" idx="0"/>
          </p:cNvCxnSpPr>
          <p:nvPr/>
        </p:nvCxnSpPr>
        <p:spPr>
          <a:xfrm rot="16200000" flipH="1" flipV="1">
            <a:off x="1837740" y="2734260"/>
            <a:ext cx="20220" cy="1104900"/>
          </a:xfrm>
          <a:prstGeom prst="bentConnector3">
            <a:avLst>
              <a:gd name="adj1" fmla="val -1130564"/>
            </a:avLst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52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예제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06/</a:t>
            </a:r>
            <a:r>
              <a:rPr lang="en-US" altLang="ko-KR" sz="1800" b="1" dirty="0" smtClean="0"/>
              <a:t>for</a:t>
            </a:r>
            <a:r>
              <a:rPr lang="en-US" altLang="ko-KR" sz="1800" dirty="0" smtClean="0"/>
              <a:t>_list.py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lvl="1"/>
            <a:r>
              <a:rPr lang="ko-KR" altLang="en-US" sz="1800" dirty="0"/>
              <a:t>실행 결과</a:t>
            </a:r>
            <a:r>
              <a:rPr lang="en-US" altLang="ko-KR" sz="1800" dirty="0"/>
              <a:t>	</a:t>
            </a:r>
          </a:p>
          <a:p>
            <a:pPr lvl="1"/>
            <a:endParaRPr lang="en-US" altLang="ko-KR" sz="1800" b="1" dirty="0"/>
          </a:p>
          <a:p>
            <a:pPr lvl="1"/>
            <a:endParaRPr lang="en-US" altLang="ko-KR" sz="1800" b="1" dirty="0" smtClean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 smtClean="0"/>
              <a:t>: 06/</a:t>
            </a:r>
            <a:r>
              <a:rPr lang="en-US" altLang="ko-KR" sz="1800" b="1" dirty="0" smtClean="0"/>
              <a:t>for</a:t>
            </a:r>
            <a:r>
              <a:rPr lang="en-US" altLang="ko-KR" sz="1800" dirty="0" smtClean="0"/>
              <a:t>_string.py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lvl="1"/>
            <a:r>
              <a:rPr lang="ko-KR" altLang="en-US" sz="1800" dirty="0" smtClean="0"/>
              <a:t>실행 결과</a:t>
            </a:r>
            <a:endParaRPr lang="en-US" altLang="ko-KR" sz="1800" dirty="0" smtClean="0"/>
          </a:p>
          <a:p>
            <a:endParaRPr lang="ko-KR" altLang="ko-KR" sz="1800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r>
              <a:rPr lang="ko-KR" altLang="en-US" dirty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s in ['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뇌를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자극하는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print(s) 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1999" y="2170093"/>
            <a:ext cx="8058443" cy="83099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&gt;for_list.py</a:t>
            </a:r>
          </a:p>
          <a:p>
            <a:pPr algn="just" latinLnBrk="1"/>
            <a:r>
              <a:rPr lang="ko-KR" altLang="en-US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뇌를</a:t>
            </a:r>
          </a:p>
          <a:p>
            <a:pPr algn="just" latinLnBrk="1"/>
            <a:r>
              <a:rPr lang="ko-KR" altLang="en-US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자극하는</a:t>
            </a:r>
          </a:p>
          <a:p>
            <a:pPr algn="just" latinLnBrk="1"/>
            <a:r>
              <a:rPr lang="ko-KR" altLang="en-US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endParaRPr lang="ko-KR" altLang="en-US" sz="1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457200" y="3429000"/>
            <a:ext cx="8382000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s in ['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뇌를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자극하는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print(s) 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1999" y="4429542"/>
            <a:ext cx="8058443" cy="2123658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&gt;for_string.py</a:t>
            </a:r>
            <a:endParaRPr lang="ko-KR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뇌</a:t>
            </a:r>
          </a:p>
          <a:p>
            <a:pPr algn="just" latinLnBrk="1"/>
            <a:r>
              <a:rPr lang="ko-KR" altLang="ko-KR" sz="11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를</a:t>
            </a:r>
            <a:endParaRPr lang="ko-KR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 </a:t>
            </a:r>
            <a:endParaRPr lang="ko-KR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자</a:t>
            </a:r>
          </a:p>
          <a:p>
            <a:pPr algn="just" latinLnBrk="1"/>
            <a:r>
              <a:rPr lang="ko-KR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극</a:t>
            </a:r>
          </a:p>
          <a:p>
            <a:pPr algn="just" latinLnBrk="1"/>
            <a:r>
              <a:rPr lang="ko-KR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하</a:t>
            </a:r>
          </a:p>
          <a:p>
            <a:pPr algn="just" latinLnBrk="1"/>
            <a:r>
              <a:rPr lang="ko-KR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는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 </a:t>
            </a:r>
            <a:endParaRPr lang="ko-KR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ko-KR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</a:t>
            </a:r>
          </a:p>
          <a:p>
            <a:pPr algn="just" latinLnBrk="1"/>
            <a:r>
              <a:rPr lang="ko-KR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</a:t>
            </a:r>
          </a:p>
          <a:p>
            <a:pPr algn="just" latinLnBrk="1"/>
            <a:r>
              <a:rPr lang="ko-KR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썬</a:t>
            </a:r>
          </a:p>
        </p:txBody>
      </p:sp>
    </p:spTree>
    <p:extLst>
      <p:ext uri="{BB962C8B-B14F-4D97-AF65-F5344CB8AC3E}">
        <p14:creationId xmlns:p14="http://schemas.microsoft.com/office/powerpoint/2010/main" xmlns="" val="8543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 (range()  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)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실습 </a:t>
            </a:r>
            <a:r>
              <a:rPr lang="en-US" altLang="ko-KR" sz="1800" b="1" dirty="0" smtClean="0"/>
              <a:t>2 (range() </a:t>
            </a:r>
            <a:r>
              <a:rPr lang="ko-KR" altLang="en-US" sz="1800" b="1" dirty="0" smtClean="0"/>
              <a:t>함수</a:t>
            </a:r>
            <a:r>
              <a:rPr lang="en-US" altLang="ko-KR" sz="1800" b="1" dirty="0" smtClean="0"/>
              <a:t>)</a:t>
            </a:r>
          </a:p>
          <a:p>
            <a:endParaRPr lang="ko-KR" altLang="ko-KR" sz="1800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r>
              <a:rPr lang="ko-KR" altLang="en-US" dirty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19200"/>
            <a:ext cx="8382000" cy="30469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for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range(0, 5, 1):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for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range(0, 10, 2):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6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8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1600200" y="2025650"/>
            <a:ext cx="687070" cy="328930"/>
          </a:xfrm>
          <a:prstGeom prst="wedgeRectCallout">
            <a:avLst>
              <a:gd name="adj1" fmla="val 29024"/>
              <a:gd name="adj2" fmla="val -2104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시작값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2317115" y="2033270"/>
            <a:ext cx="687070" cy="328930"/>
          </a:xfrm>
          <a:prstGeom prst="wedgeRectCallout">
            <a:avLst>
              <a:gd name="adj1" fmla="val -46569"/>
              <a:gd name="adj2" fmla="val -2149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멈춤값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3055620" y="1871980"/>
            <a:ext cx="2326005" cy="328930"/>
          </a:xfrm>
          <a:prstGeom prst="wedgeRectCallout">
            <a:avLst>
              <a:gd name="adj1" fmla="val -71650"/>
              <a:gd name="adj2" fmla="val -1548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연속하는 두수의 차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457200" y="4876800"/>
            <a:ext cx="8382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for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range(0, 5):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29504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실습 </a:t>
            </a:r>
            <a:r>
              <a:rPr lang="en-US" altLang="ko-KR" sz="1800" dirty="0"/>
              <a:t>3</a:t>
            </a:r>
            <a:r>
              <a:rPr lang="en-US" altLang="ko-KR" sz="1800" dirty="0" smtClean="0"/>
              <a:t> (range()  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예제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06/forfor.py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lvl="1"/>
            <a:r>
              <a:rPr lang="ko-KR" altLang="en-US" sz="1800" dirty="0" smtClean="0"/>
              <a:t>실행 결과</a:t>
            </a:r>
            <a:r>
              <a:rPr lang="en-US" altLang="ko-KR" sz="1800" dirty="0" smtClean="0"/>
              <a:t>:</a:t>
            </a:r>
          </a:p>
          <a:p>
            <a:endParaRPr lang="en-US" altLang="ko-KR" sz="1800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r>
              <a:rPr lang="ko-KR" altLang="en-US" dirty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19200"/>
            <a:ext cx="8382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for 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range(5):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</a:t>
            </a:r>
            <a:r>
              <a:rPr lang="en-US" altLang="ko-KR" sz="12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  <a:p>
            <a:pPr algn="just" latinLnBrk="1"/>
            <a:r>
              <a:rPr lang="en-US" altLang="ko-KR" sz="12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457200" y="3200400"/>
            <a:ext cx="83820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range(1, 6):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for j in range(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 "*", end = "", 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print()</a:t>
            </a:r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1999" y="4895671"/>
            <a:ext cx="8058443" cy="138499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&gt;forfor.py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*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**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***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****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*****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3989070" y="3580962"/>
            <a:ext cx="2245360" cy="533400"/>
          </a:xfrm>
          <a:prstGeom prst="wedgeRectCallout">
            <a:avLst>
              <a:gd name="adj1" fmla="val -73035"/>
              <a:gd name="adj2" fmla="val -144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end = “”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매개변수로 입력하면 줄바꿈을 출력하지 않습니다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2286000" y="4267200"/>
            <a:ext cx="2245360" cy="533400"/>
          </a:xfrm>
          <a:prstGeom prst="wedgeRectCallout">
            <a:avLst>
              <a:gd name="adj1" fmla="val -74664"/>
              <a:gd name="adj2" fmla="val -583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아무것도 입력하지 않으면 줄바꿈만 출력합니다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3352800" y="3142812"/>
            <a:ext cx="3379470" cy="343535"/>
          </a:xfrm>
          <a:prstGeom prst="wedgeRectCallout">
            <a:avLst>
              <a:gd name="adj1" fmla="val -60264"/>
              <a:gd name="adj2" fmla="val 792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바깥의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for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문에서 입력한 반복변수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멈춤값입니다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40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4 (</a:t>
            </a:r>
            <a:r>
              <a:rPr lang="ko-KR" altLang="en-US" sz="1800" dirty="0" err="1" smtClean="0"/>
              <a:t>딕셔너리</a:t>
            </a:r>
            <a:r>
              <a:rPr lang="ko-KR" altLang="en-US" sz="1800" dirty="0" smtClean="0"/>
              <a:t> 요소 순회</a:t>
            </a:r>
            <a:r>
              <a:rPr lang="en-US" altLang="ko-KR" sz="1800" dirty="0" smtClean="0"/>
              <a:t>)</a:t>
            </a:r>
            <a:endParaRPr lang="en-US" altLang="ko-KR" sz="1800" b="1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r>
              <a:rPr lang="ko-KR" altLang="en-US" dirty="0"/>
              <a:t>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57200" y="1219200"/>
            <a:ext cx="83820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{'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'www.apple.com',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'</a:t>
            </a:r>
            <a:r>
              <a:rPr lang="ko-KR" altLang="en-US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'www.python.org',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'www.microsoft.com'}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for k, v in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dic.items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():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print("{0} : {1}".format(k, v))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	</a:t>
            </a:r>
          </a:p>
          <a:p>
            <a:pPr algn="just" latinLnBrk="1"/>
            <a:r>
              <a:rPr lang="ko-KR" altLang="en-US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www.python.org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www.apple.com</a:t>
            </a:r>
          </a:p>
          <a:p>
            <a:pPr algn="just" latinLnBrk="1"/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 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www.microsoft.com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5105400" y="2209800"/>
            <a:ext cx="2819400" cy="762000"/>
          </a:xfrm>
          <a:prstGeom prst="wedgeRectCallout">
            <a:avLst>
              <a:gd name="adj1" fmla="val -75611"/>
              <a:gd name="adj2" fmla="val -504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 언패킹을 통해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k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v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에는 각 요소의 키와 값이 할당됩니다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73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continue</a:t>
            </a:r>
          </a:p>
          <a:p>
            <a:pPr lvl="1"/>
            <a:r>
              <a:rPr lang="ko-KR" altLang="ko-KR" dirty="0" err="1" smtClean="0"/>
              <a:t>반복문이</a:t>
            </a:r>
            <a:r>
              <a:rPr lang="ko-KR" altLang="ko-KR" dirty="0" smtClean="0"/>
              <a:t> </a:t>
            </a:r>
            <a:r>
              <a:rPr lang="ko-KR" altLang="ko-KR" dirty="0"/>
              <a:t>실행하는 코드블록의 나머지 부분을 실행하지 않고 다음 반복으로 건너가도록 흐름을 </a:t>
            </a:r>
            <a:r>
              <a:rPr lang="ko-KR" altLang="ko-KR" dirty="0" smtClean="0"/>
              <a:t>조정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06/</a:t>
            </a:r>
            <a:r>
              <a:rPr lang="en-US" altLang="ko-KR" b="1" dirty="0" smtClean="0"/>
              <a:t>continue</a:t>
            </a:r>
            <a:r>
              <a:rPr lang="en-US" altLang="ko-KR" dirty="0" smtClean="0"/>
              <a:t>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continue</a:t>
            </a:r>
            <a:r>
              <a:rPr lang="ko-KR" altLang="ko-KR" dirty="0"/>
              <a:t>와</a:t>
            </a:r>
            <a:r>
              <a:rPr lang="en-US" altLang="ko-KR" dirty="0"/>
              <a:t> break</a:t>
            </a:r>
            <a:r>
              <a:rPr lang="ko-KR" altLang="ko-KR" dirty="0"/>
              <a:t>로 </a:t>
            </a:r>
            <a:r>
              <a:rPr lang="ko-KR" altLang="ko-KR" dirty="0" err="1"/>
              <a:t>반복문</a:t>
            </a:r>
            <a:r>
              <a:rPr lang="ko-KR" altLang="ko-KR" dirty="0"/>
              <a:t> 제어하기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2946239"/>
            <a:ext cx="8382000" cy="128650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for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in range(10):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if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% 2 == 1: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continue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1999" y="4630738"/>
            <a:ext cx="8058443" cy="152349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&gt;continue.py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6</a:t>
            </a:r>
          </a:p>
          <a:p>
            <a:pPr algn="just" latinLnBrk="1"/>
            <a:r>
              <a:rPr lang="fr-FR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8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2697480" y="2868930"/>
            <a:ext cx="3415665" cy="533400"/>
          </a:xfrm>
          <a:prstGeom prst="wedgeRectCallout">
            <a:avLst>
              <a:gd name="adj1" fmla="val -64468"/>
              <a:gd name="adj2" fmla="val 368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홀수일 때 코드블록의 나머지 부분을 실행하지 않고 다음 반복으로 바로 건너갑니다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2514600" y="3505200"/>
            <a:ext cx="3415665" cy="533400"/>
          </a:xfrm>
          <a:prstGeom prst="wedgeRectCallout">
            <a:avLst>
              <a:gd name="adj1" fmla="val -62200"/>
              <a:gd name="adj2" fmla="val -406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continue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실행되는 경우에는 이 코드는 실행되지 않습니다</a:t>
            </a: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42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break</a:t>
            </a:r>
          </a:p>
          <a:p>
            <a:pPr lvl="1"/>
            <a:r>
              <a:rPr lang="ko-KR" altLang="ko-KR" dirty="0" smtClean="0"/>
              <a:t>루프를 중단시키는 기능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06/</a:t>
            </a:r>
            <a:r>
              <a:rPr lang="en-US" altLang="ko-KR" b="1" dirty="0" smtClean="0"/>
              <a:t>break</a:t>
            </a:r>
            <a:r>
              <a:rPr lang="en-US" altLang="ko-KR" dirty="0" smtClean="0"/>
              <a:t>.py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continue</a:t>
            </a:r>
            <a:r>
              <a:rPr lang="ko-KR" altLang="ko-KR" dirty="0"/>
              <a:t>와</a:t>
            </a:r>
            <a:r>
              <a:rPr lang="en-US" altLang="ko-KR" dirty="0"/>
              <a:t> break</a:t>
            </a:r>
            <a:r>
              <a:rPr lang="ko-KR" altLang="ko-KR" dirty="0"/>
              <a:t>로 </a:t>
            </a:r>
            <a:r>
              <a:rPr lang="ko-KR" altLang="ko-KR" dirty="0" err="1"/>
              <a:t>반복문</a:t>
            </a:r>
            <a:r>
              <a:rPr lang="ko-KR" altLang="ko-KR" dirty="0"/>
              <a:t> 제어하기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2298918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while(True):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i+1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if 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== 1000: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print('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{0}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 됐습니다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반복문을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중단합니다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.'.format(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break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 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1999" y="4630738"/>
            <a:ext cx="8058443" cy="203132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&gt;break.py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…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997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998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999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1000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 됐습니다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 </a:t>
            </a:r>
            <a:r>
              <a:rPr lang="ko-KR" altLang="en-US" sz="14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반복문을</a:t>
            </a:r>
            <a:r>
              <a:rPr lang="ko-KR" altLang="en-US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중단합니다</a:t>
            </a:r>
            <a:r>
              <a:rPr lang="en-US" altLang="ko-KR" sz="14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212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bool </a:t>
            </a:r>
            <a:r>
              <a:rPr lang="ko-KR" altLang="ko-KR" dirty="0" err="1" smtClean="0"/>
              <a:t>자료형</a:t>
            </a:r>
            <a:endParaRPr lang="en-US" altLang="ko-KR" dirty="0" smtClean="0"/>
          </a:p>
          <a:p>
            <a:pPr lvl="1"/>
            <a:r>
              <a:rPr lang="en-US" altLang="ko-KR" dirty="0"/>
              <a:t>bool</a:t>
            </a:r>
            <a:r>
              <a:rPr lang="ko-KR" altLang="ko-KR" dirty="0"/>
              <a:t>은</a:t>
            </a:r>
            <a:r>
              <a:rPr lang="en-US" altLang="ko-KR" dirty="0"/>
              <a:t> True</a:t>
            </a:r>
            <a:r>
              <a:rPr lang="ko-KR" altLang="ko-KR" dirty="0"/>
              <a:t>와</a:t>
            </a:r>
            <a:r>
              <a:rPr lang="en-US" altLang="ko-KR" dirty="0"/>
              <a:t> False </a:t>
            </a:r>
            <a:r>
              <a:rPr lang="ko-KR" altLang="ko-KR" dirty="0"/>
              <a:t>두 가지 값을 나타내는 </a:t>
            </a:r>
            <a:r>
              <a:rPr lang="ko-KR" altLang="ko-KR" dirty="0" smtClean="0"/>
              <a:t>자료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제어를 시작하기 전에 </a:t>
            </a:r>
            <a:r>
              <a:rPr lang="en-US" altLang="ko-KR" dirty="0"/>
              <a:t>- bool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2090737"/>
            <a:ext cx="80772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3 &gt; 2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2 &gt; 3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type(a)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'bool'&gt;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논리 </a:t>
            </a:r>
            <a:r>
              <a:rPr lang="ko-KR" altLang="ko-KR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not </a:t>
            </a:r>
            <a:r>
              <a:rPr lang="ko-KR" altLang="en-US" b="1" dirty="0" smtClean="0"/>
              <a:t>연산자 </a:t>
            </a:r>
            <a:r>
              <a:rPr lang="en-US" altLang="ko-KR" b="1" dirty="0" smtClean="0"/>
              <a:t>- 1</a:t>
            </a:r>
          </a:p>
          <a:p>
            <a:pPr lvl="2"/>
            <a:r>
              <a:rPr lang="ko-KR" altLang="en-US" b="1" dirty="0" err="1"/>
              <a:t>피연산자를</a:t>
            </a:r>
            <a:r>
              <a:rPr lang="ko-KR" altLang="en-US" b="1" dirty="0"/>
              <a:t> 부정</a:t>
            </a:r>
            <a:r>
              <a:rPr lang="en-US" altLang="ko-KR" b="1" dirty="0"/>
              <a:t>. </a:t>
            </a:r>
            <a:r>
              <a:rPr lang="ko-KR" altLang="en-US" b="1" dirty="0" err="1"/>
              <a:t>피연산자가</a:t>
            </a:r>
            <a:r>
              <a:rPr lang="ko-KR" altLang="en-US" b="1" dirty="0"/>
              <a:t> </a:t>
            </a:r>
            <a:r>
              <a:rPr lang="en-US" altLang="ko-KR" b="1" dirty="0"/>
              <a:t>False</a:t>
            </a:r>
            <a:r>
              <a:rPr lang="ko-KR" altLang="en-US" b="1" dirty="0"/>
              <a:t>인 경우에는 </a:t>
            </a:r>
            <a:r>
              <a:rPr lang="en-US" altLang="ko-KR" b="1" dirty="0"/>
              <a:t>True, </a:t>
            </a:r>
            <a:r>
              <a:rPr lang="ko-KR" altLang="en-US" b="1" dirty="0"/>
              <a:t>그렇지 않은 경우에는 </a:t>
            </a:r>
            <a:r>
              <a:rPr lang="en-US" altLang="ko-KR" b="1" dirty="0"/>
              <a:t>False </a:t>
            </a:r>
            <a:r>
              <a:rPr lang="ko-KR" altLang="en-US" b="1" dirty="0"/>
              <a:t>출력</a:t>
            </a:r>
            <a:endParaRPr lang="en-US" altLang="ko-KR" b="1" dirty="0"/>
          </a:p>
          <a:p>
            <a:pPr lvl="2"/>
            <a:r>
              <a:rPr lang="ko-KR" altLang="en-US" b="1" dirty="0"/>
              <a:t>실습 </a:t>
            </a:r>
            <a:r>
              <a:rPr lang="en-US" altLang="ko-KR" b="1" dirty="0"/>
              <a:t>1</a:t>
            </a:r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r>
              <a:rPr lang="en-US" altLang="ko-KR" b="1" dirty="0"/>
              <a:t>bool </a:t>
            </a:r>
            <a:r>
              <a:rPr lang="ko-KR" altLang="ko-KR" b="1" dirty="0"/>
              <a:t>형식 외에도</a:t>
            </a:r>
            <a:r>
              <a:rPr lang="en-US" altLang="ko-KR" b="1" dirty="0"/>
              <a:t>, </a:t>
            </a:r>
            <a:r>
              <a:rPr lang="ko-KR" altLang="ko-KR" b="1" dirty="0"/>
              <a:t>수</a:t>
            </a:r>
            <a:r>
              <a:rPr lang="en-US" altLang="ko-KR" b="1" dirty="0"/>
              <a:t>, </a:t>
            </a:r>
            <a:r>
              <a:rPr lang="ko-KR" altLang="ko-KR" b="1" dirty="0"/>
              <a:t>문자열</a:t>
            </a:r>
            <a:r>
              <a:rPr lang="en-US" altLang="ko-KR" b="1" dirty="0"/>
              <a:t>, </a:t>
            </a:r>
            <a:r>
              <a:rPr lang="ko-KR" altLang="ko-KR" b="1" dirty="0" err="1"/>
              <a:t>튜플</a:t>
            </a:r>
            <a:r>
              <a:rPr lang="en-US" altLang="ko-KR" b="1" dirty="0"/>
              <a:t>, </a:t>
            </a:r>
            <a:r>
              <a:rPr lang="ko-KR" altLang="ko-KR" b="1" dirty="0"/>
              <a:t>리스트</a:t>
            </a:r>
            <a:r>
              <a:rPr lang="en-US" altLang="ko-KR" b="1" dirty="0"/>
              <a:t>, </a:t>
            </a:r>
            <a:r>
              <a:rPr lang="ko-KR" altLang="ko-KR" b="1" dirty="0" err="1"/>
              <a:t>딕셔너리도</a:t>
            </a:r>
            <a:r>
              <a:rPr lang="ko-KR" altLang="ko-KR" b="1" dirty="0"/>
              <a:t> </a:t>
            </a:r>
            <a:r>
              <a:rPr lang="ko-KR" altLang="ko-KR" b="1" dirty="0" err="1"/>
              <a:t>피연산자로</a:t>
            </a:r>
            <a:r>
              <a:rPr lang="ko-KR" altLang="ko-KR" b="1" dirty="0"/>
              <a:t> 사용 가능</a:t>
            </a:r>
            <a:endParaRPr lang="en-US" altLang="ko-KR" b="1" dirty="0"/>
          </a:p>
          <a:p>
            <a:pPr lvl="2"/>
            <a:r>
              <a:rPr lang="ko-KR" altLang="ko-KR" b="1" dirty="0"/>
              <a:t>입력된 </a:t>
            </a:r>
            <a:r>
              <a:rPr lang="ko-KR" altLang="ko-KR" b="1" dirty="0" err="1"/>
              <a:t>피연산자가</a:t>
            </a:r>
            <a:r>
              <a:rPr lang="en-US" altLang="ko-KR" b="1" dirty="0"/>
              <a:t> 0</a:t>
            </a:r>
            <a:r>
              <a:rPr lang="ko-KR" altLang="ko-KR" b="1" dirty="0"/>
              <a:t>인 경우에는 </a:t>
            </a:r>
            <a:r>
              <a:rPr lang="ko-KR" altLang="ko-KR" b="1" dirty="0" err="1"/>
              <a:t>피연산자를</a:t>
            </a:r>
            <a:r>
              <a:rPr lang="ko-KR" altLang="ko-KR" b="1" dirty="0"/>
              <a:t> 거짓으로 간주</a:t>
            </a:r>
            <a:r>
              <a:rPr lang="en-US" altLang="ko-KR" b="1" dirty="0"/>
              <a:t>. not </a:t>
            </a:r>
            <a:r>
              <a:rPr lang="ko-KR" altLang="ko-KR" b="1" dirty="0"/>
              <a:t>연산의 결과는 </a:t>
            </a:r>
            <a:r>
              <a:rPr lang="en-US" altLang="ko-KR" b="1" dirty="0"/>
              <a:t>True</a:t>
            </a:r>
          </a:p>
          <a:p>
            <a:pPr lvl="2"/>
            <a:r>
              <a:rPr lang="en-US" altLang="ko-KR" b="1" dirty="0"/>
              <a:t>0</a:t>
            </a:r>
            <a:r>
              <a:rPr lang="ko-KR" altLang="ko-KR" b="1" dirty="0"/>
              <a:t>이 아닌 수를 </a:t>
            </a:r>
            <a:r>
              <a:rPr lang="ko-KR" altLang="ko-KR" b="1" dirty="0" err="1"/>
              <a:t>피연산자로</a:t>
            </a:r>
            <a:r>
              <a:rPr lang="ko-KR" altLang="ko-KR" b="1" dirty="0"/>
              <a:t> 사용하는 경우의 </a:t>
            </a:r>
            <a:r>
              <a:rPr lang="en-US" altLang="ko-KR" b="1" dirty="0"/>
              <a:t>not </a:t>
            </a:r>
            <a:r>
              <a:rPr lang="ko-KR" altLang="ko-KR" b="1" dirty="0"/>
              <a:t>연산 결과는 </a:t>
            </a:r>
            <a:r>
              <a:rPr lang="en-US" altLang="ko-KR" b="1" dirty="0"/>
              <a:t>False</a:t>
            </a:r>
          </a:p>
          <a:p>
            <a:pPr lvl="2"/>
            <a:r>
              <a:rPr lang="ko-KR" altLang="en-US" b="1" dirty="0"/>
              <a:t>실습 </a:t>
            </a:r>
            <a:r>
              <a:rPr lang="en-US" altLang="ko-KR" b="1" dirty="0"/>
              <a:t>2</a:t>
            </a:r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제어를 시작하기 전에 </a:t>
            </a:r>
            <a:r>
              <a:rPr lang="en-US" altLang="ko-KR" dirty="0" smtClean="0"/>
              <a:t>- </a:t>
            </a:r>
            <a:r>
              <a:rPr lang="ko-KR" altLang="en-US" dirty="0"/>
              <a:t>논리 </a:t>
            </a:r>
            <a:r>
              <a:rPr lang="ko-KR" altLang="en-US" dirty="0" smtClean="0"/>
              <a:t>연산자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1066800" y="2362200"/>
            <a:ext cx="77724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1066800" y="4983540"/>
            <a:ext cx="77724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0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-1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1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xmlns="" val="37406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논리 </a:t>
            </a:r>
            <a:r>
              <a:rPr lang="ko-KR" altLang="ko-KR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not </a:t>
            </a:r>
            <a:r>
              <a:rPr lang="ko-KR" altLang="en-US" b="1" dirty="0" smtClean="0"/>
              <a:t>연산자 </a:t>
            </a:r>
            <a:r>
              <a:rPr lang="en-US" altLang="ko-KR" b="1" dirty="0" smtClean="0"/>
              <a:t>- 2</a:t>
            </a:r>
          </a:p>
          <a:p>
            <a:pPr lvl="2"/>
            <a:r>
              <a:rPr lang="en-US" altLang="ko-KR" b="1" dirty="0"/>
              <a:t>None</a:t>
            </a:r>
            <a:r>
              <a:rPr lang="ko-KR" altLang="ko-KR" b="1" dirty="0"/>
              <a:t>에 대해서도 거짓으로 간주하기 때문에 </a:t>
            </a:r>
            <a:r>
              <a:rPr lang="en-US" altLang="ko-KR" b="1" dirty="0"/>
              <a:t>not None</a:t>
            </a:r>
            <a:r>
              <a:rPr lang="ko-KR" altLang="ko-KR" b="1" dirty="0"/>
              <a:t>의 결과는 </a:t>
            </a:r>
            <a:r>
              <a:rPr lang="en-US" altLang="ko-KR" b="1" dirty="0"/>
              <a:t>True</a:t>
            </a:r>
          </a:p>
          <a:p>
            <a:pPr lvl="2"/>
            <a:r>
              <a:rPr lang="ko-KR" altLang="en-US" b="1" dirty="0"/>
              <a:t>실습 </a:t>
            </a:r>
            <a:r>
              <a:rPr lang="en-US" altLang="ko-KR" b="1" dirty="0"/>
              <a:t>3</a:t>
            </a:r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r>
              <a:rPr lang="en-US" altLang="ko-KR" b="1" dirty="0"/>
              <a:t>not </a:t>
            </a:r>
            <a:r>
              <a:rPr lang="ko-KR" altLang="ko-KR" b="1" dirty="0"/>
              <a:t>연산자는 비어있는 문자열이나 </a:t>
            </a:r>
            <a:r>
              <a:rPr lang="ko-KR" altLang="ko-KR" b="1" dirty="0" err="1"/>
              <a:t>튜플</a:t>
            </a:r>
            <a:r>
              <a:rPr lang="en-US" altLang="ko-KR" b="1" dirty="0"/>
              <a:t>, </a:t>
            </a:r>
            <a:r>
              <a:rPr lang="ko-KR" altLang="ko-KR" b="1" dirty="0"/>
              <a:t>리스트</a:t>
            </a:r>
            <a:r>
              <a:rPr lang="en-US" altLang="ko-KR" b="1" dirty="0"/>
              <a:t>, </a:t>
            </a:r>
            <a:r>
              <a:rPr lang="ko-KR" altLang="ko-KR" b="1" dirty="0" err="1"/>
              <a:t>딕셔너리도</a:t>
            </a:r>
            <a:r>
              <a:rPr lang="ko-KR" altLang="ko-KR" b="1" dirty="0"/>
              <a:t> 거짓으로 간주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 제어를 시작하기 전에 </a:t>
            </a:r>
            <a:r>
              <a:rPr lang="en-US" altLang="ko-KR" dirty="0"/>
              <a:t>- </a:t>
            </a:r>
            <a:r>
              <a:rPr lang="ko-KR" altLang="en-US" dirty="0"/>
              <a:t>논리 연산자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1066800" y="2362200"/>
            <a:ext cx="77724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b="1" dirty="0">
                <a:solidFill>
                  <a:schemeClr val="bg1"/>
                </a:solidFill>
              </a:rPr>
              <a:t>not</a:t>
            </a:r>
            <a:r>
              <a:rPr lang="en-US" altLang="ko-KR" sz="1600" dirty="0">
                <a:solidFill>
                  <a:schemeClr val="bg1"/>
                </a:solidFill>
              </a:rPr>
              <a:t> None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True</a:t>
            </a:r>
            <a:endParaRPr lang="ko-KR" altLang="ko-KR" sz="1600" dirty="0">
              <a:solidFill>
                <a:schemeClr val="bg1"/>
              </a:solidFill>
            </a:endParaRP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1066800" y="3353812"/>
            <a:ext cx="7772400" cy="30469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'ABC' #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비어있지 않은 문자열을 부정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'' #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빈 문자열을 부정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(1, 2, 3) #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비어있지 않은 </a:t>
            </a:r>
            <a:r>
              <a:rPr lang="ko-KR" altLang="en-US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튜플을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부정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() #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빈 </a:t>
            </a:r>
            <a:r>
              <a:rPr lang="ko-KR" altLang="en-US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튜플을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부정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[] #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빈 리스트를 부정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not {} # 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빈 </a:t>
            </a:r>
            <a:r>
              <a:rPr lang="ko-KR" altLang="en-US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딕셔너리를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부정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xmlns="" val="36425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논리 </a:t>
            </a:r>
            <a:r>
              <a:rPr lang="ko-KR" altLang="ko-KR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and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 lvl="2"/>
            <a:r>
              <a:rPr lang="ko-KR" altLang="ko-KR" b="1" dirty="0"/>
              <a:t>두 </a:t>
            </a:r>
            <a:r>
              <a:rPr lang="ko-KR" altLang="ko-KR" b="1" dirty="0" err="1"/>
              <a:t>피연산자</a:t>
            </a:r>
            <a:r>
              <a:rPr lang="ko-KR" altLang="ko-KR" b="1" dirty="0"/>
              <a:t> 간의 논리곱을 수행</a:t>
            </a:r>
            <a:endParaRPr lang="en-US" altLang="ko-KR" b="1" dirty="0"/>
          </a:p>
          <a:p>
            <a:pPr lvl="2"/>
            <a:r>
              <a:rPr lang="ko-KR" altLang="ko-KR" b="1" dirty="0"/>
              <a:t>논리곱 연산의 결과는 두 </a:t>
            </a:r>
            <a:r>
              <a:rPr lang="ko-KR" altLang="ko-KR" b="1" dirty="0" err="1"/>
              <a:t>피연산자</a:t>
            </a:r>
            <a:r>
              <a:rPr lang="ko-KR" altLang="ko-KR" b="1" dirty="0"/>
              <a:t> 모두가 </a:t>
            </a:r>
            <a:r>
              <a:rPr lang="en-US" altLang="ko-KR" b="1" dirty="0"/>
              <a:t>True</a:t>
            </a:r>
            <a:r>
              <a:rPr lang="ko-KR" altLang="ko-KR" b="1" dirty="0"/>
              <a:t>인 경우에만 </a:t>
            </a:r>
            <a:r>
              <a:rPr lang="en-US" altLang="ko-KR" b="1" dirty="0"/>
              <a:t>True</a:t>
            </a:r>
            <a:r>
              <a:rPr lang="ko-KR" altLang="ko-KR" b="1" dirty="0"/>
              <a:t>가 되고</a:t>
            </a:r>
            <a:r>
              <a:rPr lang="en-US" altLang="ko-KR" b="1" dirty="0"/>
              <a:t>, </a:t>
            </a:r>
            <a:r>
              <a:rPr lang="ko-KR" altLang="ko-KR" b="1" dirty="0"/>
              <a:t>그렇지 않은 경우에는 항상 </a:t>
            </a:r>
            <a:r>
              <a:rPr lang="en-US" altLang="ko-KR" b="1" dirty="0" smtClean="0"/>
              <a:t>False</a:t>
            </a:r>
          </a:p>
          <a:p>
            <a:pPr lvl="2"/>
            <a:r>
              <a:rPr lang="ko-KR" altLang="en-US" b="1" dirty="0" smtClean="0"/>
              <a:t>실습 </a:t>
            </a:r>
            <a:r>
              <a:rPr lang="en-US" altLang="ko-KR" b="1" dirty="0" smtClean="0"/>
              <a:t>1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 smtClean="0"/>
          </a:p>
          <a:p>
            <a:pPr lvl="2"/>
            <a:endParaRPr lang="en-US" altLang="ko-KR" b="1" dirty="0"/>
          </a:p>
          <a:p>
            <a:pPr lvl="2"/>
            <a:endParaRPr lang="en-US" altLang="ko-KR" b="1" dirty="0" smtClean="0"/>
          </a:p>
          <a:p>
            <a:pPr lvl="1"/>
            <a:r>
              <a:rPr lang="en-US" altLang="ko-KR" b="1" dirty="0" smtClean="0"/>
              <a:t>or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 lvl="2"/>
            <a:r>
              <a:rPr lang="ko-KR" altLang="en-US" b="1" dirty="0"/>
              <a:t>두 </a:t>
            </a:r>
            <a:r>
              <a:rPr lang="ko-KR" altLang="en-US" b="1" dirty="0" err="1"/>
              <a:t>피연산자</a:t>
            </a:r>
            <a:r>
              <a:rPr lang="ko-KR" altLang="en-US" b="1" dirty="0"/>
              <a:t> 모두가 </a:t>
            </a:r>
            <a:r>
              <a:rPr lang="en-US" altLang="ko-KR" b="1" dirty="0"/>
              <a:t>False</a:t>
            </a:r>
            <a:r>
              <a:rPr lang="ko-KR" altLang="en-US" b="1" dirty="0"/>
              <a:t>인 경우에만 </a:t>
            </a:r>
            <a:r>
              <a:rPr lang="en-US" altLang="ko-KR" b="1" dirty="0"/>
              <a:t>False</a:t>
            </a:r>
            <a:r>
              <a:rPr lang="ko-KR" altLang="en-US" b="1" dirty="0"/>
              <a:t>가 되고</a:t>
            </a:r>
            <a:r>
              <a:rPr lang="en-US" altLang="ko-KR" b="1" dirty="0"/>
              <a:t>, </a:t>
            </a:r>
            <a:r>
              <a:rPr lang="ko-KR" altLang="en-US" b="1" dirty="0"/>
              <a:t>그렇지 않은 경우에는 그 결과가 항상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True</a:t>
            </a:r>
          </a:p>
          <a:p>
            <a:pPr lvl="2"/>
            <a:r>
              <a:rPr lang="ko-KR" altLang="en-US" b="1" dirty="0" smtClean="0"/>
              <a:t>실습 </a:t>
            </a:r>
            <a:r>
              <a:rPr lang="en-US" altLang="ko-KR" b="1" dirty="0" smtClean="0"/>
              <a:t>1</a:t>
            </a:r>
            <a:endParaRPr lang="en-US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 제어를 시작하기 전에 </a:t>
            </a:r>
            <a:r>
              <a:rPr lang="en-US" altLang="ko-KR" dirty="0"/>
              <a:t>- </a:t>
            </a:r>
            <a:r>
              <a:rPr lang="ko-KR" altLang="en-US" dirty="0"/>
              <a:t>논리 연산자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1066800" y="2961382"/>
            <a:ext cx="77724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True and 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True and 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1078523" y="5552182"/>
            <a:ext cx="77724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False or 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False or 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xmlns="" val="17016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흐름 제어문과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/>
            <a:r>
              <a:rPr lang="ko-KR" altLang="ko-KR" dirty="0"/>
              <a:t>흐름 </a:t>
            </a:r>
            <a:r>
              <a:rPr lang="ko-KR" altLang="ko-KR" dirty="0" err="1"/>
              <a:t>제어문은</a:t>
            </a:r>
            <a:r>
              <a:rPr lang="ko-KR" altLang="ko-KR" dirty="0"/>
              <a:t> 흐름을 분기하거나 반복하기 전에 조건문의 결과가 참인지를 </a:t>
            </a:r>
            <a:r>
              <a:rPr lang="ko-KR" altLang="ko-KR" dirty="0" smtClean="0"/>
              <a:t>평가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ko-KR" dirty="0" err="1"/>
              <a:t>조건문이</a:t>
            </a:r>
            <a:r>
              <a:rPr lang="ko-KR" altLang="ko-KR" dirty="0"/>
              <a:t> 구체적으로 다음과 같을 때 거짓으로 </a:t>
            </a:r>
            <a:r>
              <a:rPr lang="ko-KR" altLang="ko-KR" dirty="0" smtClean="0"/>
              <a:t>평가</a:t>
            </a:r>
            <a:endParaRPr lang="en-US" altLang="ko-KR" dirty="0" smtClean="0"/>
          </a:p>
          <a:p>
            <a:pPr lvl="2"/>
            <a:r>
              <a:rPr lang="en-US" altLang="ko-KR" dirty="0"/>
              <a:t>False</a:t>
            </a:r>
            <a:endParaRPr lang="ko-KR" altLang="ko-KR" dirty="0"/>
          </a:p>
          <a:p>
            <a:pPr lvl="2"/>
            <a:r>
              <a:rPr lang="en-US" altLang="ko-KR" dirty="0"/>
              <a:t>None</a:t>
            </a:r>
            <a:endParaRPr lang="ko-KR" altLang="ko-KR" dirty="0"/>
          </a:p>
          <a:p>
            <a:pPr lvl="2"/>
            <a:r>
              <a:rPr lang="ko-KR" altLang="ko-KR" dirty="0"/>
              <a:t>숫자</a:t>
            </a:r>
            <a:r>
              <a:rPr lang="en-US" altLang="ko-KR" dirty="0"/>
              <a:t> 0 </a:t>
            </a:r>
            <a:r>
              <a:rPr lang="ko-KR" altLang="ko-KR" dirty="0"/>
              <a:t>예</a:t>
            </a:r>
            <a:r>
              <a:rPr lang="en-US" altLang="ko-KR" dirty="0"/>
              <a:t>) 0, 0.0 </a:t>
            </a:r>
            <a:r>
              <a:rPr lang="ko-KR" altLang="ko-KR" dirty="0"/>
              <a:t>등</a:t>
            </a:r>
          </a:p>
          <a:p>
            <a:pPr lvl="2"/>
            <a:r>
              <a:rPr lang="ko-KR" altLang="ko-KR" dirty="0"/>
              <a:t>비어있는 </a:t>
            </a:r>
            <a:r>
              <a:rPr lang="ko-KR" altLang="ko-KR" dirty="0" err="1"/>
              <a:t>순서열</a:t>
            </a:r>
            <a:r>
              <a:rPr lang="en-US" altLang="ko-KR" dirty="0"/>
              <a:t> : </a:t>
            </a:r>
            <a:r>
              <a:rPr lang="ko-KR" altLang="ko-KR" dirty="0"/>
              <a:t>예</a:t>
            </a:r>
            <a:r>
              <a:rPr lang="en-US" altLang="ko-KR" dirty="0"/>
              <a:t>) ‘’, (), [] </a:t>
            </a:r>
            <a:r>
              <a:rPr lang="ko-KR" altLang="ko-KR" dirty="0"/>
              <a:t>등</a:t>
            </a:r>
          </a:p>
          <a:p>
            <a:pPr lvl="2"/>
            <a:r>
              <a:rPr lang="ko-KR" altLang="ko-KR" dirty="0"/>
              <a:t>비어있는 </a:t>
            </a:r>
            <a:r>
              <a:rPr lang="ko-KR" altLang="ko-KR" dirty="0" err="1"/>
              <a:t>딕셔너리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{}</a:t>
            </a:r>
          </a:p>
          <a:p>
            <a:pPr lvl="1"/>
            <a:r>
              <a:rPr lang="ko-KR" altLang="en-US" dirty="0"/>
              <a:t>어떤 객체가 거짓으로 평가되는지를 알고 싶을 때는 </a:t>
            </a:r>
            <a:r>
              <a:rPr lang="en-US" altLang="ko-KR" dirty="0"/>
              <a:t>bool() </a:t>
            </a:r>
            <a:r>
              <a:rPr lang="ko-KR" altLang="en-US" dirty="0" smtClean="0"/>
              <a:t>함수 이용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제어를 시작하기 전에 </a:t>
            </a:r>
            <a:r>
              <a:rPr lang="en-US" altLang="ko-KR" dirty="0" smtClean="0"/>
              <a:t>- </a:t>
            </a:r>
            <a:r>
              <a:rPr lang="ko-KR" altLang="en-US" sz="2000" dirty="0"/>
              <a:t>흐름 제어문과 </a:t>
            </a:r>
            <a:r>
              <a:rPr lang="ko-KR" altLang="en-US" sz="2000" dirty="0" err="1"/>
              <a:t>조건문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914400" y="4495800"/>
            <a:ext cx="3352800" cy="212365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bool(False)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bool(None)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bool(0)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bool(0.0)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bool('')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bool('Hello')</a:t>
            </a:r>
          </a:p>
          <a:p>
            <a:pPr algn="just" latinLnBrk="1"/>
            <a:r>
              <a:rPr lang="en-US" altLang="ko-KR" sz="11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  <a:endParaRPr lang="en-US" altLang="ko-KR" sz="11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384431" y="4495800"/>
            <a:ext cx="3352800" cy="178510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1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bool(123)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bool(())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bool([])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bool([1, 2, 3])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bool({})</a:t>
            </a:r>
          </a:p>
          <a:p>
            <a:pPr algn="just" latinLnBrk="1"/>
            <a:r>
              <a:rPr lang="en-US" altLang="ko-KR" sz="11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xmlns="" val="301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코드블록</a:t>
            </a:r>
            <a:r>
              <a:rPr lang="en-US" altLang="ko-KR" dirty="0"/>
              <a:t>(Code Block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ko-KR" dirty="0" smtClean="0"/>
              <a:t>여러 </a:t>
            </a:r>
            <a:r>
              <a:rPr lang="ko-KR" altLang="ko-KR" dirty="0"/>
              <a:t>코드가 이루는 일정한 </a:t>
            </a:r>
            <a:r>
              <a:rPr lang="ko-KR" altLang="ko-KR" dirty="0" smtClean="0"/>
              <a:t>구역</a:t>
            </a:r>
            <a:endParaRPr lang="en-US" altLang="ko-KR" dirty="0" smtClean="0"/>
          </a:p>
          <a:p>
            <a:pPr lvl="1"/>
            <a:r>
              <a:rPr lang="ko-KR" altLang="ko-KR" dirty="0"/>
              <a:t>프로그래밍 언어들마다 이것을 표현하는 </a:t>
            </a:r>
            <a:r>
              <a:rPr lang="ko-KR" altLang="ko-KR" dirty="0" smtClean="0"/>
              <a:t>방법</a:t>
            </a:r>
            <a:r>
              <a:rPr lang="ko-KR" altLang="en-US" dirty="0" smtClean="0"/>
              <a:t>이 다름</a:t>
            </a:r>
            <a:endParaRPr lang="en-US" altLang="ko-KR" dirty="0" smtClean="0"/>
          </a:p>
          <a:p>
            <a:pPr lvl="1"/>
            <a:r>
              <a:rPr lang="ko-KR" altLang="ko-KR" b="1" dirty="0" err="1"/>
              <a:t>파이썬은</a:t>
            </a:r>
            <a:r>
              <a:rPr lang="ko-KR" altLang="ko-KR" b="1" dirty="0"/>
              <a:t> 들여쓰기로 </a:t>
            </a:r>
            <a:r>
              <a:rPr lang="ko-KR" altLang="ko-KR" b="1" dirty="0" smtClean="0"/>
              <a:t>구역</a:t>
            </a:r>
            <a:r>
              <a:rPr lang="ko-KR" altLang="en-US" b="1" dirty="0" smtClean="0"/>
              <a:t>을 나눔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r>
              <a:rPr lang="ko-KR" altLang="ko-KR" dirty="0"/>
              <a:t>들여쓰기는 스페이스</a:t>
            </a:r>
            <a:r>
              <a:rPr lang="en-US" altLang="ko-KR" dirty="0"/>
              <a:t>(Space)</a:t>
            </a:r>
            <a:r>
              <a:rPr lang="ko-KR" altLang="ko-KR" dirty="0"/>
              <a:t>나 탭</a:t>
            </a:r>
            <a:r>
              <a:rPr lang="en-US" altLang="ko-KR" dirty="0"/>
              <a:t>(Tab) </a:t>
            </a:r>
            <a:r>
              <a:rPr lang="ko-KR" altLang="ko-KR" dirty="0"/>
              <a:t>둘 다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ko-KR" dirty="0" err="1"/>
              <a:t>파이썬을</a:t>
            </a:r>
            <a:r>
              <a:rPr lang="ko-KR" altLang="ko-KR" dirty="0"/>
              <a:t> 만든 </a:t>
            </a:r>
            <a:r>
              <a:rPr lang="ko-KR" altLang="ko-KR" dirty="0" err="1"/>
              <a:t>귀도는</a:t>
            </a:r>
            <a:r>
              <a:rPr lang="ko-KR" altLang="ko-KR" dirty="0"/>
              <a:t> </a:t>
            </a:r>
            <a:r>
              <a:rPr lang="en-US" altLang="ko-KR" dirty="0"/>
              <a:t>PEP(Python Enhancement Proposals)-8</a:t>
            </a:r>
            <a:r>
              <a:rPr lang="ko-KR" altLang="ko-KR" dirty="0"/>
              <a:t>에서 </a:t>
            </a:r>
            <a:r>
              <a:rPr lang="ko-KR" altLang="ko-KR" dirty="0">
                <a:solidFill>
                  <a:srgbClr val="FF0000"/>
                </a:solidFill>
              </a:rPr>
              <a:t>스페이스</a:t>
            </a:r>
            <a:r>
              <a:rPr lang="en-US" altLang="ko-KR" dirty="0">
                <a:solidFill>
                  <a:srgbClr val="FF0000"/>
                </a:solidFill>
              </a:rPr>
              <a:t> 4</a:t>
            </a:r>
            <a:r>
              <a:rPr lang="ko-KR" altLang="ko-KR" dirty="0">
                <a:solidFill>
                  <a:srgbClr val="FF0000"/>
                </a:solidFill>
              </a:rPr>
              <a:t>칸</a:t>
            </a:r>
            <a:r>
              <a:rPr lang="ko-KR" altLang="ko-KR" dirty="0"/>
              <a:t>을 사용할 것을 </a:t>
            </a:r>
            <a:r>
              <a:rPr lang="ko-KR" altLang="ko-KR" dirty="0" smtClean="0"/>
              <a:t>권</a:t>
            </a:r>
            <a:r>
              <a:rPr lang="ko-KR" altLang="en-US" dirty="0" smtClean="0"/>
              <a:t>장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smtClean="0"/>
              <a:t>흐름 제어를 시작하기 전에 </a:t>
            </a:r>
            <a:r>
              <a:rPr lang="en-US" altLang="ko-KR" dirty="0" smtClean="0"/>
              <a:t>- </a:t>
            </a:r>
            <a:r>
              <a:rPr lang="ko-KR" altLang="ko-KR" dirty="0"/>
              <a:t>코드블록과 </a:t>
            </a:r>
            <a:r>
              <a:rPr lang="ko-KR" altLang="ko-KR" dirty="0" smtClean="0"/>
              <a:t>들여쓰기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762000" y="2700337"/>
            <a:ext cx="8077200" cy="193899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if a == 3: # a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가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과 같다면</a:t>
            </a:r>
          </a:p>
          <a:p>
            <a:pPr algn="just" latinLnBrk="1"/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print('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삼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三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print('Three')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else:</a:t>
            </a:r>
          </a:p>
          <a:p>
            <a:pPr algn="just" latinLnBrk="1"/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print('</a:t>
            </a:r>
            <a:r>
              <a:rPr lang="ko-KR" altLang="en-US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삼이 아님</a:t>
            </a:r>
            <a:r>
              <a:rPr lang="en-US" altLang="ko-KR" dirty="0">
                <a:solidFill>
                  <a:sysClr val="windowText" lastClr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.')</a:t>
            </a:r>
          </a:p>
        </p:txBody>
      </p:sp>
      <p:sp>
        <p:nvSpPr>
          <p:cNvPr id="11" name="오른쪽 중괄호 10"/>
          <p:cNvSpPr/>
          <p:nvPr/>
        </p:nvSpPr>
        <p:spPr>
          <a:xfrm>
            <a:off x="3886933" y="3162295"/>
            <a:ext cx="333375" cy="876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4400"/>
          </a:p>
        </p:txBody>
      </p:sp>
      <p:sp>
        <p:nvSpPr>
          <p:cNvPr id="12" name="오른쪽 중괄호 11"/>
          <p:cNvSpPr/>
          <p:nvPr/>
        </p:nvSpPr>
        <p:spPr>
          <a:xfrm>
            <a:off x="3933825" y="4357677"/>
            <a:ext cx="333375" cy="123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3" name="Text Box 8"/>
          <p:cNvSpPr txBox="1"/>
          <p:nvPr/>
        </p:nvSpPr>
        <p:spPr>
          <a:xfrm>
            <a:off x="4353658" y="3190869"/>
            <a:ext cx="1208942" cy="6839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코드</a:t>
            </a:r>
            <a:r>
              <a:rPr lang="ko-KR" sz="1800" strike="sngStrike" kern="10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블록</a:t>
            </a:r>
          </a:p>
        </p:txBody>
      </p:sp>
      <p:sp>
        <p:nvSpPr>
          <p:cNvPr id="14" name="Text Box 9"/>
          <p:cNvSpPr txBox="1"/>
          <p:nvPr/>
        </p:nvSpPr>
        <p:spPr>
          <a:xfrm>
            <a:off x="4353658" y="4224327"/>
            <a:ext cx="1208942" cy="3048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latinLnBrk="1">
              <a:spcAft>
                <a:spcPts val="0"/>
              </a:spcAft>
              <a:defRPr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dirty="0"/>
              <a:t>코드 블록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38200" y="3276600"/>
            <a:ext cx="457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38200" y="3581400"/>
            <a:ext cx="457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38200" y="3874814"/>
            <a:ext cx="457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838200" y="4481502"/>
            <a:ext cx="4572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539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두 </a:t>
            </a:r>
            <a:r>
              <a:rPr lang="ko-KR" altLang="ko-KR" dirty="0" err="1"/>
              <a:t>피연산자를</a:t>
            </a:r>
            <a:r>
              <a:rPr lang="ko-KR" altLang="ko-KR" dirty="0"/>
              <a:t> 비교하는 연산자</a:t>
            </a:r>
            <a:endParaRPr lang="en-US" altLang="ko-KR" dirty="0"/>
          </a:p>
          <a:p>
            <a:pPr lvl="1"/>
            <a:r>
              <a:rPr lang="ko-KR" altLang="en-US" dirty="0" err="1" smtClean="0"/>
              <a:t>파이썬은</a:t>
            </a:r>
            <a:r>
              <a:rPr lang="ko-KR" altLang="en-US" dirty="0" smtClean="0"/>
              <a:t> 다음 표와 같이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가지를 제공</a:t>
            </a:r>
            <a:endParaRPr lang="ko-KR" altLang="ko-KR" b="1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535987" cy="576263"/>
          </a:xfrm>
        </p:spPr>
        <p:txBody>
          <a:bodyPr/>
          <a:lstStyle/>
          <a:p>
            <a:r>
              <a:rPr lang="ko-KR" altLang="en-US" dirty="0" smtClean="0"/>
              <a:t>흐름 제어를 시작하기 전에 </a:t>
            </a:r>
            <a:r>
              <a:rPr lang="en-US" altLang="ko-KR" dirty="0" smtClean="0"/>
              <a:t>- </a:t>
            </a:r>
            <a:r>
              <a:rPr lang="ko-KR" altLang="ko-KR" dirty="0"/>
              <a:t>비교 연산자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818924"/>
              </p:ext>
            </p:extLst>
          </p:nvPr>
        </p:nvGraphicFramePr>
        <p:xfrm>
          <a:off x="838200" y="2133600"/>
          <a:ext cx="7772400" cy="429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314"/>
                <a:gridCol w="6394086"/>
              </a:tblGrid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연산자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==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양쪽에 위치한 </a:t>
                      </a:r>
                      <a:r>
                        <a:rPr lang="ko-KR" sz="1200" kern="100" dirty="0" err="1">
                          <a:effectLst/>
                        </a:rPr>
                        <a:t>피연산자가</a:t>
                      </a:r>
                      <a:r>
                        <a:rPr lang="ko-KR" sz="1200" kern="100" dirty="0">
                          <a:effectLst/>
                        </a:rPr>
                        <a:t> 서로 같으면 </a:t>
                      </a:r>
                      <a:r>
                        <a:rPr lang="en-US" sz="1200" kern="100" dirty="0">
                          <a:effectLst/>
                        </a:rPr>
                        <a:t>True, </a:t>
                      </a:r>
                      <a:r>
                        <a:rPr lang="ko-KR" sz="1200" kern="100" dirty="0">
                          <a:effectLst/>
                        </a:rPr>
                        <a:t>그렇지 않으면 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r>
                        <a:rPr lang="ko-KR" sz="1200" kern="100" dirty="0">
                          <a:effectLst/>
                        </a:rPr>
                        <a:t>입니다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30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== 30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True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== 40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False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!=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양쪽에 위치한 </a:t>
                      </a:r>
                      <a:r>
                        <a:rPr lang="ko-KR" sz="1200" kern="100" dirty="0" err="1">
                          <a:effectLst/>
                        </a:rPr>
                        <a:t>피연산자가</a:t>
                      </a:r>
                      <a:r>
                        <a:rPr lang="ko-KR" sz="1200" kern="100" dirty="0">
                          <a:effectLst/>
                        </a:rPr>
                        <a:t> 서로 다르면 </a:t>
                      </a:r>
                      <a:r>
                        <a:rPr lang="en-US" sz="1200" kern="100" dirty="0">
                          <a:effectLst/>
                        </a:rPr>
                        <a:t>True, </a:t>
                      </a:r>
                      <a:r>
                        <a:rPr lang="ko-KR" sz="1200" kern="100" dirty="0">
                          <a:effectLst/>
                        </a:rPr>
                        <a:t>그렇지 않으면 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r>
                        <a:rPr lang="ko-KR" sz="1200" kern="100" dirty="0">
                          <a:effectLst/>
                        </a:rPr>
                        <a:t>입니다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'</a:t>
                      </a:r>
                      <a:r>
                        <a:rPr lang="ko-KR" sz="1200" kern="100" dirty="0">
                          <a:effectLst/>
                        </a:rPr>
                        <a:t>안녕</a:t>
                      </a:r>
                      <a:r>
                        <a:rPr lang="en-US" sz="1200" kern="100" dirty="0">
                          <a:effectLst/>
                        </a:rPr>
                        <a:t>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!= '</a:t>
                      </a:r>
                      <a:r>
                        <a:rPr lang="ko-KR" sz="1200" kern="100" dirty="0">
                          <a:effectLst/>
                        </a:rPr>
                        <a:t>안녕</a:t>
                      </a:r>
                      <a:r>
                        <a:rPr lang="en-US" sz="1200" kern="100" dirty="0">
                          <a:effectLst/>
                        </a:rPr>
                        <a:t>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!= 'Hello'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True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왼쪽에 위치한 </a:t>
                      </a:r>
                      <a:r>
                        <a:rPr lang="ko-KR" sz="1200" kern="100" dirty="0" err="1">
                          <a:effectLst/>
                        </a:rPr>
                        <a:t>피연산자가</a:t>
                      </a:r>
                      <a:r>
                        <a:rPr lang="ko-KR" sz="1200" kern="100" dirty="0">
                          <a:effectLst/>
                        </a:rPr>
                        <a:t> 오른쪽 </a:t>
                      </a:r>
                      <a:r>
                        <a:rPr lang="ko-KR" sz="1200" kern="100" dirty="0" err="1">
                          <a:effectLst/>
                        </a:rPr>
                        <a:t>피연산자보다</a:t>
                      </a:r>
                      <a:r>
                        <a:rPr lang="ko-KR" sz="1200" kern="100" dirty="0">
                          <a:effectLst/>
                        </a:rPr>
                        <a:t> 크면 </a:t>
                      </a:r>
                      <a:r>
                        <a:rPr lang="en-US" sz="1200" kern="100" dirty="0">
                          <a:effectLst/>
                        </a:rPr>
                        <a:t>True, </a:t>
                      </a:r>
                      <a:r>
                        <a:rPr lang="ko-KR" sz="1200" kern="100" dirty="0">
                          <a:effectLst/>
                        </a:rPr>
                        <a:t>그렇지 않으면 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r>
                        <a:rPr lang="ko-KR" sz="1200" kern="100" dirty="0">
                          <a:effectLst/>
                        </a:rPr>
                        <a:t>입니다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30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&gt; 20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True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&gt; 40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 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312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16618</TotalTime>
  <Words>2229</Words>
  <Application>Microsoft Office PowerPoint</Application>
  <PresentationFormat>화면 슬라이드 쇼(4:3)</PresentationFormat>
  <Paragraphs>672</Paragraphs>
  <Slides>29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3" baseType="lpstr">
      <vt:lpstr>굴림</vt:lpstr>
      <vt:lpstr>Arial</vt:lpstr>
      <vt:lpstr>HY견고딕</vt:lpstr>
      <vt:lpstr>나눔고딕</vt:lpstr>
      <vt:lpstr>Wingdings</vt:lpstr>
      <vt:lpstr>돋움</vt:lpstr>
      <vt:lpstr>돋움체</vt:lpstr>
      <vt:lpstr>맑은 고딕</vt:lpstr>
      <vt:lpstr>Times New Roman</vt:lpstr>
      <vt:lpstr>HY헤드라인M</vt:lpstr>
      <vt:lpstr>Verdana</vt:lpstr>
      <vt:lpstr>HY강M</vt:lpstr>
      <vt:lpstr>2_디자인 사용자 지정</vt:lpstr>
      <vt:lpstr>Visio</vt:lpstr>
      <vt:lpstr>프로그램의 흐름 제어하기</vt:lpstr>
      <vt:lpstr>슬라이드 2</vt:lpstr>
      <vt:lpstr>흐름 제어를 시작하기 전에 - bool 자료형</vt:lpstr>
      <vt:lpstr>흐름 제어를 시작하기 전에 - 논리 연산자</vt:lpstr>
      <vt:lpstr>흐름 제어를 시작하기 전에 - 논리 연산자</vt:lpstr>
      <vt:lpstr>흐름 제어를 시작하기 전에 - 논리 연산자</vt:lpstr>
      <vt:lpstr>흐름 제어를 시작하기 전에 - 흐름 제어문과 조건문</vt:lpstr>
      <vt:lpstr>흐름 제어를 시작하기 전에 - 코드블록과 들여쓰기</vt:lpstr>
      <vt:lpstr>흐름 제어를 시작하기 전에 - 비교 연산자</vt:lpstr>
      <vt:lpstr>흐름 제어를 시작하기 전에 - 비교 연산자</vt:lpstr>
      <vt:lpstr>분기문</vt:lpstr>
      <vt:lpstr>분기문</vt:lpstr>
      <vt:lpstr>분기문 - if문</vt:lpstr>
      <vt:lpstr>분기문 - if문</vt:lpstr>
      <vt:lpstr>분기문 - if문</vt:lpstr>
      <vt:lpstr>분기문 - if문</vt:lpstr>
      <vt:lpstr>분기문 - if문</vt:lpstr>
      <vt:lpstr>분기문 - if문</vt:lpstr>
      <vt:lpstr>분기문 - if문</vt:lpstr>
      <vt:lpstr>반복문 - while문</vt:lpstr>
      <vt:lpstr>반복문 - while문</vt:lpstr>
      <vt:lpstr>반복문 - while문</vt:lpstr>
      <vt:lpstr>반복문 - for문</vt:lpstr>
      <vt:lpstr>반복문 - for문</vt:lpstr>
      <vt:lpstr>반복문 - for문</vt:lpstr>
      <vt:lpstr>반복문 - for문</vt:lpstr>
      <vt:lpstr>반복문 - for문</vt:lpstr>
      <vt:lpstr>반복문 - continue와 break로 반복문 제어하기</vt:lpstr>
      <vt:lpstr>반복문 - continue와 break로 반복문 제어하기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Windows 사용자</cp:lastModifiedBy>
  <cp:revision>2601</cp:revision>
  <dcterms:created xsi:type="dcterms:W3CDTF">2004-07-21T02:43:03Z</dcterms:created>
  <dcterms:modified xsi:type="dcterms:W3CDTF">2018-03-13T07:35:00Z</dcterms:modified>
</cp:coreProperties>
</file>