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</p:sldIdLst>
  <p:sldSz cx="9144000" cy="6858000" type="screen4x3"/>
  <p:notesSz cx="6797675" cy="9874250"/>
  <p:embeddedFontLst>
    <p:embeddedFont>
      <p:font typeface="HY견고딕" pitchFamily="18" charset="-127"/>
      <p:regular r:id="rId35"/>
    </p:embeddedFont>
    <p:embeddedFont>
      <p:font typeface="나눔고딕" charset="-127"/>
      <p:regular r:id="rId36"/>
      <p:bold r:id="rId37"/>
    </p:embeddedFont>
    <p:embeddedFont>
      <p:font typeface="맑은 고딕" pitchFamily="50" charset="-127"/>
      <p:regular r:id="rId38"/>
      <p:bold r:id="rId39"/>
    </p:embeddedFont>
    <p:embeddedFont>
      <p:font typeface="HY헤드라인M" pitchFamily="18" charset="-127"/>
      <p:regular r:id="rId40"/>
    </p:embeddedFont>
    <p:embeddedFont>
      <p:font typeface="Verdana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8" d="100"/>
          <a:sy n="68" d="100"/>
        </p:scale>
        <p:origin x="-666" y="-102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ko-KR" altLang="en-US" sz="2800" dirty="0" smtClean="0"/>
              <a:t>함수로 </a:t>
            </a:r>
            <a:r>
              <a:rPr lang="ko-KR" altLang="en-US" sz="2800" dirty="0"/>
              <a:t>코드 간추리기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키워드 매개변수</a:t>
            </a:r>
            <a:r>
              <a:rPr lang="en-US" altLang="ko-KR" dirty="0"/>
              <a:t>(Keyword Argument)</a:t>
            </a:r>
            <a:endParaRPr lang="en-US" altLang="ko-KR" dirty="0" smtClean="0"/>
          </a:p>
          <a:p>
            <a:pPr lvl="1"/>
            <a:r>
              <a:rPr lang="ko-KR" altLang="ko-KR" dirty="0"/>
              <a:t>매개변수가 많은 경우에는 호출자가 매개변수의 이름을 일일이 지정하여 데이터를 입력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 매개변수 정의와 사용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기본값 매개변수와 키워드 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362200"/>
            <a:ext cx="8077200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(name, position='staff', nationality='Korea'):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print('name = {0}'.format(name))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print('position = {0}'.format(position))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print('nationality = {0}'.format(nationality))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(name='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staff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Korea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(name='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nationality='ROK')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staff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ROK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(name='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position='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인턴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Korea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4267200" y="3733800"/>
            <a:ext cx="3059320" cy="705485"/>
          </a:xfrm>
          <a:prstGeom prst="wedgeRectCallout">
            <a:avLst>
              <a:gd name="adj1" fmla="val -62011"/>
              <a:gd name="adj2" fmla="val -40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position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nationality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기본값이 사용됩니다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5801677" y="4780915"/>
            <a:ext cx="2504123" cy="705485"/>
          </a:xfrm>
          <a:prstGeom prst="wedgeRectCallout">
            <a:avLst>
              <a:gd name="adj1" fmla="val -54687"/>
              <a:gd name="adj2" fmla="val -387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position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만이 기본값을 사용합니다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725477" y="5847715"/>
            <a:ext cx="2504123" cy="705485"/>
          </a:xfrm>
          <a:prstGeom prst="wedgeRectCallout">
            <a:avLst>
              <a:gd name="adj1" fmla="val -55466"/>
              <a:gd name="adj2" fmla="val -325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nationality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만이 기본값을 사용합니다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9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가변 매개변수</a:t>
            </a:r>
            <a:r>
              <a:rPr lang="en-US" altLang="ko-KR" dirty="0"/>
              <a:t>(Arbitrary Argument List)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개수가 달라질 수 있는 매개변수</a:t>
            </a:r>
            <a:endParaRPr lang="en-US" altLang="ko-KR" dirty="0" smtClean="0"/>
          </a:p>
          <a:p>
            <a:pPr lvl="1"/>
            <a:r>
              <a:rPr lang="en-US" altLang="ko-KR" dirty="0"/>
              <a:t>*</a:t>
            </a:r>
            <a:r>
              <a:rPr lang="ko-KR" altLang="ko-KR" dirty="0"/>
              <a:t>를 이용하여 정의된 가변 매개변수는 </a:t>
            </a:r>
            <a:r>
              <a:rPr lang="ko-KR" altLang="ko-KR" dirty="0" err="1" smtClean="0"/>
              <a:t>튜플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가변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762000" y="2209731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ko-KR" altLang="en-US" b="1" dirty="0"/>
              <a:t>함수이름</a:t>
            </a:r>
            <a:r>
              <a:rPr lang="en-US" altLang="ko-KR" b="1" dirty="0"/>
              <a:t>(*</a:t>
            </a:r>
            <a:r>
              <a:rPr lang="ko-KR" altLang="en-US" b="1" dirty="0"/>
              <a:t>매개변수</a:t>
            </a:r>
            <a:r>
              <a:rPr lang="en-US" altLang="ko-KR" b="1" dirty="0"/>
              <a:t>):</a:t>
            </a:r>
          </a:p>
          <a:p>
            <a:pPr latinLnBrk="1"/>
            <a:r>
              <a:rPr lang="en-US" altLang="ko-KR" b="1" dirty="0"/>
              <a:t>    </a:t>
            </a:r>
            <a:r>
              <a:rPr lang="ko-KR" altLang="en-US" b="1" dirty="0" smtClean="0"/>
              <a:t>코드블록</a:t>
            </a:r>
            <a:endParaRPr lang="ko-KR" altLang="en-US" b="1" dirty="0"/>
          </a:p>
        </p:txBody>
      </p:sp>
      <p:sp>
        <p:nvSpPr>
          <p:cNvPr id="15" name="사각형 설명선 14"/>
          <p:cNvSpPr/>
          <p:nvPr/>
        </p:nvSpPr>
        <p:spPr>
          <a:xfrm>
            <a:off x="4018573" y="2435543"/>
            <a:ext cx="3090545" cy="612457"/>
          </a:xfrm>
          <a:prstGeom prst="wedgeRectCallout">
            <a:avLst>
              <a:gd name="adj1" fmla="val -57795"/>
              <a:gd name="adj2" fmla="val -587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앞에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*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붙이면 해당매개변수는 가변으로 지정됩니다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922455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merge_string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text_list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result = ''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s in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text_list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result = result + s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merge_string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아버지가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방에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들어가신다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아버지가방에들어가신다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6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형식 가변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print_team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(**players):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k in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players.keys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print('{0} = {1}'.format(k, players[k]))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print_team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카시야스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='GK',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호날두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='FW',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알론소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='MF',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페페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='DF')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카시야스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GK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페페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DF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알론소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MF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호날두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FW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5268278" y="1073446"/>
            <a:ext cx="2885122" cy="831554"/>
          </a:xfrm>
          <a:prstGeom prst="wedgeRectCallout">
            <a:avLst>
              <a:gd name="adj1" fmla="val -65857"/>
              <a:gd name="adj2" fmla="val 238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앞에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**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붙이면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가변 매개변수가 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9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일반 매개변수와 함께 사용하는 가변매개변수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(3, "argv1", "argv2", "argv3")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=3, "argv1", "argv2", "argv3")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SyntaxError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non-keyword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after keyword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648200" y="3435646"/>
            <a:ext cx="2885122" cy="831554"/>
          </a:xfrm>
          <a:prstGeom prst="wedgeRectCallout">
            <a:avLst>
              <a:gd name="adj1" fmla="val -66360"/>
              <a:gd name="adj2" fmla="val 77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600" dirty="0"/>
              <a:t>가변 매개변수 앞에 정의된 일반 매개변수는 키워드 매개변수로 호출할 수 없습니다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9667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가변 매개변수와 함께 사용하는 일반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"&lt;pyshell#15&gt;", line 1, in &lt;module&gt;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missing 1 required keyword-only argument: '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810000" y="3352800"/>
            <a:ext cx="3723322" cy="831554"/>
          </a:xfrm>
          <a:prstGeom prst="wedgeRectCallout">
            <a:avLst>
              <a:gd name="adj1" fmla="val 23689"/>
              <a:gd name="adj2" fmla="val -808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600" dirty="0"/>
              <a:t>가변 매개변수 뒤에 정의된 일반 매개변수는 반드시 키워드 매개변수로 호출해야 합니다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41352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함수가 </a:t>
            </a:r>
            <a:r>
              <a:rPr lang="ko-KR" altLang="ko-KR" dirty="0" err="1"/>
              <a:t>호출자에게</a:t>
            </a:r>
            <a:r>
              <a:rPr lang="ko-KR" altLang="ko-KR" dirty="0"/>
              <a:t> 값을 반환할 때에는 </a:t>
            </a:r>
            <a:r>
              <a:rPr lang="en-US" altLang="ko-KR" dirty="0"/>
              <a:t>return</a:t>
            </a:r>
            <a:r>
              <a:rPr lang="ko-KR" altLang="ko-KR" dirty="0" smtClean="0"/>
              <a:t>문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r>
              <a:rPr lang="en-US" altLang="ko-KR" dirty="0" smtClean="0"/>
              <a:t>return</a:t>
            </a:r>
            <a:r>
              <a:rPr lang="ko-KR" altLang="en-US" dirty="0" smtClean="0"/>
              <a:t>문을 이용하는 세 가지 방법</a:t>
            </a:r>
            <a:endParaRPr lang="en-US" altLang="ko-KR" dirty="0" smtClean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문에 결과 데이터를 담아 실행하기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ko-KR" dirty="0"/>
              <a:t>함수가 즉시 종료되고 </a:t>
            </a:r>
            <a:r>
              <a:rPr lang="ko-KR" altLang="ko-KR" dirty="0" err="1"/>
              <a:t>호출자에게</a:t>
            </a:r>
            <a:r>
              <a:rPr lang="ko-KR" altLang="ko-KR" dirty="0"/>
              <a:t> 결과가 </a:t>
            </a:r>
            <a:r>
              <a:rPr lang="ko-KR" altLang="ko-KR" dirty="0" smtClean="0"/>
              <a:t>전달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문에 아무 결과도 넣지 않고 실행하기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ko-KR" dirty="0"/>
              <a:t>함수가 즉시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 생략하기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ko-KR" dirty="0"/>
              <a:t>함수의 모든 코드가 실행되면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4162961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a*b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multiply(2,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</p:txBody>
      </p:sp>
      <p:cxnSp>
        <p:nvCxnSpPr>
          <p:cNvPr id="8" name="꺾인 연결선 7"/>
          <p:cNvCxnSpPr>
            <a:stCxn id="10" idx="2"/>
            <a:endCxn id="20" idx="0"/>
          </p:cNvCxnSpPr>
          <p:nvPr/>
        </p:nvCxnSpPr>
        <p:spPr>
          <a:xfrm rot="5400000">
            <a:off x="1944745" y="4608455"/>
            <a:ext cx="242772" cy="77946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35124" y="4568190"/>
            <a:ext cx="1641476" cy="30861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038600" y="4101103"/>
            <a:ext cx="3962400" cy="1004297"/>
          </a:xfrm>
          <a:prstGeom prst="wedgeRectCallout">
            <a:avLst>
              <a:gd name="adj1" fmla="val -65096"/>
              <a:gd name="adj2" fmla="val 71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문은 함수의 실행을 종료시키고 자신에게 넘겨진 데이터를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호출자에게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전달합니다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3000" y="5119572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57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return)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(-1)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</p:txBody>
      </p:sp>
      <p:cxnSp>
        <p:nvCxnSpPr>
          <p:cNvPr id="8" name="꺾인 연결선 7"/>
          <p:cNvCxnSpPr>
            <a:stCxn id="10" idx="1"/>
            <a:endCxn id="20" idx="0"/>
          </p:cNvCxnSpPr>
          <p:nvPr/>
        </p:nvCxnSpPr>
        <p:spPr>
          <a:xfrm rot="10800000" flipV="1">
            <a:off x="1676400" y="2286000"/>
            <a:ext cx="609600" cy="1008582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6000" y="2133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43000" y="3294582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77533" y="2768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43000" y="4171408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9" name="꺾인 연결선 18"/>
          <p:cNvCxnSpPr>
            <a:stCxn id="15" idx="2"/>
            <a:endCxn id="18" idx="0"/>
          </p:cNvCxnSpPr>
          <p:nvPr/>
        </p:nvCxnSpPr>
        <p:spPr>
          <a:xfrm rot="5400000">
            <a:off x="1961363" y="2788438"/>
            <a:ext cx="1098008" cy="1667933"/>
          </a:xfrm>
          <a:prstGeom prst="bentConnector3">
            <a:avLst>
              <a:gd name="adj1" fmla="val 79302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21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(None</a:t>
            </a:r>
            <a:r>
              <a:rPr lang="ko-KR" altLang="en-US" dirty="0" smtClean="0"/>
              <a:t>을 반환하는 경우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if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&gt; 0: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(-1)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== None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type(result)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NoneType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3505200" y="4607560"/>
            <a:ext cx="3105150" cy="802640"/>
          </a:xfrm>
          <a:prstGeom prst="wedgeRectCallout">
            <a:avLst>
              <a:gd name="adj1" fmla="val -56379"/>
              <a:gd name="adj2" fmla="val -37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실행하지 못하고 함수가 종료되면 함수는 호출자에게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None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반환합니다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0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결과 없는 </a:t>
            </a:r>
            <a:r>
              <a:rPr lang="en-US" altLang="ko-KR" dirty="0" smtClean="0"/>
              <a:t>return)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504753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range(1, num+1):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'.format(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5: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	return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(3)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(5)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(8)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505200" y="4607560"/>
            <a:ext cx="3105150" cy="1107440"/>
          </a:xfrm>
          <a:prstGeom prst="wedgeRectCallout">
            <a:avLst>
              <a:gd name="adj1" fmla="val -97824"/>
              <a:gd name="adj2" fmla="val -47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sz="1400" dirty="0"/>
              <a:t>8</a:t>
            </a:r>
            <a:r>
              <a:rPr lang="ko-KR" altLang="ko-KR" sz="1400" dirty="0"/>
              <a:t>을 입력하면</a:t>
            </a:r>
            <a:r>
              <a:rPr lang="en-US" altLang="ko-KR" sz="1400" dirty="0"/>
              <a:t> for </a:t>
            </a:r>
            <a:r>
              <a:rPr lang="ko-KR" altLang="ko-KR" sz="1400" dirty="0" err="1"/>
              <a:t>반복문은</a:t>
            </a:r>
            <a:r>
              <a:rPr lang="en-US" altLang="ko-KR" sz="1400" dirty="0"/>
              <a:t> 8</a:t>
            </a:r>
            <a:r>
              <a:rPr lang="ko-KR" altLang="ko-KR" sz="1400" dirty="0"/>
              <a:t>번 반복을 수행하려고 준비하겠지만 실행되는</a:t>
            </a:r>
            <a:r>
              <a:rPr lang="en-US" altLang="ko-KR" sz="1400" dirty="0"/>
              <a:t> return</a:t>
            </a:r>
            <a:r>
              <a:rPr lang="ko-KR" altLang="ko-KR" sz="1400" dirty="0"/>
              <a:t>문 때문에 다섯 번 수행하면 함수가 종료되고 맙니다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2940050" y="2133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4698471" y="2711450"/>
            <a:ext cx="3105150" cy="811530"/>
          </a:xfrm>
          <a:prstGeom prst="wedgeRectCallout">
            <a:avLst>
              <a:gd name="adj1" fmla="val -65104"/>
              <a:gd name="adj2" fmla="val -77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반환할 데이터 없이 실행하는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return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문은 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의미보다는 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함수 종료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의미로 사용됩니다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3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(return</a:t>
            </a:r>
            <a:r>
              <a:rPr lang="ko-KR" altLang="en-US" dirty="0" smtClean="0"/>
              <a:t>없는 함수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s in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print(s)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(1, 2, 3, 4, 5)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4191000" y="1676400"/>
            <a:ext cx="3105150" cy="811530"/>
          </a:xfrm>
          <a:prstGeom prst="wedgeRectCallout">
            <a:avLst>
              <a:gd name="adj1" fmla="val -65104"/>
              <a:gd name="adj2" fmla="val -77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/>
              <a:t>반환할 결과도 없고 함수를 중간에 종료시킬 일도 없다면</a:t>
            </a:r>
            <a:r>
              <a:rPr lang="en-US" altLang="ko-KR" sz="1400" dirty="0"/>
              <a:t> return</a:t>
            </a:r>
            <a:r>
              <a:rPr lang="ko-KR" altLang="ko-KR" sz="1400" dirty="0"/>
              <a:t>문은 생략해도 됩니다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4057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이 단원을 시작하기에 앞서 알아둬야 하는 용어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호출과 반환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정의하기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매개변수를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기본값 매개변수와 키워드 매개변수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가변 매개변수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호출자에게</a:t>
            </a:r>
            <a:r>
              <a:rPr lang="ko-KR" altLang="en-US" dirty="0" smtClean="0"/>
              <a:t> 반환하기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밖의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안의 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자기 스스로를 호출하는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재귀함수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함수를 변수에 담아 사용하기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안의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중첩 함수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pass :  </a:t>
            </a:r>
            <a:r>
              <a:rPr lang="ko-KR" altLang="en-US" dirty="0" smtClean="0"/>
              <a:t>구현을 잠시 미뤄두셔도 좋습니다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ko-KR" dirty="0"/>
              <a:t>함수 밖에서 변수 </a:t>
            </a:r>
            <a:r>
              <a:rPr lang="en-US" altLang="ko-KR" dirty="0"/>
              <a:t>a</a:t>
            </a:r>
            <a:r>
              <a:rPr lang="ko-KR" altLang="ko-KR" dirty="0"/>
              <a:t>를 정의하여 </a:t>
            </a:r>
            <a:r>
              <a:rPr lang="en-US" altLang="ko-KR" dirty="0"/>
              <a:t>0</a:t>
            </a:r>
            <a:r>
              <a:rPr lang="ko-KR" altLang="ko-KR" dirty="0"/>
              <a:t>을 대입하고</a:t>
            </a:r>
            <a:r>
              <a:rPr lang="en-US" altLang="ko-KR" dirty="0"/>
              <a:t>, </a:t>
            </a:r>
            <a:r>
              <a:rPr lang="ko-KR" altLang="ko-KR" dirty="0"/>
              <a:t>함수 안에서 변수 </a:t>
            </a:r>
            <a:r>
              <a:rPr lang="en-US" altLang="ko-KR" dirty="0"/>
              <a:t>a</a:t>
            </a:r>
            <a:r>
              <a:rPr lang="ko-KR" altLang="ko-KR" dirty="0"/>
              <a:t>를 또 정의하여 </a:t>
            </a:r>
            <a:r>
              <a:rPr lang="en-US" altLang="ko-KR" dirty="0"/>
              <a:t>1</a:t>
            </a:r>
            <a:r>
              <a:rPr lang="ko-KR" altLang="ko-KR" dirty="0"/>
              <a:t>을 </a:t>
            </a:r>
            <a:r>
              <a:rPr lang="ko-KR" altLang="ko-KR" dirty="0" smtClean="0"/>
              <a:t>대입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 </a:t>
            </a:r>
            <a:r>
              <a:rPr lang="ko-KR" altLang="ko-KR" dirty="0"/>
              <a:t>이 함수를 실행</a:t>
            </a:r>
            <a:r>
              <a:rPr lang="en-US" altLang="ko-KR" dirty="0"/>
              <a:t>(</a:t>
            </a:r>
            <a:r>
              <a:rPr lang="ko-KR" altLang="ko-KR" dirty="0"/>
              <a:t>호출</a:t>
            </a:r>
            <a:r>
              <a:rPr lang="en-US" altLang="ko-KR" dirty="0"/>
              <a:t>)</a:t>
            </a:r>
            <a:r>
              <a:rPr lang="ko-KR" altLang="ko-KR" dirty="0"/>
              <a:t>하고 나면 함수 밖에서 정의된 변수 </a:t>
            </a:r>
            <a:r>
              <a:rPr lang="en-US" altLang="ko-KR" dirty="0"/>
              <a:t>a</a:t>
            </a:r>
            <a:r>
              <a:rPr lang="ko-KR" altLang="ko-KR" dirty="0"/>
              <a:t>의 값은 </a:t>
            </a:r>
            <a:r>
              <a:rPr lang="ko-KR" altLang="ko-KR" dirty="0" smtClean="0"/>
              <a:t>얼마일까</a:t>
            </a:r>
            <a:r>
              <a:rPr lang="en-US" altLang="ko-KR" dirty="0" smtClean="0"/>
              <a:t>?”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답 </a:t>
            </a:r>
            <a:r>
              <a:rPr lang="en-US" altLang="ko-KR" dirty="0" smtClean="0">
                <a:sym typeface="Wingdings" panose="05000000000000000000" pitchFamily="2" charset="2"/>
              </a:rPr>
              <a:t>: 0</a:t>
            </a:r>
          </a:p>
          <a:p>
            <a:pPr lvl="1"/>
            <a:r>
              <a:rPr lang="ko-KR" altLang="ko-KR" dirty="0"/>
              <a:t>함수 밖에 있는 </a:t>
            </a:r>
            <a:r>
              <a:rPr lang="en-US" altLang="ko-KR" dirty="0"/>
              <a:t>a</a:t>
            </a:r>
            <a:r>
              <a:rPr lang="ko-KR" altLang="ko-KR" dirty="0"/>
              <a:t>와 안에 있는 </a:t>
            </a:r>
            <a:r>
              <a:rPr lang="en-US" altLang="ko-KR" dirty="0"/>
              <a:t>a</a:t>
            </a:r>
            <a:r>
              <a:rPr lang="ko-KR" altLang="ko-KR" dirty="0"/>
              <a:t>는 이름은 같지만 사실은 완전히 별개의 변수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986000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a 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print('a:{0}'.format(a)) 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print('a:{0}'.format(a))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a:0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4006850" y="3403461"/>
            <a:ext cx="3885248" cy="971721"/>
          </a:xfrm>
          <a:prstGeom prst="wedgeRectCallout">
            <a:avLst>
              <a:gd name="adj1" fmla="val -82054"/>
              <a:gd name="adj2" fmla="val 25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정의하는 시점에서는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생성되지 않습니다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호출하면 그제서야 함수의 코드가 실행되면서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963352" y="4467013"/>
            <a:ext cx="4113848" cy="302623"/>
          </a:xfrm>
          <a:prstGeom prst="wedgeRectCallout">
            <a:avLst>
              <a:gd name="adj1" fmla="val -101866"/>
              <a:gd name="adj2" fmla="val 1902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밖에서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3901440" y="5099201"/>
            <a:ext cx="3885248" cy="508634"/>
          </a:xfrm>
          <a:prstGeom prst="wedgeRectCallout">
            <a:avLst>
              <a:gd name="adj1" fmla="val -86373"/>
              <a:gd name="adj2" fmla="val 113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호출되면 함수 내부에서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초기화합니다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901440" y="5844572"/>
            <a:ext cx="3885248" cy="480028"/>
          </a:xfrm>
          <a:prstGeom prst="wedgeRectCallout">
            <a:avLst>
              <a:gd name="adj1" fmla="val -61062"/>
              <a:gd name="adj2" fmla="val -45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하지만 함수 밖에서 정의한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출력해보면 여전히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갖고 있음을 확인할 수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변수는 자신이 생성된 범위</a:t>
            </a:r>
            <a:r>
              <a:rPr lang="en-US" altLang="ko-KR" dirty="0"/>
              <a:t>(</a:t>
            </a:r>
            <a:r>
              <a:rPr lang="ko-KR" altLang="ko-KR" dirty="0"/>
              <a:t>코드블록</a:t>
            </a:r>
            <a:r>
              <a:rPr lang="en-US" altLang="ko-KR" dirty="0"/>
              <a:t>) </a:t>
            </a:r>
            <a:r>
              <a:rPr lang="ko-KR" altLang="ko-KR" dirty="0"/>
              <a:t>안에서만 </a:t>
            </a:r>
            <a:r>
              <a:rPr lang="ko-KR" altLang="ko-KR" dirty="0" smtClean="0"/>
              <a:t>유효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함수 안에서 만든 변수는 함수 안에서만 살아있다가 함수 코드의 실행이 종료되면 그 </a:t>
            </a:r>
            <a:r>
              <a:rPr lang="ko-KR" altLang="ko-KR" dirty="0" smtClean="0"/>
              <a:t>생명</a:t>
            </a:r>
            <a:r>
              <a:rPr lang="ko-KR" altLang="en-US" dirty="0" smtClean="0"/>
              <a:t>이 다함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ko-KR" altLang="ko-KR" dirty="0">
                <a:solidFill>
                  <a:srgbClr val="FF0000"/>
                </a:solidFill>
              </a:rPr>
              <a:t>지역변수</a:t>
            </a:r>
            <a:r>
              <a:rPr lang="en-US" altLang="ko-KR" dirty="0">
                <a:solidFill>
                  <a:srgbClr val="FF0000"/>
                </a:solidFill>
              </a:rPr>
              <a:t>(Local Variable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이와는 반대로 함수 외부에서 만든 변수는 프로그램이 살아있는 동안에는 함께 살아있다가 프로그램이 종료될 때 같이 </a:t>
            </a:r>
            <a:r>
              <a:rPr lang="ko-KR" altLang="ko-KR" dirty="0" smtClean="0"/>
              <a:t>소멸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ko-KR" dirty="0" smtClean="0"/>
              <a:t>이렇게 </a:t>
            </a:r>
            <a:r>
              <a:rPr lang="ko-KR" altLang="ko-KR" dirty="0"/>
              <a:t>프로그램 전체를 유효 범위로 가지는 변수를 </a:t>
            </a:r>
            <a:r>
              <a:rPr lang="ko-KR" altLang="ko-KR" dirty="0">
                <a:solidFill>
                  <a:srgbClr val="FF0000"/>
                </a:solidFill>
              </a:rPr>
              <a:t>전역 변수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Global</a:t>
            </a:r>
            <a:r>
              <a:rPr lang="en-US" altLang="ko-KR" dirty="0">
                <a:solidFill>
                  <a:srgbClr val="FF0000"/>
                </a:solidFill>
              </a:rPr>
              <a:t> Variable)</a:t>
            </a:r>
            <a:r>
              <a:rPr lang="en-US" altLang="ko-KR" dirty="0"/>
              <a:t> 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ko-KR" dirty="0" err="1"/>
              <a:t>파이썬은</a:t>
            </a:r>
            <a:r>
              <a:rPr lang="ko-KR" altLang="ko-KR" dirty="0"/>
              <a:t> 함수 안에서 사용되는 모든 변수를 지역변수로 </a:t>
            </a:r>
            <a:r>
              <a:rPr lang="ko-KR" altLang="ko-KR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전역 변수를 사용하기 위해서는 </a:t>
            </a:r>
            <a:r>
              <a:rPr lang="en-US" altLang="ko-KR" b="1" dirty="0"/>
              <a:t>global</a:t>
            </a:r>
            <a:r>
              <a:rPr lang="en-US" altLang="ko-KR" dirty="0"/>
              <a:t> </a:t>
            </a:r>
            <a:r>
              <a:rPr lang="ko-KR" altLang="ko-KR" dirty="0"/>
              <a:t>키워드를 이용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2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global a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a 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print('a:{0}'.format(a))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print('a:{0}'.format(a))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4006850" y="1322030"/>
            <a:ext cx="3915410" cy="1369695"/>
          </a:xfrm>
          <a:prstGeom prst="wedgeRectCallout">
            <a:avLst>
              <a:gd name="adj1" fmla="val -83044"/>
              <a:gd name="adj2" fmla="val -10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global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키워드는 지정한 변수의 유효범위가 전역임을 알리고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지역변수의 생성을 막습니다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전역 변수로 사용됩니다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4006850" y="2817495"/>
            <a:ext cx="3915410" cy="625434"/>
          </a:xfrm>
          <a:prstGeom prst="wedgeRectCallout">
            <a:avLst>
              <a:gd name="adj1" fmla="val -90955"/>
              <a:gd name="adj2" fmla="val -4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 되어 있는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접근하여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값을 변경합니다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006850" y="3613361"/>
            <a:ext cx="3915410" cy="625434"/>
          </a:xfrm>
          <a:prstGeom prst="wedgeRectCallout">
            <a:avLst>
              <a:gd name="adj1" fmla="val -63653"/>
              <a:gd name="adj2" fmla="val -566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출력해보면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변경한 값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들어있음을 확인할 수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9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재귀함수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</a:t>
            </a:r>
            <a:r>
              <a:rPr lang="ko-KR" altLang="ko-KR" dirty="0"/>
              <a:t>자기 스스로를 호출하는 </a:t>
            </a:r>
            <a:r>
              <a:rPr lang="ko-KR" altLang="ko-KR" dirty="0" smtClean="0"/>
              <a:t>함수</a:t>
            </a:r>
            <a:endParaRPr lang="en-US" altLang="ko-KR" dirty="0" smtClean="0"/>
          </a:p>
          <a:p>
            <a:r>
              <a:rPr lang="ko-KR" altLang="ko-KR" dirty="0"/>
              <a:t>함수가 자기 자신을 부르는 것을 재귀호출</a:t>
            </a:r>
            <a:r>
              <a:rPr lang="en-US" altLang="ko-KR" dirty="0"/>
              <a:t>(Recursive Call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재귀 함수의 예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자기 스스로를 호출하는 함수 </a:t>
            </a:r>
            <a:r>
              <a:rPr lang="en-US" altLang="ko-KR" dirty="0"/>
              <a:t>: </a:t>
            </a:r>
            <a:r>
              <a:rPr lang="ko-KR" altLang="ko-KR" dirty="0"/>
              <a:t>재귀함수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410361"/>
            <a:ext cx="8077200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(count):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if</a:t>
            </a:r>
            <a:r>
              <a:rPr lang="en-US" altLang="ko-KR" dirty="0"/>
              <a:t> count &gt; 0:</a:t>
            </a:r>
            <a:endParaRPr lang="ko-KR" altLang="ko-KR" dirty="0"/>
          </a:p>
          <a:p>
            <a:pPr latinLnBrk="1"/>
            <a:r>
              <a:rPr lang="en-US" altLang="ko-KR" dirty="0"/>
              <a:t>       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(count-1)</a:t>
            </a:r>
            <a:endParaRPr lang="ko-KR" altLang="ko-KR" dirty="0"/>
          </a:p>
          <a:p>
            <a:pPr latinLnBrk="1"/>
            <a:r>
              <a:rPr lang="en-US" altLang="ko-KR" dirty="0"/>
              <a:t>    print(count)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111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2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</p:spPr>
            <p:txBody>
              <a:bodyPr/>
              <a:lstStyle/>
              <a:p>
                <a:r>
                  <a:rPr lang="ko-KR" altLang="en-US" dirty="0" smtClean="0">
                    <a:sym typeface="Wingdings" panose="05000000000000000000" pitchFamily="2" charset="2"/>
                  </a:rPr>
                  <a:t>실습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1 (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팩토리얼을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재귀 함수로 구현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ko-KR" altLang="en-US" dirty="0" smtClean="0">
                    <a:sym typeface="Wingdings" panose="05000000000000000000" pitchFamily="2" charset="2"/>
                  </a:rPr>
                  <a:t>다음 재귀 관계식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(Recurrence relation)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파이썬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코드로 옮기는 예제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n</m:t>
                    </m:r>
                    <m:r>
                      <a:rPr lang="en-US" altLang="ko-KR"/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ko-KR" altLang="ko-KR" i="1"/>
                        </m:ctrlPr>
                      </m:dPr>
                      <m:e>
                        <m:eqArr>
                          <m:eqArrPr>
                            <m:ctrlPr>
                              <a:rPr lang="ko-KR" altLang="ko-KR" i="1"/>
                            </m:ctrlPr>
                          </m:eqArrPr>
                          <m:e>
                            <m:r>
                              <a:rPr lang="en-US" altLang="ko-KR" i="1"/>
                              <m:t>1</m:t>
                            </m:r>
                            <m:r>
                              <a:rPr lang="en-US" altLang="ko-KR"/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/>
                              <m:t>n</m:t>
                            </m:r>
                            <m:r>
                              <a:rPr lang="en-US" altLang="ko-KR"/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ko-KR" altLang="ko-KR" i="1"/>
                                </m:ctrlPr>
                              </m:dPr>
                              <m:e>
                                <m:r>
                                  <a:rPr lang="en-US" altLang="ko-KR" i="1"/>
                                  <m:t>𝑛</m:t>
                                </m:r>
                                <m:r>
                                  <a:rPr lang="en-US" altLang="ko-KR" i="1"/>
                                  <m:t>−1</m:t>
                                </m:r>
                              </m:e>
                            </m:d>
                            <m:r>
                              <a:rPr lang="en-US" altLang="ko-KR" i="1"/>
                              <m:t>!×</m:t>
                            </m:r>
                            <m:r>
                              <a:rPr lang="en-US" altLang="ko-KR" i="1"/>
                              <m:t>𝑛</m:t>
                            </m:r>
                            <m:r>
                              <a:rPr lang="en-US" altLang="ko-KR"/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/>
                              <m:t>n</m:t>
                            </m:r>
                            <m:r>
                              <a:rPr lang="en-US" altLang="ko-KR"/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ko-KR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15362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  <a:blipFill rotWithShape="0">
                <a:blip r:embed="rId2"/>
                <a:stretch>
                  <a:fillRect l="-632" t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139857"/>
            <a:ext cx="8077200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def factorial(n):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n == 0: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return 1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elif n &gt; 0: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return factorial(n-1)*n</a:t>
            </a:r>
          </a:p>
          <a:p>
            <a:pPr algn="just" latinLnBrk="1"/>
            <a:endParaRPr lang="pt-B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factorial(5)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120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factorial(10)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3628800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factorial(100)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93326215443944152681699238856266700490715968264381621468592963895217599993229915608941463976156518286253697920827223758251185210916864000000000000000000000000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xmlns="" val="16314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재귀 호출의 단계가 깊어질 수록 메모리를 추가적으로 사용하기 때문에 재귀 함수가 종료될 조건을 분명하게 만들어야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(</a:t>
            </a:r>
            <a:r>
              <a:rPr lang="ko-KR" altLang="en-US" dirty="0" smtClean="0">
                <a:sym typeface="Wingdings" panose="05000000000000000000" pitchFamily="2" charset="2"/>
              </a:rPr>
              <a:t>재귀함수를 사용할 때 주의할 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981200"/>
            <a:ext cx="807720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def no_idea():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no_idea()</a:t>
            </a:r>
          </a:p>
          <a:p>
            <a:pPr algn="just" latinLnBrk="1"/>
            <a:endParaRPr lang="pt-B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no_idea()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 (most recent call last):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"&lt;pyshell#10&gt;", line 1, in &lt;module&gt;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no_idea()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"&lt;pyshell#8&gt;", line 4, in no_idea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no_idea()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File "&lt;pyshell#8&gt;", line 2, in no_idea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File "C:\Python34\lib\idlelib\PyShell.py", line 1342, in write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self.shell.write(s, self.tags)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RuntimeError: maximum recursion depth exceeded while calling a Python object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3124200" y="2784633"/>
            <a:ext cx="3105150" cy="796767"/>
          </a:xfrm>
          <a:prstGeom prst="wedgeRectCallout">
            <a:avLst>
              <a:gd name="adj1" fmla="val -70043"/>
              <a:gd name="adj2" fmla="val -404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종료할 조건도 지정해주지 않은 채 무조건 재귀호출을 수행하면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오버플로우가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발생합니다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690005" y="3754755"/>
            <a:ext cx="3105150" cy="883920"/>
          </a:xfrm>
          <a:prstGeom prst="wedgeRectCallout">
            <a:avLst>
              <a:gd name="adj1" fmla="val -21984"/>
              <a:gd name="adj2" fmla="val 1835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스택 오버 플로우가 발생하면 파이썬에서 지정해놓은 최대 재귀 단계를 초과했다는 에러가 출력됩니다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19200"/>
            <a:ext cx="80772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print(a)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p(123)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p('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abc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abc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862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a-b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[plus, minus]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[0](1, 2)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[1](1, 2)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-1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352800" y="1497012"/>
            <a:ext cx="3962400" cy="631508"/>
          </a:xfrm>
          <a:prstGeom prst="wedgeRectCallout">
            <a:avLst>
              <a:gd name="adj1" fmla="val -61770"/>
              <a:gd name="adj2" fmla="val 511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 함수의 이름만을 변수에 저장합니다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352800" y="2342622"/>
            <a:ext cx="4471273" cy="707771"/>
          </a:xfrm>
          <a:prstGeom prst="wedgeRectCallout">
            <a:avLst>
              <a:gd name="adj1" fmla="val -83402"/>
              <a:gd name="adj2" fmla="val -24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변수의 이름 뒤에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()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붙여 함수처럼 호출하면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775921" y="4343400"/>
            <a:ext cx="4048152" cy="807232"/>
          </a:xfrm>
          <a:prstGeom prst="wedgeRectCallout">
            <a:avLst>
              <a:gd name="adj1" fmla="val -69101"/>
              <a:gd name="adj2" fmla="val 330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리스트의 요소로 집어넣습니다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767454" y="5330019"/>
            <a:ext cx="4461120" cy="896724"/>
          </a:xfrm>
          <a:prstGeom prst="wedgeRectCallout">
            <a:avLst>
              <a:gd name="adj1" fmla="val -77582"/>
              <a:gd name="adj2" fmla="val -355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[0]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담고 있습니다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 이 요소 뒤에 괄호를 열고 매개변수를 입력하여 호출하면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함수가 호출됩니다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371601" y="6346190"/>
            <a:ext cx="6781800" cy="511810"/>
          </a:xfrm>
          <a:prstGeom prst="wedgeRectCallout">
            <a:avLst>
              <a:gd name="adj1" fmla="val -32581"/>
              <a:gd name="adj2" fmla="val -1002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담고 있으므로 이 코드는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minus(1, 2)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함수를 변수에 담을 수 있는 이유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ko-KR" dirty="0" err="1"/>
              <a:t>파이썬이</a:t>
            </a:r>
            <a:r>
              <a:rPr lang="ko-KR" altLang="ko-KR" dirty="0"/>
              <a:t> 함수를 일급 객체</a:t>
            </a:r>
            <a:r>
              <a:rPr lang="en-US" altLang="ko-KR" dirty="0"/>
              <a:t>(First </a:t>
            </a:r>
            <a:r>
              <a:rPr lang="en-US" altLang="ko-KR" b="1" dirty="0"/>
              <a:t>Class</a:t>
            </a:r>
            <a:r>
              <a:rPr lang="en-US" altLang="ko-KR" dirty="0"/>
              <a:t> Object)</a:t>
            </a:r>
            <a:r>
              <a:rPr lang="ko-KR" altLang="ko-KR" dirty="0"/>
              <a:t>로 다루고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1"/>
            <a:r>
              <a:rPr lang="ko-KR" altLang="ko-KR" dirty="0"/>
              <a:t>일급 객체란 프로그래밍 언어 설계에서 매개변수로 넘길 수 있고 함수가 반환할 수도 있으며 </a:t>
            </a:r>
            <a:r>
              <a:rPr lang="ko-KR" altLang="ko-KR" dirty="0" smtClean="0"/>
              <a:t>변수에 </a:t>
            </a:r>
            <a:r>
              <a:rPr lang="ko-KR" altLang="ko-KR" dirty="0"/>
              <a:t>할당이 가능한 개체를 가리키는 </a:t>
            </a:r>
            <a:r>
              <a:rPr lang="ko-KR" altLang="ko-KR" dirty="0" smtClean="0"/>
              <a:t>용어</a:t>
            </a:r>
            <a:endParaRPr lang="en-US" altLang="ko-KR" dirty="0" smtClean="0"/>
          </a:p>
          <a:p>
            <a:pPr lvl="1"/>
            <a:r>
              <a:rPr lang="ko-KR" altLang="ko-KR" dirty="0" err="1"/>
              <a:t>파이썬에서는</a:t>
            </a:r>
            <a:r>
              <a:rPr lang="ko-KR" altLang="ko-KR" dirty="0"/>
              <a:t> 함수를 </a:t>
            </a:r>
            <a:r>
              <a:rPr lang="en-US" altLang="ko-KR" dirty="0"/>
              <a:t>“</a:t>
            </a:r>
            <a:r>
              <a:rPr lang="ko-KR" altLang="ko-KR" dirty="0"/>
              <a:t>매개변수</a:t>
            </a:r>
            <a:r>
              <a:rPr lang="en-US" altLang="ko-KR" dirty="0"/>
              <a:t>”</a:t>
            </a:r>
            <a:r>
              <a:rPr lang="ko-KR" altLang="ko-KR" dirty="0"/>
              <a:t>로도 사용할 수 있고 함수의 결과로 </a:t>
            </a:r>
            <a:r>
              <a:rPr lang="en-US" altLang="ko-KR" dirty="0"/>
              <a:t>“</a:t>
            </a:r>
            <a:r>
              <a:rPr lang="ko-KR" altLang="ko-KR" dirty="0"/>
              <a:t>반환</a:t>
            </a:r>
            <a:r>
              <a:rPr lang="en-US" altLang="ko-KR" dirty="0"/>
              <a:t>”</a:t>
            </a:r>
            <a:r>
              <a:rPr lang="ko-KR" altLang="ko-KR" dirty="0"/>
              <a:t>하는 것도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3(</a:t>
            </a:r>
            <a:r>
              <a:rPr lang="ko-KR" altLang="en-US" dirty="0" smtClean="0"/>
              <a:t>함수를 매개변수로 사용하기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2893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print('Hello.')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greet(hello):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hello()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greet(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greet(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Hello.</a:t>
            </a:r>
          </a:p>
        </p:txBody>
      </p:sp>
    </p:spTree>
    <p:extLst>
      <p:ext uri="{BB962C8B-B14F-4D97-AF65-F5344CB8AC3E}">
        <p14:creationId xmlns:p14="http://schemas.microsoft.com/office/powerpoint/2010/main" xmlns="" val="2833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4(</a:t>
            </a:r>
            <a:r>
              <a:rPr lang="ko-KR" altLang="en-US" dirty="0" smtClean="0"/>
              <a:t>함수를 결과로써 반환하기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5078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print('Hello.')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(where):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where == 'K':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 =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('K')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 =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('E')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Hello.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876799" y="2702007"/>
            <a:ext cx="3162488" cy="1099281"/>
          </a:xfrm>
          <a:prstGeom prst="wedgeRectCallout">
            <a:avLst>
              <a:gd name="adj1" fmla="val -60586"/>
              <a:gd name="adj2" fmla="val 354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‘K’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hello_korean()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반환합니다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5157401" y="3994879"/>
            <a:ext cx="3656399" cy="668342"/>
          </a:xfrm>
          <a:prstGeom prst="wedgeRectCallout">
            <a:avLst>
              <a:gd name="adj1" fmla="val -59899"/>
              <a:gd name="adj2" fmla="val 188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외의 경우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hello_english()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반환합니다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617496" y="4856812"/>
            <a:ext cx="3681095" cy="1174115"/>
          </a:xfrm>
          <a:prstGeom prst="wedgeRectCallout">
            <a:avLst>
              <a:gd name="adj1" fmla="val -59899"/>
              <a:gd name="adj2" fmla="val -212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get_greeting()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함수가 반환하는 결과를 변수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담아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9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중첩 </a:t>
            </a:r>
            <a:r>
              <a:rPr lang="ko-KR" altLang="ko-KR" dirty="0"/>
              <a:t>함수</a:t>
            </a:r>
            <a:r>
              <a:rPr lang="en-US" altLang="ko-KR" dirty="0"/>
              <a:t>(Nested Function</a:t>
            </a:r>
            <a:r>
              <a:rPr lang="en-US" altLang="ko-KR" dirty="0" smtClean="0"/>
              <a:t>) : </a:t>
            </a:r>
            <a:r>
              <a:rPr lang="ko-KR" altLang="ko-KR" dirty="0"/>
              <a:t>함수 안에 정의된 </a:t>
            </a:r>
            <a:r>
              <a:rPr lang="ko-KR" altLang="ko-KR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ko-KR" dirty="0"/>
              <a:t>중첩 함수는 자신이 소속되어 있는 함수의 매개변수에 접근할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b="1" dirty="0"/>
              <a:t>함수 안의 함수 </a:t>
            </a:r>
            <a:r>
              <a:rPr lang="en-US" altLang="ko-KR" b="1" dirty="0"/>
              <a:t>: </a:t>
            </a:r>
            <a:r>
              <a:rPr lang="ko-KR" altLang="ko-KR" b="1" dirty="0"/>
              <a:t>중첩 함수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2201882"/>
            <a:ext cx="80772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import math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stddev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mean():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sum(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)/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len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variance(m):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total = 0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for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	total += 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- m ) ** 2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total/(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len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)-1)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v = variance(mean())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(v)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stddev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(2.3, 1.7, 1.4, 0.7, 1.9)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0.6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85078" y="2786474"/>
            <a:ext cx="4870027" cy="518339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705600" y="2708195"/>
            <a:ext cx="1522095" cy="473081"/>
          </a:xfrm>
          <a:prstGeom prst="wedgeRectCallout">
            <a:avLst>
              <a:gd name="adj1" fmla="val -93433"/>
              <a:gd name="adj2" fmla="val 374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85078" y="3304813"/>
            <a:ext cx="4870027" cy="1460781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109460" y="3494960"/>
            <a:ext cx="1522095" cy="473081"/>
          </a:xfrm>
          <a:prstGeom prst="wedgeRectCallout">
            <a:avLst>
              <a:gd name="adj1" fmla="val -93433"/>
              <a:gd name="adj2" fmla="val 374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</p:spTree>
    <p:extLst>
      <p:ext uri="{BB962C8B-B14F-4D97-AF65-F5344CB8AC3E}">
        <p14:creationId xmlns:p14="http://schemas.microsoft.com/office/powerpoint/2010/main" xmlns="" val="21295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ko-KR" dirty="0"/>
              <a:t>정의</a:t>
            </a:r>
            <a:r>
              <a:rPr lang="en-US" altLang="ko-KR" dirty="0"/>
              <a:t>(Definition)</a:t>
            </a:r>
            <a:r>
              <a:rPr lang="ko-KR" altLang="ko-KR" dirty="0"/>
              <a:t>란</a:t>
            </a:r>
            <a:r>
              <a:rPr lang="en-US" altLang="ko-KR" dirty="0"/>
              <a:t>, </a:t>
            </a:r>
            <a:r>
              <a:rPr lang="ko-KR" altLang="ko-KR" dirty="0"/>
              <a:t>어떤 이름을 가진 코드가 구체적으로 어떻게 동작하는지를 </a:t>
            </a:r>
            <a:r>
              <a:rPr lang="en-US" altLang="ko-KR" dirty="0"/>
              <a:t>“</a:t>
            </a:r>
            <a:r>
              <a:rPr lang="ko-KR" altLang="ko-KR" dirty="0"/>
              <a:t>구체적으로 기술</a:t>
            </a:r>
            <a:r>
              <a:rPr lang="en-US" altLang="ko-KR" dirty="0"/>
              <a:t>”</a:t>
            </a:r>
            <a:r>
              <a:rPr lang="ko-KR" altLang="ko-KR" dirty="0"/>
              <a:t>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r>
              <a:rPr lang="ko-KR" altLang="ko-KR" dirty="0" err="1"/>
              <a:t>파이썬에서는</a:t>
            </a:r>
            <a:r>
              <a:rPr lang="ko-KR" altLang="ko-KR" dirty="0"/>
              <a:t> 함수나 </a:t>
            </a:r>
            <a:r>
              <a:rPr lang="ko-KR" altLang="ko-KR" dirty="0" err="1"/>
              <a:t>메소드를</a:t>
            </a:r>
            <a:r>
              <a:rPr lang="ko-KR" altLang="ko-KR" dirty="0"/>
              <a:t> 정의할 때 </a:t>
            </a:r>
            <a:r>
              <a:rPr lang="en-US" altLang="ko-KR" dirty="0"/>
              <a:t>definition(</a:t>
            </a:r>
            <a:r>
              <a:rPr lang="ko-KR" altLang="ko-KR" dirty="0"/>
              <a:t>정의</a:t>
            </a:r>
            <a:r>
              <a:rPr lang="en-US" altLang="ko-KR" dirty="0"/>
              <a:t>)</a:t>
            </a:r>
            <a:r>
              <a:rPr lang="ko-KR" altLang="ko-KR" dirty="0"/>
              <a:t>를 줄인 키워드인 </a:t>
            </a:r>
            <a:r>
              <a:rPr lang="en-US" altLang="ko-KR" b="1" dirty="0" err="1">
                <a:solidFill>
                  <a:srgbClr val="FF0000"/>
                </a:solidFill>
              </a:rPr>
              <a:t>def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이용한 함수 정의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이 단원을 시작하기에 앞서 알아둬야 하는 </a:t>
            </a:r>
            <a:r>
              <a:rPr lang="ko-KR" altLang="en-US" sz="2000" dirty="0" smtClean="0"/>
              <a:t>용어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547408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hello():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print("hello world!")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중첩함수의 </a:t>
            </a:r>
            <a:r>
              <a:rPr lang="ko-KR" altLang="ko-KR" dirty="0" smtClean="0"/>
              <a:t>자신이 </a:t>
            </a:r>
            <a:r>
              <a:rPr lang="ko-KR" altLang="ko-KR" dirty="0"/>
              <a:t>소속되어 있는 함수 외부에서는 보이지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b="1" dirty="0"/>
              <a:t>함수 안의 함수 </a:t>
            </a:r>
            <a:r>
              <a:rPr lang="en-US" altLang="ko-KR" b="1" dirty="0"/>
              <a:t>: </a:t>
            </a:r>
            <a:r>
              <a:rPr lang="ko-KR" altLang="ko-KR" b="1" dirty="0"/>
              <a:t>중첩 함수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723072"/>
            <a:ext cx="80772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mean()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"&lt;pyshell#2&gt;", line 1, in &lt;module&gt;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mean()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NameError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name 'mean' is not defined</a:t>
            </a:r>
          </a:p>
        </p:txBody>
      </p:sp>
    </p:spTree>
    <p:extLst>
      <p:ext uri="{BB962C8B-B14F-4D97-AF65-F5344CB8AC3E}">
        <p14:creationId xmlns:p14="http://schemas.microsoft.com/office/powerpoint/2010/main" xmlns="" val="27151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b="1" dirty="0"/>
              <a:t>pass</a:t>
            </a:r>
            <a:r>
              <a:rPr lang="en-US" altLang="ko-KR" dirty="0"/>
              <a:t> </a:t>
            </a:r>
            <a:r>
              <a:rPr lang="ko-KR" altLang="ko-KR" dirty="0"/>
              <a:t>키워드는 함수나 클래스의 구현을 미룰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dirty="0"/>
              <a:t>pass : </a:t>
            </a:r>
            <a:r>
              <a:rPr lang="ko-KR" altLang="ko-KR" dirty="0"/>
              <a:t>구현을 잠시 미뤄두셔도 좋습니다</a:t>
            </a:r>
            <a:r>
              <a:rPr lang="en-US" altLang="ko-KR" dirty="0"/>
              <a:t>.</a:t>
            </a:r>
            <a:endParaRPr lang="ko-KR" altLang="ko-KR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723072"/>
            <a:ext cx="8077200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b="1" dirty="0" err="1"/>
              <a:t>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empty_function</a:t>
            </a:r>
            <a:r>
              <a:rPr lang="en-US" altLang="ko-KR" sz="1800" dirty="0"/>
              <a:t>()</a:t>
            </a:r>
            <a:endParaRPr lang="ko-KR" altLang="ko-KR" sz="1800" dirty="0"/>
          </a:p>
          <a:p>
            <a:r>
              <a:rPr lang="en-US" altLang="ko-KR" sz="1800" dirty="0"/>
              <a:t>    </a:t>
            </a:r>
            <a:r>
              <a:rPr lang="en-US" altLang="ko-KR" sz="1800" b="1" dirty="0"/>
              <a:t>pass</a:t>
            </a:r>
            <a:endParaRPr lang="en-US" altLang="ko-KR" sz="18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884436"/>
            <a:ext cx="8077200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b="1" dirty="0"/>
              <a:t>class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empty_</a:t>
            </a:r>
            <a:r>
              <a:rPr lang="en-US" altLang="ko-KR" sz="1800" b="1" dirty="0" err="1"/>
              <a:t>class</a:t>
            </a:r>
            <a:r>
              <a:rPr lang="en-US" altLang="ko-KR" sz="1800" dirty="0"/>
              <a:t>:</a:t>
            </a:r>
            <a:endParaRPr lang="ko-KR" altLang="ko-KR" sz="1800" dirty="0"/>
          </a:p>
          <a:p>
            <a:pPr latinLnBrk="1"/>
            <a:r>
              <a:rPr lang="en-US" altLang="ko-KR" sz="1800" dirty="0"/>
              <a:t>    </a:t>
            </a:r>
            <a:r>
              <a:rPr lang="en-US" altLang="ko-KR" sz="1800" b="1" dirty="0"/>
              <a:t>pass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24992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호출</a:t>
            </a:r>
            <a:r>
              <a:rPr lang="en-US" altLang="ko-KR" dirty="0" smtClean="0"/>
              <a:t>(Call)</a:t>
            </a:r>
          </a:p>
          <a:p>
            <a:pPr lvl="1"/>
            <a:r>
              <a:rPr lang="ko-KR" altLang="ko-KR" dirty="0" smtClean="0"/>
              <a:t>모든 </a:t>
            </a:r>
            <a:r>
              <a:rPr lang="ko-KR" altLang="ko-KR" dirty="0"/>
              <a:t>함수는 이름을 갖고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으며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 </a:t>
            </a:r>
            <a:r>
              <a:rPr lang="ko-KR" altLang="ko-KR" dirty="0"/>
              <a:t>이름을 불러주면 </a:t>
            </a:r>
            <a:r>
              <a:rPr lang="ko-KR" altLang="ko-KR" dirty="0" err="1"/>
              <a:t>파이썬은</a:t>
            </a:r>
            <a:r>
              <a:rPr lang="ko-KR" altLang="ko-KR" dirty="0"/>
              <a:t> 그 이름 아래 정의되어 있는 코드를 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r>
              <a:rPr lang="en-US" altLang="ko-KR" dirty="0" smtClean="0"/>
              <a:t>(Return)</a:t>
            </a:r>
          </a:p>
          <a:p>
            <a:pPr lvl="1"/>
            <a:r>
              <a:rPr lang="ko-KR" altLang="ko-KR" dirty="0"/>
              <a:t>함수가 자신의 코드를 실행하고 나면 결과가 나오는데</a:t>
            </a:r>
            <a:r>
              <a:rPr lang="en-US" altLang="ko-KR" dirty="0"/>
              <a:t>, </a:t>
            </a:r>
            <a:r>
              <a:rPr lang="ko-KR" altLang="ko-KR" dirty="0"/>
              <a:t>그 결과를 자신의 이름을 부른 코드에게 </a:t>
            </a:r>
            <a:r>
              <a:rPr lang="ko-KR" altLang="ko-KR" dirty="0" smtClean="0"/>
              <a:t>돌려</a:t>
            </a:r>
            <a:r>
              <a:rPr lang="ko-KR" altLang="en-US" dirty="0" smtClean="0"/>
              <a:t>줌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이 단원을 시작하기에 앞서 알아둬야 하는 </a:t>
            </a:r>
            <a:r>
              <a:rPr lang="ko-KR" altLang="en-US" sz="2000" dirty="0" smtClean="0"/>
              <a:t>용어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호출과 반환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428999"/>
            <a:ext cx="13116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6050586"/>
              </p:ext>
            </p:extLst>
          </p:nvPr>
        </p:nvGraphicFramePr>
        <p:xfrm>
          <a:off x="762000" y="3429000"/>
          <a:ext cx="7484806" cy="2667000"/>
        </p:xfrm>
        <a:graphic>
          <a:graphicData uri="http://schemas.openxmlformats.org/presentationml/2006/ole">
            <p:oleObj spid="_x0000_s3084" name="Visio" r:id="rId3" imgW="4124171" imgH="1476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7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함수는 </a:t>
            </a:r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ko-KR" altLang="ko-KR" dirty="0"/>
              <a:t>키워드를 이용해서 코드블록에 이름을 붙인 형태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함수 정의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sz="2000" dirty="0"/>
              <a:t> </a:t>
            </a:r>
            <a:r>
              <a:rPr lang="ko-KR" altLang="en-US" dirty="0" smtClean="0"/>
              <a:t>정의하기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ko-KR" altLang="ko-KR" dirty="0"/>
              <a:t>함수이름</a:t>
            </a:r>
            <a:r>
              <a:rPr lang="en-US" altLang="ko-KR" dirty="0"/>
              <a:t>( </a:t>
            </a:r>
            <a:r>
              <a:rPr lang="ko-KR" altLang="ko-KR" dirty="0"/>
              <a:t>매개변수 목록 </a:t>
            </a:r>
            <a:r>
              <a:rPr lang="en-US" altLang="ko-KR" dirty="0"/>
              <a:t>):</a:t>
            </a:r>
            <a:endParaRPr lang="ko-KR" altLang="ko-KR" dirty="0"/>
          </a:p>
          <a:p>
            <a:pPr latinLnBrk="1"/>
            <a:r>
              <a:rPr lang="en-US" altLang="ko-KR" dirty="0"/>
              <a:t>    # </a:t>
            </a:r>
            <a:r>
              <a:rPr lang="ko-KR" altLang="ko-KR" dirty="0"/>
              <a:t>코드블록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ko-KR" altLang="ko-KR" dirty="0"/>
              <a:t>결과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3547408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(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else: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3199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매개</a:t>
            </a:r>
            <a:r>
              <a:rPr lang="en-US" altLang="ko-KR" dirty="0"/>
              <a:t>(</a:t>
            </a:r>
            <a:r>
              <a:rPr lang="ko-KR" altLang="ko-KR" dirty="0"/>
              <a:t>媒介</a:t>
            </a:r>
            <a:r>
              <a:rPr lang="en-US" altLang="ko-KR" dirty="0"/>
              <a:t>)</a:t>
            </a:r>
            <a:r>
              <a:rPr lang="ko-KR" altLang="ko-KR" dirty="0"/>
              <a:t>는 중간에서 둘 사이의 관계를 맺어주는 것을 뜻하는 </a:t>
            </a:r>
            <a:r>
              <a:rPr lang="ko-KR" altLang="ko-KR" dirty="0" smtClean="0"/>
              <a:t>말</a:t>
            </a:r>
            <a:endParaRPr lang="en-US" altLang="ko-KR" dirty="0" smtClean="0"/>
          </a:p>
          <a:p>
            <a:r>
              <a:rPr lang="ko-KR" altLang="ko-KR" dirty="0"/>
              <a:t>매개변수는 </a:t>
            </a:r>
            <a:r>
              <a:rPr lang="ko-KR" altLang="ko-KR" dirty="0" err="1"/>
              <a:t>호출자와</a:t>
            </a:r>
            <a:r>
              <a:rPr lang="ko-KR" altLang="ko-KR" dirty="0"/>
              <a:t> 함수 사이의 관계를 맺어주는 변수를 </a:t>
            </a:r>
            <a:r>
              <a:rPr lang="ko-KR" altLang="ko-KR" dirty="0" smtClean="0"/>
              <a:t>뜻함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잘못된 매개변수를 이용하여 함수를 호출하는 경우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63438"/>
            <a:ext cx="8077200" cy="224676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my_abs</a:t>
            </a:r>
            <a:r>
              <a:rPr lang="en-US" altLang="ko-KR" dirty="0"/>
              <a:t>( </a:t>
            </a:r>
            <a:r>
              <a:rPr lang="en-US" altLang="ko-KR" b="1" dirty="0" err="1"/>
              <a:t>arg</a:t>
            </a:r>
            <a:r>
              <a:rPr lang="en-US" altLang="ko-KR" dirty="0"/>
              <a:t> ):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if</a:t>
            </a:r>
            <a:r>
              <a:rPr lang="en-US" altLang="ko-KR" dirty="0"/>
              <a:t> ( </a:t>
            </a:r>
            <a:r>
              <a:rPr lang="en-US" altLang="ko-KR" b="1" dirty="0" err="1"/>
              <a:t>arg</a:t>
            </a:r>
            <a:r>
              <a:rPr lang="en-US" altLang="ko-KR" dirty="0"/>
              <a:t> &lt; 0 ):</a:t>
            </a:r>
            <a:endParaRPr lang="ko-KR" altLang="ko-KR" dirty="0"/>
          </a:p>
          <a:p>
            <a:pPr latinLnBrk="1"/>
            <a:r>
              <a:rPr lang="en-US" altLang="ko-KR" dirty="0"/>
              <a:t>        result = </a:t>
            </a:r>
            <a:r>
              <a:rPr lang="en-US" altLang="ko-KR" b="1" dirty="0" err="1"/>
              <a:t>arg</a:t>
            </a:r>
            <a:r>
              <a:rPr lang="en-US" altLang="ko-KR" dirty="0"/>
              <a:t> * -1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else</a:t>
            </a:r>
            <a:r>
              <a:rPr lang="en-US" altLang="ko-KR" dirty="0"/>
              <a:t>:</a:t>
            </a:r>
            <a:endParaRPr lang="ko-KR" altLang="ko-KR" dirty="0"/>
          </a:p>
          <a:p>
            <a:pPr latinLnBrk="1"/>
            <a:r>
              <a:rPr lang="en-US" altLang="ko-KR" dirty="0"/>
              <a:t>        result = </a:t>
            </a:r>
            <a:r>
              <a:rPr lang="en-US" altLang="ko-KR" b="1" dirty="0" err="1"/>
              <a:t>arg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return</a:t>
            </a:r>
            <a:r>
              <a:rPr lang="en-US" altLang="ko-KR" dirty="0"/>
              <a:t> result</a:t>
            </a:r>
            <a:endParaRPr lang="ko-KR" altLang="ko-KR" dirty="0"/>
          </a:p>
        </p:txBody>
      </p:sp>
      <p:sp>
        <p:nvSpPr>
          <p:cNvPr id="9" name="타원 8"/>
          <p:cNvSpPr/>
          <p:nvPr/>
        </p:nvSpPr>
        <p:spPr>
          <a:xfrm>
            <a:off x="2314136" y="1676400"/>
            <a:ext cx="548991" cy="5969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000"/>
          </a:p>
        </p:txBody>
      </p:sp>
      <p:sp>
        <p:nvSpPr>
          <p:cNvPr id="10" name="사각형 설명선 9"/>
          <p:cNvSpPr/>
          <p:nvPr/>
        </p:nvSpPr>
        <p:spPr>
          <a:xfrm>
            <a:off x="3298463" y="1763438"/>
            <a:ext cx="1752600" cy="673556"/>
          </a:xfrm>
          <a:prstGeom prst="wedgeRectCallout">
            <a:avLst>
              <a:gd name="adj1" fmla="val -71903"/>
              <a:gd name="adj2" fmla="val -103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매개변수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611231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"&lt;pyshell#3&gt;", line 1, in &lt;module&gt;</a:t>
            </a:r>
          </a:p>
          <a:p>
            <a:pPr algn="just" latinLnBrk="1"/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missing 1 required positional argument: '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2556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매개변수의 이름은 보통의 변수처럼 문자와 숫자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_ </a:t>
            </a:r>
            <a:r>
              <a:rPr lang="ko-KR" altLang="ko-KR" dirty="0"/>
              <a:t>로 </a:t>
            </a:r>
            <a:r>
              <a:rPr lang="ko-KR" altLang="ko-KR" dirty="0" smtClean="0"/>
              <a:t>만들어</a:t>
            </a:r>
            <a:r>
              <a:rPr lang="ko-KR" altLang="en-US" dirty="0" smtClean="0"/>
              <a:t>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숫자로 매개변수의 이름을 시작할 수는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역할과 의미가 잘 나타나는 이름을 붙일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2172831"/>
            <a:ext cx="8077200" cy="255454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print_name1( 123abc ) :</a:t>
            </a:r>
          </a:p>
          <a:p>
            <a:pPr latinLnBrk="1"/>
            <a:r>
              <a:rPr lang="en-US" altLang="ko-KR" b="1" dirty="0"/>
              <a:t>    ...</a:t>
            </a:r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print_name2( </a:t>
            </a:r>
            <a:r>
              <a:rPr lang="en-US" altLang="ko-KR" b="1" dirty="0" err="1"/>
              <a:t>aaa</a:t>
            </a:r>
            <a:r>
              <a:rPr lang="en-US" altLang="ko-KR" b="1" dirty="0"/>
              <a:t>, </a:t>
            </a:r>
            <a:r>
              <a:rPr lang="en-US" altLang="ko-KR" b="1" dirty="0" err="1"/>
              <a:t>bbb</a:t>
            </a:r>
            <a:r>
              <a:rPr lang="en-US" altLang="ko-KR" b="1" dirty="0"/>
              <a:t> ) :</a:t>
            </a:r>
          </a:p>
          <a:p>
            <a:pPr latinLnBrk="1"/>
            <a:r>
              <a:rPr lang="en-US" altLang="ko-KR" b="1" dirty="0"/>
              <a:t>    ...</a:t>
            </a:r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print_name3( </a:t>
            </a:r>
            <a:r>
              <a:rPr lang="en-US" altLang="ko-KR" b="1" dirty="0" err="1"/>
              <a:t>first_name</a:t>
            </a:r>
            <a:r>
              <a:rPr lang="en-US" altLang="ko-KR" b="1" dirty="0"/>
              <a:t>, </a:t>
            </a:r>
            <a:r>
              <a:rPr lang="en-US" altLang="ko-KR" b="1" dirty="0" err="1"/>
              <a:t>last_name</a:t>
            </a:r>
            <a:r>
              <a:rPr lang="en-US" altLang="ko-KR" b="1" dirty="0"/>
              <a:t> ) : </a:t>
            </a:r>
          </a:p>
          <a:p>
            <a:pPr latinLnBrk="1"/>
            <a:r>
              <a:rPr lang="en-US" altLang="ko-KR" b="1" dirty="0"/>
              <a:t>    ...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4258676" y="2382328"/>
            <a:ext cx="3709035" cy="560070"/>
          </a:xfrm>
          <a:prstGeom prst="wedgeRectCallout">
            <a:avLst>
              <a:gd name="adj1" fmla="val -55952"/>
              <a:gd name="adj2" fmla="val 55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사용불가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123abc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숫자가 앞에 오므로 사용할 수 없는 이름입니다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572000" y="3187065"/>
            <a:ext cx="3769360" cy="658152"/>
          </a:xfrm>
          <a:prstGeom prst="wedgeRectCallout">
            <a:avLst>
              <a:gd name="adj1" fmla="val -54409"/>
              <a:gd name="adj2" fmla="val -31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나쁨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봐서는 변수의 역할을 유추할 수 없습니다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113194" y="3958002"/>
            <a:ext cx="2854960" cy="656589"/>
          </a:xfrm>
          <a:prstGeom prst="wedgeRectCallout">
            <a:avLst>
              <a:gd name="adj1" fmla="val -53663"/>
              <a:gd name="adj2" fmla="val -5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좋음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의미를 분명하게 전달하는 이름입니다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매개변수에 따라 문자열을 반복출력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55455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(text, 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print(text)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3)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1698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기본값 매개변수(</a:t>
            </a:r>
            <a:r>
              <a:rPr lang="en-US" altLang="ko-KR" dirty="0" smtClean="0"/>
              <a:t>Default </a:t>
            </a:r>
            <a:r>
              <a:rPr lang="en-US" altLang="ko-KR" dirty="0"/>
              <a:t>Argument Value)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이 매개변수를 입력할지 말지는 </a:t>
            </a:r>
            <a:r>
              <a:rPr lang="ko-KR" altLang="ko-KR" dirty="0" err="1"/>
              <a:t>호출자</a:t>
            </a:r>
            <a:r>
              <a:rPr lang="ko-KR" altLang="ko-KR" dirty="0"/>
              <a:t> 당신의 자유야</a:t>
            </a:r>
            <a:r>
              <a:rPr lang="en-US" altLang="ko-KR" dirty="0"/>
              <a:t>. 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입력하지 않으면 내가 갖고 있는 기본값으로 할당할 거야</a:t>
            </a:r>
            <a:r>
              <a:rPr lang="en-US" altLang="ko-KR" dirty="0"/>
              <a:t>.”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 매개변수 정의와 사용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기본값 매개변수와 키워드 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468701"/>
            <a:ext cx="80772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(text, count=1 ):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print(text)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2)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</p:txBody>
      </p:sp>
      <p:sp>
        <p:nvSpPr>
          <p:cNvPr id="7" name="타원 6"/>
          <p:cNvSpPr/>
          <p:nvPr/>
        </p:nvSpPr>
        <p:spPr>
          <a:xfrm>
            <a:off x="4198962" y="2432446"/>
            <a:ext cx="1058837" cy="5812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522938" y="2835671"/>
            <a:ext cx="3163862" cy="1219200"/>
          </a:xfrm>
          <a:prstGeom prst="wedgeRectCallout">
            <a:avLst>
              <a:gd name="adj1" fmla="val -67426"/>
              <a:gd name="adj2" fmla="val -4331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매개변수를 정의할 때 값을 할당해놓으면 기본값 매개변수가 됩니다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522938" y="4185046"/>
            <a:ext cx="3163862" cy="1219200"/>
          </a:xfrm>
          <a:prstGeom prst="wedgeRectCallout">
            <a:avLst>
              <a:gd name="adj1" fmla="val -74433"/>
              <a:gd name="adj2" fmla="val -37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호출할 때 두 번째 매개변수를 생략하면 기본값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이 사용됩니다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1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16911</TotalTime>
  <Words>2386</Words>
  <Application>Microsoft Office PowerPoint</Application>
  <PresentationFormat>화면 슬라이드 쇼(4:3)</PresentationFormat>
  <Paragraphs>504</Paragraphs>
  <Slides>31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굴림</vt:lpstr>
      <vt:lpstr>Arial</vt:lpstr>
      <vt:lpstr>HY견고딕</vt:lpstr>
      <vt:lpstr>나눔고딕</vt:lpstr>
      <vt:lpstr>Wingdings</vt:lpstr>
      <vt:lpstr>돋움</vt:lpstr>
      <vt:lpstr>돋움체</vt:lpstr>
      <vt:lpstr>맑은 고딕</vt:lpstr>
      <vt:lpstr>Times New Roman</vt:lpstr>
      <vt:lpstr>HY헤드라인M</vt:lpstr>
      <vt:lpstr>Verdana</vt:lpstr>
      <vt:lpstr>2_디자인 사용자 지정</vt:lpstr>
      <vt:lpstr>Visio</vt:lpstr>
      <vt:lpstr>함수로 코드 간추리기</vt:lpstr>
      <vt:lpstr>슬라이드 2</vt:lpstr>
      <vt:lpstr>이 단원을 시작하기에 앞서 알아둬야 하는 용어 - 정의</vt:lpstr>
      <vt:lpstr>이 단원을 시작하기에 앞서 알아둬야 하는 용어 - 호출과 반환</vt:lpstr>
      <vt:lpstr>함수 정의하기</vt:lpstr>
      <vt:lpstr>매개변수를 입력 받는 여러 가지 방법</vt:lpstr>
      <vt:lpstr>매개변수를 입력 받는 여러 가지 방법</vt:lpstr>
      <vt:lpstr>매개변수를 입력 받는 여러 가지 방법</vt:lpstr>
      <vt:lpstr>매개변수를 입력 받는 여러 가지 방법 - 기본값 매개변수와 키워드 매개변수</vt:lpstr>
      <vt:lpstr>매개변수를 입력 받는 여러 가지 방법 - 기본값 매개변수와 키워드 매개변수</vt:lpstr>
      <vt:lpstr>매개변수를 입력 받는 여러 가지 방법 - 가변매개변수</vt:lpstr>
      <vt:lpstr>매개변수를 입력 받는 여러 가지 방법 - 가변매개변수</vt:lpstr>
      <vt:lpstr>매개변수를 입력 받는 여러 가지 방법 - 가변매개변수</vt:lpstr>
      <vt:lpstr>매개변수를 입력 받는 여러 가지 방법 - 가변매개변수</vt:lpstr>
      <vt:lpstr>호출자에게 반환하기</vt:lpstr>
      <vt:lpstr>호출자에게 반환하기</vt:lpstr>
      <vt:lpstr>호출자에게 반환하기</vt:lpstr>
      <vt:lpstr>호출자에게 반환하기</vt:lpstr>
      <vt:lpstr>호출자에게 반환하기</vt:lpstr>
      <vt:lpstr>함수 밖의 변수, 함수 안의 변수</vt:lpstr>
      <vt:lpstr>함수 밖의 변수, 함수 안의 변수</vt:lpstr>
      <vt:lpstr>함수 밖의 변수, 함수 안의 변수</vt:lpstr>
      <vt:lpstr>자기 스스로를 호출하는 함수 : 재귀함수</vt:lpstr>
      <vt:lpstr>함수 밖의 변수, 함수 안의 변수</vt:lpstr>
      <vt:lpstr>함수 밖의 변수, 함수 안의 변수</vt:lpstr>
      <vt:lpstr>함수를 변수에 담아 사용하기</vt:lpstr>
      <vt:lpstr>함수를 변수에 담아 사용하기</vt:lpstr>
      <vt:lpstr>함수를 변수에 담아 사용하기</vt:lpstr>
      <vt:lpstr>함수 안의 함수 : 중첩 함수</vt:lpstr>
      <vt:lpstr>함수 안의 함수 : 중첩 함수</vt:lpstr>
      <vt:lpstr>pass : 구현을 잠시 미뤄두셔도 좋습니다.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2617</cp:revision>
  <dcterms:created xsi:type="dcterms:W3CDTF">2004-07-21T02:43:03Z</dcterms:created>
  <dcterms:modified xsi:type="dcterms:W3CDTF">2018-03-13T07:35:44Z</dcterms:modified>
</cp:coreProperties>
</file>