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80" r:id="rId3"/>
    <p:sldId id="541" r:id="rId4"/>
    <p:sldId id="571" r:id="rId5"/>
    <p:sldId id="572" r:id="rId6"/>
    <p:sldId id="542" r:id="rId7"/>
    <p:sldId id="543" r:id="rId8"/>
    <p:sldId id="573" r:id="rId9"/>
    <p:sldId id="544" r:id="rId10"/>
    <p:sldId id="545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581" r:id="rId19"/>
    <p:sldId id="582" r:id="rId20"/>
  </p:sldIdLst>
  <p:sldSz cx="9144000" cy="6858000" type="screen4x3"/>
  <p:notesSz cx="6797675" cy="9874250"/>
  <p:embeddedFontLst>
    <p:embeddedFont>
      <p:font typeface="HY견고딕" pitchFamily="18" charset="-127"/>
      <p:regular r:id="rId23"/>
    </p:embeddedFont>
    <p:embeddedFont>
      <p:font typeface="나눔고딕" charset="-127"/>
      <p:regular r:id="rId24"/>
      <p:bold r:id="rId25"/>
    </p:embeddedFont>
    <p:embeddedFont>
      <p:font typeface="맑은 고딕" pitchFamily="50" charset="-127"/>
      <p:regular r:id="rId26"/>
      <p:bold r:id="rId27"/>
    </p:embeddedFont>
    <p:embeddedFont>
      <p:font typeface="HY헤드라인M" pitchFamily="18" charset="-127"/>
      <p:regular r:id="rId28"/>
    </p:embeddedFont>
    <p:embeddedFont>
      <p:font typeface="Verdana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 userDrawn="1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08" autoAdjust="0"/>
    <p:restoredTop sz="94711" autoAdjust="0"/>
  </p:normalViewPr>
  <p:slideViewPr>
    <p:cSldViewPr showGuides="1">
      <p:cViewPr varScale="1">
        <p:scale>
          <a:sx n="68" d="100"/>
          <a:sy n="68" d="100"/>
        </p:scale>
        <p:origin x="-666" y="-102"/>
      </p:cViewPr>
      <p:guideLst>
        <p:guide orient="horz" pos="3264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2018-03-13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함수로 코드 간추리기</a:t>
            </a:r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7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docid=IxfhVqjn8PibXM&amp;tbnid=WNJfkv4loUBZJM:&amp;ved=0CAcQjRw&amp;url=http://www.fixedbyvonnie.com/2014/05/can-delete-desktop-ini/&amp;ei=0pwgVPSTLc2F8gWaxYHwCw&amp;bvm=bv.75775273,d.dGc&amp;psig=AFQjCNGFqHgnYzZQ-JNHuySyu8VET2xsSg&amp;ust=141150976784918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kr/url?sa=i&amp;rct=j&amp;q=&amp;esrc=s&amp;source=images&amp;cd=&amp;cad=rja&amp;uact=8&amp;docid=IxfhVqjn8PibXM&amp;tbnid=WNJfkv4loUBZJM:&amp;ved=0CAcQjRw&amp;url=http://www.fixedbyvonnie.com/2014/05/can-delete-desktop-ini/&amp;ei=0pwgVPSTLc2F8gWaxYHwCw&amp;bvm=bv.75775273,d.dGc&amp;psig=AFQjCNGFqHgnYzZQ-JNHuySyu8VET2xsSg&amp;ust=141150976784918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kr/url?sa=i&amp;rct=j&amp;q=&amp;esrc=s&amp;source=images&amp;cd=&amp;cad=rja&amp;uact=8&amp;docid=IxfhVqjn8PibXM&amp;tbnid=WNJfkv4loUBZJM:&amp;ved=0CAcQjRw&amp;url=http://www.fixedbyvonnie.com/2014/05/can-delete-desktop-ini/&amp;ei=0pwgVPSTLc2F8gWaxYHwCw&amp;bvm=bv.75775273,d.dGc&amp;psig=AFQjCNGFqHgnYzZQ-JNHuySyu8VET2xsSg&amp;ust=141150976784918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lvl="0" algn="ctr"/>
            <a:r>
              <a:rPr lang="ko-KR" altLang="en-US" sz="2800" dirty="0" smtClean="0"/>
              <a:t>모듈과 </a:t>
            </a:r>
            <a:r>
              <a:rPr lang="ko-KR" altLang="en-US" sz="2800" dirty="0" smtClean="0"/>
              <a:t>패키지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만약 가져오고자 하는 모듈이 앞에서 출력한 내장 모듈 목록</a:t>
            </a:r>
            <a:r>
              <a:rPr lang="en-US" altLang="ko-KR" dirty="0"/>
              <a:t>(</a:t>
            </a:r>
            <a:r>
              <a:rPr lang="en-US" altLang="ko-KR" dirty="0" err="1"/>
              <a:t>sys.builtin_module_names</a:t>
            </a:r>
            <a:r>
              <a:rPr lang="en-US" altLang="ko-KR" dirty="0"/>
              <a:t>)</a:t>
            </a:r>
            <a:r>
              <a:rPr lang="ko-KR" altLang="ko-KR" dirty="0"/>
              <a:t>에 없다면</a:t>
            </a:r>
            <a:r>
              <a:rPr lang="en-US" altLang="ko-KR" dirty="0"/>
              <a:t>, </a:t>
            </a:r>
            <a:r>
              <a:rPr lang="ko-KR" altLang="ko-KR" dirty="0" err="1"/>
              <a:t>파이썬은</a:t>
            </a:r>
            <a:r>
              <a:rPr lang="ko-KR" altLang="ko-KR" dirty="0"/>
              <a:t> </a:t>
            </a:r>
            <a:r>
              <a:rPr lang="en-US" altLang="ko-KR" dirty="0" err="1"/>
              <a:t>sys.path</a:t>
            </a:r>
            <a:r>
              <a:rPr lang="ko-KR" altLang="ko-KR" dirty="0"/>
              <a:t>에 정의되어 있는 </a:t>
            </a:r>
            <a:r>
              <a:rPr lang="ko-KR" altLang="ko-KR" dirty="0" err="1"/>
              <a:t>디렉토리에서</a:t>
            </a:r>
            <a:r>
              <a:rPr lang="ko-KR" altLang="ko-KR" dirty="0"/>
              <a:t> 모듈 파일을 </a:t>
            </a:r>
            <a:r>
              <a:rPr lang="ko-KR" altLang="ko-KR" dirty="0" smtClean="0"/>
              <a:t>탐색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sys.path</a:t>
            </a:r>
            <a:r>
              <a:rPr lang="ko-KR" altLang="ko-KR" dirty="0"/>
              <a:t>에 정의되어 있는 </a:t>
            </a:r>
            <a:r>
              <a:rPr lang="ko-KR" altLang="ko-KR" dirty="0" err="1" smtClean="0"/>
              <a:t>디렉토리</a:t>
            </a:r>
            <a:r>
              <a:rPr lang="en-US" altLang="ko-KR" dirty="0"/>
              <a:t> </a:t>
            </a:r>
            <a:endParaRPr lang="ko-KR" altLang="ko-KR" dirty="0"/>
          </a:p>
          <a:p>
            <a:pPr lvl="2"/>
            <a:r>
              <a:rPr lang="ko-KR" altLang="ko-KR" dirty="0" err="1"/>
              <a:t>파이썬</a:t>
            </a:r>
            <a:r>
              <a:rPr lang="ko-KR" altLang="ko-KR" dirty="0"/>
              <a:t> 모듈이 실행되고 있는 현재 </a:t>
            </a:r>
            <a:r>
              <a:rPr lang="ko-KR" altLang="ko-KR" dirty="0" err="1"/>
              <a:t>디렉토리</a:t>
            </a:r>
            <a:endParaRPr lang="ko-KR" altLang="ko-KR" dirty="0"/>
          </a:p>
          <a:p>
            <a:pPr lvl="2"/>
            <a:r>
              <a:rPr lang="en-US" altLang="ko-KR" dirty="0"/>
              <a:t>PYTHONPATH </a:t>
            </a:r>
            <a:r>
              <a:rPr lang="ko-KR" altLang="ko-KR" dirty="0"/>
              <a:t>환경변수에 정의되어 있는 </a:t>
            </a:r>
            <a:r>
              <a:rPr lang="ko-KR" altLang="ko-KR" dirty="0" err="1"/>
              <a:t>디렉토리</a:t>
            </a:r>
            <a:endParaRPr lang="ko-KR" altLang="ko-KR" dirty="0"/>
          </a:p>
          <a:p>
            <a:pPr lvl="2"/>
            <a:r>
              <a:rPr lang="ko-KR" altLang="ko-KR" dirty="0" err="1"/>
              <a:t>파이썬과</a:t>
            </a:r>
            <a:r>
              <a:rPr lang="ko-KR" altLang="ko-KR" dirty="0"/>
              <a:t> 함께 설치된 기본 </a:t>
            </a:r>
            <a:r>
              <a:rPr lang="ko-KR" altLang="ko-KR" dirty="0" smtClean="0"/>
              <a:t>라이브러리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08/sys_path.py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 smtClean="0"/>
              <a:t>-</a:t>
            </a:r>
            <a:r>
              <a:rPr lang="ko-KR" altLang="ko-KR" dirty="0" smtClean="0"/>
              <a:t>모듈을 </a:t>
            </a:r>
            <a:r>
              <a:rPr lang="ko-KR" altLang="ko-KR" dirty="0"/>
              <a:t>찾아서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62000" y="3657600"/>
            <a:ext cx="80772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import sys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for path in </a:t>
            </a:r>
            <a:r>
              <a:rPr lang="en-US" altLang="ko-KR" sz="1600" dirty="0" err="1">
                <a:solidFill>
                  <a:schemeClr val="bg1"/>
                </a:solidFill>
              </a:rPr>
              <a:t>sys.path</a:t>
            </a:r>
            <a:r>
              <a:rPr lang="en-US" altLang="ko-KR" sz="1600" dirty="0">
                <a:solidFill>
                  <a:schemeClr val="bg1"/>
                </a:solidFill>
              </a:rPr>
              <a:t>: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  print(path)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911958" y="5181600"/>
            <a:ext cx="7927242" cy="138499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C:\Users\SangHyun\OneDrive\</a:t>
            </a:r>
            <a:r>
              <a:rPr lang="ko-KR" altLang="en-US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문서</a:t>
            </a:r>
            <a:r>
              <a:rPr lang="en-US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\</a:t>
            </a:r>
            <a:r>
              <a:rPr lang="ko-KR" altLang="en-US" sz="1200" dirty="0" err="1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뇌자극파이썬</a:t>
            </a:r>
            <a:r>
              <a:rPr lang="en-US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3.0\08&gt;</a:t>
            </a:r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sys_path.py</a:t>
            </a:r>
          </a:p>
          <a:p>
            <a:pPr algn="just" latinLnBrk="1"/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C:\Users\SangHyun\OneDrive\</a:t>
            </a:r>
            <a:r>
              <a:rPr lang="ko-KR" altLang="en-US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문서</a:t>
            </a:r>
            <a:r>
              <a:rPr lang="en-US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\</a:t>
            </a:r>
            <a:r>
              <a:rPr lang="ko-KR" altLang="en-US" sz="1200" dirty="0" err="1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뇌자극파이썬</a:t>
            </a:r>
            <a:r>
              <a:rPr lang="en-US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3.0\08</a:t>
            </a:r>
          </a:p>
          <a:p>
            <a:pPr algn="just" latinLnBrk="1"/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C:\WINDOWS\SYSTEM32\python34.zip</a:t>
            </a:r>
          </a:p>
          <a:p>
            <a:pPr algn="just" latinLnBrk="1"/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C:\Python34\DLLs</a:t>
            </a:r>
          </a:p>
          <a:p>
            <a:pPr algn="just" latinLnBrk="1"/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C:\Python34\lib</a:t>
            </a:r>
          </a:p>
          <a:p>
            <a:pPr algn="just" latinLnBrk="1"/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C:\Python34</a:t>
            </a:r>
          </a:p>
          <a:p>
            <a:pPr algn="just" latinLnBrk="1"/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C:\Python34\lib\site-packages</a:t>
            </a:r>
          </a:p>
        </p:txBody>
      </p:sp>
      <p:sp>
        <p:nvSpPr>
          <p:cNvPr id="16" name="사각형 설명선 15"/>
          <p:cNvSpPr/>
          <p:nvPr/>
        </p:nvSpPr>
        <p:spPr>
          <a:xfrm>
            <a:off x="4953000" y="5527675"/>
            <a:ext cx="2118360" cy="428625"/>
          </a:xfrm>
          <a:prstGeom prst="wedgeRectCallout">
            <a:avLst>
              <a:gd name="adj1" fmla="val -53955"/>
              <a:gd name="adj2" fmla="val -362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1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파이썬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모듈이 실행되고 있는 현재 </a:t>
            </a:r>
            <a:r>
              <a:rPr lang="ko-KR" sz="11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디렉토리</a:t>
            </a:r>
            <a:endParaRPr 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4953000" y="6019800"/>
            <a:ext cx="2118360" cy="428625"/>
          </a:xfrm>
          <a:prstGeom prst="wedgeRectCallout">
            <a:avLst>
              <a:gd name="adj1" fmla="val -86779"/>
              <a:gd name="adj2" fmla="val -362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1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파이썬과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함께 설치된 기본 </a:t>
            </a:r>
            <a:r>
              <a:rPr lang="ko-KR" sz="11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라이브러리</a:t>
            </a: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오른쪽 중괄호 17"/>
          <p:cNvSpPr/>
          <p:nvPr/>
        </p:nvSpPr>
        <p:spPr>
          <a:xfrm>
            <a:off x="3783330" y="5727065"/>
            <a:ext cx="333375" cy="742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86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메인 모듈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최상위 수준으로 실행되는 스크립트</a:t>
            </a:r>
            <a:endParaRPr lang="en-US" altLang="ko-KR" dirty="0" smtClean="0"/>
          </a:p>
          <a:p>
            <a:pPr lvl="1"/>
            <a:r>
              <a:rPr lang="ko-KR" altLang="ko-KR" dirty="0" err="1"/>
              <a:t>파이썬에서는</a:t>
            </a:r>
            <a:r>
              <a:rPr lang="en-US" altLang="ko-KR" dirty="0"/>
              <a:t> “</a:t>
            </a:r>
            <a:r>
              <a:rPr lang="ko-KR" altLang="ko-KR" dirty="0"/>
              <a:t>어떻게 만드느냐</a:t>
            </a:r>
            <a:r>
              <a:rPr lang="en-US" altLang="ko-KR" dirty="0"/>
              <a:t>”</a:t>
            </a:r>
            <a:r>
              <a:rPr lang="ko-KR" altLang="ko-KR" dirty="0"/>
              <a:t>가 아닌 </a:t>
            </a:r>
            <a:r>
              <a:rPr lang="en-US" altLang="ko-KR" dirty="0"/>
              <a:t>“</a:t>
            </a:r>
            <a:r>
              <a:rPr lang="ko-KR" altLang="ko-KR" dirty="0"/>
              <a:t>어떻게 실행하느냐</a:t>
            </a:r>
            <a:r>
              <a:rPr lang="en-US" altLang="ko-KR" dirty="0"/>
              <a:t>”</a:t>
            </a:r>
            <a:r>
              <a:rPr lang="ko-KR" altLang="ko-KR" dirty="0"/>
              <a:t>에 따라 메인 모듈이 </a:t>
            </a:r>
            <a:r>
              <a:rPr lang="ko-KR" altLang="ko-KR" dirty="0" smtClean="0"/>
              <a:t>결정</a:t>
            </a:r>
            <a:endParaRPr lang="en-US" altLang="ko-KR" dirty="0" smtClean="0"/>
          </a:p>
          <a:p>
            <a:pPr lvl="1"/>
            <a:r>
              <a:rPr lang="ko-KR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파이썬에는</a:t>
            </a: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내장 전역 변수인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__name__</a:t>
            </a: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이 있는데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이 변수는 모듈이 최상위 수준으로 실행될 때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‘__main__’</a:t>
            </a: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으로 </a:t>
            </a:r>
            <a:r>
              <a:rPr lang="ko-KR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지정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08/top_level.py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 smtClean="0"/>
              <a:t>-</a:t>
            </a:r>
            <a:r>
              <a:rPr lang="ko-KR" altLang="ko-KR" dirty="0"/>
              <a:t>메인 모듈과 하위 모듈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62000" y="3581400"/>
            <a:ext cx="8077200" cy="33855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print('name : {0}'.format(__name__))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911958" y="4415135"/>
            <a:ext cx="7927242" cy="46166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&gt;top_level.py</a:t>
            </a:r>
            <a:endParaRPr lang="ko-KR" altLang="ko-KR" sz="1200" dirty="0"/>
          </a:p>
          <a:p>
            <a:r>
              <a:rPr lang="en-US" altLang="ko-KR" sz="1200" dirty="0"/>
              <a:t>name : __main__</a:t>
            </a:r>
            <a:endParaRPr lang="it-IT" altLang="ko-KR" sz="1200" dirty="0"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0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08/main_sub/sub.py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08/main_sub/main.py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 smtClean="0"/>
              <a:t>-</a:t>
            </a:r>
            <a:r>
              <a:rPr lang="ko-KR" altLang="ko-KR" dirty="0"/>
              <a:t>메인 모듈과 하위 모듈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print("beginning of sub.py...")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print('name : {0}'.format(__name__))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print("end of sub.py</a:t>
            </a:r>
            <a:r>
              <a:rPr lang="en-US" altLang="ko-KR" sz="1600" dirty="0" smtClean="0">
                <a:solidFill>
                  <a:schemeClr val="bg1"/>
                </a:solidFill>
              </a:rPr>
              <a:t>...")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911958" y="4572000"/>
            <a:ext cx="7927242" cy="138499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&gt;main.py</a:t>
            </a:r>
          </a:p>
          <a:p>
            <a:pPr latinLnBrk="1"/>
            <a:r>
              <a:rPr lang="en-US" altLang="ko-KR" sz="1200" dirty="0"/>
              <a:t>beginning of sub.py...</a:t>
            </a:r>
          </a:p>
          <a:p>
            <a:pPr latinLnBrk="1"/>
            <a:r>
              <a:rPr lang="en-US" altLang="ko-KR" sz="1200" dirty="0"/>
              <a:t>name : sub</a:t>
            </a:r>
          </a:p>
          <a:p>
            <a:pPr latinLnBrk="1"/>
            <a:r>
              <a:rPr lang="en-US" altLang="ko-KR" sz="1200" dirty="0"/>
              <a:t>end of sub.py...</a:t>
            </a:r>
          </a:p>
          <a:p>
            <a:pPr latinLnBrk="1"/>
            <a:r>
              <a:rPr lang="en-US" altLang="ko-KR" sz="1200" dirty="0"/>
              <a:t>beginning of main.py...</a:t>
            </a:r>
          </a:p>
          <a:p>
            <a:pPr latinLnBrk="1"/>
            <a:r>
              <a:rPr lang="en-US" altLang="ko-KR" sz="1200" dirty="0"/>
              <a:t>name : __main__</a:t>
            </a:r>
          </a:p>
          <a:p>
            <a:pPr latinLnBrk="1"/>
            <a:r>
              <a:rPr lang="en-US" altLang="ko-KR" sz="1200" dirty="0"/>
              <a:t>end of main.py...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2743200"/>
            <a:ext cx="80772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import sub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print("beginning of main.py...")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print('name : {0}'.format(__name__))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print("end of main.py...")</a:t>
            </a:r>
          </a:p>
        </p:txBody>
      </p:sp>
    </p:spTree>
    <p:extLst>
      <p:ext uri="{BB962C8B-B14F-4D97-AF65-F5344CB8AC3E}">
        <p14:creationId xmlns:p14="http://schemas.microsoft.com/office/powerpoint/2010/main" xmlns="" val="24605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08/main_sub2/sub.py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08/main_sub2/main.py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 smtClean="0"/>
              <a:t>-</a:t>
            </a:r>
            <a:r>
              <a:rPr lang="ko-KR" altLang="ko-KR" dirty="0"/>
              <a:t>메인 모듈과 하위 모듈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62000" y="1208782"/>
            <a:ext cx="80772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if __name__ == '__main__':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  print("beginning of sub.py...")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  print('name : {0}'.format(__name__))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  print("end of sub.py...")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911958" y="4572000"/>
            <a:ext cx="7927242" cy="175432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&gt;main.py</a:t>
            </a:r>
          </a:p>
          <a:p>
            <a:pPr latinLnBrk="1"/>
            <a:r>
              <a:rPr lang="en-US" altLang="ko-KR" sz="1200" dirty="0"/>
              <a:t>beginning of main.py...</a:t>
            </a:r>
          </a:p>
          <a:p>
            <a:pPr latinLnBrk="1"/>
            <a:r>
              <a:rPr lang="en-US" altLang="ko-KR" sz="1200" dirty="0"/>
              <a:t>name : __main__</a:t>
            </a:r>
          </a:p>
          <a:p>
            <a:pPr latinLnBrk="1"/>
            <a:r>
              <a:rPr lang="en-US" altLang="ko-KR" sz="1200" dirty="0"/>
              <a:t>end of main.py...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&gt;sub.py</a:t>
            </a:r>
          </a:p>
          <a:p>
            <a:pPr latinLnBrk="1"/>
            <a:r>
              <a:rPr lang="en-US" altLang="ko-KR" sz="1200" dirty="0"/>
              <a:t>beginning of sub.py...</a:t>
            </a:r>
          </a:p>
          <a:p>
            <a:pPr latinLnBrk="1"/>
            <a:r>
              <a:rPr lang="en-US" altLang="ko-KR" sz="1200" dirty="0"/>
              <a:t>name : __main__</a:t>
            </a:r>
          </a:p>
          <a:p>
            <a:pPr latinLnBrk="1"/>
            <a:r>
              <a:rPr lang="en-US" altLang="ko-KR" sz="1200" dirty="0"/>
              <a:t>end of sub.py...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2743200"/>
            <a:ext cx="80772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import sub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print("beginning of main.py...")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print('name : {0}'.format(__name__))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print("end of main.py...")</a:t>
            </a:r>
          </a:p>
        </p:txBody>
      </p:sp>
      <p:sp>
        <p:nvSpPr>
          <p:cNvPr id="9" name="오른쪽 중괄호 8"/>
          <p:cNvSpPr/>
          <p:nvPr/>
        </p:nvSpPr>
        <p:spPr>
          <a:xfrm>
            <a:off x="2733675" y="4851490"/>
            <a:ext cx="304800" cy="409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3514725" y="4842600"/>
            <a:ext cx="2495550" cy="581025"/>
          </a:xfrm>
          <a:prstGeom prst="wedgeRectCallout">
            <a:avLst>
              <a:gd name="adj1" fmla="val -65203"/>
              <a:gd name="adj2" fmla="val -170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sub.py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출력문들이 실행되지 않았습니다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오른쪽 중괄호 12"/>
          <p:cNvSpPr/>
          <p:nvPr/>
        </p:nvSpPr>
        <p:spPr>
          <a:xfrm>
            <a:off x="2724150" y="5730240"/>
            <a:ext cx="304800" cy="409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/>
          </a:p>
        </p:txBody>
      </p:sp>
      <p:sp>
        <p:nvSpPr>
          <p:cNvPr id="14" name="사각형 설명선 13"/>
          <p:cNvSpPr/>
          <p:nvPr/>
        </p:nvSpPr>
        <p:spPr>
          <a:xfrm>
            <a:off x="3505200" y="5562600"/>
            <a:ext cx="2495550" cy="838200"/>
          </a:xfrm>
          <a:prstGeom prst="wedgeRectCallout">
            <a:avLst>
              <a:gd name="adj1" fmla="val -64821"/>
              <a:gd name="adj2" fmla="val -63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최상위 수준으로 실행하면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sub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모듈의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__name__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변수는 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‘__main__’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되어 출력문들을 실행합니다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1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패키지 </a:t>
            </a:r>
            <a:endParaRPr lang="en-US" altLang="ko-KR" dirty="0"/>
          </a:p>
          <a:p>
            <a:pPr lvl="1"/>
            <a:r>
              <a:rPr lang="ko-KR" altLang="ko-KR" dirty="0" smtClean="0"/>
              <a:t>모듈을 </a:t>
            </a:r>
            <a:r>
              <a:rPr lang="ko-KR" altLang="ko-KR" dirty="0"/>
              <a:t>모아놓는 </a:t>
            </a:r>
            <a:r>
              <a:rPr lang="ko-KR" altLang="ko-KR" dirty="0" err="1" smtClean="0"/>
              <a:t>디렉토리</a:t>
            </a:r>
            <a:endParaRPr lang="en-US" altLang="ko-KR" dirty="0" smtClean="0"/>
          </a:p>
          <a:p>
            <a:pPr lvl="1"/>
            <a:r>
              <a:rPr lang="ko-KR" altLang="ko-KR" dirty="0"/>
              <a:t>모듈 </a:t>
            </a:r>
            <a:r>
              <a:rPr lang="ko-KR" altLang="ko-KR" dirty="0" smtClean="0"/>
              <a:t>꾸러미</a:t>
            </a:r>
            <a:r>
              <a:rPr lang="ko-KR" altLang="en-US" dirty="0" smtClean="0"/>
              <a:t>로 해석하면 이해하기 편함</a:t>
            </a:r>
            <a:endParaRPr lang="en-US" altLang="ko-KR" dirty="0" smtClean="0"/>
          </a:p>
          <a:p>
            <a:pPr lvl="1"/>
            <a:r>
              <a:rPr lang="ko-KR" altLang="ko-KR" dirty="0" err="1"/>
              <a:t>디렉토리가</a:t>
            </a:r>
            <a:r>
              <a:rPr lang="ko-KR" altLang="ko-KR" dirty="0"/>
              <a:t> </a:t>
            </a:r>
            <a:r>
              <a:rPr lang="en-US" altLang="ko-KR" dirty="0"/>
              <a:t>“</a:t>
            </a:r>
            <a:r>
              <a:rPr lang="ko-KR" altLang="ko-KR" dirty="0" err="1"/>
              <a:t>파이썬의</a:t>
            </a:r>
            <a:r>
              <a:rPr lang="ko-KR" altLang="ko-KR" dirty="0"/>
              <a:t> 패키지</a:t>
            </a:r>
            <a:r>
              <a:rPr lang="en-US" altLang="ko-KR" dirty="0"/>
              <a:t>”</a:t>
            </a:r>
            <a:r>
              <a:rPr lang="ko-KR" altLang="ko-KR" dirty="0"/>
              <a:t>로 인정받으려면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__init__.py </a:t>
            </a:r>
            <a:r>
              <a:rPr lang="ko-KR" altLang="ko-KR" dirty="0"/>
              <a:t>파일을 그 경로에 갖고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패키지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16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48200" y="1295400"/>
            <a:ext cx="35052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패키지에서 모듈 반입하기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08/calc_tester6.py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패키지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19201"/>
            <a:ext cx="3657600" cy="182880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2612109"/>
              </p:ext>
            </p:extLst>
          </p:nvPr>
        </p:nvGraphicFramePr>
        <p:xfrm>
          <a:off x="4953000" y="1524000"/>
          <a:ext cx="3048000" cy="914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23734"/>
                <a:gridCol w="1424266"/>
              </a:tblGrid>
              <a:tr h="2286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calc_tester6.py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my_package</a:t>
                      </a:r>
                      <a:r>
                        <a:rPr lang="en-US" sz="1000" kern="100" dirty="0">
                          <a:effectLst/>
                        </a:rPr>
                        <a:t>\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__init__.py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calculator.py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51" name="그림 25" descr="https://encrypted-tbn3.gstatic.com/images?q=tbn:ANd9GcQWrVhz23wje7kG4SNDadmb1djTJYiQHbU0t6O7xLpcNU3Loc5w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1402" y="1791555"/>
            <a:ext cx="161925" cy="1714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1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6512" y="196300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173166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8" name="꺾인 연결선 7"/>
          <p:cNvCxnSpPr>
            <a:stCxn id="2051" idx="2"/>
            <a:endCxn id="13" idx="1"/>
          </p:cNvCxnSpPr>
          <p:nvPr/>
        </p:nvCxnSpPr>
        <p:spPr>
          <a:xfrm rot="16200000" flipH="1">
            <a:off x="5621813" y="1293556"/>
            <a:ext cx="95250" cy="14341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051" idx="2"/>
            <a:endCxn id="14" idx="1"/>
          </p:cNvCxnSpPr>
          <p:nvPr/>
        </p:nvCxnSpPr>
        <p:spPr>
          <a:xfrm rot="16200000" flipH="1">
            <a:off x="5514352" y="1401017"/>
            <a:ext cx="305411" cy="14293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"/>
          <p:cNvSpPr>
            <a:spLocks noChangeArrowheads="1"/>
          </p:cNvSpPr>
          <p:nvPr/>
        </p:nvSpPr>
        <p:spPr bwMode="auto">
          <a:xfrm>
            <a:off x="911958" y="5715000"/>
            <a:ext cx="7927242" cy="101566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it-IT" altLang="ko-KR" sz="1200" dirty="0"/>
              <a:t>&gt;calc_tester6.py</a:t>
            </a:r>
          </a:p>
          <a:p>
            <a:pPr latinLnBrk="1"/>
            <a:r>
              <a:rPr lang="it-IT" altLang="ko-KR" sz="1200" dirty="0"/>
              <a:t>15</a:t>
            </a:r>
          </a:p>
          <a:p>
            <a:pPr latinLnBrk="1"/>
            <a:r>
              <a:rPr lang="it-IT" altLang="ko-KR" sz="1200" dirty="0"/>
              <a:t>5</a:t>
            </a:r>
          </a:p>
          <a:p>
            <a:pPr latinLnBrk="1"/>
            <a:r>
              <a:rPr lang="it-IT" altLang="ko-KR" sz="1200" dirty="0"/>
              <a:t>50</a:t>
            </a:r>
          </a:p>
          <a:p>
            <a:pPr latinLnBrk="1"/>
            <a:r>
              <a:rPr lang="it-IT" altLang="ko-KR" sz="1200" dirty="0"/>
              <a:t>2.0</a:t>
            </a:r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762000" y="3459540"/>
            <a:ext cx="80772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from </a:t>
            </a:r>
            <a:r>
              <a:rPr lang="en-US" altLang="ko-KR" sz="1600" dirty="0" err="1">
                <a:solidFill>
                  <a:schemeClr val="bg1"/>
                </a:solidFill>
              </a:rPr>
              <a:t>my_package</a:t>
            </a:r>
            <a:r>
              <a:rPr lang="en-US" altLang="ko-KR" sz="1600" dirty="0">
                <a:solidFill>
                  <a:schemeClr val="bg1"/>
                </a:solidFill>
              </a:rPr>
              <a:t> import calculator 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</a:rPr>
              <a:t>calculator.plus</a:t>
            </a:r>
            <a:r>
              <a:rPr lang="en-US" altLang="ko-KR" sz="1600" dirty="0">
                <a:solidFill>
                  <a:schemeClr val="bg1"/>
                </a:solidFill>
              </a:rPr>
              <a:t>(10, 5))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</a:rPr>
              <a:t>calculator.minus</a:t>
            </a:r>
            <a:r>
              <a:rPr lang="en-US" altLang="ko-KR" sz="1600" dirty="0">
                <a:solidFill>
                  <a:schemeClr val="bg1"/>
                </a:solidFill>
              </a:rPr>
              <a:t>(10, 5))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</a:rPr>
              <a:t>calculator.multiply</a:t>
            </a:r>
            <a:r>
              <a:rPr lang="en-US" altLang="ko-KR" sz="1600" dirty="0">
                <a:solidFill>
                  <a:schemeClr val="bg1"/>
                </a:solidFill>
              </a:rPr>
              <a:t>(10, 5))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</a:rPr>
              <a:t>calculator.divide</a:t>
            </a:r>
            <a:r>
              <a:rPr lang="en-US" altLang="ko-KR" sz="1600" dirty="0">
                <a:solidFill>
                  <a:schemeClr val="bg1"/>
                </a:solidFill>
              </a:rPr>
              <a:t>(10, 5))</a:t>
            </a:r>
          </a:p>
        </p:txBody>
      </p:sp>
      <p:sp>
        <p:nvSpPr>
          <p:cNvPr id="24" name="사각형 설명선 23"/>
          <p:cNvSpPr/>
          <p:nvPr/>
        </p:nvSpPr>
        <p:spPr>
          <a:xfrm>
            <a:off x="4407876" y="3968145"/>
            <a:ext cx="3059723" cy="806700"/>
          </a:xfrm>
          <a:prstGeom prst="wedgeRectCallout">
            <a:avLst>
              <a:gd name="adj1" fmla="val -67491"/>
              <a:gd name="adj2" fmla="val -720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“from 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패키지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import 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꼴로 모듈을 불러옵니다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56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보통의 경우</a:t>
            </a:r>
            <a:r>
              <a:rPr lang="en-US" altLang="ko-KR" dirty="0" smtClean="0"/>
              <a:t>, </a:t>
            </a:r>
            <a:r>
              <a:rPr lang="en-US" altLang="ko-KR" dirty="0"/>
              <a:t>init__.py </a:t>
            </a:r>
            <a:r>
              <a:rPr lang="ko-KR" altLang="ko-KR" dirty="0"/>
              <a:t>파일은 대개 </a:t>
            </a:r>
            <a:r>
              <a:rPr lang="ko-KR" altLang="ko-KR" dirty="0" smtClean="0"/>
              <a:t>비워</a:t>
            </a:r>
            <a:r>
              <a:rPr lang="ko-KR" altLang="en-US" dirty="0" smtClean="0"/>
              <a:t>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/>
              <a:t>이 파일을 손대는 경우는 </a:t>
            </a:r>
            <a:r>
              <a:rPr lang="en-US" altLang="ko-KR" dirty="0"/>
              <a:t>__all__</a:t>
            </a:r>
            <a:r>
              <a:rPr lang="ko-KR" altLang="ko-KR" dirty="0"/>
              <a:t>이라는 변수를 조정할 때 </a:t>
            </a:r>
            <a:r>
              <a:rPr lang="ko-KR" altLang="ko-KR" dirty="0" smtClean="0"/>
              <a:t>정도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all__</a:t>
            </a:r>
            <a:r>
              <a:rPr lang="ko-KR" altLang="ko-KR" dirty="0"/>
              <a:t>은 다음과 같은 코드를 </a:t>
            </a:r>
            <a:r>
              <a:rPr lang="ko-KR" altLang="ko-KR" dirty="0" smtClean="0"/>
              <a:t>실행할 </a:t>
            </a:r>
            <a:r>
              <a:rPr lang="ko-KR" altLang="ko-KR" dirty="0"/>
              <a:t>때 패키지로부터 반입할 모듈의 목록을 정의하기 위해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import *</a:t>
            </a:r>
            <a:r>
              <a:rPr lang="ko-KR" altLang="ko-KR" dirty="0">
                <a:latin typeface="HY견고딕" pitchFamily="18" charset="-127"/>
                <a:ea typeface="HY견고딕" pitchFamily="18" charset="-127"/>
              </a:rPr>
              <a:t>은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사용을 자제하는 것이 좋음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</a:t>
            </a:r>
            <a:r>
              <a:rPr lang="en-US" altLang="ko-KR" dirty="0" smtClean="0"/>
              <a:t>- __</a:t>
            </a:r>
            <a:r>
              <a:rPr lang="en-US" altLang="ko-KR" dirty="0"/>
              <a:t>init__.py</a:t>
            </a:r>
            <a:r>
              <a:rPr lang="ko-KR" altLang="ko-KR" dirty="0"/>
              <a:t>에 대하여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762000" y="2861846"/>
            <a:ext cx="80772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3200" b="1" dirty="0"/>
              <a:t>from</a:t>
            </a:r>
            <a:r>
              <a:rPr lang="en-US" altLang="ko-KR" sz="3200" dirty="0"/>
              <a:t> </a:t>
            </a:r>
            <a:r>
              <a:rPr lang="ko-KR" altLang="ko-KR" sz="3200" dirty="0"/>
              <a:t>패키지 </a:t>
            </a:r>
            <a:r>
              <a:rPr lang="en-US" altLang="ko-KR" sz="3200" b="1" dirty="0"/>
              <a:t>import</a:t>
            </a:r>
            <a:r>
              <a:rPr lang="en-US" altLang="ko-KR" sz="3200" dirty="0"/>
              <a:t> *</a:t>
            </a:r>
            <a:endParaRPr lang="ko-KR" altLang="ko-KR" sz="3200" dirty="0"/>
          </a:p>
        </p:txBody>
      </p:sp>
    </p:spTree>
    <p:extLst>
      <p:ext uri="{BB962C8B-B14F-4D97-AF65-F5344CB8AC3E}">
        <p14:creationId xmlns:p14="http://schemas.microsoft.com/office/powerpoint/2010/main" xmlns="" val="18517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05400" y="1295399"/>
            <a:ext cx="3505200" cy="1909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실습 </a:t>
            </a:r>
            <a:r>
              <a:rPr lang="en-US" altLang="ko-KR" sz="1600" dirty="0" smtClean="0"/>
              <a:t>(__all__ </a:t>
            </a:r>
            <a:r>
              <a:rPr lang="ko-KR" altLang="en-US" sz="1600" dirty="0" smtClean="0"/>
              <a:t>변수 조정하기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08/luv_song/eeny.py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08/luv_song/meeny.py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08/luv_song/miny.py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08/luv_song/moe.py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08/luv_song/__init__.py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- __init__.py</a:t>
            </a:r>
            <a:r>
              <a:rPr lang="ko-KR" altLang="ko-KR" dirty="0"/>
              <a:t>에 대하여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"/>
          <p:cNvSpPr>
            <a:spLocks noChangeArrowheads="1"/>
          </p:cNvSpPr>
          <p:nvPr/>
        </p:nvSpPr>
        <p:spPr bwMode="auto">
          <a:xfrm>
            <a:off x="5850791" y="5573322"/>
            <a:ext cx="2706321" cy="101566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&gt;luv_song_test.py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module name : </a:t>
            </a:r>
            <a:r>
              <a:rPr lang="en-US" altLang="ko-KR" sz="1200" dirty="0" err="1"/>
              <a:t>luv_song.eeny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module name : </a:t>
            </a:r>
            <a:r>
              <a:rPr lang="en-US" altLang="ko-KR" sz="1200" dirty="0" err="1"/>
              <a:t>luv_song.meeny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module name : </a:t>
            </a:r>
            <a:r>
              <a:rPr lang="en-US" altLang="ko-KR" sz="1200" dirty="0" err="1"/>
              <a:t>luv_song.miny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module name : </a:t>
            </a:r>
            <a:r>
              <a:rPr lang="en-US" altLang="ko-KR" sz="1200" dirty="0" err="1"/>
              <a:t>luv_song.moe</a:t>
            </a:r>
            <a:endParaRPr lang="ko-KR" altLang="ko-KR" sz="1200" dirty="0"/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762001" y="1447800"/>
            <a:ext cx="4305299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test():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print('module name : {0}'.format(__name__))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0200959"/>
              </p:ext>
            </p:extLst>
          </p:nvPr>
        </p:nvGraphicFramePr>
        <p:xfrm>
          <a:off x="5443294" y="1371602"/>
          <a:ext cx="2938706" cy="162718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65511"/>
                <a:gridCol w="1373195"/>
              </a:tblGrid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luv_song_test.py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luv_song\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__init__.py</a:t>
                      </a: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eeny.py</a:t>
                      </a: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meeny.py</a:t>
                      </a: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miny.py</a:t>
                      </a: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moe.py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temp.py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85" name="그림 31" descr="https://encrypted-tbn3.gstatic.com/images?q=tbn:ANd9GcQWrVhz23wje7kG4SNDadmb1djTJYiQHbU0t6O7xLpcNU3Loc5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581150"/>
            <a:ext cx="1619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그림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3716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그림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0895" y="2861569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그림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13919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그림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1929" y="2368691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그림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0895" y="2169395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그림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9172" y="199355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그림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7397" y="1767265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연결선 26"/>
          <p:cNvCxnSpPr/>
          <p:nvPr/>
        </p:nvCxnSpPr>
        <p:spPr>
          <a:xfrm>
            <a:off x="5856288" y="1728670"/>
            <a:ext cx="11112" cy="124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867400" y="1814395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867400" y="2079508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867400" y="2323983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867400" y="2555758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867400" y="2743200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867400" y="2971800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2"/>
          <p:cNvSpPr>
            <a:spLocks noChangeArrowheads="1"/>
          </p:cNvSpPr>
          <p:nvPr/>
        </p:nvSpPr>
        <p:spPr bwMode="auto">
          <a:xfrm>
            <a:off x="780196" y="2362200"/>
            <a:ext cx="4305299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test():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print('module name : {0}'.format(__name</a:t>
            </a:r>
          </a:p>
        </p:txBody>
      </p:sp>
      <p:sp>
        <p:nvSpPr>
          <p:cNvPr id="35" name="직사각형 2"/>
          <p:cNvSpPr>
            <a:spLocks noChangeArrowheads="1"/>
          </p:cNvSpPr>
          <p:nvPr/>
        </p:nvSpPr>
        <p:spPr bwMode="auto">
          <a:xfrm>
            <a:off x="762001" y="3276600"/>
            <a:ext cx="4305299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test():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print('module name : {0}'.format(__name__))</a:t>
            </a:r>
          </a:p>
        </p:txBody>
      </p:sp>
      <p:sp>
        <p:nvSpPr>
          <p:cNvPr id="36" name="직사각형 2"/>
          <p:cNvSpPr>
            <a:spLocks noChangeArrowheads="1"/>
          </p:cNvSpPr>
          <p:nvPr/>
        </p:nvSpPr>
        <p:spPr bwMode="auto">
          <a:xfrm>
            <a:off x="780196" y="4114800"/>
            <a:ext cx="4305299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test():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print('module name : {0}'.format(__name__))</a:t>
            </a:r>
          </a:p>
        </p:txBody>
      </p:sp>
      <p:sp>
        <p:nvSpPr>
          <p:cNvPr id="37" name="직사각형 2"/>
          <p:cNvSpPr>
            <a:spLocks noChangeArrowheads="1"/>
          </p:cNvSpPr>
          <p:nvPr/>
        </p:nvSpPr>
        <p:spPr bwMode="auto">
          <a:xfrm>
            <a:off x="759558" y="5029200"/>
            <a:ext cx="4305299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__all__ = ['</a:t>
            </a:r>
            <a:r>
              <a:rPr lang="en-US" altLang="ko-KR" sz="1400" dirty="0" err="1">
                <a:solidFill>
                  <a:schemeClr val="bg1"/>
                </a:solidFill>
              </a:rPr>
              <a:t>eeny</a:t>
            </a:r>
            <a:r>
              <a:rPr lang="en-US" altLang="ko-KR" sz="1400" dirty="0">
                <a:solidFill>
                  <a:schemeClr val="bg1"/>
                </a:solidFill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</a:rPr>
              <a:t>meeny</a:t>
            </a:r>
            <a:r>
              <a:rPr lang="en-US" altLang="ko-KR" sz="1400" dirty="0">
                <a:solidFill>
                  <a:schemeClr val="bg1"/>
                </a:solidFill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</a:rPr>
              <a:t>miny</a:t>
            </a:r>
            <a:r>
              <a:rPr lang="en-US" altLang="ko-KR" sz="1400" dirty="0">
                <a:solidFill>
                  <a:schemeClr val="bg1"/>
                </a:solidFill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</a:rPr>
              <a:t>moe</a:t>
            </a:r>
            <a:r>
              <a:rPr lang="en-US" altLang="ko-KR" sz="1400" dirty="0">
                <a:solidFill>
                  <a:schemeClr val="bg1"/>
                </a:solidFill>
              </a:rPr>
              <a:t>']</a:t>
            </a:r>
          </a:p>
        </p:txBody>
      </p:sp>
      <p:sp>
        <p:nvSpPr>
          <p:cNvPr id="38" name="내용 개체 틀 5"/>
          <p:cNvSpPr txBox="1">
            <a:spLocks/>
          </p:cNvSpPr>
          <p:nvPr/>
        </p:nvSpPr>
        <p:spPr bwMode="auto">
          <a:xfrm>
            <a:off x="5318613" y="3372152"/>
            <a:ext cx="3770679" cy="111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08/luv_song_test.py</a:t>
            </a:r>
          </a:p>
          <a:p>
            <a:endParaRPr kumimoji="0" lang="en-US" altLang="ko-KR" sz="1600" dirty="0"/>
          </a:p>
          <a:p>
            <a:endParaRPr kumimoji="0" lang="en-US" altLang="ko-KR" sz="1600" dirty="0" smtClean="0"/>
          </a:p>
          <a:p>
            <a:endParaRPr kumimoji="0" lang="en-US" altLang="ko-KR" sz="1600" dirty="0"/>
          </a:p>
          <a:p>
            <a:endParaRPr kumimoji="0" lang="en-US" altLang="ko-KR" sz="1600" dirty="0" smtClean="0"/>
          </a:p>
          <a:p>
            <a:endParaRPr kumimoji="0" lang="en-US" altLang="ko-KR" sz="1600" dirty="0"/>
          </a:p>
          <a:p>
            <a:pPr lvl="1"/>
            <a:r>
              <a:rPr kumimoji="0" lang="ko-KR" altLang="en-US" sz="1600" dirty="0" smtClean="0"/>
              <a:t>실행 결과</a:t>
            </a:r>
            <a:endParaRPr kumimoji="0" lang="en-US" altLang="ko-KR" sz="1600" dirty="0"/>
          </a:p>
        </p:txBody>
      </p:sp>
      <p:sp>
        <p:nvSpPr>
          <p:cNvPr id="39" name="직사각형 2"/>
          <p:cNvSpPr>
            <a:spLocks noChangeArrowheads="1"/>
          </p:cNvSpPr>
          <p:nvPr/>
        </p:nvSpPr>
        <p:spPr bwMode="auto">
          <a:xfrm>
            <a:off x="5756762" y="3733800"/>
            <a:ext cx="2853837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b="1" dirty="0">
                <a:solidFill>
                  <a:schemeClr val="bg1"/>
                </a:solidFill>
              </a:rPr>
              <a:t>from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luv_song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import</a:t>
            </a:r>
            <a:r>
              <a:rPr lang="en-US" altLang="ko-KR" sz="1400" dirty="0">
                <a:solidFill>
                  <a:schemeClr val="bg1"/>
                </a:solidFill>
              </a:rPr>
              <a:t> *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 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eeny.test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meeny.test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miny.test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moe.test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  <a:endParaRPr lang="ko-KR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7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600" dirty="0" smtClean="0"/>
              <a:t>site-packages</a:t>
            </a:r>
          </a:p>
          <a:p>
            <a:pPr lvl="1"/>
            <a:r>
              <a:rPr lang="ko-KR" altLang="ko-KR" sz="1600" dirty="0" err="1" smtClean="0"/>
              <a:t>파이썬의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기본 라이브러리 패키지 외에 추가적인 패키지를 설치하는 </a:t>
            </a:r>
            <a:r>
              <a:rPr lang="ko-KR" altLang="ko-KR" sz="1600" dirty="0" err="1" smtClean="0"/>
              <a:t>디렉토리</a:t>
            </a:r>
            <a:endParaRPr lang="en-US" altLang="ko-KR" sz="1600" dirty="0" smtClean="0"/>
          </a:p>
          <a:p>
            <a:pPr lvl="1"/>
            <a:r>
              <a:rPr lang="ko-KR" altLang="ko-KR" sz="1600" dirty="0"/>
              <a:t>각종 </a:t>
            </a:r>
            <a:r>
              <a:rPr lang="ko-KR" altLang="ko-KR" sz="1600" dirty="0" err="1"/>
              <a:t>서드</a:t>
            </a:r>
            <a:r>
              <a:rPr lang="ko-KR" altLang="ko-KR" sz="1600" dirty="0"/>
              <a:t> 파티 </a:t>
            </a:r>
            <a:r>
              <a:rPr lang="ko-KR" altLang="ko-KR" sz="1600" dirty="0" smtClean="0"/>
              <a:t>모듈</a:t>
            </a:r>
            <a:r>
              <a:rPr lang="ko-KR" altLang="en-US" sz="1600" dirty="0" smtClean="0"/>
              <a:t>을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바로 이 곳에 </a:t>
            </a:r>
            <a:r>
              <a:rPr lang="ko-KR" altLang="ko-KR" sz="1600" dirty="0" smtClean="0"/>
              <a:t>설치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600" dirty="0" smtClean="0"/>
              <a:t>실습 </a:t>
            </a:r>
            <a:r>
              <a:rPr lang="en-US" altLang="ko-KR" sz="1600" dirty="0" smtClean="0"/>
              <a:t>1 (site-packages </a:t>
            </a:r>
            <a:r>
              <a:rPr lang="ko-KR" altLang="en-US" sz="1600" dirty="0" smtClean="0"/>
              <a:t>확인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- site-packages</a:t>
            </a:r>
            <a:r>
              <a:rPr lang="ko-KR" altLang="ko-KR" dirty="0"/>
              <a:t>에 대하여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" name="직사각형 2"/>
          <p:cNvSpPr>
            <a:spLocks noChangeArrowheads="1"/>
          </p:cNvSpPr>
          <p:nvPr/>
        </p:nvSpPr>
        <p:spPr bwMode="auto">
          <a:xfrm>
            <a:off x="762000" y="2580382"/>
            <a:ext cx="80772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import sys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sys.path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['', 'C:\\Python34\\Lib\\</a:t>
            </a:r>
            <a:r>
              <a:rPr lang="en-US" altLang="ko-KR" sz="1600" dirty="0" err="1">
                <a:solidFill>
                  <a:schemeClr val="bg1"/>
                </a:solidFill>
              </a:rPr>
              <a:t>idlelib</a:t>
            </a:r>
            <a:r>
              <a:rPr lang="en-US" altLang="ko-KR" sz="1600" dirty="0">
                <a:solidFill>
                  <a:schemeClr val="bg1"/>
                </a:solidFill>
              </a:rPr>
              <a:t>', 'C:\\WINDOWS\\SYSTEM32\\python34.zip', 'C:\\Python34\\DLLs', 'C:\\Python34\\lib', 'C:\\Python34', 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'C:\\Python34\\lib\\site-packages'] </a:t>
            </a:r>
          </a:p>
        </p:txBody>
      </p:sp>
      <p:sp>
        <p:nvSpPr>
          <p:cNvPr id="41" name="타원 40"/>
          <p:cNvSpPr/>
          <p:nvPr/>
        </p:nvSpPr>
        <p:spPr>
          <a:xfrm>
            <a:off x="633046" y="3816667"/>
            <a:ext cx="4396154" cy="51276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42" name="사각형 설명선 41"/>
          <p:cNvSpPr/>
          <p:nvPr/>
        </p:nvSpPr>
        <p:spPr>
          <a:xfrm>
            <a:off x="5557837" y="4053203"/>
            <a:ext cx="2976563" cy="935037"/>
          </a:xfrm>
          <a:prstGeom prst="wedgeRectCallout">
            <a:avLst>
              <a:gd name="adj1" fmla="val -67874"/>
              <a:gd name="adj2" fmla="val -4155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site-package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파이썬이 기본적으로 모듈을 탐색하는 경로에 포함되어 있습니다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08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72284" y="1752601"/>
            <a:ext cx="4637916" cy="1104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실습 </a:t>
            </a:r>
            <a:r>
              <a:rPr lang="en-US" altLang="ko-KR" sz="1600" dirty="0" smtClean="0"/>
              <a:t>2</a:t>
            </a:r>
          </a:p>
          <a:p>
            <a:pPr lvl="1"/>
            <a:r>
              <a:rPr lang="en-US" altLang="ko-KR" sz="1600" dirty="0" err="1"/>
              <a:t>sys.path</a:t>
            </a:r>
            <a:r>
              <a:rPr lang="ko-KR" altLang="ko-KR" sz="1600" dirty="0"/>
              <a:t>에 있던 </a:t>
            </a:r>
            <a:r>
              <a:rPr lang="en-US" altLang="ko-KR" sz="1600" dirty="0"/>
              <a:t>site-package </a:t>
            </a:r>
            <a:r>
              <a:rPr lang="ko-KR" altLang="ko-KR" sz="1600" dirty="0" err="1"/>
              <a:t>디렉토리에</a:t>
            </a:r>
            <a:r>
              <a:rPr lang="ko-KR" altLang="ko-KR" sz="1600" dirty="0"/>
              <a:t> 다음과 같이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my_package2 </a:t>
            </a:r>
            <a:r>
              <a:rPr lang="ko-KR" altLang="ko-KR" sz="1600" dirty="0" err="1"/>
              <a:t>디렉토리를</a:t>
            </a:r>
            <a:r>
              <a:rPr lang="ko-KR" altLang="ko-KR" sz="1600" dirty="0"/>
              <a:t> </a:t>
            </a:r>
            <a:r>
              <a:rPr lang="ko-KR" altLang="ko-KR" sz="1600" dirty="0" smtClean="0"/>
              <a:t>만들고</a:t>
            </a:r>
            <a:r>
              <a:rPr lang="en-US" altLang="ko-KR" sz="1600" dirty="0" smtClean="0"/>
              <a:t>,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그 안에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__init__.py</a:t>
            </a:r>
            <a:r>
              <a:rPr lang="ko-KR" altLang="ko-KR" sz="1600" dirty="0"/>
              <a:t>와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my_module.py </a:t>
            </a:r>
            <a:r>
              <a:rPr lang="ko-KR" altLang="ko-KR" sz="1600" dirty="0"/>
              <a:t>를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endParaRPr lang="en-US" altLang="ko-KR" sz="1600" dirty="0" smtClean="0"/>
          </a:p>
          <a:p>
            <a:pPr lvl="1"/>
            <a:r>
              <a:rPr lang="en-US" altLang="ko-KR" sz="1600" dirty="0" smtClean="0"/>
              <a:t>…\site-packages\my_package2\my_module.py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pPr lvl="1"/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쉘을</a:t>
            </a:r>
            <a:r>
              <a:rPr lang="ko-KR" altLang="en-US" sz="1600" dirty="0" smtClean="0"/>
              <a:t> 열고 다음 코드를 입력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- site-packages</a:t>
            </a:r>
            <a:r>
              <a:rPr lang="ko-KR" altLang="ko-KR" dirty="0"/>
              <a:t>에 대하여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2675138"/>
              </p:ext>
            </p:extLst>
          </p:nvPr>
        </p:nvGraphicFramePr>
        <p:xfrm>
          <a:off x="914400" y="1828800"/>
          <a:ext cx="4876800" cy="10280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95008"/>
                <a:gridCol w="1695008"/>
                <a:gridCol w="1486784"/>
              </a:tblGrid>
              <a:tr h="244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site-packages\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733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my_package2\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4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__init__.py</a:t>
                      </a: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4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my_module.py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124" name="그림 46" descr="https://encrypted-tbn3.gstatic.com/images?q=tbn:ANd9GcQWrVhz23wje7kG4SNDadmb1djTJYiQHbU0t6O7xLpcNU3Loc5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8368" y="1878965"/>
            <a:ext cx="1619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그림 44" descr="https://encrypted-tbn3.gstatic.com/images?q=tbn:ANd9GcQWrVhz23wje7kG4SNDadmb1djTJYiQHbU0t6O7xLpcNU3Loc5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14550"/>
            <a:ext cx="1619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그림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9399" y="23542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그림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1021" y="2634467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"/>
          <p:cNvSpPr>
            <a:spLocks noChangeArrowheads="1"/>
          </p:cNvSpPr>
          <p:nvPr/>
        </p:nvSpPr>
        <p:spPr bwMode="auto">
          <a:xfrm>
            <a:off x="1000884" y="3452336"/>
            <a:ext cx="4305299" cy="73866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b="1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info(): 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print(__name</a:t>
            </a:r>
            <a:r>
              <a:rPr lang="en-US" altLang="ko-KR" sz="1400" dirty="0" smtClean="0">
                <a:solidFill>
                  <a:schemeClr val="bg1"/>
                </a:solidFill>
              </a:rPr>
              <a:t>__)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print(__file</a:t>
            </a:r>
            <a:r>
              <a:rPr lang="en-US" altLang="ko-KR" sz="1400" dirty="0" smtClean="0">
                <a:solidFill>
                  <a:schemeClr val="bg1"/>
                </a:solidFill>
              </a:rPr>
              <a:t>__)</a:t>
            </a:r>
            <a:endParaRPr lang="ko-KR" altLang="ko-KR" sz="1400" dirty="0">
              <a:solidFill>
                <a:schemeClr val="bg1"/>
              </a:solidFill>
            </a:endParaRPr>
          </a:p>
        </p:txBody>
      </p:sp>
      <p:sp>
        <p:nvSpPr>
          <p:cNvPr id="19" name="직사각형 2"/>
          <p:cNvSpPr>
            <a:spLocks noChangeArrowheads="1"/>
          </p:cNvSpPr>
          <p:nvPr/>
        </p:nvSpPr>
        <p:spPr bwMode="auto">
          <a:xfrm>
            <a:off x="1000883" y="4812268"/>
            <a:ext cx="6771517" cy="95410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</a:t>
            </a:r>
            <a:r>
              <a:rPr lang="en-US" altLang="ko-KR" sz="1400" b="1" dirty="0">
                <a:solidFill>
                  <a:schemeClr val="bg1"/>
                </a:solidFill>
              </a:rPr>
              <a:t>from</a:t>
            </a:r>
            <a:r>
              <a:rPr lang="en-US" altLang="ko-KR" sz="1400" dirty="0">
                <a:solidFill>
                  <a:schemeClr val="bg1"/>
                </a:solidFill>
              </a:rPr>
              <a:t> my_package2 </a:t>
            </a:r>
            <a:r>
              <a:rPr lang="en-US" altLang="ko-KR" sz="1400" b="1" dirty="0">
                <a:solidFill>
                  <a:schemeClr val="bg1"/>
                </a:solidFill>
              </a:rPr>
              <a:t>import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my_module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my_module.info()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b="1" dirty="0">
                <a:solidFill>
                  <a:schemeClr val="bg1"/>
                </a:solidFill>
              </a:rPr>
              <a:t>my_package2.my_module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b="1" dirty="0">
                <a:solidFill>
                  <a:schemeClr val="bg1"/>
                </a:solidFill>
              </a:rPr>
              <a:t>C:\Python34\lib\site-packages\my_package2\my_module.py</a:t>
            </a:r>
            <a:endParaRPr lang="ko-KR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3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두 개의 소스 파일로 만드는 하나의 프로그램 예제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import</a:t>
            </a:r>
            <a:r>
              <a:rPr lang="ko-KR" altLang="en-US" dirty="0" smtClean="0"/>
              <a:t>에 대하여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모듈을 찾아서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메인 모듈과 하위 모듈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__init__.py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대하여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 smtClean="0"/>
              <a:t>site-packages</a:t>
            </a:r>
            <a:r>
              <a:rPr lang="ko-KR" altLang="en-US" dirty="0" smtClean="0"/>
              <a:t>에 대하여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일반적으로는 </a:t>
            </a:r>
            <a:r>
              <a:rPr lang="en-US" altLang="ko-KR" dirty="0" smtClean="0"/>
              <a:t>“</a:t>
            </a:r>
            <a:r>
              <a:rPr lang="ko-KR" altLang="ko-KR" dirty="0"/>
              <a:t>독자적인 기능을 갖는 구성 요소</a:t>
            </a:r>
            <a:r>
              <a:rPr lang="en-US" altLang="ko-KR" dirty="0"/>
              <a:t>”</a:t>
            </a:r>
            <a:r>
              <a:rPr lang="ko-KR" altLang="ko-KR" dirty="0"/>
              <a:t>를 </a:t>
            </a:r>
            <a:r>
              <a:rPr lang="ko-KR" altLang="ko-KR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파이썬에서는</a:t>
            </a:r>
            <a:r>
              <a:rPr lang="ko-KR" altLang="en-US" dirty="0" smtClean="0"/>
              <a:t> 개별 </a:t>
            </a:r>
            <a:r>
              <a:rPr lang="ko-KR" altLang="ko-KR" dirty="0" smtClean="0"/>
              <a:t>소스 </a:t>
            </a:r>
            <a:r>
              <a:rPr lang="ko-KR" altLang="ko-KR" dirty="0"/>
              <a:t>파일을 </a:t>
            </a:r>
            <a:r>
              <a:rPr lang="ko-KR" altLang="en-US" dirty="0" smtClean="0"/>
              <a:t>일컫는 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ko-KR" dirty="0"/>
              <a:t>표준 </a:t>
            </a:r>
            <a:r>
              <a:rPr lang="ko-KR" altLang="ko-KR" dirty="0" smtClean="0"/>
              <a:t>모듈</a:t>
            </a:r>
            <a:r>
              <a:rPr lang="en-US" altLang="ko-KR" dirty="0" smtClean="0"/>
              <a:t> : </a:t>
            </a:r>
            <a:r>
              <a:rPr lang="ko-KR" altLang="ko-KR" dirty="0" err="1" smtClean="0"/>
              <a:t>파이썬과</a:t>
            </a:r>
            <a:r>
              <a:rPr lang="ko-KR" altLang="ko-KR" dirty="0" smtClean="0"/>
              <a:t> </a:t>
            </a:r>
            <a:r>
              <a:rPr lang="ko-KR" altLang="ko-KR" dirty="0"/>
              <a:t>함께 따라오는 </a:t>
            </a:r>
            <a:r>
              <a:rPr lang="ko-KR" altLang="ko-KR" dirty="0" smtClean="0"/>
              <a:t>모듈</a:t>
            </a:r>
            <a:endParaRPr lang="en-US" altLang="ko-KR" dirty="0" smtClean="0"/>
          </a:p>
          <a:p>
            <a:r>
              <a:rPr lang="ko-KR" altLang="ko-KR" dirty="0" smtClean="0"/>
              <a:t>사용자 </a:t>
            </a:r>
            <a:r>
              <a:rPr lang="ko-KR" altLang="ko-KR" dirty="0"/>
              <a:t>생성 </a:t>
            </a:r>
            <a:r>
              <a:rPr lang="ko-KR" altLang="ko-KR" dirty="0" smtClean="0"/>
              <a:t>모듈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프로그래머가 </a:t>
            </a:r>
            <a:r>
              <a:rPr lang="ko-KR" altLang="ko-KR" dirty="0"/>
              <a:t>직접 작성한 </a:t>
            </a:r>
            <a:r>
              <a:rPr lang="ko-KR" altLang="ko-KR" dirty="0" smtClean="0"/>
              <a:t>모듈</a:t>
            </a:r>
            <a:endParaRPr lang="en-US" altLang="ko-KR" dirty="0" smtClean="0"/>
          </a:p>
          <a:p>
            <a:r>
              <a:rPr lang="ko-KR" altLang="ko-KR" dirty="0" err="1" smtClean="0"/>
              <a:t>서드</a:t>
            </a:r>
            <a:r>
              <a:rPr lang="ko-KR" altLang="ko-KR" dirty="0" smtClean="0"/>
              <a:t> </a:t>
            </a:r>
            <a:r>
              <a:rPr lang="ko-KR" altLang="ko-KR" dirty="0"/>
              <a:t>파티</a:t>
            </a:r>
            <a:r>
              <a:rPr lang="en-US" altLang="ko-KR" dirty="0"/>
              <a:t>(3</a:t>
            </a:r>
            <a:r>
              <a:rPr lang="en-US" altLang="ko-KR" baseline="30000" dirty="0"/>
              <a:t>rd</a:t>
            </a:r>
            <a:r>
              <a:rPr lang="en-US" altLang="ko-KR" dirty="0"/>
              <a:t> Party) </a:t>
            </a:r>
            <a:r>
              <a:rPr lang="ko-KR" altLang="ko-KR" dirty="0" smtClean="0"/>
              <a:t>모듈</a:t>
            </a:r>
            <a:r>
              <a:rPr lang="en-US" altLang="ko-KR" dirty="0" smtClean="0"/>
              <a:t> : </a:t>
            </a:r>
            <a:r>
              <a:rPr lang="ko-KR" altLang="ko-KR" dirty="0" err="1" smtClean="0"/>
              <a:t>파이썬</a:t>
            </a:r>
            <a:r>
              <a:rPr lang="ko-KR" altLang="ko-KR" dirty="0" smtClean="0"/>
              <a:t> </a:t>
            </a:r>
            <a:r>
              <a:rPr lang="ko-KR" altLang="ko-KR" dirty="0"/>
              <a:t>재단도 프로그래머도 아닌 다른 프로그래머</a:t>
            </a:r>
            <a:r>
              <a:rPr lang="en-US" altLang="ko-KR" dirty="0"/>
              <a:t>, </a:t>
            </a:r>
            <a:r>
              <a:rPr lang="ko-KR" altLang="ko-KR" dirty="0"/>
              <a:t>또는 업체에서 제공한 </a:t>
            </a:r>
            <a:r>
              <a:rPr lang="ko-KR" altLang="ko-KR" dirty="0" smtClean="0"/>
              <a:t>모듈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모듈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IDLE</a:t>
            </a:r>
            <a:r>
              <a:rPr lang="ko-KR" altLang="ko-KR" dirty="0"/>
              <a:t>을 실행한 후 </a:t>
            </a:r>
            <a:r>
              <a:rPr lang="en-US" altLang="ko-KR" dirty="0"/>
              <a:t>[File]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[New File] </a:t>
            </a:r>
            <a:r>
              <a:rPr lang="ko-KR" altLang="ko-KR" dirty="0"/>
              <a:t>메뉴항목을 선택하여 </a:t>
            </a:r>
            <a:r>
              <a:rPr lang="ko-KR" altLang="ko-KR" dirty="0" err="1" smtClean="0"/>
              <a:t>편집창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08/calculator.py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모듈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두 개의 소스 파일로 만드는 하나의 프로그램 예제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2143125" cy="1514475"/>
          </a:xfrm>
          <a:prstGeom prst="rect">
            <a:avLst/>
          </a:prstGeom>
        </p:spPr>
      </p:pic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810000"/>
            <a:ext cx="8077200" cy="28007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plus(a, b):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return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a+b</a:t>
            </a:r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minus(a, b):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return a-b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multiply(a, b):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return a*b;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divide(a, b):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return a/b</a:t>
            </a:r>
          </a:p>
        </p:txBody>
      </p:sp>
      <p:sp>
        <p:nvSpPr>
          <p:cNvPr id="3" name="오른쪽으로 구부러진 화살표 2"/>
          <p:cNvSpPr/>
          <p:nvPr/>
        </p:nvSpPr>
        <p:spPr>
          <a:xfrm rot="10405549">
            <a:off x="4000499" y="3319322"/>
            <a:ext cx="838200" cy="1600200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4419600" y="1685645"/>
            <a:ext cx="4114798" cy="1590956"/>
          </a:xfrm>
          <a:prstGeom prst="wedgeRectCallout">
            <a:avLst>
              <a:gd name="adj1" fmla="val -53767"/>
              <a:gd name="adj2" fmla="val 71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+mj-lt"/>
              </a:rPr>
              <a:t>IDLE </a:t>
            </a:r>
            <a:r>
              <a:rPr lang="ko-KR" altLang="en-US" dirty="0" err="1">
                <a:latin typeface="+mj-lt"/>
              </a:rPr>
              <a:t>편집창에서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[File</a:t>
            </a:r>
            <a:r>
              <a:rPr lang="en-US" altLang="ko-KR" dirty="0" smtClean="0">
                <a:latin typeface="+mj-lt"/>
              </a:rPr>
              <a:t>]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</a:t>
            </a:r>
            <a:r>
              <a:rPr lang="en-US" altLang="ko-KR" dirty="0" smtClean="0">
                <a:latin typeface="+mj-lt"/>
              </a:rPr>
              <a:t>[</a:t>
            </a:r>
            <a:r>
              <a:rPr lang="en-US" altLang="ko-KR" dirty="0">
                <a:latin typeface="+mj-lt"/>
              </a:rPr>
              <a:t>Save] </a:t>
            </a:r>
            <a:r>
              <a:rPr lang="ko-KR" altLang="en-US" dirty="0">
                <a:latin typeface="+mj-lt"/>
              </a:rPr>
              <a:t>메뉴 항목을 선택하고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디렉토리를</a:t>
            </a:r>
            <a:r>
              <a:rPr lang="ko-KR" altLang="en-US" dirty="0">
                <a:latin typeface="+mj-lt"/>
              </a:rPr>
              <a:t> 하나 골라 그곳에 “</a:t>
            </a:r>
            <a:r>
              <a:rPr lang="en-US" altLang="ko-KR" dirty="0">
                <a:latin typeface="+mj-lt"/>
              </a:rPr>
              <a:t>calculator.py”</a:t>
            </a:r>
            <a:r>
              <a:rPr lang="ko-KR" altLang="en-US" dirty="0">
                <a:latin typeface="+mj-lt"/>
              </a:rPr>
              <a:t>라는 이름으로 모듈을 저장</a:t>
            </a:r>
          </a:p>
        </p:txBody>
      </p:sp>
    </p:spTree>
    <p:extLst>
      <p:ext uri="{BB962C8B-B14F-4D97-AF65-F5344CB8AC3E}">
        <p14:creationId xmlns:p14="http://schemas.microsoft.com/office/powerpoint/2010/main" xmlns="" val="3758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IDLE</a:t>
            </a:r>
            <a:r>
              <a:rPr lang="ko-KR" altLang="ko-KR" dirty="0"/>
              <a:t>을 실행한 후 </a:t>
            </a:r>
            <a:r>
              <a:rPr lang="en-US" altLang="ko-KR" dirty="0"/>
              <a:t>[File]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[New File] </a:t>
            </a:r>
            <a:r>
              <a:rPr lang="ko-KR" altLang="ko-KR" dirty="0"/>
              <a:t>메뉴항목을 선택하여 </a:t>
            </a:r>
            <a:r>
              <a:rPr lang="ko-KR" altLang="ko-KR" dirty="0" err="1" smtClean="0"/>
              <a:t>편집창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08/calc_tester.py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모듈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두 개의 소스 파일로 만드는 하나의 프로그램 예제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2143125" cy="1514475"/>
          </a:xfrm>
          <a:prstGeom prst="rect">
            <a:avLst/>
          </a:prstGeom>
        </p:spPr>
      </p:pic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810000"/>
            <a:ext cx="80772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import calculator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calculator.plus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calculator.minus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calculator.multiply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calculator.divide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</p:txBody>
      </p:sp>
      <p:sp>
        <p:nvSpPr>
          <p:cNvPr id="3" name="오른쪽으로 구부러진 화살표 2"/>
          <p:cNvSpPr/>
          <p:nvPr/>
        </p:nvSpPr>
        <p:spPr>
          <a:xfrm rot="10405549">
            <a:off x="4000499" y="3319322"/>
            <a:ext cx="838200" cy="1600200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4419600" y="1685645"/>
            <a:ext cx="4114798" cy="1590956"/>
          </a:xfrm>
          <a:prstGeom prst="wedgeRectCallout">
            <a:avLst>
              <a:gd name="adj1" fmla="val -53767"/>
              <a:gd name="adj2" fmla="val 71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IDLE </a:t>
            </a:r>
            <a:r>
              <a:rPr lang="ko-KR" altLang="ko-KR" dirty="0" err="1"/>
              <a:t>편집창에서</a:t>
            </a:r>
            <a:r>
              <a:rPr lang="ko-KR" altLang="ko-KR" dirty="0"/>
              <a:t> </a:t>
            </a:r>
            <a:r>
              <a:rPr lang="en-US" altLang="ko-KR" dirty="0"/>
              <a:t>[File]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[Save] </a:t>
            </a:r>
            <a:r>
              <a:rPr lang="ko-KR" altLang="ko-KR" dirty="0"/>
              <a:t>메뉴 항목을 선택하고</a:t>
            </a:r>
            <a:r>
              <a:rPr lang="en-US" altLang="ko-KR" dirty="0"/>
              <a:t>, </a:t>
            </a:r>
            <a:r>
              <a:rPr lang="ko-KR" altLang="ko-KR" dirty="0" err="1"/>
              <a:t>디렉토리를</a:t>
            </a:r>
            <a:r>
              <a:rPr lang="ko-KR" altLang="ko-KR" dirty="0"/>
              <a:t> 하나 골라 그곳에 </a:t>
            </a:r>
            <a:r>
              <a:rPr lang="en-US" altLang="ko-KR" dirty="0"/>
              <a:t>“calc_tester.py”</a:t>
            </a:r>
            <a:r>
              <a:rPr lang="ko-KR" altLang="ko-KR" dirty="0"/>
              <a:t>라는 이름으로 모듈을 저장</a:t>
            </a:r>
            <a:endParaRPr lang="ko-KR" altLang="en-US" dirty="0">
              <a:latin typeface="+mj-lt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3888205" y="3903447"/>
            <a:ext cx="2436395" cy="525397"/>
          </a:xfrm>
          <a:prstGeom prst="wedgeRectCallout">
            <a:avLst>
              <a:gd name="adj1" fmla="val -74921"/>
              <a:gd name="adj2" fmla="val -23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불러올 모듈의 이름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calculator.py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“.</a:t>
            </a: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py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생략합니다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677508" y="4514951"/>
            <a:ext cx="2801620" cy="533400"/>
          </a:xfrm>
          <a:prstGeom prst="wedgeRectCallout">
            <a:avLst>
              <a:gd name="adj1" fmla="val -74399"/>
              <a:gd name="adj2" fmla="val -147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모듈이름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꼴로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모듈의 함수를 호출합니다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2209800" y="5379660"/>
            <a:ext cx="3094892" cy="132343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&gt;calc_tester.py</a:t>
            </a:r>
          </a:p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15</a:t>
            </a:r>
          </a:p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</a:p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50</a:t>
            </a:r>
          </a:p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xmlns="" val="41228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 smtClean="0"/>
              <a:t>의 역할</a:t>
            </a:r>
            <a:endParaRPr lang="en-US" altLang="ko-KR" dirty="0" smtClean="0"/>
          </a:p>
          <a:p>
            <a:pPr lvl="1"/>
            <a:r>
              <a:rPr lang="en-US" altLang="ko-KR" dirty="0"/>
              <a:t>“</a:t>
            </a:r>
            <a:r>
              <a:rPr lang="ko-KR" altLang="ko-KR" dirty="0"/>
              <a:t>다른 모듈 내의 코드에 대한 접근</a:t>
            </a:r>
            <a:r>
              <a:rPr lang="en-US" altLang="ko-KR" dirty="0"/>
              <a:t>”</a:t>
            </a:r>
            <a:r>
              <a:rPr lang="ko-KR" altLang="ko-KR" dirty="0"/>
              <a:t>을 가능하게 하는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다른 코드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에는 </a:t>
            </a:r>
            <a:r>
              <a:rPr lang="ko-KR" altLang="ko-KR" dirty="0"/>
              <a:t>변수</a:t>
            </a:r>
            <a:r>
              <a:rPr lang="en-US" altLang="ko-KR" dirty="0"/>
              <a:t>, </a:t>
            </a:r>
            <a:r>
              <a:rPr lang="ko-KR" altLang="ko-KR" dirty="0"/>
              <a:t>함수</a:t>
            </a:r>
            <a:r>
              <a:rPr lang="en-US" altLang="ko-KR" dirty="0"/>
              <a:t>, </a:t>
            </a:r>
            <a:r>
              <a:rPr lang="ko-KR" altLang="ko-KR" dirty="0"/>
              <a:t>클래스 등이 모두 </a:t>
            </a:r>
            <a:r>
              <a:rPr lang="ko-KR" altLang="ko-KR" dirty="0" smtClean="0"/>
              <a:t>포함</a:t>
            </a:r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ko-KR" altLang="en-US" dirty="0" smtClean="0"/>
              <a:t>문을 사용하는 첫 번째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ko-KR" altLang="en-US" dirty="0" smtClean="0"/>
              <a:t>문을 사용하는 두 번째 방법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모듈 </a:t>
            </a:r>
            <a:r>
              <a:rPr lang="en-US" altLang="ko-KR" sz="2000" dirty="0" smtClean="0"/>
              <a:t>- import</a:t>
            </a:r>
            <a:r>
              <a:rPr lang="ko-KR" altLang="en-US" sz="2000" dirty="0" smtClean="0"/>
              <a:t>에 대하여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3428999"/>
            <a:ext cx="131169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2514600"/>
            <a:ext cx="8077200" cy="33855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import</a:t>
            </a:r>
            <a:r>
              <a:rPr lang="en-US" altLang="ko-KR" sz="1600" dirty="0"/>
              <a:t> </a:t>
            </a:r>
            <a:r>
              <a:rPr lang="ko-KR" altLang="ko-KR" sz="1600" b="1" dirty="0"/>
              <a:t>모듈</a:t>
            </a:r>
            <a:r>
              <a:rPr lang="en-US" altLang="ko-KR" sz="1600" dirty="0"/>
              <a:t>  #</a:t>
            </a:r>
            <a:r>
              <a:rPr lang="ko-KR" altLang="ko-KR" sz="1600" dirty="0"/>
              <a:t>모듈의 실제 파일 명은 </a:t>
            </a:r>
            <a:r>
              <a:rPr lang="en-US" altLang="ko-KR" sz="1600" dirty="0"/>
              <a:t>“</a:t>
            </a:r>
            <a:r>
              <a:rPr lang="ko-KR" altLang="ko-KR" sz="1600" dirty="0"/>
              <a:t>모듈</a:t>
            </a:r>
            <a:r>
              <a:rPr lang="en-US" altLang="ko-KR" sz="1600" dirty="0"/>
              <a:t>.</a:t>
            </a:r>
            <a:r>
              <a:rPr lang="en-US" altLang="ko-KR" sz="1600" dirty="0" err="1"/>
              <a:t>py</a:t>
            </a:r>
            <a:r>
              <a:rPr lang="en-US" altLang="ko-KR" sz="1600" dirty="0"/>
              <a:t>”</a:t>
            </a:r>
            <a:endParaRPr lang="ko-KR" altLang="ko-KR" sz="16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3643994"/>
            <a:ext cx="8077200" cy="33855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from</a:t>
            </a:r>
            <a:r>
              <a:rPr lang="en-US" altLang="ko-KR" sz="1600" dirty="0"/>
              <a:t> </a:t>
            </a:r>
            <a:r>
              <a:rPr lang="ko-KR" altLang="ko-KR" sz="1600" b="1" dirty="0"/>
              <a:t>모듈</a:t>
            </a:r>
            <a:r>
              <a:rPr lang="ko-KR" altLang="ko-KR" sz="1600" dirty="0"/>
              <a:t> </a:t>
            </a:r>
            <a:r>
              <a:rPr lang="en-US" altLang="ko-KR" sz="1600" b="1" dirty="0"/>
              <a:t>import</a:t>
            </a:r>
            <a:r>
              <a:rPr lang="en-US" altLang="ko-KR" sz="1600" dirty="0"/>
              <a:t> </a:t>
            </a:r>
            <a:r>
              <a:rPr lang="ko-KR" altLang="ko-KR" sz="1600" dirty="0"/>
              <a:t>변수 또는 함수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6840677"/>
              </p:ext>
            </p:extLst>
          </p:nvPr>
        </p:nvGraphicFramePr>
        <p:xfrm>
          <a:off x="762000" y="4114800"/>
          <a:ext cx="8077200" cy="2595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4572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from </a:t>
                      </a:r>
                      <a:r>
                        <a:rPr lang="ko-KR" sz="1600" kern="100" dirty="0">
                          <a:effectLst/>
                        </a:rPr>
                        <a:t>모듈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from </a:t>
                      </a:r>
                      <a:r>
                        <a:rPr lang="ko-KR" sz="1600" kern="100" dirty="0">
                          <a:effectLst/>
                        </a:rPr>
                        <a:t>모듈 </a:t>
                      </a:r>
                      <a:r>
                        <a:rPr lang="en-US" sz="1600" kern="100" dirty="0">
                          <a:effectLst/>
                        </a:rPr>
                        <a:t>import </a:t>
                      </a:r>
                      <a:r>
                        <a:rPr lang="ko-KR" sz="1600" kern="100" dirty="0">
                          <a:effectLst/>
                        </a:rPr>
                        <a:t>변수 또는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3802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import calculator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</a:t>
                      </a:r>
                      <a:r>
                        <a:rPr lang="en-US" sz="1400" kern="100" dirty="0" err="1">
                          <a:effectLst/>
                        </a:rPr>
                        <a:t>calculator.plus</a:t>
                      </a:r>
                      <a:r>
                        <a:rPr lang="en-US" sz="1400" kern="100" dirty="0">
                          <a:effectLst/>
                        </a:rPr>
                        <a:t>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</a:t>
                      </a:r>
                      <a:r>
                        <a:rPr lang="en-US" sz="1400" kern="100" dirty="0" err="1">
                          <a:effectLst/>
                        </a:rPr>
                        <a:t>calculator.minus</a:t>
                      </a:r>
                      <a:r>
                        <a:rPr lang="en-US" sz="1400" kern="100" dirty="0">
                          <a:effectLst/>
                        </a:rPr>
                        <a:t>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</a:t>
                      </a:r>
                      <a:r>
                        <a:rPr lang="en-US" sz="1400" kern="100" dirty="0" err="1">
                          <a:effectLst/>
                        </a:rPr>
                        <a:t>calculator.multiply</a:t>
                      </a:r>
                      <a:r>
                        <a:rPr lang="en-US" sz="1400" kern="100" dirty="0">
                          <a:effectLst/>
                        </a:rPr>
                        <a:t>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</a:t>
                      </a:r>
                      <a:r>
                        <a:rPr lang="en-US" sz="1400" kern="100" dirty="0" err="1">
                          <a:effectLst/>
                        </a:rPr>
                        <a:t>calculator.divide</a:t>
                      </a:r>
                      <a:r>
                        <a:rPr lang="en-US" sz="1400" kern="100" dirty="0">
                          <a:effectLst/>
                        </a:rPr>
                        <a:t>(10, 5))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from calculator import plus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from calculator import minus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from calculator import multiply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from calculator import divide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print(plus(10, 5)) 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print(minus(10,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print(multiply(10,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print(divide(10, 5))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87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 smtClean="0"/>
              <a:t>“from </a:t>
            </a:r>
            <a:r>
              <a:rPr lang="ko-KR" altLang="en-US" sz="1800" dirty="0"/>
              <a:t>모듈 </a:t>
            </a:r>
            <a:r>
              <a:rPr lang="en-US" altLang="ko-KR" sz="1800" dirty="0"/>
              <a:t>import </a:t>
            </a:r>
            <a:r>
              <a:rPr lang="ko-KR" altLang="en-US" sz="1800" dirty="0"/>
              <a:t>변수 또는 함수</a:t>
            </a:r>
            <a:r>
              <a:rPr lang="ko-KR" altLang="en-US" sz="1800" dirty="0" smtClean="0"/>
              <a:t>”의 세 가지 버전</a:t>
            </a:r>
            <a:endParaRPr lang="en-US" altLang="ko-KR" sz="1800" dirty="0" smtClean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08/calc_tester2.py </a:t>
            </a:r>
          </a:p>
          <a:p>
            <a:pPr lvl="1"/>
            <a:r>
              <a:rPr lang="ko-KR" altLang="ko-KR" sz="1800" dirty="0" smtClean="0"/>
              <a:t>사용할 </a:t>
            </a:r>
            <a:r>
              <a:rPr lang="ko-KR" altLang="ko-KR" sz="1800" dirty="0"/>
              <a:t>변수나 함수의 이름을 일일이 </a:t>
            </a:r>
            <a:r>
              <a:rPr lang="ko-KR" altLang="ko-KR" sz="1800" dirty="0" smtClean="0"/>
              <a:t>명기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08/calc_tester3.py</a:t>
            </a:r>
          </a:p>
          <a:p>
            <a:pPr lvl="1"/>
            <a:r>
              <a:rPr lang="ko-KR" altLang="ko-KR" sz="1800" dirty="0" smtClean="0"/>
              <a:t>콤마</a:t>
            </a:r>
            <a:r>
              <a:rPr lang="en-US" altLang="ko-KR" sz="1800" dirty="0"/>
              <a:t>(,)</a:t>
            </a:r>
            <a:r>
              <a:rPr lang="ko-KR" altLang="ko-KR" sz="1800" dirty="0"/>
              <a:t>를 이용해서 여러 함수</a:t>
            </a:r>
            <a:r>
              <a:rPr lang="en-US" altLang="ko-KR" sz="1800" dirty="0"/>
              <a:t>(</a:t>
            </a:r>
            <a:r>
              <a:rPr lang="ko-KR" altLang="ko-KR" sz="1800" dirty="0"/>
              <a:t>또는 변수</a:t>
            </a:r>
            <a:r>
              <a:rPr lang="en-US" altLang="ko-KR" sz="1800" dirty="0"/>
              <a:t>)</a:t>
            </a:r>
            <a:r>
              <a:rPr lang="ko-KR" altLang="ko-KR" sz="1800" dirty="0"/>
              <a:t>의 이름을 한 </a:t>
            </a:r>
            <a:r>
              <a:rPr lang="ko-KR" altLang="ko-KR" sz="1800" dirty="0" smtClean="0"/>
              <a:t>줄에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기입</a:t>
            </a:r>
            <a:endParaRPr lang="en-US" altLang="ko-KR" sz="1800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- import</a:t>
            </a:r>
            <a:r>
              <a:rPr lang="ko-KR" altLang="en-US" dirty="0"/>
              <a:t>에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1967805"/>
            <a:ext cx="8077200" cy="1600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plus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minus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print(plus(10, 5))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print(minus(10, 5))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#print(multiply(10, 5))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#print(divide(10, 5))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3429000" y="2252572"/>
            <a:ext cx="3108960" cy="635000"/>
          </a:xfrm>
          <a:prstGeom prst="wedgeRectCallout">
            <a:avLst>
              <a:gd name="adj1" fmla="val -74779"/>
              <a:gd name="adj2" fmla="val 557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모듈의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plus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라는 함수를 불러들였으므로 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“calculator.”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없이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plus()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이름만으로 함수를 호출할 수 있습니다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3433445" y="3034257"/>
            <a:ext cx="3108960" cy="510540"/>
          </a:xfrm>
          <a:prstGeom prst="wedgeRectCallout">
            <a:avLst>
              <a:gd name="adj1" fmla="val -66946"/>
              <a:gd name="adj2" fmla="val -256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multiply()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divide()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import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하지 않았습니다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모듈에서는 보이지 않는 함수입니다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4648200"/>
            <a:ext cx="80772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fr-FR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</a:t>
            </a:r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fr-FR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</a:t>
            </a:r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import plus, minus</a:t>
            </a:r>
          </a:p>
          <a:p>
            <a:pPr algn="just" latinLnBrk="1"/>
            <a:endParaRPr lang="fr-FR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fr-FR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</a:t>
            </a:r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(plus(10, 5)) </a:t>
            </a:r>
          </a:p>
          <a:p>
            <a:pPr algn="just" latinLnBrk="1"/>
            <a:r>
              <a:rPr lang="fr-FR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</a:t>
            </a:r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(minus(10, 5))</a:t>
            </a:r>
          </a:p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</a:t>
            </a:r>
            <a:r>
              <a:rPr lang="fr-FR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</a:t>
            </a:r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fr-FR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multiply</a:t>
            </a:r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</a:t>
            </a:r>
            <a:r>
              <a:rPr lang="fr-FR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</a:t>
            </a:r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fr-FR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divide</a:t>
            </a:r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3452446" y="5119944"/>
            <a:ext cx="3253154" cy="671256"/>
          </a:xfrm>
          <a:prstGeom prst="wedgeRectCallout">
            <a:avLst>
              <a:gd name="adj1" fmla="val -78617"/>
              <a:gd name="adj2" fmla="val -591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>
                <a:effectLst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plus</a:t>
            </a:r>
            <a:endParaRPr lang="ko-KR" sz="1400">
              <a:effectLst/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>
                <a:effectLst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minus</a:t>
            </a:r>
            <a:endParaRPr lang="ko-KR" sz="1400">
              <a:effectLst/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동일한 코드입니다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2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08/calc_tester4.py</a:t>
            </a:r>
            <a:endParaRPr lang="en-US" altLang="ko-KR" sz="1800" dirty="0" smtClean="0"/>
          </a:p>
          <a:p>
            <a:pPr lvl="1"/>
            <a:r>
              <a:rPr lang="ko-KR" altLang="ko-KR" sz="1800" dirty="0"/>
              <a:t>와일드카드 </a:t>
            </a:r>
            <a:r>
              <a:rPr lang="en-US" altLang="ko-KR" sz="1800" dirty="0"/>
              <a:t>*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이용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r>
              <a:rPr lang="ko-KR" altLang="en-US" sz="1800" dirty="0"/>
              <a:t>그러나 </a:t>
            </a:r>
            <a:r>
              <a:rPr lang="en-US" altLang="ko-KR" sz="1800" dirty="0"/>
              <a:t>import *</a:t>
            </a:r>
            <a:r>
              <a:rPr lang="ko-KR" altLang="en-US" sz="1800" dirty="0"/>
              <a:t>와 같은 코드는 </a:t>
            </a:r>
            <a:r>
              <a:rPr lang="ko-KR" altLang="en-US" sz="1800" dirty="0" smtClean="0"/>
              <a:t>지양할 것을 권장</a:t>
            </a:r>
            <a:endParaRPr lang="en-US" altLang="ko-KR" sz="1800" dirty="0" smtClean="0"/>
          </a:p>
          <a:p>
            <a:pPr lvl="1"/>
            <a:r>
              <a:rPr lang="ko-KR" altLang="ko-KR" sz="1800" dirty="0"/>
              <a:t>코드가 복잡해지고 모듈의 수가 많아지면 </a:t>
            </a:r>
            <a:r>
              <a:rPr lang="ko-KR" altLang="ko-KR" sz="1800" dirty="0" smtClean="0"/>
              <a:t>어떤 </a:t>
            </a:r>
            <a:r>
              <a:rPr lang="ko-KR" altLang="ko-KR" sz="1800" dirty="0"/>
              <a:t>모듈 또는 어떤 변수</a:t>
            </a:r>
            <a:r>
              <a:rPr lang="en-US" altLang="ko-KR" sz="1800" dirty="0"/>
              <a:t>, </a:t>
            </a:r>
            <a:r>
              <a:rPr lang="ko-KR" altLang="ko-KR" sz="1800" dirty="0"/>
              <a:t>함수를 불러오고 있는지 파악하기 </a:t>
            </a:r>
            <a:r>
              <a:rPr lang="ko-KR" altLang="en-US" sz="1800" dirty="0" smtClean="0"/>
              <a:t>힘들어짐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코드 </a:t>
            </a:r>
            <a:r>
              <a:rPr lang="ko-KR" altLang="en-US" sz="1800" dirty="0" err="1" smtClean="0"/>
              <a:t>가독성을</a:t>
            </a:r>
            <a:r>
              <a:rPr lang="ko-KR" altLang="en-US" sz="1800" dirty="0" smtClean="0"/>
              <a:t> 떨어뜨림</a:t>
            </a:r>
            <a:endParaRPr lang="en-US" altLang="ko-KR" sz="1800" dirty="0" smtClean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08/calc_tester5.py (import </a:t>
            </a:r>
            <a:r>
              <a:rPr lang="ko-KR" altLang="en-US" sz="1800" dirty="0" smtClean="0"/>
              <a:t>모듈 </a:t>
            </a:r>
            <a:r>
              <a:rPr lang="en-US" altLang="ko-KR" sz="1800" dirty="0" smtClean="0"/>
              <a:t>as </a:t>
            </a:r>
            <a:r>
              <a:rPr lang="ko-KR" altLang="en-US" sz="1800" dirty="0" err="1" smtClean="0"/>
              <a:t>새이름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- import</a:t>
            </a:r>
            <a:r>
              <a:rPr lang="ko-KR" altLang="en-US" dirty="0"/>
              <a:t>에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1600200"/>
            <a:ext cx="80772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*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print(plus(10, 5))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print(minus(10, 5))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print(multiply(10, 5))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print(divide(10, 5))</a:t>
            </a:r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4648200"/>
            <a:ext cx="80772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import calculator as c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c.plus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c.minus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c.multiply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c.divide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</p:txBody>
      </p:sp>
      <p:sp>
        <p:nvSpPr>
          <p:cNvPr id="14" name="사각형 설명선 13"/>
          <p:cNvSpPr/>
          <p:nvPr/>
        </p:nvSpPr>
        <p:spPr>
          <a:xfrm>
            <a:off x="3733800" y="4648201"/>
            <a:ext cx="3108960" cy="533400"/>
          </a:xfrm>
          <a:prstGeom prst="wedgeRectCallout">
            <a:avLst>
              <a:gd name="adj1" fmla="val -74304"/>
              <a:gd name="adj2" fmla="val -192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모듈을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라는 이름으로 불러옵니다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3209925" y="5429250"/>
            <a:ext cx="3108960" cy="476250"/>
          </a:xfrm>
          <a:prstGeom prst="wedgeRectCallout">
            <a:avLst>
              <a:gd name="adj1" fmla="val -64217"/>
              <a:gd name="adj2" fmla="val -10386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라는 이름 대신 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함수 이름에 접근합니다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9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import</a:t>
            </a:r>
            <a:r>
              <a:rPr lang="ko-KR" altLang="en-US" dirty="0" smtClean="0"/>
              <a:t>문을 실행할 때 </a:t>
            </a:r>
            <a:r>
              <a:rPr lang="ko-KR" altLang="en-US" dirty="0" err="1" smtClean="0"/>
              <a:t>파이썬이</a:t>
            </a:r>
            <a:r>
              <a:rPr lang="ko-KR" altLang="en-US" dirty="0" smtClean="0"/>
              <a:t> 모듈 파일을 찾는 순서</a:t>
            </a:r>
            <a:endParaRPr lang="en-US" altLang="ko-KR" dirty="0" smtClean="0"/>
          </a:p>
          <a:p>
            <a:pPr marL="814387" lvl="1" indent="-457200">
              <a:buFont typeface="+mj-lt"/>
              <a:buAutoNum type="arabicParenR"/>
            </a:pPr>
            <a:r>
              <a:rPr lang="ko-KR" altLang="ko-KR" dirty="0" err="1"/>
              <a:t>파이썬</a:t>
            </a:r>
            <a:r>
              <a:rPr lang="ko-KR" altLang="ko-KR" dirty="0"/>
              <a:t> 인터프리터 내장</a:t>
            </a:r>
            <a:r>
              <a:rPr lang="en-US" altLang="ko-KR" dirty="0"/>
              <a:t>(Built-</a:t>
            </a:r>
            <a:r>
              <a:rPr lang="en-US" altLang="ko-KR" b="1" dirty="0"/>
              <a:t>In</a:t>
            </a:r>
            <a:r>
              <a:rPr lang="en-US" altLang="ko-KR" dirty="0"/>
              <a:t>) </a:t>
            </a:r>
            <a:r>
              <a:rPr lang="ko-KR" altLang="ko-KR" dirty="0"/>
              <a:t>모듈</a:t>
            </a:r>
          </a:p>
          <a:p>
            <a:pPr marL="814387" lvl="1" indent="-457200">
              <a:buFont typeface="+mj-lt"/>
              <a:buAutoNum type="arabicParenR"/>
            </a:pPr>
            <a:r>
              <a:rPr lang="en-US" altLang="ko-KR" dirty="0" err="1"/>
              <a:t>sys.path</a:t>
            </a:r>
            <a:r>
              <a:rPr lang="ko-KR" altLang="ko-KR" dirty="0"/>
              <a:t>에 정의되어 있는 </a:t>
            </a:r>
            <a:r>
              <a:rPr lang="ko-KR" altLang="ko-KR" dirty="0" err="1"/>
              <a:t>디렉토리</a:t>
            </a:r>
            <a:endParaRPr lang="ko-KR" altLang="ko-KR" dirty="0"/>
          </a:p>
          <a:p>
            <a:r>
              <a:rPr lang="en-US" altLang="ko-KR" dirty="0" err="1" smtClean="0"/>
              <a:t>sys.builtin_module_names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출력하면 </a:t>
            </a:r>
            <a:r>
              <a:rPr lang="ko-KR" altLang="en-US" dirty="0" err="1" smtClean="0"/>
              <a:t>파이썬에</a:t>
            </a:r>
            <a:r>
              <a:rPr lang="ko-KR" altLang="en-US" dirty="0" smtClean="0"/>
              <a:t> 내장되어 있는 모듈의 목록을 볼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import</a:t>
            </a:r>
            <a:r>
              <a:rPr lang="ko-KR" altLang="en-US" dirty="0" smtClean="0"/>
              <a:t>문이 실행되면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가장 먼저 이 목록을 확인함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-</a:t>
            </a:r>
            <a:r>
              <a:rPr lang="ko-KR" altLang="ko-KR" dirty="0" smtClean="0"/>
              <a:t>모듈을 </a:t>
            </a:r>
            <a:r>
              <a:rPr lang="ko-KR" altLang="ko-KR" dirty="0"/>
              <a:t>찾아서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3657600"/>
            <a:ext cx="8077200" cy="28007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b="1" dirty="0">
                <a:solidFill>
                  <a:schemeClr val="bg1"/>
                </a:solidFill>
              </a:rPr>
              <a:t>import</a:t>
            </a:r>
            <a:r>
              <a:rPr lang="en-US" altLang="ko-KR" sz="1600" dirty="0">
                <a:solidFill>
                  <a:schemeClr val="bg1"/>
                </a:solidFill>
              </a:rPr>
              <a:t> sys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print(</a:t>
            </a:r>
            <a:r>
              <a:rPr lang="en-US" altLang="ko-KR" sz="1600" dirty="0" err="1">
                <a:solidFill>
                  <a:schemeClr val="bg1"/>
                </a:solidFill>
              </a:rPr>
              <a:t>sys.builtin_module_names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('_</a:t>
            </a:r>
            <a:r>
              <a:rPr lang="en-US" altLang="ko-KR" sz="1600" dirty="0" err="1">
                <a:solidFill>
                  <a:schemeClr val="bg1"/>
                </a:solidFill>
              </a:rPr>
              <a:t>ast</a:t>
            </a:r>
            <a:r>
              <a:rPr lang="en-US" altLang="ko-KR" sz="1600" dirty="0">
                <a:solidFill>
                  <a:schemeClr val="bg1"/>
                </a:solidFill>
              </a:rPr>
              <a:t>', '_bisect', '_codecs', '_</a:t>
            </a:r>
            <a:r>
              <a:rPr lang="en-US" altLang="ko-KR" sz="1600" dirty="0" err="1">
                <a:solidFill>
                  <a:schemeClr val="bg1"/>
                </a:solidFill>
              </a:rPr>
              <a:t>codecs_cn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codecs_hk</a:t>
            </a:r>
            <a:r>
              <a:rPr lang="en-US" altLang="ko-KR" sz="1600" dirty="0">
                <a:solidFill>
                  <a:schemeClr val="bg1"/>
                </a:solidFill>
              </a:rPr>
              <a:t>', '_codecs_iso2022', '_</a:t>
            </a:r>
            <a:r>
              <a:rPr lang="en-US" altLang="ko-KR" sz="1600" dirty="0" err="1">
                <a:solidFill>
                  <a:schemeClr val="bg1"/>
                </a:solidFill>
              </a:rPr>
              <a:t>codecs_jp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codecs_kr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codecs_tw</a:t>
            </a:r>
            <a:r>
              <a:rPr lang="en-US" altLang="ko-KR" sz="1600" dirty="0">
                <a:solidFill>
                  <a:schemeClr val="bg1"/>
                </a:solidFill>
              </a:rPr>
              <a:t>', '_collections', '_csv', '_</a:t>
            </a:r>
            <a:r>
              <a:rPr lang="en-US" altLang="ko-KR" sz="1600" dirty="0" err="1">
                <a:solidFill>
                  <a:schemeClr val="bg1"/>
                </a:solidFill>
              </a:rPr>
              <a:t>datetime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functools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heapq</a:t>
            </a:r>
            <a:r>
              <a:rPr lang="en-US" altLang="ko-KR" sz="1600" dirty="0">
                <a:solidFill>
                  <a:schemeClr val="bg1"/>
                </a:solidFill>
              </a:rPr>
              <a:t>', '_imp', '_</a:t>
            </a:r>
            <a:r>
              <a:rPr lang="en-US" altLang="ko-KR" sz="1600" dirty="0" err="1">
                <a:solidFill>
                  <a:schemeClr val="bg1"/>
                </a:solidFill>
              </a:rPr>
              <a:t>io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json</a:t>
            </a:r>
            <a:r>
              <a:rPr lang="en-US" altLang="ko-KR" sz="1600" dirty="0">
                <a:solidFill>
                  <a:schemeClr val="bg1"/>
                </a:solidFill>
              </a:rPr>
              <a:t>', '_locale', '_</a:t>
            </a:r>
            <a:r>
              <a:rPr lang="en-US" altLang="ko-KR" sz="1600" dirty="0" err="1">
                <a:solidFill>
                  <a:schemeClr val="bg1"/>
                </a:solidFill>
              </a:rPr>
              <a:t>lsprof</a:t>
            </a:r>
            <a:r>
              <a:rPr lang="en-US" altLang="ko-KR" sz="1600" dirty="0">
                <a:solidFill>
                  <a:schemeClr val="bg1"/>
                </a:solidFill>
              </a:rPr>
              <a:t>', '_md5', '_</a:t>
            </a:r>
            <a:r>
              <a:rPr lang="en-US" altLang="ko-KR" sz="1600" dirty="0" err="1">
                <a:solidFill>
                  <a:schemeClr val="bg1"/>
                </a:solidFill>
              </a:rPr>
              <a:t>multibytecodec</a:t>
            </a:r>
            <a:r>
              <a:rPr lang="en-US" altLang="ko-KR" sz="1600" dirty="0">
                <a:solidFill>
                  <a:schemeClr val="bg1"/>
                </a:solidFill>
              </a:rPr>
              <a:t>', '_opcode', '_operator', '_pickle', '_random', '_sha1', '_sha256', '_sha512', '_</a:t>
            </a:r>
            <a:r>
              <a:rPr lang="en-US" altLang="ko-KR" sz="1600" dirty="0" err="1">
                <a:solidFill>
                  <a:schemeClr val="bg1"/>
                </a:solidFill>
              </a:rPr>
              <a:t>sre</a:t>
            </a:r>
            <a:r>
              <a:rPr lang="en-US" altLang="ko-KR" sz="1600" dirty="0">
                <a:solidFill>
                  <a:schemeClr val="bg1"/>
                </a:solidFill>
              </a:rPr>
              <a:t>', '_stat', '_string', '_</a:t>
            </a:r>
            <a:r>
              <a:rPr lang="en-US" altLang="ko-KR" sz="1600" dirty="0" err="1">
                <a:solidFill>
                  <a:schemeClr val="bg1"/>
                </a:solidFill>
              </a:rPr>
              <a:t>struct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symtable</a:t>
            </a:r>
            <a:r>
              <a:rPr lang="en-US" altLang="ko-KR" sz="1600" dirty="0">
                <a:solidFill>
                  <a:schemeClr val="bg1"/>
                </a:solidFill>
              </a:rPr>
              <a:t>', '_thread', '_</a:t>
            </a:r>
            <a:r>
              <a:rPr lang="en-US" altLang="ko-KR" sz="1600" dirty="0" err="1">
                <a:solidFill>
                  <a:schemeClr val="bg1"/>
                </a:solidFill>
              </a:rPr>
              <a:t>tracemalloc</a:t>
            </a:r>
            <a:r>
              <a:rPr lang="en-US" altLang="ko-KR" sz="1600" dirty="0">
                <a:solidFill>
                  <a:schemeClr val="bg1"/>
                </a:solidFill>
              </a:rPr>
              <a:t>', '_warnings', '_</a:t>
            </a:r>
            <a:r>
              <a:rPr lang="en-US" altLang="ko-KR" sz="1600" dirty="0" err="1">
                <a:solidFill>
                  <a:schemeClr val="bg1"/>
                </a:solidFill>
              </a:rPr>
              <a:t>weakref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winapi</a:t>
            </a:r>
            <a:r>
              <a:rPr lang="en-US" altLang="ko-KR" sz="1600" dirty="0">
                <a:solidFill>
                  <a:schemeClr val="bg1"/>
                </a:solidFill>
              </a:rPr>
              <a:t>', 'array', '</a:t>
            </a:r>
            <a:r>
              <a:rPr lang="en-US" altLang="ko-KR" sz="1600" dirty="0" err="1">
                <a:solidFill>
                  <a:schemeClr val="bg1"/>
                </a:solidFill>
              </a:rPr>
              <a:t>atexit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audioop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binascii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builtins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cmath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errno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faulthandler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gc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itertools</a:t>
            </a:r>
            <a:r>
              <a:rPr lang="en-US" altLang="ko-KR" sz="1600" dirty="0">
                <a:solidFill>
                  <a:schemeClr val="bg1"/>
                </a:solidFill>
              </a:rPr>
              <a:t>', 'marshal', 'math', '</a:t>
            </a:r>
            <a:r>
              <a:rPr lang="en-US" altLang="ko-KR" sz="1600" dirty="0" err="1">
                <a:solidFill>
                  <a:schemeClr val="bg1"/>
                </a:solidFill>
              </a:rPr>
              <a:t>mmap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msvcrt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nt</a:t>
            </a:r>
            <a:r>
              <a:rPr lang="en-US" altLang="ko-KR" sz="1600" dirty="0">
                <a:solidFill>
                  <a:schemeClr val="bg1"/>
                </a:solidFill>
              </a:rPr>
              <a:t>', 'parser', 'signal', 'sys', 'time', '</a:t>
            </a:r>
            <a:r>
              <a:rPr lang="en-US" altLang="ko-KR" sz="1600" dirty="0" err="1">
                <a:solidFill>
                  <a:schemeClr val="bg1"/>
                </a:solidFill>
              </a:rPr>
              <a:t>winreg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xxsubtype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zipimport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zlib</a:t>
            </a:r>
            <a:r>
              <a:rPr lang="en-US" altLang="ko-KR" sz="1600" dirty="0">
                <a:solidFill>
                  <a:schemeClr val="bg1"/>
                </a:solidFill>
              </a:rPr>
              <a:t>')</a:t>
            </a:r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7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17150</TotalTime>
  <Words>1632</Words>
  <Application>Microsoft Office PowerPoint</Application>
  <PresentationFormat>화면 슬라이드 쇼(4:3)</PresentationFormat>
  <Paragraphs>401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굴림</vt:lpstr>
      <vt:lpstr>Arial</vt:lpstr>
      <vt:lpstr>HY견고딕</vt:lpstr>
      <vt:lpstr>나눔고딕</vt:lpstr>
      <vt:lpstr>Wingdings</vt:lpstr>
      <vt:lpstr>돋움</vt:lpstr>
      <vt:lpstr>돋움체</vt:lpstr>
      <vt:lpstr>맑은 고딕</vt:lpstr>
      <vt:lpstr>Times New Roman</vt:lpstr>
      <vt:lpstr>굴림체</vt:lpstr>
      <vt:lpstr>HY헤드라인M</vt:lpstr>
      <vt:lpstr>Verdana</vt:lpstr>
      <vt:lpstr>2_디자인 사용자 지정</vt:lpstr>
      <vt:lpstr>모듈과 패키지</vt:lpstr>
      <vt:lpstr>슬라이드 2</vt:lpstr>
      <vt:lpstr>모듈</vt:lpstr>
      <vt:lpstr>모듈 - 두 개의 소스 파일로 만드는 하나의 프로그램 예제</vt:lpstr>
      <vt:lpstr>모듈 - 두 개의 소스 파일로 만드는 하나의 프로그램 예제</vt:lpstr>
      <vt:lpstr>모듈 - import에 대하여</vt:lpstr>
      <vt:lpstr>모듈 - import에 대하여</vt:lpstr>
      <vt:lpstr>모듈 - import에 대하여</vt:lpstr>
      <vt:lpstr>모듈-모듈을 찾아서</vt:lpstr>
      <vt:lpstr>모듈-모듈을 찾아서</vt:lpstr>
      <vt:lpstr>모듈-메인 모듈과 하위 모듈</vt:lpstr>
      <vt:lpstr>모듈-메인 모듈과 하위 모듈</vt:lpstr>
      <vt:lpstr>모듈-메인 모듈과 하위 모듈</vt:lpstr>
      <vt:lpstr>패키지</vt:lpstr>
      <vt:lpstr>패키지</vt:lpstr>
      <vt:lpstr>패키지 - __init__.py에 대하여</vt:lpstr>
      <vt:lpstr>패키지 - __init__.py에 대하여</vt:lpstr>
      <vt:lpstr>패키지 - site-packages에 대하여</vt:lpstr>
      <vt:lpstr>패키지 - site-packages에 대하여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Windows 사용자</cp:lastModifiedBy>
  <cp:revision>2626</cp:revision>
  <dcterms:created xsi:type="dcterms:W3CDTF">2004-07-21T02:43:03Z</dcterms:created>
  <dcterms:modified xsi:type="dcterms:W3CDTF">2018-03-13T07:36:24Z</dcterms:modified>
</cp:coreProperties>
</file>