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0" r:id="rId3"/>
    <p:sldId id="542" r:id="rId4"/>
    <p:sldId id="543" r:id="rId5"/>
    <p:sldId id="545" r:id="rId6"/>
    <p:sldId id="546" r:id="rId7"/>
    <p:sldId id="544" r:id="rId8"/>
    <p:sldId id="549" r:id="rId9"/>
    <p:sldId id="550" r:id="rId10"/>
    <p:sldId id="551" r:id="rId11"/>
    <p:sldId id="552" r:id="rId12"/>
    <p:sldId id="553" r:id="rId13"/>
    <p:sldId id="554" r:id="rId14"/>
    <p:sldId id="548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</p:sldIdLst>
  <p:sldSz cx="9144000" cy="6858000" type="screen4x3"/>
  <p:notesSz cx="6797675" cy="9874250"/>
  <p:embeddedFontLst>
    <p:embeddedFont>
      <p:font typeface="HY견고딕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나눔바른고딕" charset="-127"/>
      <p:regular r:id="rId37"/>
      <p:bold r:id="rId38"/>
    </p:embeddedFont>
    <p:embeddedFont>
      <p:font typeface="HY헤드라인M" pitchFamily="18" charset="-127"/>
      <p:regular r:id="rId39"/>
    </p:embeddedFont>
    <p:embeddedFont>
      <p:font typeface="Verdana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6" d="100"/>
          <a:sy n="66" d="100"/>
        </p:scale>
        <p:origin x="-726" y="-102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ko-KR" altLang="en-US" sz="2800" dirty="0" smtClean="0"/>
              <a:t>객체 </a:t>
            </a:r>
            <a:r>
              <a:rPr lang="ko-KR" altLang="en-US" sz="2800" dirty="0"/>
              <a:t>지향 프로그래밍과 클래스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</a:p>
          <a:p>
            <a:pPr lvl="1"/>
            <a:r>
              <a:rPr lang="ko-KR" altLang="en-US" dirty="0" smtClean="0"/>
              <a:t>객체가 생성된 후 가장먼저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초기화하다</a:t>
            </a:r>
            <a:r>
              <a:rPr lang="en-US" altLang="ko-KR" dirty="0"/>
              <a:t>”</a:t>
            </a:r>
            <a:r>
              <a:rPr lang="ko-KR" altLang="ko-KR" dirty="0"/>
              <a:t>는 뜻의</a:t>
            </a:r>
            <a:r>
              <a:rPr lang="en-US" altLang="ko-KR" dirty="0"/>
              <a:t> initialize</a:t>
            </a:r>
            <a:r>
              <a:rPr lang="ko-KR" altLang="ko-KR" dirty="0"/>
              <a:t>를 줄여서 </a:t>
            </a:r>
            <a:r>
              <a:rPr lang="ko-KR" altLang="ko-KR" dirty="0" smtClean="0"/>
              <a:t>붙여</a:t>
            </a:r>
            <a:r>
              <a:rPr lang="ko-KR" altLang="en-US" dirty="0" smtClean="0"/>
              <a:t>진 이름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09/InstanceVar.py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 </a:t>
            </a:r>
            <a:r>
              <a:rPr lang="ko-KR" altLang="ko-KR" sz="2000" dirty="0" err="1"/>
              <a:t>메소드를</a:t>
            </a:r>
            <a:r>
              <a:rPr lang="ko-KR" altLang="ko-KR" sz="2000" dirty="0"/>
              <a:t> 이용한 초기화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2514600"/>
            <a:ext cx="53340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[]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add(self, text):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self.text_list.append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a.add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('a')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a.print_list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# ['a']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출력을 기대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b.add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('b')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b.print_list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# ['b']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출력을 기대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324600" y="2514600"/>
            <a:ext cx="1752600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&gt;InstanceVar.py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['a']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['b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5791200" y="2057400"/>
            <a:ext cx="22156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11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매개변수를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09/ContactInfo.py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 </a:t>
            </a:r>
            <a:r>
              <a:rPr lang="ko-KR" altLang="ko-KR" sz="2000" dirty="0" err="1"/>
              <a:t>메소드를</a:t>
            </a:r>
            <a:r>
              <a:rPr lang="ko-KR" altLang="ko-KR" sz="2000" dirty="0"/>
              <a:t> 이용한 초기화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name, email):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self.name = name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self.email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email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print('{0} : {1}'.format(self.name,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self.email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sanghyun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박상현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'seanlab@gmail.com')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hanbit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hanbit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'noreply@hanb.co.kr')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sanghyun.print_info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hanbit.print_info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19800" y="3505200"/>
            <a:ext cx="2971800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&gt;ContactInfo.py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박상현</a:t>
            </a:r>
            <a:r>
              <a:rPr lang="en-US" altLang="ko-KR" sz="1600" dirty="0"/>
              <a:t> : seanlab@gmail.com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hanbit</a:t>
            </a:r>
            <a:r>
              <a:rPr lang="en-US" altLang="ko-KR" sz="1600" dirty="0"/>
              <a:t> : noreply@hanb.co.kr</a:t>
            </a:r>
            <a:endParaRPr lang="ko-KR" altLang="ko-KR" sz="16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5791200" y="3048000"/>
            <a:ext cx="221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84982"/>
            <a:ext cx="8077200" cy="163121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>
                <a:solidFill>
                  <a:srgbClr val="FF0000"/>
                </a:solidFill>
              </a:rPr>
              <a:t>ContactInfo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name, email):</a:t>
            </a:r>
          </a:p>
          <a:p>
            <a:pPr latinLnBrk="1"/>
            <a:r>
              <a:rPr lang="en-US" altLang="ko-KR" sz="1600" dirty="0"/>
              <a:t>        self.name = name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self.email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email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sanghyun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ContactInfo</a:t>
            </a:r>
            <a:r>
              <a:rPr lang="en-US" altLang="ko-KR" sz="1600" dirty="0"/>
              <a:t>('</a:t>
            </a:r>
            <a:r>
              <a:rPr lang="ko-KR" altLang="ko-KR" sz="1600" dirty="0"/>
              <a:t>박상현</a:t>
            </a:r>
            <a:r>
              <a:rPr lang="en-US" altLang="ko-KR" sz="1600" dirty="0"/>
              <a:t>', 'seanlab@gmail.com')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305175" y="2162988"/>
            <a:ext cx="762000" cy="314325"/>
          </a:xfrm>
          <a:prstGeom prst="wedgeRectCallout">
            <a:avLst>
              <a:gd name="adj1" fmla="val -11619"/>
              <a:gd name="adj2" fmla="val 8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419600" y="2162988"/>
            <a:ext cx="762000" cy="314325"/>
          </a:xfrm>
          <a:prstGeom prst="wedgeRectCallout">
            <a:avLst>
              <a:gd name="adj1" fmla="val -11619"/>
              <a:gd name="adj2" fmla="val 8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email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파이썬의</a:t>
            </a:r>
            <a:r>
              <a:rPr lang="ko-KR" altLang="ko-KR" dirty="0"/>
              <a:t> </a:t>
            </a:r>
            <a:r>
              <a:rPr lang="ko-KR" altLang="ko-KR" dirty="0" err="1"/>
              <a:t>메소드에</a:t>
            </a:r>
            <a:r>
              <a:rPr lang="ko-KR" altLang="ko-KR" dirty="0"/>
              <a:t> 사용되는 </a:t>
            </a:r>
            <a:r>
              <a:rPr lang="en-US" altLang="ko-KR" dirty="0"/>
              <a:t>self</a:t>
            </a:r>
            <a:r>
              <a:rPr lang="ko-KR" altLang="ko-KR" dirty="0"/>
              <a:t>가 가리키는 </a:t>
            </a:r>
            <a:r>
              <a:rPr lang="en-US" altLang="ko-KR" dirty="0"/>
              <a:t>“</a:t>
            </a:r>
            <a:r>
              <a:rPr lang="ko-KR" altLang="ko-KR" dirty="0"/>
              <a:t>자신</a:t>
            </a:r>
            <a:r>
              <a:rPr lang="en-US" altLang="ko-KR" dirty="0"/>
              <a:t>”</a:t>
            </a:r>
            <a:r>
              <a:rPr lang="ko-KR" altLang="ko-KR" dirty="0"/>
              <a:t>은 </a:t>
            </a:r>
            <a:r>
              <a:rPr lang="ko-KR" altLang="ko-KR" dirty="0" smtClean="0"/>
              <a:t>바로 </a:t>
            </a:r>
            <a:r>
              <a:rPr lang="ko-KR" altLang="ko-KR" dirty="0" err="1"/>
              <a:t>메소드가</a:t>
            </a:r>
            <a:r>
              <a:rPr lang="ko-KR" altLang="ko-KR" dirty="0"/>
              <a:t> 소속되어 있는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ContactInfo</a:t>
            </a:r>
            <a:r>
              <a:rPr lang="en-US" altLang="ko-KR" dirty="0"/>
              <a:t> </a:t>
            </a:r>
            <a:r>
              <a:rPr lang="ko-KR" altLang="ko-KR" dirty="0"/>
              <a:t>외부에서는</a:t>
            </a:r>
            <a:r>
              <a:rPr lang="en-US" altLang="ko-KR" dirty="0"/>
              <a:t> </a:t>
            </a:r>
            <a:r>
              <a:rPr lang="en-US" altLang="ko-KR" dirty="0" err="1"/>
              <a:t>sanghyun</a:t>
            </a:r>
            <a:r>
              <a:rPr lang="ko-KR" altLang="ko-KR" dirty="0"/>
              <a:t>이라는 이름으로 객체를 다룰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내부에서는 </a:t>
            </a:r>
            <a:r>
              <a:rPr lang="en-US" altLang="ko-KR" dirty="0" err="1"/>
              <a:t>sanghyun</a:t>
            </a:r>
            <a:r>
              <a:rPr lang="ko-KR" altLang="ko-KR" dirty="0"/>
              <a:t>처럼 객체를 지칭할 수 있는 이름이 </a:t>
            </a:r>
            <a:r>
              <a:rPr lang="ko-KR" altLang="en-US" dirty="0" smtClean="0"/>
              <a:t>없기 때문에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가 도입되었음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self</a:t>
            </a:r>
            <a:r>
              <a:rPr lang="ko-KR" altLang="en-US" sz="2000" dirty="0" smtClean="0"/>
              <a:t>에 대하여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721584"/>
            <a:ext cx="8077200" cy="163121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ContactInfo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</a:t>
            </a:r>
            <a:r>
              <a:rPr lang="en-US" altLang="ko-KR" sz="1600" dirty="0">
                <a:solidFill>
                  <a:srgbClr val="FF0000"/>
                </a:solidFill>
              </a:rPr>
              <a:t>self</a:t>
            </a:r>
            <a:r>
              <a:rPr lang="en-US" altLang="ko-KR" sz="1600" dirty="0"/>
              <a:t>, name, email):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self</a:t>
            </a:r>
            <a:r>
              <a:rPr lang="en-US" altLang="ko-KR" sz="1600" dirty="0"/>
              <a:t>.name = name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rgbClr val="FF0000"/>
                </a:solidFill>
              </a:rPr>
              <a:t>self</a:t>
            </a:r>
            <a:r>
              <a:rPr lang="en-US" altLang="ko-KR" sz="1600" dirty="0" err="1"/>
              <a:t>.email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email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sanghyun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ContactInfo</a:t>
            </a:r>
            <a:r>
              <a:rPr lang="en-US" altLang="ko-KR" sz="1600" dirty="0"/>
              <a:t>('</a:t>
            </a:r>
            <a:r>
              <a:rPr lang="ko-KR" altLang="ko-KR" sz="1600" dirty="0"/>
              <a:t>박상현</a:t>
            </a:r>
            <a:r>
              <a:rPr lang="en-US" altLang="ko-KR" sz="1600" dirty="0"/>
              <a:t>', 'seanlab@gmail.com')</a:t>
            </a:r>
          </a:p>
        </p:txBody>
      </p:sp>
    </p:spTree>
    <p:extLst>
      <p:ext uri="{BB962C8B-B14F-4D97-AF65-F5344CB8AC3E}">
        <p14:creationId xmlns:p14="http://schemas.microsoft.com/office/powerpoint/2010/main" xmlns="" val="3452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인스턴스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 - </a:t>
            </a:r>
            <a:r>
              <a:rPr lang="ko-KR" altLang="ko-KR" dirty="0" err="1" smtClean="0"/>
              <a:t>인스턴스</a:t>
            </a:r>
            <a:r>
              <a:rPr lang="en-US" altLang="ko-KR" dirty="0"/>
              <a:t>(</a:t>
            </a:r>
            <a:r>
              <a:rPr lang="ko-KR" altLang="ko-KR" dirty="0"/>
              <a:t>객체</a:t>
            </a:r>
            <a:r>
              <a:rPr lang="en-US" altLang="ko-KR" dirty="0"/>
              <a:t>)</a:t>
            </a:r>
            <a:r>
              <a:rPr lang="ko-KR" altLang="ko-KR" dirty="0"/>
              <a:t>에 속한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ko-KR" dirty="0" err="1"/>
              <a:t>인스턴스</a:t>
            </a:r>
            <a:r>
              <a:rPr lang="ko-KR" altLang="ko-KR" dirty="0"/>
              <a:t> </a:t>
            </a:r>
            <a:r>
              <a:rPr lang="ko-KR" altLang="ko-KR" dirty="0" err="1"/>
              <a:t>메소드가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ko-KR" altLang="ko-KR" dirty="0" err="1"/>
              <a:t>인스턴스에</a:t>
            </a:r>
            <a:r>
              <a:rPr lang="ko-KR" altLang="ko-KR" dirty="0"/>
              <a:t> 속한다</a:t>
            </a:r>
            <a:r>
              <a:rPr lang="en-US" altLang="ko-KR" dirty="0"/>
              <a:t>”</a:t>
            </a:r>
            <a:r>
              <a:rPr lang="ko-KR" altLang="ko-KR" dirty="0"/>
              <a:t>라는 표현은 </a:t>
            </a:r>
            <a:r>
              <a:rPr lang="en-US" altLang="ko-KR" dirty="0"/>
              <a:t>“</a:t>
            </a:r>
            <a:r>
              <a:rPr lang="ko-KR" altLang="ko-KR" dirty="0" err="1"/>
              <a:t>인스턴스를</a:t>
            </a:r>
            <a:r>
              <a:rPr lang="ko-KR" altLang="ko-KR" dirty="0"/>
              <a:t> 통해 </a:t>
            </a:r>
            <a:r>
              <a:rPr lang="ko-KR" altLang="ko-KR" dirty="0" err="1"/>
              <a:t>호출가능하다</a:t>
            </a:r>
            <a:r>
              <a:rPr lang="en-US" altLang="ko-KR" dirty="0"/>
              <a:t>.”</a:t>
            </a:r>
            <a:r>
              <a:rPr lang="ko-KR" altLang="ko-KR" dirty="0"/>
              <a:t>라는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클래스에 귀속</a:t>
            </a:r>
            <a:endParaRPr lang="en-US" altLang="ko-KR" dirty="0"/>
          </a:p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staticmethod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수식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self </a:t>
            </a:r>
            <a:r>
              <a:rPr lang="ko-KR" altLang="en-US" dirty="0" smtClean="0"/>
              <a:t>키워드 없이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733800"/>
            <a:ext cx="8077200" cy="107721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@</a:t>
            </a:r>
            <a:r>
              <a:rPr lang="en-US" altLang="ko-KR" sz="1600" dirty="0" err="1"/>
              <a:t>staticmethod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( </a:t>
            </a:r>
            <a:r>
              <a:rPr lang="ko-KR" altLang="en-US" sz="1600" dirty="0"/>
              <a:t>매개변수 </a:t>
            </a:r>
            <a:r>
              <a:rPr lang="en-US" altLang="ko-KR" sz="1600" dirty="0"/>
              <a:t>):</a:t>
            </a:r>
          </a:p>
          <a:p>
            <a:pPr latinLnBrk="1"/>
            <a:r>
              <a:rPr lang="en-US" altLang="ko-KR" sz="1600" dirty="0"/>
              <a:t>        pass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2857500" y="3530967"/>
            <a:ext cx="3619500" cy="361950"/>
          </a:xfrm>
          <a:prstGeom prst="wedgeRectCallout">
            <a:avLst>
              <a:gd name="adj1" fmla="val -59370"/>
              <a:gd name="adj2" fmla="val 509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@staticmethod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데코레이터로 수식합니다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3810000" y="4263945"/>
            <a:ext cx="3157436" cy="333375"/>
          </a:xfrm>
          <a:prstGeom prst="wedgeRectCallout">
            <a:avLst>
              <a:gd name="adj1" fmla="val -53342"/>
              <a:gd name="adj2" fmla="val -280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self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매개변수는 사용하지 않습니다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09/Calculator.py(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클래스의 정의 </a:t>
            </a:r>
            <a:r>
              <a:rPr lang="en-US" altLang="ko-KR" sz="2000" dirty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398570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Calculator: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a-b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a*b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divide(a,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a/b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+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Calculator.plus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-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Calculator.minus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*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Calculator.multiply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/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Calculator.divide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&gt;Calculator.py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11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</a:t>
            </a:r>
            <a:r>
              <a:rPr lang="en-US" altLang="ko-KR" sz="1100" dirty="0" smtClean="0"/>
              <a:t>3</a:t>
            </a:r>
          </a:p>
          <a:p>
            <a:pPr latinLnBrk="1"/>
            <a:r>
              <a:rPr lang="en-US" altLang="ko-KR" sz="1100" dirty="0"/>
              <a:t>7 + 4 = 28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</a:t>
            </a:r>
            <a:r>
              <a:rPr lang="en-US" altLang="ko-KR" sz="1100" dirty="0" smtClean="0"/>
              <a:t>1.75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4218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수식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ko-KR" dirty="0" smtClean="0"/>
              <a:t>매개변수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# ...</a:t>
            </a:r>
          </a:p>
          <a:p>
            <a:pPr latinLnBrk="1"/>
            <a:r>
              <a:rPr lang="en-US" altLang="ko-KR" sz="1600" dirty="0"/>
              <a:t>    </a:t>
            </a:r>
          </a:p>
          <a:p>
            <a:pPr latinLnBrk="1"/>
            <a:r>
              <a:rPr lang="en-US" altLang="ko-KR" sz="1600" dirty="0"/>
              <a:t>    @</a:t>
            </a:r>
            <a:r>
              <a:rPr lang="en-US" altLang="ko-KR" sz="1600" dirty="0" err="1"/>
              <a:t>classmethod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cls</a:t>
            </a:r>
            <a:r>
              <a:rPr lang="en-US" altLang="ko-KR" sz="1600" dirty="0"/>
              <a:t>):</a:t>
            </a:r>
          </a:p>
          <a:p>
            <a:pPr latinLnBrk="1"/>
            <a:r>
              <a:rPr lang="en-US" altLang="ko-KR" sz="1600" dirty="0"/>
              <a:t>        pass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52775" y="1880870"/>
            <a:ext cx="4467225" cy="786765"/>
          </a:xfrm>
          <a:prstGeom prst="wedgeRoundRectCallout">
            <a:avLst>
              <a:gd name="adj1" fmla="val -62490"/>
              <a:gd name="adj2" fmla="val 93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메소드를 정의하기 위해서는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@classmethod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데코레이터를 앞에 붙여줍니다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505200" y="3499972"/>
            <a:ext cx="3248025" cy="533400"/>
          </a:xfrm>
          <a:prstGeom prst="wedgeRoundRectCallout">
            <a:avLst>
              <a:gd name="adj1" fmla="val -58176"/>
              <a:gd name="adj2" fmla="val -9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메소드의 매개변수를 하나 이상 정의합니다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4267200"/>
            <a:ext cx="8077200" cy="21236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@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TestClass.print_TestClass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'__main__.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'__main__.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533775" y="5335161"/>
            <a:ext cx="3200400" cy="381000"/>
          </a:xfrm>
          <a:prstGeom prst="wedgeRoundRectCallout">
            <a:avLst>
              <a:gd name="adj1" fmla="val -55372"/>
              <a:gd name="adj2" fmla="val 1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클래스를 통한 클래스 메소드 호출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352800" y="5820301"/>
            <a:ext cx="3200400" cy="381000"/>
          </a:xfrm>
          <a:prstGeom prst="wedgeRoundRectCallout">
            <a:avLst>
              <a:gd name="adj1" fmla="val -61914"/>
              <a:gd name="adj2" fmla="val 1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인스턴스를 통한 클래스 메소드 호출</a:t>
            </a:r>
          </a:p>
        </p:txBody>
      </p:sp>
    </p:spTree>
    <p:extLst>
      <p:ext uri="{BB962C8B-B14F-4D97-AF65-F5344CB8AC3E}">
        <p14:creationId xmlns:p14="http://schemas.microsoft.com/office/powerpoint/2010/main" xmlns="" val="2507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09/InstanceCounter.py(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_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클래스의 정의 </a:t>
            </a:r>
            <a:r>
              <a:rPr lang="en-US" altLang="ko-KR" sz="2000" dirty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count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+=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classmethod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cls.count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b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c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76944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&gt;InstanceCounter.py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29113" y="2574244"/>
            <a:ext cx="3057525" cy="723900"/>
          </a:xfrm>
          <a:prstGeom prst="wedgeRoundRectCallout">
            <a:avLst>
              <a:gd name="adj1" fmla="val -64095"/>
              <a:gd name="adj2" fmla="val -211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print_instance_count()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InstanceCounter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클래스 변수인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count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클래스도 코드 블록을 가지므로 </a:t>
            </a:r>
            <a:r>
              <a:rPr lang="en-US" altLang="ko-KR" dirty="0"/>
              <a:t>“</a:t>
            </a:r>
            <a:r>
              <a:rPr lang="ko-KR" altLang="ko-KR" dirty="0"/>
              <a:t>안</a:t>
            </a:r>
            <a:r>
              <a:rPr lang="en-US" altLang="ko-KR" dirty="0"/>
              <a:t>”</a:t>
            </a:r>
            <a:r>
              <a:rPr lang="ko-KR" altLang="ko-KR" dirty="0"/>
              <a:t>과 </a:t>
            </a:r>
            <a:r>
              <a:rPr lang="en-US" altLang="ko-KR" dirty="0"/>
              <a:t>“</a:t>
            </a:r>
            <a:r>
              <a:rPr lang="ko-KR" altLang="ko-KR" dirty="0"/>
              <a:t>밖</a:t>
            </a:r>
            <a:r>
              <a:rPr lang="en-US" altLang="ko-KR" dirty="0"/>
              <a:t>” </a:t>
            </a:r>
            <a:r>
              <a:rPr lang="ko-KR" altLang="ko-KR" dirty="0"/>
              <a:t>개념이 </a:t>
            </a:r>
            <a:r>
              <a:rPr lang="ko-KR" altLang="en-US" dirty="0" smtClean="0"/>
              <a:t>존재함</a:t>
            </a:r>
            <a:endParaRPr lang="en-US" altLang="ko-KR" dirty="0" smtClean="0"/>
          </a:p>
          <a:p>
            <a:r>
              <a:rPr lang="ko-KR" altLang="ko-KR" dirty="0" smtClean="0"/>
              <a:t>다음 </a:t>
            </a:r>
            <a:r>
              <a:rPr lang="ko-KR" altLang="ko-KR" dirty="0"/>
              <a:t>코드에서 </a:t>
            </a: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ko-KR" dirty="0"/>
              <a:t>클래스의 </a:t>
            </a:r>
            <a:r>
              <a:rPr lang="en-US" altLang="ko-KR" dirty="0"/>
              <a:t>“</a:t>
            </a:r>
            <a:r>
              <a:rPr lang="ko-KR" altLang="ko-KR" dirty="0"/>
              <a:t>안</a:t>
            </a:r>
            <a:r>
              <a:rPr lang="en-US" altLang="ko-KR" dirty="0"/>
              <a:t>”</a:t>
            </a:r>
            <a:r>
              <a:rPr lang="ko-KR" altLang="ko-KR" dirty="0"/>
              <a:t>은 상자로 표시한 부분이고 </a:t>
            </a:r>
            <a:r>
              <a:rPr lang="en-US" altLang="ko-KR" dirty="0"/>
              <a:t>“</a:t>
            </a:r>
            <a:r>
              <a:rPr lang="ko-KR" altLang="ko-KR" dirty="0"/>
              <a:t>밖</a:t>
            </a:r>
            <a:r>
              <a:rPr lang="en-US" altLang="ko-KR" dirty="0"/>
              <a:t>”</a:t>
            </a:r>
            <a:r>
              <a:rPr lang="ko-KR" altLang="ko-KR" dirty="0"/>
              <a:t>은 상자로 표시된 부분을 제외한 나머지 코드를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프라이빗</a:t>
            </a:r>
            <a:r>
              <a:rPr lang="en-US" altLang="ko-KR" dirty="0" smtClean="0"/>
              <a:t>(Private)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내부에서만 접근이 가능한 멤버</a:t>
            </a:r>
            <a:endParaRPr lang="en-US" altLang="ko-KR" dirty="0" smtClean="0"/>
          </a:p>
          <a:p>
            <a:r>
              <a:rPr lang="ko-KR" altLang="en-US" dirty="0" err="1" smtClean="0"/>
              <a:t>퍼블리</a:t>
            </a:r>
            <a:r>
              <a:rPr lang="en-US" altLang="ko-KR" dirty="0" smtClean="0"/>
              <a:t>(Public)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안과 밖 모두에서 접근이 가능한 멤버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클래스 내부에게만 열려있는 </a:t>
            </a:r>
            <a:r>
              <a:rPr lang="ko-KR" altLang="ko-KR" sz="2000" dirty="0" err="1"/>
              <a:t>프라이빗</a:t>
            </a:r>
            <a:r>
              <a:rPr lang="ko-KR" altLang="ko-KR" sz="2000" dirty="0"/>
              <a:t> 멤버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304698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YourClass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</a:p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self.message</a:t>
            </a:r>
            <a:r>
              <a:rPr lang="en-US" altLang="ko-KR" sz="1600" dirty="0"/>
              <a:t> = "Hello"</a:t>
            </a:r>
          </a:p>
          <a:p>
            <a:pPr latinLnBrk="1"/>
            <a:r>
              <a:rPr lang="en-US" altLang="ko-KR" sz="1600" dirty="0"/>
              <a:t>        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some_method</a:t>
            </a:r>
            <a:r>
              <a:rPr lang="en-US" altLang="ko-KR" sz="1600" dirty="0"/>
              <a:t>(self):</a:t>
            </a:r>
          </a:p>
          <a:p>
            <a:pPr latinLnBrk="1"/>
            <a:r>
              <a:rPr lang="en-US" altLang="ko-KR" sz="1600" dirty="0"/>
              <a:t>        print(</a:t>
            </a:r>
            <a:r>
              <a:rPr lang="en-US" altLang="ko-KR" sz="1600" dirty="0" err="1"/>
              <a:t>self.message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        </a:t>
            </a:r>
          </a:p>
          <a:p>
            <a:pPr latinLnBrk="1"/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obj.some_method</a:t>
            </a:r>
            <a:r>
              <a:rPr lang="en-US" altLang="ko-KR" sz="1600" dirty="0"/>
              <a:t>()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4400" y="3124200"/>
            <a:ext cx="2819400" cy="141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0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멤버 명명 규칙</a:t>
            </a:r>
            <a:endParaRPr lang="en-US" altLang="ko-KR" dirty="0" smtClean="0"/>
          </a:p>
          <a:p>
            <a:pPr lvl="1"/>
            <a:r>
              <a:rPr lang="ko-KR" altLang="ko-KR" dirty="0"/>
              <a:t>두 개의 밑줄</a:t>
            </a:r>
            <a:r>
              <a:rPr lang="en-US" altLang="ko-KR" dirty="0"/>
              <a:t> __ </a:t>
            </a:r>
            <a:r>
              <a:rPr lang="ko-KR" altLang="ko-KR" dirty="0"/>
              <a:t>이 접두사여야 한다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__number</a:t>
            </a:r>
            <a:endParaRPr lang="ko-KR" altLang="ko-KR" dirty="0"/>
          </a:p>
          <a:p>
            <a:pPr lvl="1"/>
            <a:r>
              <a:rPr lang="ko-KR" altLang="ko-KR" dirty="0"/>
              <a:t>접미사는 밑줄이 한 개까지만 허용된다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__number_</a:t>
            </a:r>
            <a:endParaRPr lang="ko-KR" altLang="ko-KR" dirty="0"/>
          </a:p>
          <a:p>
            <a:pPr lvl="1"/>
            <a:r>
              <a:rPr lang="ko-KR" altLang="ko-KR" dirty="0"/>
              <a:t>접미사의 밑줄이 두 개 이상이면 </a:t>
            </a:r>
            <a:r>
              <a:rPr lang="ko-KR" altLang="ko-KR" dirty="0" err="1"/>
              <a:t>퍼블릭</a:t>
            </a:r>
            <a:r>
              <a:rPr lang="ko-KR" altLang="ko-KR" dirty="0"/>
              <a:t> 멤버로 간주합니다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__number__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클래스 내부에게만 열려있는 </a:t>
            </a:r>
            <a:r>
              <a:rPr lang="ko-KR" altLang="ko-KR" sz="2000" dirty="0" err="1"/>
              <a:t>프라이빗</a:t>
            </a:r>
            <a:r>
              <a:rPr lang="ko-KR" altLang="ko-KR" sz="2000" dirty="0"/>
              <a:t> 멤버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"Public."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self.__private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"Private."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print_from_internal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self.__private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obj.print_from_internal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Public.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Private.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Public.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.__private)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"&lt;pyshell#46&gt;", line 1, in &lt;module&gt;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.__private)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AttributeError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object has no attribute '__private'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657600" y="5181600"/>
            <a:ext cx="3714750" cy="723900"/>
          </a:xfrm>
          <a:prstGeom prst="wedgeRoundRectCallout">
            <a:avLst>
              <a:gd name="adj1" fmla="val -68393"/>
              <a:gd name="adj2" fmla="val 301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HasPrivate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 외부에서는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__private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속성에 접근할 수 없습니다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__private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속성이 아예 존재하지 않는 것처럼 보이기 때문입니다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29050" y="4000500"/>
            <a:ext cx="3714750" cy="723900"/>
          </a:xfrm>
          <a:prstGeom prst="wedgeRoundRectCallout">
            <a:avLst>
              <a:gd name="adj1" fmla="val -57976"/>
              <a:gd name="adj2" fmla="val 301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HasPrivate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print_from_internal()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public, __private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데이터 속성에 자유롭게 접근할 수 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클래스의 멤버끼리니까요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8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ko-KR" dirty="0"/>
              <a:t>상속</a:t>
            </a:r>
            <a:r>
              <a:rPr lang="en-US" altLang="ko-KR" dirty="0"/>
              <a:t>(Inheritance</a:t>
            </a:r>
            <a:r>
              <a:rPr lang="en-US" altLang="ko-KR" dirty="0" smtClean="0"/>
              <a:t>)”</a:t>
            </a:r>
          </a:p>
          <a:p>
            <a:pPr lvl="1"/>
            <a:r>
              <a:rPr lang="ko-KR" altLang="en-US" dirty="0" smtClean="0"/>
              <a:t>한 클래스가 다른 클래스로부터 데이터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물려받는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676400"/>
            <a:ext cx="8077200" cy="160043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기반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멤버 정의</a:t>
            </a:r>
          </a:p>
          <a:p>
            <a:pPr algn="just" latinLnBrk="1"/>
            <a:endParaRPr lang="ko-KR" altLang="en-US" sz="14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ko-KR" altLang="en-US" sz="14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파생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기반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아무 멤버를 정의하지 않아도 기반 클래스의 모든 것을 물려받아 갖게 됩니다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단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프라이빗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멤버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(__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로 시작되는 이름을 갖는 멤버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는 제외입니다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438400" y="1933932"/>
            <a:ext cx="30480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5535344"/>
              </p:ext>
            </p:extLst>
          </p:nvPr>
        </p:nvGraphicFramePr>
        <p:xfrm>
          <a:off x="7643697" y="1775578"/>
          <a:ext cx="1063550" cy="1447800"/>
        </p:xfrm>
        <a:graphic>
          <a:graphicData uri="http://schemas.openxmlformats.org/presentationml/2006/ole">
            <p:oleObj spid="_x0000_s3081" name="Visio" r:id="rId3" imgW="1476159" imgH="2009611" progId="">
              <p:embed/>
            </p:oleObj>
          </a:graphicData>
        </a:graphic>
      </p:graphicFrame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3807023"/>
            <a:ext cx="80772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Base: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")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Derived(Base):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pass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base = Base()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base.base_method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derived = Derived()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derived.base_method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 smtClean="0"/>
              <a:t>객체 지향 프로그래밍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객체와 클래스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코딩하며 객체를 지향한다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클래스의 정의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init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__()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메소드를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초기화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self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클래스 내부에게만 열려있는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멤버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super()</a:t>
            </a:r>
          </a:p>
          <a:p>
            <a:pPr lvl="1">
              <a:defRPr/>
            </a:pPr>
            <a:r>
              <a:rPr lang="ko-KR" altLang="en-US" dirty="0" smtClean="0"/>
              <a:t>다중상속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꾸미는 객체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문으로 순회를 할 수 있는 객체 만들기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이터레이터와</a:t>
            </a:r>
            <a:r>
              <a:rPr lang="ko-KR" altLang="en-US" dirty="0" smtClean="0"/>
              <a:t> 순회 가능한 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제네레이터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상속의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기반 클래스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super()</a:t>
            </a:r>
            <a:r>
              <a:rPr lang="ko-KR" altLang="ko-KR" dirty="0"/>
              <a:t>는 부모 클래스의 객체 역할을 하는 </a:t>
            </a:r>
            <a:r>
              <a:rPr lang="ko-KR" altLang="ko-KR" dirty="0" err="1"/>
              <a:t>프록시</a:t>
            </a:r>
            <a:r>
              <a:rPr lang="en-US" altLang="ko-KR" dirty="0"/>
              <a:t>(Proxy)</a:t>
            </a:r>
            <a:r>
              <a:rPr lang="ko-KR" altLang="ko-KR" dirty="0"/>
              <a:t>를 반환하는 </a:t>
            </a:r>
            <a:r>
              <a:rPr lang="ko-KR" altLang="ko-KR" dirty="0" smtClean="0"/>
              <a:t>내장함수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</a:t>
            </a:r>
            <a:r>
              <a:rPr lang="en-US" altLang="ko-KR" dirty="0"/>
              <a:t>() </a:t>
            </a:r>
            <a:r>
              <a:rPr lang="ko-KR" altLang="ko-KR" dirty="0"/>
              <a:t>함수의 반환 값을 상위클래스의 객체로 간주하고 </a:t>
            </a:r>
            <a:r>
              <a:rPr lang="ko-KR" altLang="ko-KR" dirty="0" smtClean="0"/>
              <a:t>코딩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객체 내의 어떤 </a:t>
            </a:r>
            <a:r>
              <a:rPr lang="ko-KR" altLang="ko-KR" dirty="0" err="1"/>
              <a:t>메소드에서든</a:t>
            </a:r>
            <a:r>
              <a:rPr lang="ko-KR" altLang="ko-KR" dirty="0"/>
              <a:t> 부모 클래스에 정의되어 있는 버전의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호출하고 싶으면 </a:t>
            </a:r>
            <a:r>
              <a:rPr lang="en-US" altLang="ko-KR" dirty="0"/>
              <a:t>super()</a:t>
            </a:r>
            <a:r>
              <a:rPr lang="ko-KR" altLang="ko-KR" dirty="0"/>
              <a:t>를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09/super.py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super()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3200400"/>
            <a:ext cx="47244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class</a:t>
            </a:r>
            <a:r>
              <a:rPr lang="en-US" altLang="ko-KR" sz="1200" dirty="0">
                <a:solidFill>
                  <a:schemeClr val="bg1"/>
                </a:solidFill>
              </a:rPr>
              <a:t> A: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</a:rPr>
              <a:t> 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__(self):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print("A.__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__()")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 = "Hello"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class</a:t>
            </a:r>
            <a:r>
              <a:rPr lang="en-US" altLang="ko-KR" sz="1200" dirty="0">
                <a:solidFill>
                  <a:schemeClr val="bg1"/>
                </a:solidFill>
              </a:rPr>
              <a:t> B(A):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</a:rPr>
              <a:t> 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__(self):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print("B.__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__()")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super().__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is</a:t>
            </a:r>
            <a:r>
              <a:rPr lang="en-US" altLang="ko-KR" sz="1200" dirty="0">
                <a:solidFill>
                  <a:schemeClr val="bg1"/>
                </a:solidFill>
              </a:rPr>
              <a:t> " + 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if</a:t>
            </a:r>
            <a:r>
              <a:rPr lang="en-US" altLang="ko-KR" sz="1200" dirty="0">
                <a:solidFill>
                  <a:schemeClr val="bg1"/>
                </a:solidFill>
              </a:rPr>
              <a:t> __name__ == "__main__":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b = B()</a:t>
            </a:r>
            <a:endParaRPr lang="ko-KR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5638800" y="3253321"/>
            <a:ext cx="29718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&gt;super.py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B.__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A.__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self.message</a:t>
            </a:r>
            <a:r>
              <a:rPr lang="en-US" altLang="ko-KR" sz="1600" dirty="0"/>
              <a:t> </a:t>
            </a:r>
            <a:r>
              <a:rPr lang="en-US" altLang="ko-KR" sz="1600" b="1" dirty="0"/>
              <a:t>is</a:t>
            </a:r>
            <a:r>
              <a:rPr lang="en-US" altLang="ko-KR" sz="1600" dirty="0"/>
              <a:t> Hello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251938" y="2796121"/>
            <a:ext cx="221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6434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다중상속은 자식 하나가 여러 부모</a:t>
            </a:r>
            <a:r>
              <a:rPr lang="en-US" altLang="ko-KR" dirty="0"/>
              <a:t>(?!)</a:t>
            </a:r>
            <a:r>
              <a:rPr lang="ko-KR" altLang="ko-KR" dirty="0"/>
              <a:t>로부터 상속을 받는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파생 </a:t>
            </a:r>
            <a:r>
              <a:rPr lang="ko-KR" altLang="ko-KR" dirty="0"/>
              <a:t>클래스의 정의에 기반 클래스의 이름을 콤마</a:t>
            </a:r>
            <a:r>
              <a:rPr lang="en-US" altLang="ko-KR" dirty="0"/>
              <a:t>(,)</a:t>
            </a:r>
            <a:r>
              <a:rPr lang="ko-KR" altLang="ko-KR" dirty="0"/>
              <a:t>로 구분해서 쭉 적어주면 다중상속이 </a:t>
            </a:r>
            <a:r>
              <a:rPr lang="ko-KR" altLang="ko-KR" dirty="0" smtClean="0"/>
              <a:t>이루어</a:t>
            </a:r>
            <a:r>
              <a:rPr lang="ko-KR" altLang="en-US" dirty="0" smtClean="0"/>
              <a:t>짐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다중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1981200"/>
            <a:ext cx="4724400" cy="212365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A: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B: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C: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D(A, B, C):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1809750" y="2438400"/>
            <a:ext cx="3619500" cy="633937"/>
          </a:xfrm>
          <a:prstGeom prst="wedgeRectCallout">
            <a:avLst>
              <a:gd name="adj1" fmla="val -51740"/>
              <a:gd name="adj2" fmla="val 1338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클래스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A, B, C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부모로부터 상속받습니다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949847"/>
              </p:ext>
            </p:extLst>
          </p:nvPr>
        </p:nvGraphicFramePr>
        <p:xfrm>
          <a:off x="5657850" y="2414954"/>
          <a:ext cx="3162300" cy="1143000"/>
        </p:xfrm>
        <a:graphic>
          <a:graphicData uri="http://schemas.openxmlformats.org/presentationml/2006/ole">
            <p:oleObj spid="_x0000_s5129" name="Visio" r:id="rId3" imgW="5610194" imgH="200961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6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다이아몬드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상속이 만들어 내는 곤란한 상황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ko-KR" altLang="ko-KR" dirty="0">
                <a:solidFill>
                  <a:srgbClr val="FF0000"/>
                </a:solidFill>
              </a:rPr>
              <a:t>는</a:t>
            </a:r>
            <a:r>
              <a:rPr lang="en-US" altLang="ko-KR" dirty="0">
                <a:solidFill>
                  <a:srgbClr val="FF0000"/>
                </a:solidFill>
              </a:rPr>
              <a:t> B</a:t>
            </a:r>
            <a:r>
              <a:rPr lang="ko-KR" altLang="ko-KR" dirty="0">
                <a:solidFill>
                  <a:srgbClr val="FF0000"/>
                </a:solidFill>
              </a:rPr>
              <a:t>와</a:t>
            </a:r>
            <a:r>
              <a:rPr lang="en-US" altLang="ko-KR" dirty="0">
                <a:solidFill>
                  <a:srgbClr val="FF0000"/>
                </a:solidFill>
              </a:rPr>
              <a:t> C </a:t>
            </a:r>
            <a:r>
              <a:rPr lang="ko-KR" altLang="ko-KR" dirty="0">
                <a:solidFill>
                  <a:srgbClr val="FF0000"/>
                </a:solidFill>
              </a:rPr>
              <a:t>중 누구의 </a:t>
            </a:r>
            <a:r>
              <a:rPr lang="en-US" altLang="ko-KR" dirty="0">
                <a:solidFill>
                  <a:srgbClr val="FF0000"/>
                </a:solidFill>
              </a:rPr>
              <a:t>method()</a:t>
            </a:r>
            <a:r>
              <a:rPr lang="ko-KR" altLang="ko-KR" dirty="0">
                <a:solidFill>
                  <a:srgbClr val="FF0000"/>
                </a:solidFill>
              </a:rPr>
              <a:t>를 물려받게 되는 </a:t>
            </a:r>
            <a:r>
              <a:rPr lang="ko-KR" altLang="ko-KR" dirty="0" smtClean="0">
                <a:solidFill>
                  <a:srgbClr val="FF0000"/>
                </a:solidFill>
              </a:rPr>
              <a:t>걸까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다중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1676400"/>
            <a:ext cx="4724400" cy="267765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A: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print("A")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B(A):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print("B")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C(A):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print("C")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D(B, C):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</a:t>
            </a:r>
            <a:r>
              <a:rPr lang="en-US" altLang="ko-KR" sz="1200" b="1" dirty="0"/>
              <a:t>pass</a:t>
            </a:r>
            <a:endParaRPr lang="ko-KR" altLang="ko-KR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403947"/>
              </p:ext>
            </p:extLst>
          </p:nvPr>
        </p:nvGraphicFramePr>
        <p:xfrm>
          <a:off x="6381749" y="1765489"/>
          <a:ext cx="2009775" cy="1685925"/>
        </p:xfrm>
        <a:graphic>
          <a:graphicData uri="http://schemas.openxmlformats.org/presentationml/2006/ole">
            <p:oleObj spid="_x0000_s7173" name="Visio" r:id="rId3" imgW="4353017" imgH="3629025" progId="">
              <p:embed/>
            </p:oleObj>
          </a:graphicData>
        </a:graphic>
      </p:graphicFrame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2743200" y="3158264"/>
            <a:ext cx="38100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A: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print("A")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B(A):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print("B")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C(A):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print("C")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D(B, C):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pass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D()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</a:t>
            </a:r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1752600" y="4143041"/>
            <a:ext cx="762000" cy="1219200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4233862" y="5930810"/>
            <a:ext cx="2847975" cy="342900"/>
          </a:xfrm>
          <a:prstGeom prst="wedgeRectCallout">
            <a:avLst>
              <a:gd name="adj1" fmla="val -56396"/>
              <a:gd name="adj2" fmla="val 991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method()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OOP</a:t>
            </a:r>
            <a:r>
              <a:rPr lang="ko-KR" altLang="ko-KR" dirty="0"/>
              <a:t>에서 </a:t>
            </a:r>
            <a:r>
              <a:rPr lang="ko-KR" altLang="ko-KR" dirty="0" err="1"/>
              <a:t>오버라이딩의</a:t>
            </a:r>
            <a:r>
              <a:rPr lang="ko-KR" altLang="ko-KR" dirty="0"/>
              <a:t> 뜻은 </a:t>
            </a:r>
            <a:r>
              <a:rPr lang="en-US" altLang="ko-KR" dirty="0"/>
              <a:t>“</a:t>
            </a:r>
            <a:r>
              <a:rPr lang="ko-KR" altLang="ko-KR" dirty="0"/>
              <a:t>기반</a:t>
            </a:r>
            <a:r>
              <a:rPr lang="en-US" altLang="ko-KR" dirty="0"/>
              <a:t>(</a:t>
            </a:r>
            <a:r>
              <a:rPr lang="ko-KR" altLang="ko-KR" dirty="0"/>
              <a:t>부모</a:t>
            </a:r>
            <a:r>
              <a:rPr lang="en-US" altLang="ko-KR" dirty="0"/>
              <a:t>) </a:t>
            </a:r>
            <a:r>
              <a:rPr lang="ko-KR" altLang="ko-KR" dirty="0"/>
              <a:t>클래스로부터 상속받은 </a:t>
            </a:r>
            <a:r>
              <a:rPr lang="ko-KR" altLang="ko-KR" dirty="0" err="1"/>
              <a:t>메소드를</a:t>
            </a:r>
            <a:r>
              <a:rPr lang="ko-KR" altLang="ko-KR" dirty="0"/>
              <a:t> 다시 정의하다</a:t>
            </a:r>
            <a:r>
              <a:rPr lang="en-US" altLang="ko-KR" dirty="0" smtClean="0"/>
              <a:t>.”</a:t>
            </a:r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ko-KR" sz="2000" dirty="0" err="1"/>
              <a:t>오버라이딩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609600" y="2298680"/>
            <a:ext cx="38100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A: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print("A")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print("B")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print("C")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3640381" y="2302222"/>
            <a:ext cx="3443289" cy="774791"/>
          </a:xfrm>
          <a:prstGeom prst="wedgeRectCallout">
            <a:avLst>
              <a:gd name="adj1" fmla="val -56396"/>
              <a:gd name="adj2" fmla="val 991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상속하지만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metho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물려받는 대신 자신만의 버전을 재정의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오버라이딩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643311" y="3652920"/>
            <a:ext cx="3443289" cy="774791"/>
          </a:xfrm>
          <a:prstGeom prst="wedgeRectCallout">
            <a:avLst>
              <a:gd name="adj1" fmla="val -61843"/>
              <a:gd name="adj2" fmla="val 401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상속하지만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metho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물려받는 대신 자신만의 버전을 재정의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오버라이딩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b="1" dirty="0" err="1" smtClean="0"/>
              <a:t>데코레이터는</a:t>
            </a:r>
            <a:r>
              <a:rPr lang="en-US" altLang="ko-KR" b="1" dirty="0" smtClean="0"/>
              <a:t> </a:t>
            </a:r>
            <a:r>
              <a:rPr lang="en-US" altLang="ko-KR" b="1" dirty="0"/>
              <a:t>__call__() </a:t>
            </a:r>
            <a:r>
              <a:rPr lang="ko-KR" altLang="ko-KR" b="1" dirty="0" err="1"/>
              <a:t>메소드를</a:t>
            </a:r>
            <a:r>
              <a:rPr lang="ko-KR" altLang="ko-KR" b="1" dirty="0"/>
              <a:t> 구현하는 </a:t>
            </a:r>
            <a:r>
              <a:rPr lang="ko-KR" altLang="ko-KR" b="1" dirty="0" smtClean="0"/>
              <a:t>클래스</a:t>
            </a:r>
            <a:endParaRPr lang="en-US" altLang="ko-KR" b="1" dirty="0"/>
          </a:p>
          <a:p>
            <a:pPr lvl="1"/>
            <a:r>
              <a:rPr lang="en-US" altLang="ko-KR" dirty="0"/>
              <a:t>__call__() </a:t>
            </a:r>
            <a:r>
              <a:rPr lang="ko-KR" altLang="ko-KR" dirty="0" err="1"/>
              <a:t>메소드는</a:t>
            </a:r>
            <a:r>
              <a:rPr lang="ko-KR" altLang="ko-KR" dirty="0"/>
              <a:t> 객체를 함수 호출 방식으로 사용하게 만드는 마법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2451318"/>
            <a:ext cx="79248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Callable: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__call__(self):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    print("I am called.")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Callable()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 am called.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3545681" y="3312129"/>
            <a:ext cx="3443289" cy="774791"/>
          </a:xfrm>
          <a:prstGeom prst="wedgeRectCallout">
            <a:avLst>
              <a:gd name="adj1" fmla="val -69333"/>
              <a:gd name="adj2" fmla="val -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 err="1"/>
              <a:t>인스턴스</a:t>
            </a:r>
            <a:r>
              <a:rPr lang="ko-KR" altLang="ko-KR" sz="1400" dirty="0"/>
              <a:t> 뒤에 괄호</a:t>
            </a:r>
            <a:r>
              <a:rPr lang="en-US" altLang="ko-KR" sz="1400" dirty="0"/>
              <a:t> (</a:t>
            </a:r>
            <a:r>
              <a:rPr lang="ko-KR" altLang="ko-KR" sz="1400" dirty="0"/>
              <a:t>와</a:t>
            </a:r>
            <a:r>
              <a:rPr lang="en-US" altLang="ko-KR" sz="1400" dirty="0"/>
              <a:t> )</a:t>
            </a:r>
            <a:r>
              <a:rPr lang="ko-KR" altLang="ko-KR" sz="1400" dirty="0"/>
              <a:t>를 붙여 </a:t>
            </a:r>
            <a:r>
              <a:rPr lang="en-US" altLang="ko-KR" sz="1400" dirty="0"/>
              <a:t>“</a:t>
            </a:r>
            <a:r>
              <a:rPr lang="ko-KR" altLang="ko-KR" sz="1400" dirty="0"/>
              <a:t>호출</a:t>
            </a:r>
            <a:r>
              <a:rPr lang="en-US" altLang="ko-KR" sz="1400" dirty="0"/>
              <a:t>”</a:t>
            </a:r>
            <a:r>
              <a:rPr lang="ko-KR" altLang="ko-KR" sz="1400" dirty="0"/>
              <a:t>하면</a:t>
            </a:r>
            <a:r>
              <a:rPr lang="en-US" altLang="ko-KR" sz="1400" dirty="0"/>
              <a:t>, </a:t>
            </a:r>
            <a:r>
              <a:rPr lang="ko-KR" altLang="ko-KR" sz="1400" dirty="0"/>
              <a:t>내부적으로는</a:t>
            </a:r>
            <a:r>
              <a:rPr lang="en-US" altLang="ko-KR" sz="1400" dirty="0"/>
              <a:t> __call__ </a:t>
            </a:r>
            <a:r>
              <a:rPr lang="ko-KR" altLang="ko-KR" sz="1400" dirty="0" err="1"/>
              <a:t>메소드가</a:t>
            </a:r>
            <a:r>
              <a:rPr lang="ko-KR" altLang="ko-KR" sz="1400" dirty="0"/>
              <a:t> 호출됩니다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16940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09/decorator1.py(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선언과 사용 </a:t>
            </a:r>
            <a:r>
              <a:rPr lang="en-US" altLang="ko-KR" dirty="0" smtClean="0"/>
              <a:t>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5400"/>
            <a:ext cx="79248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print("Initializing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...")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f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__call__(self):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 ("Begin :{0}".format( self.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.__name__))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 ("End :{0}".format(self.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.__name__))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print("Hello.")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2611438" y="3048000"/>
            <a:ext cx="123825" cy="504825"/>
          </a:xfrm>
          <a:prstGeom prst="curvedConnector3">
            <a:avLst>
              <a:gd name="adj1" fmla="val 43461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사각형 설명선 11"/>
          <p:cNvSpPr/>
          <p:nvPr/>
        </p:nvSpPr>
        <p:spPr>
          <a:xfrm>
            <a:off x="3725863" y="3323590"/>
            <a:ext cx="2828925" cy="581025"/>
          </a:xfrm>
          <a:prstGeom prst="wedgeRectCallout">
            <a:avLst>
              <a:gd name="adj1" fmla="val -70167"/>
              <a:gd name="adj2" fmla="val -438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print_hello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받아둡니다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62200" y="4466424"/>
            <a:ext cx="2041980" cy="723900"/>
          </a:xfrm>
          <a:prstGeom prst="wedgeRectCallout">
            <a:avLst>
              <a:gd name="adj1" fmla="val -61781"/>
              <a:gd name="adj2" fmla="val -196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__call__()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덕에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객체를 호출하듯 사용할 수 있습니다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868375" y="4082365"/>
            <a:ext cx="3208825" cy="988695"/>
          </a:xfrm>
          <a:prstGeom prst="wedgeRectCallout">
            <a:avLst>
              <a:gd name="adj1" fmla="val -66463"/>
              <a:gd name="adj2" fmla="val -35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인스턴스를 만들어지며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__init__()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메소드가 호출됩니다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print_hello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식별자는 앞에서 정의한 함수가 아닌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MyDecorator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객체입니다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990600" y="5309681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&gt;decorator1.py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Initializing </a:t>
            </a:r>
            <a:r>
              <a:rPr lang="en-US" altLang="ko-KR" sz="1100" dirty="0" err="1"/>
              <a:t>MyDecorator</a:t>
            </a:r>
            <a:r>
              <a:rPr lang="en-US" altLang="ko-KR" sz="1100" dirty="0"/>
              <a:t>...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Begin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Hello.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End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9367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09/decorator2.py(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선언과 사용 </a:t>
            </a:r>
            <a:r>
              <a:rPr lang="en-US" altLang="ko-KR" dirty="0" smtClean="0"/>
              <a:t>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5400"/>
            <a:ext cx="79248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class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</a:rPr>
              <a:t>__(self, f):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print("Initializing </a:t>
            </a:r>
            <a:r>
              <a:rPr lang="en-US" altLang="ko-KR" sz="1400" dirty="0" err="1">
                <a:solidFill>
                  <a:schemeClr val="bg1"/>
                </a:solidFill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</a:rPr>
              <a:t>...")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</a:rPr>
              <a:t> = f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__call__(self):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("Begin :{0}".format( self.</a:t>
            </a:r>
            <a:r>
              <a:rPr lang="en-US" altLang="ko-KR" sz="1400" dirty="0" err="1">
                <a:solidFill>
                  <a:schemeClr val="bg1"/>
                </a:solidFill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</a:rPr>
              <a:t>.__name__))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("End :{0}".format(self.</a:t>
            </a:r>
            <a:r>
              <a:rPr lang="en-US" altLang="ko-KR" sz="1400" dirty="0" err="1">
                <a:solidFill>
                  <a:schemeClr val="bg1"/>
                </a:solidFill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</a:rPr>
              <a:t>.__name__))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@</a:t>
            </a:r>
            <a:r>
              <a:rPr lang="en-US" altLang="ko-KR" sz="1400" dirty="0" err="1">
                <a:solidFill>
                  <a:srgbClr val="FFFF00"/>
                </a:solidFill>
              </a:rPr>
              <a:t>MyDecorator</a:t>
            </a:r>
            <a:r>
              <a:rPr lang="en-US" altLang="ko-KR" sz="1400" dirty="0">
                <a:solidFill>
                  <a:srgbClr val="FFFF00"/>
                </a:solidFill>
              </a:rPr>
              <a:t>        </a:t>
            </a:r>
            <a:endParaRPr lang="ko-KR" altLang="ko-KR" sz="14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</a:rPr>
              <a:t>():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print("Hello.")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990600" y="5309681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&gt;decorator2.py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Initializing </a:t>
            </a:r>
            <a:r>
              <a:rPr lang="en-US" altLang="ko-KR" sz="1100" dirty="0" err="1"/>
              <a:t>MyDecorator</a:t>
            </a:r>
            <a:r>
              <a:rPr lang="en-US" altLang="ko-KR" sz="1100" dirty="0"/>
              <a:t>...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Begin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Hello.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End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30241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</a:t>
            </a:r>
            <a:r>
              <a:rPr lang="en-US" altLang="ko-KR" dirty="0"/>
              <a:t>for</a:t>
            </a:r>
            <a:r>
              <a:rPr lang="ko-KR" altLang="ko-KR" dirty="0"/>
              <a:t>문을 실행할 때 가장먼저 하는 일은 순회하려는 객체의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__() </a:t>
            </a:r>
            <a:r>
              <a:rPr lang="ko-KR" altLang="ko-KR" dirty="0" err="1"/>
              <a:t>메소드를</a:t>
            </a:r>
            <a:r>
              <a:rPr lang="ko-KR" altLang="ko-KR" dirty="0"/>
              <a:t> </a:t>
            </a:r>
            <a:r>
              <a:rPr lang="ko-KR" altLang="ko-KR" dirty="0" smtClean="0"/>
              <a:t>호출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__() </a:t>
            </a:r>
            <a:r>
              <a:rPr lang="ko-KR" altLang="ko-KR" dirty="0" err="1"/>
              <a:t>메소드는</a:t>
            </a:r>
            <a:r>
              <a:rPr lang="ko-KR" altLang="ko-KR" dirty="0"/>
              <a:t> </a:t>
            </a:r>
            <a:r>
              <a:rPr lang="ko-KR" altLang="ko-KR" dirty="0" err="1"/>
              <a:t>이터레이터</a:t>
            </a:r>
            <a:r>
              <a:rPr lang="en-US" altLang="ko-KR" dirty="0"/>
              <a:t>(Iterator)</a:t>
            </a:r>
            <a:r>
              <a:rPr lang="ko-KR" altLang="ko-KR" dirty="0"/>
              <a:t>라고 하는 특별한 객체를 </a:t>
            </a:r>
            <a:r>
              <a:rPr lang="en-US" altLang="ko-KR" dirty="0"/>
              <a:t>for</a:t>
            </a:r>
            <a:r>
              <a:rPr lang="ko-KR" altLang="ko-KR" dirty="0"/>
              <a:t>문에게 </a:t>
            </a:r>
            <a:r>
              <a:rPr lang="ko-KR" altLang="ko-KR" dirty="0" smtClean="0"/>
              <a:t>반환</a:t>
            </a:r>
            <a:r>
              <a:rPr lang="en-US" altLang="ko-KR" dirty="0" smtClean="0"/>
              <a:t>(</a:t>
            </a:r>
            <a:r>
              <a:rPr lang="ko-KR" altLang="ko-KR" dirty="0" err="1"/>
              <a:t>이터레이터는</a:t>
            </a:r>
            <a:r>
              <a:rPr lang="ko-KR" altLang="ko-KR" dirty="0"/>
              <a:t> </a:t>
            </a:r>
            <a:r>
              <a:rPr lang="en-US" altLang="ko-KR" dirty="0"/>
              <a:t>__next__() </a:t>
            </a:r>
            <a:r>
              <a:rPr lang="ko-KR" altLang="ko-KR" dirty="0" err="1"/>
              <a:t>메소드를</a:t>
            </a:r>
            <a:r>
              <a:rPr lang="ko-KR" altLang="ko-KR" dirty="0"/>
              <a:t> 구현하는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</a:t>
            </a:r>
            <a:r>
              <a:rPr lang="ko-KR" altLang="ko-KR" dirty="0"/>
              <a:t>문은 매 반복을 수행할 때마다 바로 이 </a:t>
            </a:r>
            <a:r>
              <a:rPr lang="en-US" altLang="ko-KR" dirty="0"/>
              <a:t>__next__()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호출하여 </a:t>
            </a:r>
            <a:r>
              <a:rPr lang="ko-KR" altLang="ko-KR" dirty="0" smtClean="0"/>
              <a:t>다음 </a:t>
            </a:r>
            <a:r>
              <a:rPr lang="ko-KR" altLang="ko-KR" dirty="0"/>
              <a:t>요소를 </a:t>
            </a:r>
            <a:r>
              <a:rPr lang="ko-KR" altLang="ko-KR" dirty="0" smtClean="0"/>
              <a:t>얻어</a:t>
            </a:r>
            <a:r>
              <a:rPr lang="ko-KR" altLang="en-US" dirty="0" smtClean="0"/>
              <a:t>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range() </a:t>
            </a:r>
            <a:r>
              <a:rPr lang="ko-KR" altLang="en-US" dirty="0" smtClean="0"/>
              <a:t>함수가 반환하는 객체도 </a:t>
            </a:r>
            <a:r>
              <a:rPr lang="ko-KR" altLang="en-US" dirty="0" err="1" smtClean="0"/>
              <a:t>순회가능한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ko-KR" sz="2000" dirty="0" err="1"/>
              <a:t>이터레이터와</a:t>
            </a:r>
            <a:r>
              <a:rPr lang="ko-KR" altLang="ko-KR" sz="2000" dirty="0"/>
              <a:t> 순회 가능한 객체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3875544"/>
            <a:ext cx="79248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iterator = range(3).__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"&lt;pyshell#22&gt;", line 1, in &lt;module&gt;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StopIteration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4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09/iterator.py(</a:t>
            </a:r>
            <a:r>
              <a:rPr lang="ko-KR" altLang="en-US" dirty="0" smtClean="0"/>
              <a:t>직접 구현한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ko-KR" sz="2000" dirty="0" err="1"/>
              <a:t>이터레이터와</a:t>
            </a:r>
            <a:r>
              <a:rPr lang="ko-KR" altLang="ko-KR" sz="2000" dirty="0"/>
              <a:t> 순회 가능한 객체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5400"/>
            <a:ext cx="79248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MyRange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start, end):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start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end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self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__next__(self):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current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+=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current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raise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StopIteration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MyRange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(0, 5):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0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4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0924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제네레이터</a:t>
            </a:r>
            <a:r>
              <a:rPr lang="en-US" altLang="ko-KR" dirty="0"/>
              <a:t>(Generator)</a:t>
            </a:r>
            <a:r>
              <a:rPr lang="ko-KR" altLang="ko-KR" dirty="0"/>
              <a:t>는 </a:t>
            </a:r>
            <a:r>
              <a:rPr lang="en-US" altLang="ko-KR" dirty="0" smtClean="0"/>
              <a:t>yield</a:t>
            </a:r>
            <a:r>
              <a:rPr lang="ko-KR" altLang="ko-KR" dirty="0"/>
              <a:t>문을 이용하여 </a:t>
            </a:r>
            <a:r>
              <a:rPr lang="ko-KR" altLang="en-US" dirty="0" err="1" smtClean="0"/>
              <a:t>이터레이터보다</a:t>
            </a:r>
            <a:r>
              <a:rPr lang="ko-KR" altLang="en-US" dirty="0" smtClean="0"/>
              <a:t> 더 간단한 방법으로 </a:t>
            </a:r>
            <a:r>
              <a:rPr lang="ko-KR" altLang="en-US" dirty="0" err="1" smtClean="0"/>
              <a:t>순회가능한</a:t>
            </a:r>
            <a:r>
              <a:rPr lang="ko-KR" altLang="en-US" dirty="0" smtClean="0"/>
              <a:t> 객체를 만들게 해줌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yield</a:t>
            </a:r>
            <a:r>
              <a:rPr lang="ko-KR" altLang="ko-KR" dirty="0"/>
              <a:t>문은 </a:t>
            </a:r>
            <a:r>
              <a:rPr lang="en-US" altLang="ko-KR" dirty="0" smtClean="0"/>
              <a:t>return</a:t>
            </a:r>
            <a:r>
              <a:rPr lang="ko-KR" altLang="ko-KR" dirty="0"/>
              <a:t>문처럼 함수를 실행하다가 값을 반환하지만</a:t>
            </a:r>
            <a:r>
              <a:rPr lang="en-US" altLang="ko-KR" dirty="0"/>
              <a:t>, return</a:t>
            </a:r>
            <a:r>
              <a:rPr lang="ko-KR" altLang="ko-KR" dirty="0"/>
              <a:t>문과는 달리 함수를 종료시키지는 않고 </a:t>
            </a:r>
            <a:r>
              <a:rPr lang="ko-KR" altLang="ko-KR" dirty="0" err="1" smtClean="0"/>
              <a:t>중단시켜놓기만</a:t>
            </a:r>
            <a:r>
              <a:rPr lang="ko-KR" altLang="en-US" dirty="0" err="1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09/generator.py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제네레이터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2743200"/>
            <a:ext cx="79248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YourRange</a:t>
            </a:r>
            <a:r>
              <a:rPr lang="en-US" altLang="ko-KR" sz="1400" dirty="0">
                <a:solidFill>
                  <a:schemeClr val="bg1"/>
                </a:solidFill>
              </a:rPr>
              <a:t>(start, end):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current = start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while</a:t>
            </a:r>
            <a:r>
              <a:rPr lang="en-US" altLang="ko-KR" sz="1400" dirty="0">
                <a:solidFill>
                  <a:schemeClr val="bg1"/>
                </a:solidFill>
              </a:rPr>
              <a:t> current &lt; end: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b="1" dirty="0">
                <a:solidFill>
                  <a:schemeClr val="bg1"/>
                </a:solidFill>
              </a:rPr>
              <a:t>yield</a:t>
            </a:r>
            <a:r>
              <a:rPr lang="en-US" altLang="ko-KR" sz="1400" dirty="0">
                <a:solidFill>
                  <a:schemeClr val="bg1"/>
                </a:solidFill>
              </a:rPr>
              <a:t> current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current += 1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return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in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YourRange</a:t>
            </a:r>
            <a:r>
              <a:rPr lang="en-US" altLang="ko-KR" sz="1400" dirty="0">
                <a:solidFill>
                  <a:schemeClr val="bg1"/>
                </a:solidFill>
              </a:rPr>
              <a:t>(0, 5):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3340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0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4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38665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i="1" dirty="0"/>
              <a:t>객체</a:t>
            </a:r>
            <a:r>
              <a:rPr lang="en-US" altLang="ko-KR" i="1" dirty="0"/>
              <a:t>(Object) = </a:t>
            </a:r>
            <a:r>
              <a:rPr lang="ko-KR" altLang="ko-KR" i="1" dirty="0"/>
              <a:t>속성</a:t>
            </a:r>
            <a:r>
              <a:rPr lang="en-US" altLang="ko-KR" i="1" dirty="0"/>
              <a:t>(Attribute) + </a:t>
            </a:r>
            <a:r>
              <a:rPr lang="ko-KR" altLang="ko-KR" i="1" dirty="0"/>
              <a:t>기능</a:t>
            </a:r>
            <a:r>
              <a:rPr lang="en-US" altLang="ko-KR" i="1" dirty="0"/>
              <a:t>(Method</a:t>
            </a:r>
            <a:r>
              <a:rPr lang="en-US" altLang="ko-KR" i="1" dirty="0" smtClean="0"/>
              <a:t>)</a:t>
            </a:r>
          </a:p>
          <a:p>
            <a:endParaRPr lang="en-US" altLang="ko-KR" i="1" dirty="0"/>
          </a:p>
          <a:p>
            <a:r>
              <a:rPr lang="ko-KR" altLang="ko-KR" dirty="0"/>
              <a:t>속성은 사물의 </a:t>
            </a:r>
            <a:r>
              <a:rPr lang="ko-KR" altLang="ko-KR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자동차의 속성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바디의 </a:t>
            </a:r>
            <a:r>
              <a:rPr lang="ko-KR" altLang="ko-KR" dirty="0"/>
              <a:t>색</a:t>
            </a:r>
            <a:r>
              <a:rPr lang="en-US" altLang="ko-KR" dirty="0"/>
              <a:t>, </a:t>
            </a:r>
            <a:r>
              <a:rPr lang="ko-KR" altLang="ko-KR" dirty="0"/>
              <a:t>바퀴의 크기</a:t>
            </a:r>
            <a:r>
              <a:rPr lang="en-US" altLang="ko-KR" dirty="0"/>
              <a:t>, </a:t>
            </a:r>
            <a:r>
              <a:rPr lang="ko-KR" altLang="ko-KR" dirty="0"/>
              <a:t>엔진의 </a:t>
            </a:r>
            <a:r>
              <a:rPr lang="ko-KR" altLang="ko-KR" dirty="0" smtClean="0"/>
              <a:t>배기량</a:t>
            </a:r>
            <a:endParaRPr lang="en-US" altLang="ko-KR" dirty="0" smtClean="0"/>
          </a:p>
          <a:p>
            <a:r>
              <a:rPr lang="ko-KR" altLang="ko-KR" dirty="0"/>
              <a:t>기능은 어떤 것의 특징적인 </a:t>
            </a:r>
            <a:r>
              <a:rPr lang="ko-KR" altLang="ko-KR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자동차의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우회전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속성과 기능을 들어 자동차를 묘사하면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  <a:endParaRPr lang="ko-KR" altLang="ko-KR" dirty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</a:t>
            </a:r>
            <a:r>
              <a:rPr lang="ko-KR" altLang="ko-KR" sz="2000" dirty="0" smtClean="0"/>
              <a:t>프로그래밍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객체와 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추상 기반 클래스</a:t>
            </a:r>
            <a:r>
              <a:rPr lang="en-US" altLang="ko-KR" dirty="0"/>
              <a:t>(Abstract Base </a:t>
            </a:r>
            <a:r>
              <a:rPr lang="en-US" altLang="ko-KR" b="1" dirty="0"/>
              <a:t>Class</a:t>
            </a:r>
            <a:r>
              <a:rPr lang="en-US" altLang="ko-KR" dirty="0"/>
              <a:t>)</a:t>
            </a:r>
            <a:r>
              <a:rPr lang="ko-KR" altLang="ko-KR" dirty="0"/>
              <a:t>는 자식 클래스가 갖춰야 할 특징</a:t>
            </a:r>
            <a:r>
              <a:rPr lang="en-US" altLang="ko-KR" dirty="0"/>
              <a:t>(</a:t>
            </a:r>
            <a:r>
              <a:rPr lang="ko-KR" altLang="ko-KR" dirty="0" err="1"/>
              <a:t>메소드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smtClean="0"/>
              <a:t>강제</a:t>
            </a:r>
            <a:endParaRPr lang="en-US" altLang="ko-KR" dirty="0" smtClean="0"/>
          </a:p>
          <a:p>
            <a:pPr lvl="1"/>
            <a:r>
              <a:rPr lang="ko-KR" altLang="ko-KR" dirty="0"/>
              <a:t>추상 기반 클래스를 정의할 때는 다음과 같이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ko-KR" dirty="0"/>
              <a:t>모듈의</a:t>
            </a:r>
            <a:r>
              <a:rPr lang="en-US" altLang="ko-KR" dirty="0"/>
              <a:t> </a:t>
            </a:r>
            <a:r>
              <a:rPr lang="en-US" altLang="ko-KR" dirty="0" err="1"/>
              <a:t>ABCMeta</a:t>
            </a:r>
            <a:r>
              <a:rPr lang="en-US" altLang="ko-KR" dirty="0"/>
              <a:t> </a:t>
            </a:r>
            <a:r>
              <a:rPr lang="ko-KR" altLang="ko-KR" dirty="0"/>
              <a:t>클래스와</a:t>
            </a:r>
            <a:r>
              <a:rPr lang="en-US" altLang="ko-KR" dirty="0"/>
              <a:t> 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ko-KR" dirty="0" err="1"/>
              <a:t>데코레이터를</a:t>
            </a:r>
            <a:r>
              <a:rPr lang="ko-KR" altLang="ko-KR" dirty="0"/>
              <a:t> </a:t>
            </a:r>
            <a:r>
              <a:rPr lang="ko-KR" altLang="ko-KR" dirty="0" smtClean="0"/>
              <a:t>이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(ABC</a:t>
            </a:r>
            <a:r>
              <a:rPr lang="ko-KR" altLang="en-US" dirty="0" smtClean="0"/>
              <a:t>의 규칙을 위반했을 때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상속의 조건 </a:t>
            </a:r>
            <a:r>
              <a:rPr lang="en-US" altLang="ko-KR" sz="2000" dirty="0"/>
              <a:t>: </a:t>
            </a:r>
            <a:r>
              <a:rPr lang="ko-KR" altLang="en-US" sz="2000" dirty="0"/>
              <a:t>추상 기반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457200" y="2743200"/>
            <a:ext cx="4724400" cy="304698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from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</a:t>
            </a:r>
            <a:r>
              <a:rPr lang="en-US" altLang="ko-KR" sz="1200" b="1" dirty="0"/>
              <a:t>import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ABCMeta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from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</a:t>
            </a:r>
            <a:r>
              <a:rPr lang="en-US" altLang="ko-KR" sz="1200" b="1" dirty="0"/>
              <a:t>import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abstractmethod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ABCMeta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@</a:t>
            </a:r>
            <a:r>
              <a:rPr lang="en-US" altLang="ko-KR" sz="1200" dirty="0" err="1"/>
              <a:t>abstractmethod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Quack(self):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    </a:t>
            </a:r>
            <a:r>
              <a:rPr lang="en-US" altLang="ko-KR" sz="1200" b="1" dirty="0"/>
              <a:t>pass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Duck(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</a:t>
            </a:r>
            <a:r>
              <a:rPr lang="en-US" altLang="ko-KR" sz="1200" b="1" dirty="0"/>
              <a:t>pass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duck = Duck()</a:t>
            </a:r>
            <a:endParaRPr lang="ko-KR" altLang="ko-KR" sz="1200" dirty="0"/>
          </a:p>
          <a:p>
            <a:pPr latinLnBrk="1"/>
            <a:r>
              <a:rPr lang="en-US" altLang="ko-KR" sz="1200" dirty="0" err="1">
                <a:solidFill>
                  <a:srgbClr val="FFFF00"/>
                </a:solidFill>
              </a:rPr>
              <a:t>Traceback</a:t>
            </a:r>
            <a:r>
              <a:rPr lang="en-US" altLang="ko-KR" sz="1200" dirty="0">
                <a:solidFill>
                  <a:srgbClr val="FFFF00"/>
                </a:solidFill>
              </a:rPr>
              <a:t> (most recent call last):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>
                <a:solidFill>
                  <a:srgbClr val="FFFF00"/>
                </a:solidFill>
              </a:rPr>
              <a:t>  File "&lt;pyshell#6&gt;", line 1, </a:t>
            </a:r>
            <a:r>
              <a:rPr lang="en-US" altLang="ko-KR" sz="1200" b="1" dirty="0">
                <a:solidFill>
                  <a:srgbClr val="FFFF00"/>
                </a:solidFill>
              </a:rPr>
              <a:t>in</a:t>
            </a:r>
            <a:r>
              <a:rPr lang="en-US" altLang="ko-KR" sz="1200" dirty="0">
                <a:solidFill>
                  <a:srgbClr val="FFFF00"/>
                </a:solidFill>
              </a:rPr>
              <a:t> &lt;module&gt;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>
                <a:solidFill>
                  <a:srgbClr val="FFFF00"/>
                </a:solidFill>
              </a:rPr>
              <a:t>    duck = Duck()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 err="1">
                <a:solidFill>
                  <a:srgbClr val="FFFF00"/>
                </a:solidFill>
              </a:rPr>
              <a:t>TypeError</a:t>
            </a:r>
            <a:r>
              <a:rPr lang="en-US" altLang="ko-KR" sz="1200" dirty="0">
                <a:solidFill>
                  <a:srgbClr val="FFFF00"/>
                </a:solidFill>
              </a:rPr>
              <a:t>: Can't instantiate abstract </a:t>
            </a:r>
            <a:r>
              <a:rPr lang="en-US" altLang="ko-KR" sz="1200" b="1" dirty="0">
                <a:solidFill>
                  <a:srgbClr val="FFFF00"/>
                </a:solidFill>
              </a:rPr>
              <a:t>class</a:t>
            </a:r>
            <a:r>
              <a:rPr lang="en-US" altLang="ko-KR" sz="1200" dirty="0">
                <a:solidFill>
                  <a:srgbClr val="FFFF00"/>
                </a:solidFill>
              </a:rPr>
              <a:t> Duck </a:t>
            </a:r>
            <a:r>
              <a:rPr lang="en-US" altLang="ko-KR" sz="1200" b="1" dirty="0">
                <a:solidFill>
                  <a:srgbClr val="FFFF00"/>
                </a:solidFill>
              </a:rPr>
              <a:t>with</a:t>
            </a:r>
            <a:r>
              <a:rPr lang="en-US" altLang="ko-KR" sz="1200" dirty="0">
                <a:solidFill>
                  <a:srgbClr val="FFFF00"/>
                </a:solidFill>
              </a:rPr>
              <a:t> abstract methods Quack</a:t>
            </a:r>
            <a:endParaRPr lang="ko-KR" altLang="ko-KR" sz="12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5257800" y="2743200"/>
            <a:ext cx="3733800" cy="156966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Duck(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Quack(self):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print("[Duck] Quack")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duck = Duck()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dirty="0" err="1"/>
              <a:t>duck.Quack</a:t>
            </a:r>
            <a:r>
              <a:rPr lang="en-US" altLang="ko-KR" sz="1200" dirty="0"/>
              <a:t>()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[Duck] Quack</a:t>
            </a:r>
            <a:endParaRPr lang="ko-KR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5181600" y="2253397"/>
            <a:ext cx="3927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규칙을 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9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다음과 같이 묘사한 자동차를 코드로 표현하면</a:t>
            </a:r>
            <a:r>
              <a:rPr lang="en-US" altLang="ko-KR" dirty="0" smtClean="0"/>
              <a:t>... (1)</a:t>
            </a:r>
          </a:p>
          <a:p>
            <a:pPr lvl="1"/>
            <a:r>
              <a:rPr lang="en-US" altLang="ko-KR" dirty="0" smtClean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8077200" cy="378565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color = 0xFF0000   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wheel_size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displacement = 2000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endParaRPr lang="ko-KR" altLang="en-US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8" name="폭발 2 7"/>
          <p:cNvSpPr/>
          <p:nvPr/>
        </p:nvSpPr>
        <p:spPr>
          <a:xfrm>
            <a:off x="4120662" y="2971800"/>
            <a:ext cx="5023338" cy="202809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b="1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아직 속성과 </a:t>
            </a:r>
            <a:r>
              <a:rPr lang="ko-KR" altLang="en-US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기능이 흩어져있음</a:t>
            </a:r>
            <a:r>
              <a:rPr lang="en-US" altLang="ko-KR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.</a:t>
            </a:r>
            <a:endParaRPr lang="ko-KR" altLang="en-US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9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다음과 같이 묘사한 자동차를 코드로 표현하면</a:t>
            </a:r>
            <a:r>
              <a:rPr lang="en-US" altLang="ko-KR" dirty="0" smtClean="0"/>
              <a:t>... (2)</a:t>
            </a:r>
          </a:p>
          <a:p>
            <a:pPr lvl="1"/>
            <a:r>
              <a:rPr lang="en-US" altLang="ko-KR" dirty="0" smtClean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8077200" cy="43396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</a:t>
            </a:r>
            <a:r>
              <a:rPr lang="en-US" altLang="ko-KR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Car:</a:t>
            </a: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self.color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0xFF0000   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self.wheel_size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self.displacement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2000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6362491" y="2531921"/>
            <a:ext cx="2433638" cy="828675"/>
          </a:xfrm>
          <a:prstGeom prst="wedgeRectCallout">
            <a:avLst>
              <a:gd name="adj1" fmla="val -67158"/>
              <a:gd name="adj2" fmla="val -4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차의 색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바퀴 크기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배기량을 나타내는 변수를 정의합니다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429827" y="2029067"/>
            <a:ext cx="3154045" cy="323850"/>
          </a:xfrm>
          <a:prstGeom prst="wedgeRectCallout">
            <a:avLst>
              <a:gd name="adj1" fmla="val -64138"/>
              <a:gd name="adj2" fmla="val 348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클래스의 정의 시작을 알립니다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712777" y="2766879"/>
            <a:ext cx="104775" cy="342900"/>
          </a:xfrm>
          <a:prstGeom prst="rightBrac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5298989" y="4020470"/>
            <a:ext cx="2162175" cy="666750"/>
          </a:xfrm>
          <a:prstGeom prst="wedgeRectCallout">
            <a:avLst>
              <a:gd name="adj1" fmla="val -68039"/>
              <a:gd name="adj2" fmla="val -19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전진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좌회전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우회전 함수를 정의합니다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419600" y="3672664"/>
            <a:ext cx="361950" cy="2575735"/>
          </a:xfrm>
          <a:prstGeom prst="rightBrace">
            <a:avLst>
              <a:gd name="adj1" fmla="val 8333"/>
              <a:gd name="adj2" fmla="val 233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81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앞에서 만든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클래스는 </a:t>
            </a:r>
            <a:r>
              <a:rPr lang="ko-KR" altLang="en-US" u="sng" dirty="0" err="1" smtClean="0"/>
              <a:t>자료형</a:t>
            </a:r>
            <a:endParaRPr lang="en-US" altLang="ko-KR" u="sng" dirty="0" smtClean="0"/>
          </a:p>
          <a:p>
            <a:r>
              <a:rPr lang="en-US" altLang="ko-KR" dirty="0" smtClean="0"/>
              <a:t>Car </a:t>
            </a:r>
            <a:r>
              <a:rPr lang="ko-KR" altLang="en-US" dirty="0" smtClean="0"/>
              <a:t>클래스의 객체는 다음과 같이 정의함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대신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라는 용어를 사용하기도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클래스가 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객체는 그 설계를 바탕으로 실체화한 것이라는 뜻에서 유래한 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객체뿐 아니라 변수도 </a:t>
            </a:r>
            <a:r>
              <a:rPr lang="ko-KR" altLang="en-US" dirty="0" err="1" smtClean="0"/>
              <a:t>인스턴스라고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메모리에 실체화한 것이 변수이기 때문임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 err="1" smtClean="0"/>
              <a:t>num</a:t>
            </a:r>
            <a:r>
              <a:rPr lang="en-US" altLang="ko-KR" dirty="0" smtClean="0"/>
              <a:t> = 123      # </a:t>
            </a:r>
            <a:r>
              <a:rPr lang="ko-KR" altLang="ko-KR" dirty="0" err="1" smtClean="0"/>
              <a:t>자료형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num</a:t>
            </a:r>
            <a:endParaRPr lang="ko-KR" altLang="ko-KR" dirty="0" smtClean="0"/>
          </a:p>
          <a:p>
            <a:pPr latinLnBrk="1"/>
            <a:r>
              <a:rPr lang="en-US" altLang="ko-KR" b="1" dirty="0" err="1" smtClean="0">
                <a:solidFill>
                  <a:srgbClr val="FF0000"/>
                </a:solidFill>
              </a:rPr>
              <a:t>my_car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 Car() # </a:t>
            </a:r>
            <a:r>
              <a:rPr lang="ko-KR" altLang="ko-KR" b="1" dirty="0" err="1">
                <a:solidFill>
                  <a:srgbClr val="FF0000"/>
                </a:solidFill>
              </a:rPr>
              <a:t>자료형</a:t>
            </a:r>
            <a:r>
              <a:rPr lang="en-US" altLang="ko-KR" b="1" dirty="0">
                <a:solidFill>
                  <a:srgbClr val="FF0000"/>
                </a:solidFill>
              </a:rPr>
              <a:t>: Car </a:t>
            </a:r>
            <a:r>
              <a:rPr lang="ko-KR" altLang="ko-KR" b="1" dirty="0">
                <a:solidFill>
                  <a:srgbClr val="FF0000"/>
                </a:solidFill>
              </a:rPr>
              <a:t>클래스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ko-KR" b="1" dirty="0">
                <a:solidFill>
                  <a:srgbClr val="FF0000"/>
                </a:solidFill>
              </a:rPr>
              <a:t>객체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my_car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4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컴퓨터의 업그레이드가 용이한 이유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컴퓨터 부품간의 결합도</a:t>
            </a:r>
            <a:r>
              <a:rPr lang="en-US" altLang="ko-KR" dirty="0" smtClean="0"/>
              <a:t>(coupling)</a:t>
            </a:r>
            <a:r>
              <a:rPr lang="ko-KR" altLang="en-US" dirty="0" smtClean="0"/>
              <a:t>가 낮기 때문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비해 </a:t>
            </a:r>
            <a:r>
              <a:rPr lang="ko-KR" altLang="en-US" dirty="0" err="1" smtClean="0"/>
              <a:t>태블릿과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업그레이드는 거의 불가능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부품간의 결합도가 매우 높기 때문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결합도는</a:t>
            </a:r>
            <a:r>
              <a:rPr lang="ko-KR" altLang="en-US" dirty="0" smtClean="0"/>
              <a:t> 한 시스템 내의 구성 요소간의 의존성을 나타내는 용어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소프트웨어에서도 결합도가 존재함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</a:t>
            </a:r>
            <a:r>
              <a:rPr lang="en-US" altLang="ko-KR" dirty="0"/>
              <a:t>() </a:t>
            </a:r>
            <a:r>
              <a:rPr lang="ko-KR" altLang="ko-KR" dirty="0"/>
              <a:t>함수를 수정했을 때</a:t>
            </a:r>
            <a:r>
              <a:rPr lang="en-US" altLang="ko-KR" dirty="0"/>
              <a:t> B() </a:t>
            </a:r>
            <a:r>
              <a:rPr lang="ko-KR" altLang="ko-KR" dirty="0"/>
              <a:t>함수의 동작에 부작용이 생긴다면 이 두 함수는 </a:t>
            </a:r>
            <a:r>
              <a:rPr lang="ko-KR" altLang="ko-KR" dirty="0">
                <a:solidFill>
                  <a:srgbClr val="FF0000"/>
                </a:solidFill>
              </a:rPr>
              <a:t>강한 </a:t>
            </a:r>
            <a:r>
              <a:rPr lang="ko-KR" altLang="ko-KR" dirty="0" err="1">
                <a:solidFill>
                  <a:srgbClr val="FF0000"/>
                </a:solidFill>
              </a:rPr>
              <a:t>결합도</a:t>
            </a:r>
            <a:r>
              <a:rPr lang="ko-KR" altLang="ko-KR" dirty="0" err="1"/>
              <a:t>를</a:t>
            </a:r>
            <a:r>
              <a:rPr lang="ko-KR" altLang="ko-KR" dirty="0"/>
              <a:t> 보인다고 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</a:t>
            </a:r>
            <a:r>
              <a:rPr lang="en-US" altLang="ko-KR" dirty="0"/>
              <a:t>() </a:t>
            </a:r>
            <a:r>
              <a:rPr lang="ko-KR" altLang="ko-KR" dirty="0"/>
              <a:t>함수를 수정했는데도 </a:t>
            </a:r>
            <a:r>
              <a:rPr lang="en-US" altLang="ko-KR" dirty="0"/>
              <a:t>B() </a:t>
            </a:r>
            <a:r>
              <a:rPr lang="ko-KR" altLang="ko-KR" dirty="0"/>
              <a:t>함수가 어떤 영향도 받지 않는다면 이 두 함수는 </a:t>
            </a:r>
            <a:r>
              <a:rPr lang="ko-KR" altLang="ko-KR" dirty="0">
                <a:solidFill>
                  <a:srgbClr val="FF0000"/>
                </a:solidFill>
              </a:rPr>
              <a:t>약한 결합</a:t>
            </a:r>
            <a:r>
              <a:rPr lang="ko-KR" altLang="ko-KR" dirty="0"/>
              <a:t>으로 </a:t>
            </a:r>
            <a:r>
              <a:rPr lang="ko-KR" altLang="ko-KR" dirty="0" smtClean="0"/>
              <a:t>이루어져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있다고 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안에 같은 목적과 기능을 위해 묶인 코드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객체 내부에서만 강한 응집력을 발휘하고 객체 외부에 주는 영향은 줄이게 됨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ko-KR" sz="2000" b="1" dirty="0" err="1" smtClean="0"/>
              <a:t>파이썬에서</a:t>
            </a:r>
            <a:r>
              <a:rPr lang="ko-KR" altLang="ko-KR" sz="2000" b="1" dirty="0" smtClean="0"/>
              <a:t> </a:t>
            </a:r>
            <a:r>
              <a:rPr lang="ko-KR" altLang="ko-KR" sz="2000" b="1" dirty="0"/>
              <a:t>코딩하며 객체를 지향한다</a:t>
            </a:r>
            <a:r>
              <a:rPr lang="en-US" altLang="ko-KR" sz="2000" b="1" dirty="0"/>
              <a:t>.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9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클래스는 다음과 같이 </a:t>
            </a:r>
            <a:r>
              <a:rPr lang="en-US" altLang="ko-KR" dirty="0" smtClean="0"/>
              <a:t>class  </a:t>
            </a:r>
            <a:r>
              <a:rPr lang="ko-KR" altLang="en-US" dirty="0" smtClean="0"/>
              <a:t>키워드를 이용하여 정의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클래스의 </a:t>
            </a:r>
            <a:r>
              <a:rPr lang="ko-KR" altLang="ko-KR" dirty="0"/>
              <a:t>코드블록은 변수와 </a:t>
            </a:r>
            <a:r>
              <a:rPr lang="ko-KR" altLang="ko-KR" dirty="0" err="1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로 </a:t>
            </a:r>
            <a:r>
              <a:rPr lang="ko-KR" altLang="ko-KR" dirty="0" smtClean="0"/>
              <a:t>이루어</a:t>
            </a:r>
            <a:r>
              <a:rPr lang="ko-KR" altLang="en-US" dirty="0" smtClean="0"/>
              <a:t>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기능</a:t>
            </a:r>
            <a:r>
              <a:rPr lang="en-US" altLang="ko-KR" dirty="0"/>
              <a:t>(Method) : </a:t>
            </a:r>
            <a:r>
              <a:rPr lang="ko-KR" altLang="ko-KR" dirty="0"/>
              <a:t>객체 지향 프로그래밍에서 사물의 동작을 </a:t>
            </a:r>
            <a:r>
              <a:rPr lang="ko-KR" altLang="en-US" dirty="0" smtClean="0"/>
              <a:t>나타냄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ko-KR" altLang="ko-KR" dirty="0" err="1"/>
              <a:t>메소드</a:t>
            </a:r>
            <a:r>
              <a:rPr lang="en-US" altLang="ko-KR" dirty="0"/>
              <a:t>(Method) : </a:t>
            </a:r>
            <a:r>
              <a:rPr lang="ko-KR" altLang="ko-KR" dirty="0"/>
              <a:t>객체 지향 프로그래밍의 기능에 대응하는 </a:t>
            </a:r>
            <a:r>
              <a:rPr lang="ko-KR" altLang="ko-KR" dirty="0" err="1"/>
              <a:t>파이썬</a:t>
            </a:r>
            <a:r>
              <a:rPr lang="ko-KR" altLang="ko-KR" dirty="0"/>
              <a:t> </a:t>
            </a:r>
            <a:r>
              <a:rPr lang="ko-KR" altLang="ko-KR" dirty="0" smtClean="0"/>
              <a:t>용</a:t>
            </a:r>
            <a:r>
              <a:rPr lang="ko-KR" altLang="en-US" dirty="0" smtClean="0"/>
              <a:t>어</a:t>
            </a:r>
            <a:r>
              <a:rPr lang="en-US" altLang="ko-KR" dirty="0" smtClean="0"/>
              <a:t>. </a:t>
            </a:r>
            <a:r>
              <a:rPr lang="ko-KR" altLang="ko-KR" dirty="0"/>
              <a:t>함수와 거의 동일한 의미이지만 </a:t>
            </a:r>
            <a:r>
              <a:rPr lang="ko-KR" altLang="ko-KR" dirty="0" err="1"/>
              <a:t>메소드는</a:t>
            </a:r>
            <a:r>
              <a:rPr lang="ko-KR" altLang="ko-KR" dirty="0"/>
              <a:t> 클래스의 멤버라는 점이 </a:t>
            </a:r>
            <a:r>
              <a:rPr lang="ko-KR" altLang="ko-KR" dirty="0" smtClean="0"/>
              <a:t>다</a:t>
            </a:r>
            <a:r>
              <a:rPr lang="ko-KR" altLang="en-US" dirty="0" smtClean="0"/>
              <a:t>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함수</a:t>
            </a:r>
            <a:r>
              <a:rPr lang="en-US" altLang="ko-KR" dirty="0"/>
              <a:t>(Function) : </a:t>
            </a:r>
            <a:r>
              <a:rPr lang="ko-KR" altLang="ko-KR" dirty="0"/>
              <a:t>일련의 코드를 하나의 이름 아래 묶은 코드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멤버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데이터 속성에 접근하기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객체의 멤버에 접근할 때는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클래스의 정의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ko-KR" altLang="ko-KR" sz="1600" dirty="0"/>
              <a:t>클래스이름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ko-KR" altLang="ko-KR" sz="1600" dirty="0"/>
              <a:t>코드블록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556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 err="1" smtClean="0"/>
              <a:t>my_car</a:t>
            </a:r>
            <a:r>
              <a:rPr lang="en-US" altLang="ko-KR" sz="1600" dirty="0" smtClean="0"/>
              <a:t> = Car()</a:t>
            </a:r>
          </a:p>
          <a:p>
            <a:pPr latinLnBrk="1"/>
            <a:r>
              <a:rPr lang="en-US" altLang="ko-KR" sz="1600" dirty="0" smtClean="0"/>
              <a:t>print( </a:t>
            </a:r>
            <a:r>
              <a:rPr lang="en-US" altLang="ko-KR" sz="1600" dirty="0" err="1" smtClean="0"/>
              <a:t>my_car</a:t>
            </a:r>
            <a:r>
              <a:rPr lang="en-US" altLang="ko-KR" sz="2400" b="1" dirty="0" err="1" smtClean="0"/>
              <a:t>.</a:t>
            </a:r>
            <a:r>
              <a:rPr lang="en-US" altLang="ko-KR" sz="1600" dirty="0" err="1" smtClean="0"/>
              <a:t>color</a:t>
            </a:r>
            <a:r>
              <a:rPr lang="en-US" altLang="ko-KR" sz="1600" dirty="0" smtClean="0"/>
              <a:t> )</a:t>
            </a:r>
            <a:endParaRPr lang="ko-KR" altLang="ko-KR" sz="1600" dirty="0"/>
          </a:p>
        </p:txBody>
      </p:sp>
      <p:sp>
        <p:nvSpPr>
          <p:cNvPr id="10" name="사각형 설명선 9"/>
          <p:cNvSpPr/>
          <p:nvPr/>
        </p:nvSpPr>
        <p:spPr>
          <a:xfrm>
            <a:off x="1295400" y="6399212"/>
            <a:ext cx="3276600" cy="333375"/>
          </a:xfrm>
          <a:prstGeom prst="wedgeRectCallout">
            <a:avLst>
              <a:gd name="adj1" fmla="val -22914"/>
              <a:gd name="adj2" fmla="val -934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my_car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멤버에 접근하게 해줍니다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09/Car.py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19200"/>
            <a:ext cx="5334000" cy="51013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Car: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self.color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0xFF0000   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self.wheel_size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self.displacement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2000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endParaRPr lang="ko-KR" altLang="en-US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#Car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클래스 정의 종료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아래는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Car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클래스의 </a:t>
            </a:r>
            <a:r>
              <a:rPr lang="ko-KR" altLang="en-US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인스턴스를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정의하고 사용하는 코드</a:t>
            </a:r>
          </a:p>
          <a:p>
            <a:pPr algn="just" latinLnBrk="1"/>
            <a:endParaRPr lang="ko-KR" altLang="en-US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Car()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print('0x{:02X}'.format(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my_car.color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my_car.wheel_size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my_car.displacement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my_car.forward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my_car.backward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my_car.turn_left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my_car.turn_right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6324600" y="1600200"/>
            <a:ext cx="17526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&gt;Car.py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0xFF0000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16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2000</a:t>
            </a:r>
          </a:p>
        </p:txBody>
      </p:sp>
      <p:sp>
        <p:nvSpPr>
          <p:cNvPr id="13" name="내용 개체 틀 5"/>
          <p:cNvSpPr txBox="1">
            <a:spLocks/>
          </p:cNvSpPr>
          <p:nvPr/>
        </p:nvSpPr>
        <p:spPr bwMode="auto">
          <a:xfrm>
            <a:off x="5791200" y="1143000"/>
            <a:ext cx="22156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36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17340</TotalTime>
  <Words>2739</Words>
  <Application>Microsoft Office PowerPoint</Application>
  <PresentationFormat>화면 슬라이드 쇼(4:3)</PresentationFormat>
  <Paragraphs>747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굴림</vt:lpstr>
      <vt:lpstr>Arial</vt:lpstr>
      <vt:lpstr>HY견고딕</vt:lpstr>
      <vt:lpstr>Wingdings</vt:lpstr>
      <vt:lpstr>돋움</vt:lpstr>
      <vt:lpstr>돋움체</vt:lpstr>
      <vt:lpstr>맑은 고딕</vt:lpstr>
      <vt:lpstr>나눔바른고딕</vt:lpstr>
      <vt:lpstr>Times New Roman</vt:lpstr>
      <vt:lpstr>HY헤드라인M</vt:lpstr>
      <vt:lpstr>Verdana</vt:lpstr>
      <vt:lpstr>2_디자인 사용자 지정</vt:lpstr>
      <vt:lpstr>Visio</vt:lpstr>
      <vt:lpstr>객체 지향 프로그래밍과 클래스</vt:lpstr>
      <vt:lpstr>슬라이드 2</vt:lpstr>
      <vt:lpstr>객체 지향 프로그래밍 – 객체와 클래스</vt:lpstr>
      <vt:lpstr>객체 지향 프로그래밍 – 객체와 클래스</vt:lpstr>
      <vt:lpstr>객체 지향 프로그래밍 – 객체와 클래스</vt:lpstr>
      <vt:lpstr>객체 지향 프로그래밍 – 객체와 클래스</vt:lpstr>
      <vt:lpstr>객체 지향 프로그래밍 – 파이썬에서 코딩하며 객체를 지향한다.</vt:lpstr>
      <vt:lpstr>클래스의 정의</vt:lpstr>
      <vt:lpstr>클래스의 정의</vt:lpstr>
      <vt:lpstr>클래스의 정의 - __init__() 메소드를 이용한 초기화</vt:lpstr>
      <vt:lpstr>클래스의 정의 - __init__() 메소드를 이용한 초기화</vt:lpstr>
      <vt:lpstr>클래스의 정의 - self에 대하여</vt:lpstr>
      <vt:lpstr>클래스의 정의 - 정적 메소드와 클래스 메소드</vt:lpstr>
      <vt:lpstr>클래스의 정의 - 정적 메소드와 클래스 메소드</vt:lpstr>
      <vt:lpstr>클래스의 정의 - 정적 메소드와 클래스 메소드</vt:lpstr>
      <vt:lpstr>클래스의 정의 - 정적 메소드와 클래스 메소드</vt:lpstr>
      <vt:lpstr>클래스의 정의 - 클래스 내부에게만 열려있는 프라이빗 멤버</vt:lpstr>
      <vt:lpstr>클래스의 정의 - 클래스 내부에게만 열려있는 프라이빗 멤버</vt:lpstr>
      <vt:lpstr>상속</vt:lpstr>
      <vt:lpstr>상속 – super()</vt:lpstr>
      <vt:lpstr>상속 – 다중 상속</vt:lpstr>
      <vt:lpstr>상속 – 다중 상속</vt:lpstr>
      <vt:lpstr>상속 – 오버라이딩</vt:lpstr>
      <vt:lpstr>데코레이터 : 함수를 꾸미는 객체</vt:lpstr>
      <vt:lpstr>데코레이터 : 함수를 꾸미는 객체</vt:lpstr>
      <vt:lpstr>데코레이터 : 함수를 꾸미는 객체</vt:lpstr>
      <vt:lpstr>for 문으로 순회를 할 수 있는 객체 만들기 - 이터레이터와 순회 가능한 객체</vt:lpstr>
      <vt:lpstr>for 문으로 순회를 할 수 있는 객체 만들기 - 이터레이터와 순회 가능한 객체</vt:lpstr>
      <vt:lpstr>for 문으로 순회를 할 수 있는 객체 만들기 - 제네레이터</vt:lpstr>
      <vt:lpstr>상속의 조건 : 추상 기반 클래스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2642</cp:revision>
  <dcterms:created xsi:type="dcterms:W3CDTF">2004-07-21T02:43:03Z</dcterms:created>
  <dcterms:modified xsi:type="dcterms:W3CDTF">2018-03-13T07:37:07Z</dcterms:modified>
</cp:coreProperties>
</file>