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0" r:id="rId3"/>
    <p:sldId id="542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1" r:id="rId13"/>
    <p:sldId id="580" r:id="rId14"/>
    <p:sldId id="582" r:id="rId15"/>
    <p:sldId id="583" r:id="rId16"/>
    <p:sldId id="584" r:id="rId17"/>
  </p:sldIdLst>
  <p:sldSz cx="9144000" cy="6858000" type="screen4x3"/>
  <p:notesSz cx="6797675" cy="9874250"/>
  <p:embeddedFontLst>
    <p:embeddedFont>
      <p:font typeface="HY견고딕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HY헤드라인M" pitchFamily="18" charset="-127"/>
      <p:regular r:id="rId23"/>
    </p:embeddedFont>
    <p:embeddedFont>
      <p:font typeface="Verdana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>
        <p:scale>
          <a:sx n="70" d="100"/>
          <a:sy n="70" d="100"/>
        </p:scale>
        <p:origin x="-606" y="-60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예외 처리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예외 형식들은 거의 모두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클래스로부터 파생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Exception </a:t>
            </a:r>
            <a:r>
              <a:rPr lang="ko-KR" altLang="ko-KR" sz="2000" dirty="0"/>
              <a:t>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1200" y="1661921"/>
            <a:ext cx="11395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7302295"/>
              </p:ext>
            </p:extLst>
          </p:nvPr>
        </p:nvGraphicFramePr>
        <p:xfrm>
          <a:off x="1981200" y="1661922"/>
          <a:ext cx="4833878" cy="4967478"/>
        </p:xfrm>
        <a:graphic>
          <a:graphicData uri="http://schemas.openxmlformats.org/presentationml/2006/ole">
            <p:oleObj spid="_x0000_s8196" name="Visio" r:id="rId3" imgW="4333783" imgH="446706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2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10/ignored_exception.py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코드에서는 </a:t>
            </a:r>
            <a:r>
              <a:rPr lang="ko-KR" altLang="ko-KR" dirty="0" smtClean="0"/>
              <a:t>어떤 </a:t>
            </a:r>
            <a:r>
              <a:rPr lang="ko-KR" altLang="ko-KR" dirty="0"/>
              <a:t>경우에도 </a:t>
            </a:r>
            <a:r>
              <a:rPr lang="en-US" altLang="ko-KR" dirty="0"/>
              <a:t>2)</a:t>
            </a:r>
            <a:r>
              <a:rPr lang="ko-KR" altLang="ko-KR" dirty="0"/>
              <a:t>과 </a:t>
            </a:r>
            <a:r>
              <a:rPr lang="en-US" altLang="ko-KR" dirty="0"/>
              <a:t>3) </a:t>
            </a:r>
            <a:r>
              <a:rPr lang="ko-KR" altLang="ko-KR" dirty="0"/>
              <a:t>예외 처리 구문은 실행할 기회를 얻지 </a:t>
            </a:r>
            <a:r>
              <a:rPr lang="ko-KR" altLang="en-US" dirty="0" smtClean="0"/>
              <a:t>못함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Exception </a:t>
            </a:r>
            <a:r>
              <a:rPr lang="ko-KR" altLang="ko-KR" sz="2000" dirty="0"/>
              <a:t>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95400"/>
            <a:ext cx="53340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	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     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print("1) 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 as err: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print("2) 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 as err:    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print("3) 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1305342"/>
            <a:ext cx="2667000" cy="212365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&gt;ignored_exception.py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10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1) </a:t>
            </a:r>
            <a:r>
              <a:rPr lang="ko-KR" altLang="ko-KR" sz="1200" dirty="0"/>
              <a:t>예외가 발생했습니다</a:t>
            </a:r>
            <a:r>
              <a:rPr lang="en-US" altLang="ko-KR" sz="1200" dirty="0"/>
              <a:t>. (list index out of range)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&gt;ignored_exception.py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2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1) </a:t>
            </a:r>
            <a:r>
              <a:rPr lang="ko-KR" altLang="ko-KR" sz="1200" dirty="0"/>
              <a:t>예외가 발생했습니다</a:t>
            </a:r>
            <a:r>
              <a:rPr lang="en-US" altLang="ko-KR" sz="1200" dirty="0"/>
              <a:t>. (division by zero)</a:t>
            </a:r>
            <a:endParaRPr lang="ko-KR" altLang="ko-KR" sz="12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09138" y="858798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0" name="Text Box 25"/>
          <p:cNvSpPr txBox="1"/>
          <p:nvPr/>
        </p:nvSpPr>
        <p:spPr>
          <a:xfrm>
            <a:off x="4138295" y="259080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 Box 26"/>
          <p:cNvSpPr txBox="1"/>
          <p:nvPr/>
        </p:nvSpPr>
        <p:spPr>
          <a:xfrm>
            <a:off x="5508625" y="299085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 Box 27"/>
          <p:cNvSpPr txBox="1"/>
          <p:nvPr/>
        </p:nvSpPr>
        <p:spPr>
          <a:xfrm>
            <a:off x="5549900" y="350520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80740" y="2686685"/>
            <a:ext cx="750570" cy="6096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810000" y="3115310"/>
            <a:ext cx="1685290" cy="4699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82975" y="3576320"/>
            <a:ext cx="2066925" cy="6096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0053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raise</a:t>
            </a:r>
            <a:r>
              <a:rPr lang="ko-KR" altLang="en-US" dirty="0" smtClean="0"/>
              <a:t>문을 이용하면 예외를 직접 일으킬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(raise</a:t>
            </a:r>
            <a:r>
              <a:rPr lang="ko-KR" altLang="en-US" dirty="0" smtClean="0"/>
              <a:t>로 예외 일으키기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(raise</a:t>
            </a:r>
            <a:r>
              <a:rPr lang="ko-KR" altLang="en-US" dirty="0" smtClean="0"/>
              <a:t>로 일으킨 예외를 </a:t>
            </a:r>
            <a:r>
              <a:rPr lang="en-US" altLang="ko-KR" dirty="0" err="1" smtClean="0"/>
              <a:t>try~except</a:t>
            </a:r>
            <a:r>
              <a:rPr lang="ko-KR" altLang="en-US" dirty="0" smtClean="0"/>
              <a:t>로 받기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8194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</a:t>
            </a:r>
            <a:r>
              <a:rPr lang="en-US" altLang="ko-KR" sz="1400" dirty="0">
                <a:solidFill>
                  <a:srgbClr val="FFFF00"/>
                </a:solidFill>
              </a:rPr>
              <a:t>raise</a:t>
            </a:r>
            <a:r>
              <a:rPr lang="en-US" altLang="ko-KR" sz="1400" dirty="0">
                <a:solidFill>
                  <a:schemeClr val="bg1"/>
                </a:solidFill>
              </a:rPr>
              <a:t>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</a:rPr>
              <a:t> (most recent call last):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File "&lt;pyshell#1&gt;", line 1, in &lt;module&gt;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raise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Exception: 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text = input()</a:t>
            </a:r>
          </a:p>
          <a:p>
            <a:pPr latinLnBrk="1"/>
            <a:r>
              <a:rPr lang="en-US" altLang="ko-KR" sz="1600" b="1" dirty="0"/>
              <a:t>if </a:t>
            </a:r>
            <a:r>
              <a:rPr lang="en-US" altLang="ko-KR" sz="1600" b="1" dirty="0" err="1"/>
              <a:t>text.isdigit</a:t>
            </a:r>
            <a:r>
              <a:rPr lang="en-US" altLang="ko-KR" sz="1600" b="1" dirty="0"/>
              <a:t>() == False:</a:t>
            </a:r>
          </a:p>
          <a:p>
            <a:pPr latinLnBrk="1"/>
            <a:r>
              <a:rPr lang="en-US" altLang="ko-KR" sz="1600" b="1" dirty="0"/>
              <a:t>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rasie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Exception(“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문자열이 숫자로 구성되어 있지 않습니다</a:t>
            </a:r>
            <a:r>
              <a:rPr lang="en-US" altLang="ko-KR" sz="1600" b="1" dirty="0"/>
              <a:t>.”):</a:t>
            </a:r>
          </a:p>
        </p:txBody>
      </p:sp>
      <p:sp>
        <p:nvSpPr>
          <p:cNvPr id="2" name="타원 1"/>
          <p:cNvSpPr/>
          <p:nvPr/>
        </p:nvSpPr>
        <p:spPr>
          <a:xfrm>
            <a:off x="914400" y="1828800"/>
            <a:ext cx="762000" cy="304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5169217" y="3062346"/>
            <a:ext cx="3062650" cy="860764"/>
          </a:xfrm>
          <a:prstGeom prst="wedgeRectCallout">
            <a:avLst>
              <a:gd name="adj1" fmla="val -80809"/>
              <a:gd name="adj2" fmla="val 115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예외를 처리하는 곳이 없다 보니 파이썬 인터프리터가 받아 예외 정보를 출력했습니다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029200" y="2438400"/>
            <a:ext cx="3352800" cy="330498"/>
          </a:xfrm>
          <a:prstGeom prst="wedgeRectCallout">
            <a:avLst>
              <a:gd name="adj1" fmla="val -67526"/>
              <a:gd name="adj2" fmla="val 1070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다짜고짜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raise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문을 통해 예외를 일으킵니다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762000" y="4660861"/>
            <a:ext cx="53340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>
                <a:solidFill>
                  <a:srgbClr val="FFFF00"/>
                </a:solidFill>
              </a:rPr>
              <a:t>raise</a:t>
            </a:r>
            <a:r>
              <a:rPr lang="en-US" altLang="ko-KR" sz="1400" dirty="0">
                <a:solidFill>
                  <a:schemeClr val="bg1"/>
                </a:solidFill>
              </a:rPr>
              <a:t>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print("</a:t>
            </a:r>
            <a:r>
              <a:rPr lang="ko-KR" altLang="en-US" sz="1400" dirty="0">
                <a:solidFill>
                  <a:schemeClr val="bg1"/>
                </a:solidFill>
              </a:rPr>
              <a:t>예외가 일어났습니다</a:t>
            </a:r>
            <a:r>
              <a:rPr lang="en-US" altLang="ko-KR" sz="1400" dirty="0">
                <a:solidFill>
                  <a:schemeClr val="bg1"/>
                </a:solidFill>
              </a:rPr>
              <a:t>. : {0}".format(err))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</a:t>
            </a: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예외가 일어났습니다</a:t>
            </a:r>
            <a:r>
              <a:rPr lang="en-US" altLang="ko-KR" sz="1400" dirty="0">
                <a:solidFill>
                  <a:schemeClr val="bg1"/>
                </a:solidFill>
              </a:rPr>
              <a:t>. : 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253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10/raise_in_function.py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95400"/>
            <a:ext cx="79248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4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print("1~10 </a:t>
            </a:r>
            <a:r>
              <a:rPr lang="ko-KR" altLang="en-US" sz="1400" dirty="0">
                <a:solidFill>
                  <a:schemeClr val="bg1"/>
                </a:solidFill>
              </a:rPr>
              <a:t>사이의 수를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&lt; 1 or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&gt; 10: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raise Exception("</a:t>
            </a:r>
            <a:r>
              <a:rPr lang="ko-KR" altLang="en-US" sz="1400" dirty="0">
                <a:solidFill>
                  <a:schemeClr val="bg1"/>
                </a:solidFill>
              </a:rPr>
              <a:t>유효하지 않은 숫자입니다</a:t>
            </a:r>
            <a:r>
              <a:rPr lang="en-US" altLang="ko-KR" sz="1400" dirty="0">
                <a:solidFill>
                  <a:schemeClr val="bg1"/>
                </a:solidFill>
              </a:rPr>
              <a:t>.: {0}".format(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</a:rPr>
              <a:t>입력한 수는 </a:t>
            </a:r>
            <a:r>
              <a:rPr lang="en-US" altLang="ko-KR" sz="1400" dirty="0">
                <a:solidFill>
                  <a:schemeClr val="bg1"/>
                </a:solidFill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</a:rPr>
              <a:t>입니다</a:t>
            </a:r>
            <a:r>
              <a:rPr lang="en-US" altLang="ko-KR" sz="1400" dirty="0">
                <a:solidFill>
                  <a:schemeClr val="bg1"/>
                </a:solidFill>
              </a:rPr>
              <a:t>.".format(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))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 {0}".format(err))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298938" y="4199156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4645700"/>
            <a:ext cx="7924800" cy="175432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&gt;raise_in_function.py</a:t>
            </a:r>
          </a:p>
          <a:p>
            <a:pPr latinLnBrk="1"/>
            <a:r>
              <a:rPr lang="en-US" altLang="ko-KR" sz="1200" dirty="0"/>
              <a:t>1~10 </a:t>
            </a:r>
            <a:r>
              <a:rPr lang="ko-KR" altLang="en-US" sz="1200" dirty="0"/>
              <a:t>사이의 수를 입력하세요</a:t>
            </a:r>
            <a:r>
              <a:rPr lang="en-US" altLang="ko-KR" sz="1200" dirty="0"/>
              <a:t>:</a:t>
            </a:r>
          </a:p>
          <a:p>
            <a:pPr latinLnBrk="1"/>
            <a:r>
              <a:rPr lang="en-US" altLang="ko-KR" sz="1200" dirty="0"/>
              <a:t>5</a:t>
            </a:r>
          </a:p>
          <a:p>
            <a:pPr latinLnBrk="1"/>
            <a:r>
              <a:rPr lang="ko-KR" altLang="en-US" sz="1200" dirty="0"/>
              <a:t>입력한 수는 </a:t>
            </a:r>
            <a:r>
              <a:rPr lang="en-US" altLang="ko-KR" sz="1200" dirty="0"/>
              <a:t>5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&gt;raise_in_function.py</a:t>
            </a:r>
          </a:p>
          <a:p>
            <a:pPr latinLnBrk="1"/>
            <a:r>
              <a:rPr lang="en-US" altLang="ko-KR" sz="1200" dirty="0"/>
              <a:t>1~10 </a:t>
            </a:r>
            <a:r>
              <a:rPr lang="ko-KR" altLang="en-US" sz="1200" dirty="0"/>
              <a:t>사이의 수를 입력하세요</a:t>
            </a:r>
            <a:r>
              <a:rPr lang="en-US" altLang="ko-KR" sz="1200" dirty="0"/>
              <a:t>:</a:t>
            </a:r>
          </a:p>
          <a:p>
            <a:pPr latinLnBrk="1"/>
            <a:r>
              <a:rPr lang="en-US" altLang="ko-KR" sz="1200" dirty="0"/>
              <a:t>12</a:t>
            </a:r>
          </a:p>
          <a:p>
            <a:pPr latinLnBrk="1"/>
            <a:r>
              <a:rPr lang="ko-KR" altLang="en-US" sz="1200" dirty="0"/>
              <a:t>예외가 발생했습니다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유효하지 않은 숫자입니다</a:t>
            </a:r>
            <a:r>
              <a:rPr lang="en-US" altLang="ko-KR" sz="1200" dirty="0"/>
              <a:t>.: 12</a:t>
            </a:r>
          </a:p>
        </p:txBody>
      </p:sp>
      <p:sp>
        <p:nvSpPr>
          <p:cNvPr id="33" name="타원 32"/>
          <p:cNvSpPr/>
          <p:nvPr/>
        </p:nvSpPr>
        <p:spPr>
          <a:xfrm>
            <a:off x="1288415" y="2209165"/>
            <a:ext cx="43815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00"/>
          </a:p>
        </p:txBody>
      </p:sp>
      <p:sp>
        <p:nvSpPr>
          <p:cNvPr id="34" name="사각형 설명선 33"/>
          <p:cNvSpPr/>
          <p:nvPr/>
        </p:nvSpPr>
        <p:spPr>
          <a:xfrm>
            <a:off x="2981325" y="2914650"/>
            <a:ext cx="3267075" cy="666750"/>
          </a:xfrm>
          <a:prstGeom prst="wedgeRectCallout">
            <a:avLst>
              <a:gd name="adj1" fmla="val -57154"/>
              <a:gd name="adj2" fmla="val -3564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일어난 예외가 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except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문으로 처리되지 않으면 함수 밖으로 다시 던져집니다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>
            <a:off x="1697990" y="2324100"/>
            <a:ext cx="685800" cy="904875"/>
          </a:xfrm>
          <a:prstGeom prst="curvedConnector3">
            <a:avLst>
              <a:gd name="adj1" fmla="val 119444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0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raise</a:t>
            </a:r>
            <a:r>
              <a:rPr lang="en-US" altLang="ko-KR" dirty="0"/>
              <a:t>_again.py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95400"/>
            <a:ext cx="7924800" cy="33085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1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print("1~10 </a:t>
            </a:r>
            <a:r>
              <a:rPr lang="ko-KR" altLang="en-US" sz="1100" dirty="0">
                <a:solidFill>
                  <a:schemeClr val="bg1"/>
                </a:solidFill>
              </a:rPr>
              <a:t>사이의 수를 입력하세요</a:t>
            </a:r>
            <a:r>
              <a:rPr lang="en-US" altLang="ko-KR" sz="11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= </a:t>
            </a:r>
            <a:r>
              <a:rPr lang="en-US" altLang="ko-KR" sz="1100" dirty="0" err="1">
                <a:solidFill>
                  <a:schemeClr val="bg1"/>
                </a:solidFill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if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&lt; 1 or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&gt; 10: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raise Exception("</a:t>
            </a:r>
            <a:r>
              <a:rPr lang="ko-KR" altLang="en-US" sz="1100" dirty="0">
                <a:solidFill>
                  <a:schemeClr val="bg1"/>
                </a:solidFill>
              </a:rPr>
              <a:t>유효하지 않은 숫자입니다</a:t>
            </a:r>
            <a:r>
              <a:rPr lang="en-US" altLang="ko-KR" sz="1100" dirty="0">
                <a:solidFill>
                  <a:schemeClr val="bg1"/>
                </a:solidFill>
              </a:rPr>
              <a:t>.: {0}".format(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print("</a:t>
            </a:r>
            <a:r>
              <a:rPr lang="ko-KR" altLang="en-US" sz="1100" dirty="0">
                <a:solidFill>
                  <a:schemeClr val="bg1"/>
                </a:solidFill>
              </a:rPr>
              <a:t>입력한 수는 </a:t>
            </a:r>
            <a:r>
              <a:rPr lang="en-US" altLang="ko-KR" sz="1100" dirty="0">
                <a:solidFill>
                  <a:schemeClr val="bg1"/>
                </a:solidFill>
              </a:rPr>
              <a:t>{0}</a:t>
            </a:r>
            <a:r>
              <a:rPr lang="ko-KR" altLang="en-US" sz="1100" dirty="0">
                <a:solidFill>
                  <a:schemeClr val="bg1"/>
                </a:solidFill>
              </a:rPr>
              <a:t>입니다</a:t>
            </a:r>
            <a:r>
              <a:rPr lang="en-US" altLang="ko-KR" sz="1100" dirty="0">
                <a:solidFill>
                  <a:schemeClr val="bg1"/>
                </a:solidFill>
              </a:rPr>
              <a:t>.".format(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some_function_caller</a:t>
            </a:r>
            <a:r>
              <a:rPr lang="en-US" altLang="ko-KR" sz="11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try: 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1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except Exception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print("1) 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100" dirty="0">
                <a:solidFill>
                  <a:schemeClr val="bg1"/>
                </a:solidFill>
              </a:rPr>
              <a:t>. {0}".format(err))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raise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some_function_caller</a:t>
            </a:r>
            <a:r>
              <a:rPr lang="en-US" altLang="ko-KR" sz="11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print("2) 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100" dirty="0">
                <a:solidFill>
                  <a:schemeClr val="bg1"/>
                </a:solidFill>
              </a:rPr>
              <a:t>. {0}".format(err))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319585" y="4645334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5029200"/>
            <a:ext cx="7924800" cy="17081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50" dirty="0"/>
              <a:t>&gt;raise_again.py</a:t>
            </a:r>
          </a:p>
          <a:p>
            <a:pPr latinLnBrk="1"/>
            <a:r>
              <a:rPr lang="en-US" altLang="ko-KR" sz="1050" dirty="0"/>
              <a:t>1~10 </a:t>
            </a:r>
            <a:r>
              <a:rPr lang="ko-KR" altLang="en-US" sz="1050" dirty="0"/>
              <a:t>사이의 수를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5</a:t>
            </a:r>
          </a:p>
          <a:p>
            <a:pPr latinLnBrk="1"/>
            <a:r>
              <a:rPr lang="ko-KR" altLang="en-US" sz="1050" dirty="0"/>
              <a:t>입력한 수는 </a:t>
            </a:r>
            <a:r>
              <a:rPr lang="en-US" altLang="ko-KR" sz="1050" dirty="0"/>
              <a:t>5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</a:t>
            </a:r>
          </a:p>
          <a:p>
            <a:pPr latinLnBrk="1"/>
            <a:endParaRPr lang="en-US" altLang="ko-KR" sz="1050" dirty="0"/>
          </a:p>
          <a:p>
            <a:pPr latinLnBrk="1"/>
            <a:r>
              <a:rPr lang="en-US" altLang="ko-KR" sz="1050" dirty="0"/>
              <a:t>&gt;raise_again.py</a:t>
            </a:r>
          </a:p>
          <a:p>
            <a:pPr latinLnBrk="1"/>
            <a:r>
              <a:rPr lang="en-US" altLang="ko-KR" sz="1050" dirty="0"/>
              <a:t>1~10 </a:t>
            </a:r>
            <a:r>
              <a:rPr lang="ko-KR" altLang="en-US" sz="1050" dirty="0"/>
              <a:t>사이의 수를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20</a:t>
            </a:r>
          </a:p>
          <a:p>
            <a:pPr latinLnBrk="1"/>
            <a:r>
              <a:rPr lang="en-US" altLang="ko-KR" sz="1050" dirty="0"/>
              <a:t>1) </a:t>
            </a:r>
            <a:r>
              <a:rPr lang="ko-KR" altLang="en-US" sz="1050" dirty="0"/>
              <a:t>예외가 발생했습니다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유효하지 않은 숫자입니다</a:t>
            </a:r>
            <a:r>
              <a:rPr lang="en-US" altLang="ko-KR" sz="1050" dirty="0"/>
              <a:t>.: 20</a:t>
            </a:r>
          </a:p>
          <a:p>
            <a:pPr latinLnBrk="1"/>
            <a:r>
              <a:rPr lang="en-US" altLang="ko-KR" sz="1050" dirty="0"/>
              <a:t>2) </a:t>
            </a:r>
            <a:r>
              <a:rPr lang="ko-KR" altLang="en-US" sz="1050" dirty="0"/>
              <a:t>예외가 발생했습니다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유효하지 않은 숫자입니다</a:t>
            </a:r>
            <a:r>
              <a:rPr lang="en-US" altLang="ko-KR" sz="1050" dirty="0"/>
              <a:t>.: 20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194748" y="2008496"/>
            <a:ext cx="4038600" cy="200025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800"/>
          </a:p>
        </p:txBody>
      </p:sp>
      <p:sp>
        <p:nvSpPr>
          <p:cNvPr id="13" name="순서도: 처리 12"/>
          <p:cNvSpPr/>
          <p:nvPr/>
        </p:nvSpPr>
        <p:spPr>
          <a:xfrm>
            <a:off x="1137598" y="3522971"/>
            <a:ext cx="523875" cy="161925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800"/>
          </a:p>
        </p:txBody>
      </p:sp>
      <p:cxnSp>
        <p:nvCxnSpPr>
          <p:cNvPr id="14" name="구부러진 연결선 13"/>
          <p:cNvCxnSpPr/>
          <p:nvPr/>
        </p:nvCxnSpPr>
        <p:spPr>
          <a:xfrm flipH="1">
            <a:off x="2509198" y="2198361"/>
            <a:ext cx="438150" cy="1076325"/>
          </a:xfrm>
          <a:prstGeom prst="curvedConnector3">
            <a:avLst>
              <a:gd name="adj1" fmla="val 8696"/>
            </a:avLst>
          </a:prstGeom>
          <a:noFill/>
          <a:ln>
            <a:headEnd type="none" w="lg" len="lg"/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구부러진 연결선 14"/>
          <p:cNvCxnSpPr/>
          <p:nvPr/>
        </p:nvCxnSpPr>
        <p:spPr>
          <a:xfrm>
            <a:off x="1690048" y="3580121"/>
            <a:ext cx="581025" cy="685800"/>
          </a:xfrm>
          <a:prstGeom prst="curvedConnector3">
            <a:avLst>
              <a:gd name="adj1" fmla="val 159859"/>
            </a:avLst>
          </a:prstGeom>
          <a:noFill/>
          <a:ln>
            <a:headEnd type="none" w="lg" len="lg"/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" name="사각형 설명선 15"/>
          <p:cNvSpPr/>
          <p:nvPr/>
        </p:nvSpPr>
        <p:spPr>
          <a:xfrm>
            <a:off x="3147373" y="2599046"/>
            <a:ext cx="3343275" cy="514350"/>
          </a:xfrm>
          <a:prstGeom prst="wedgeRectCallout">
            <a:avLst>
              <a:gd name="adj1" fmla="val -57154"/>
              <a:gd name="adj2" fmla="val -356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some_function()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안에서 일으킨 예외가 일단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some_function_caller()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except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절에서 처리됩니다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2906708" y="3551546"/>
            <a:ext cx="3514725" cy="742950"/>
          </a:xfrm>
          <a:prstGeom prst="wedgeRectCallout">
            <a:avLst>
              <a:gd name="adj1" fmla="val -58780"/>
              <a:gd name="adj2" fmla="val -138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except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절에서 다시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raise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실행함으로써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올린 예외를 그대로 다시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some_function_caller()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호출자에게 올립니다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2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제공하는 내장 예외 형식만으로 충분하지 않을 때 직접 예외 클래스를 정의할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정의 예외 클래스는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클래스를 상속하여 정의함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필요에 따라 다음과 같이 데이터 속성이나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내가 만든 예외 형식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762000" y="1988403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MyException</a:t>
            </a:r>
            <a:r>
              <a:rPr lang="en-US" altLang="ko-KR" sz="1600" dirty="0"/>
              <a:t>(Exception):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/>
              <a:t>pass</a:t>
            </a:r>
            <a:endParaRPr lang="ko-KR" altLang="ko-KR" sz="1600" dirty="0"/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762000" y="3149025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MyException</a:t>
            </a:r>
            <a:r>
              <a:rPr lang="en-US" altLang="ko-KR" sz="1600" dirty="0"/>
              <a:t>(Exception):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    super().__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 "</a:t>
            </a:r>
            <a:r>
              <a:rPr lang="en-US" altLang="ko-KR" sz="1600" dirty="0" err="1"/>
              <a:t>MyException</a:t>
            </a:r>
            <a:r>
              <a:rPr lang="ko-KR" altLang="ko-KR" sz="1600" dirty="0"/>
              <a:t>이 발생했습니다</a:t>
            </a:r>
            <a:r>
              <a:rPr lang="en-US" altLang="ko-KR" sz="1600" dirty="0"/>
              <a:t>." )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628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10/InvalidIntException.py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95400"/>
            <a:ext cx="7924800" cy="33085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class </a:t>
            </a:r>
            <a:r>
              <a:rPr lang="en-US" altLang="ko-KR" sz="1100" dirty="0" err="1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>
                <a:solidFill>
                  <a:schemeClr val="bg1"/>
                </a:solidFill>
              </a:rPr>
              <a:t>(Exception):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__</a:t>
            </a:r>
            <a:r>
              <a:rPr lang="en-US" altLang="ko-KR" sz="1100" dirty="0" err="1">
                <a:solidFill>
                  <a:schemeClr val="bg1"/>
                </a:solidFill>
              </a:rPr>
              <a:t>init</a:t>
            </a:r>
            <a:r>
              <a:rPr lang="en-US" altLang="ko-KR" sz="1100" dirty="0">
                <a:solidFill>
                  <a:schemeClr val="bg1"/>
                </a:solidFill>
              </a:rPr>
              <a:t>__(self, </a:t>
            </a:r>
            <a:r>
              <a:rPr lang="en-US" altLang="ko-KR" sz="1100" dirty="0" err="1">
                <a:solidFill>
                  <a:schemeClr val="bg1"/>
                </a:solidFill>
              </a:rPr>
              <a:t>arg</a:t>
            </a:r>
            <a:r>
              <a:rPr lang="en-US" altLang="ko-KR" sz="1100" dirty="0">
                <a:solidFill>
                  <a:schemeClr val="bg1"/>
                </a:solidFill>
              </a:rPr>
              <a:t>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super().__</a:t>
            </a:r>
            <a:r>
              <a:rPr lang="en-US" altLang="ko-KR" sz="1100" dirty="0" err="1">
                <a:solidFill>
                  <a:schemeClr val="bg1"/>
                </a:solidFill>
              </a:rPr>
              <a:t>init</a:t>
            </a:r>
            <a:r>
              <a:rPr lang="en-US" altLang="ko-KR" sz="1100" dirty="0">
                <a:solidFill>
                  <a:schemeClr val="bg1"/>
                </a:solidFill>
              </a:rPr>
              <a:t>__('</a:t>
            </a:r>
            <a:r>
              <a:rPr lang="ko-KR" altLang="en-US" sz="1100" dirty="0">
                <a:solidFill>
                  <a:schemeClr val="bg1"/>
                </a:solidFill>
              </a:rPr>
              <a:t>정수가 아닙니다</a:t>
            </a:r>
            <a:r>
              <a:rPr lang="en-US" altLang="ko-KR" sz="1100" dirty="0">
                <a:solidFill>
                  <a:schemeClr val="bg1"/>
                </a:solidFill>
              </a:rPr>
              <a:t>.: {0}'.format(</a:t>
            </a:r>
            <a:r>
              <a:rPr lang="en-US" altLang="ko-KR" sz="1100" dirty="0" err="1">
                <a:solidFill>
                  <a:schemeClr val="bg1"/>
                </a:solidFill>
              </a:rPr>
              <a:t>arg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convert_to_integer</a:t>
            </a:r>
            <a:r>
              <a:rPr lang="en-US" altLang="ko-KR" sz="1100" dirty="0">
                <a:solidFill>
                  <a:schemeClr val="bg1"/>
                </a:solidFill>
              </a:rPr>
              <a:t>(text):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if </a:t>
            </a:r>
            <a:r>
              <a:rPr lang="en-US" altLang="ko-KR" sz="1100" dirty="0" err="1">
                <a:solidFill>
                  <a:schemeClr val="bg1"/>
                </a:solidFill>
              </a:rPr>
              <a:t>text.isdigit</a:t>
            </a:r>
            <a:r>
              <a:rPr lang="en-US" altLang="ko-KR" sz="1100" dirty="0">
                <a:solidFill>
                  <a:schemeClr val="bg1"/>
                </a:solidFill>
              </a:rPr>
              <a:t>(): # </a:t>
            </a:r>
            <a:r>
              <a:rPr lang="ko-KR" altLang="en-US" sz="1100" dirty="0">
                <a:solidFill>
                  <a:schemeClr val="bg1"/>
                </a:solidFill>
              </a:rPr>
              <a:t>부호</a:t>
            </a:r>
            <a:r>
              <a:rPr lang="en-US" altLang="ko-KR" sz="1100" dirty="0">
                <a:solidFill>
                  <a:schemeClr val="bg1"/>
                </a:solidFill>
              </a:rPr>
              <a:t>(+, -) </a:t>
            </a:r>
            <a:r>
              <a:rPr lang="ko-KR" altLang="en-US" sz="1100" dirty="0">
                <a:solidFill>
                  <a:schemeClr val="bg1"/>
                </a:solidFill>
              </a:rPr>
              <a:t>처리 못함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return </a:t>
            </a:r>
            <a:r>
              <a:rPr lang="en-US" altLang="ko-KR" sz="1100" dirty="0" err="1">
                <a:solidFill>
                  <a:schemeClr val="bg1"/>
                </a:solidFill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</a:rPr>
              <a:t>(text)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raise </a:t>
            </a:r>
            <a:r>
              <a:rPr lang="en-US" altLang="ko-KR" sz="1100" dirty="0" err="1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>
                <a:solidFill>
                  <a:schemeClr val="bg1"/>
                </a:solidFill>
              </a:rPr>
              <a:t>(text)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if __name__ == '__main__':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try: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</a:rPr>
              <a:t>:')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text = input()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number = </a:t>
            </a:r>
            <a:r>
              <a:rPr lang="en-US" altLang="ko-KR" sz="1100" dirty="0" err="1">
                <a:solidFill>
                  <a:schemeClr val="bg1"/>
                </a:solidFill>
              </a:rPr>
              <a:t>convert_to_integer</a:t>
            </a:r>
            <a:r>
              <a:rPr lang="en-US" altLang="ko-KR" sz="1100" dirty="0">
                <a:solidFill>
                  <a:schemeClr val="bg1"/>
                </a:solidFill>
              </a:rPr>
              <a:t>(text)        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except </a:t>
            </a:r>
            <a:r>
              <a:rPr lang="en-US" altLang="ko-KR" sz="1100" dirty="0" err="1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>
                <a:solidFill>
                  <a:schemeClr val="bg1"/>
                </a:solidFill>
              </a:rPr>
              <a:t>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100" dirty="0">
                <a:solidFill>
                  <a:schemeClr val="bg1"/>
                </a:solidFill>
              </a:rPr>
              <a:t>({0})'.format(err))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정수 형식으로 변환되었습니다 </a:t>
            </a:r>
            <a:r>
              <a:rPr lang="en-US" altLang="ko-KR" sz="1100" dirty="0">
                <a:solidFill>
                  <a:schemeClr val="bg1"/>
                </a:solidFill>
              </a:rPr>
              <a:t>: {0}({1}'.format(number, type(number)))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319585" y="4645334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5029200"/>
            <a:ext cx="7924800" cy="15465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50" dirty="0"/>
              <a:t>&gt;InvalidIntException.py</a:t>
            </a:r>
          </a:p>
          <a:p>
            <a:pPr latinLnBrk="1"/>
            <a:r>
              <a:rPr lang="ko-KR" altLang="en-US" sz="1050" dirty="0"/>
              <a:t>숫자를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123</a:t>
            </a:r>
          </a:p>
          <a:p>
            <a:pPr latinLnBrk="1"/>
            <a:r>
              <a:rPr lang="ko-KR" altLang="en-US" sz="1050" dirty="0"/>
              <a:t>정수 형식으로 변환되었습니다 </a:t>
            </a:r>
            <a:r>
              <a:rPr lang="en-US" altLang="ko-KR" sz="1050" dirty="0"/>
              <a:t>: 123(&lt;class '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'&gt;</a:t>
            </a:r>
          </a:p>
          <a:p>
            <a:pPr latinLnBrk="1"/>
            <a:endParaRPr lang="en-US" altLang="ko-KR" sz="1050" dirty="0"/>
          </a:p>
          <a:p>
            <a:pPr latinLnBrk="1"/>
            <a:r>
              <a:rPr lang="en-US" altLang="ko-KR" sz="1050" dirty="0"/>
              <a:t>&gt;InvalidIntException.py</a:t>
            </a:r>
          </a:p>
          <a:p>
            <a:pPr latinLnBrk="1"/>
            <a:r>
              <a:rPr lang="ko-KR" altLang="en-US" sz="1050" dirty="0"/>
              <a:t>숫자를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 err="1"/>
              <a:t>abc</a:t>
            </a:r>
            <a:endParaRPr lang="en-US" altLang="ko-KR" sz="1050" dirty="0"/>
          </a:p>
          <a:p>
            <a:pPr latinLnBrk="1"/>
            <a:r>
              <a:rPr lang="ko-KR" altLang="en-US" sz="1050" dirty="0"/>
              <a:t>예외가 발생했습니다 </a:t>
            </a:r>
            <a:r>
              <a:rPr lang="en-US" altLang="ko-KR" sz="1050" dirty="0"/>
              <a:t>(</a:t>
            </a:r>
            <a:r>
              <a:rPr lang="ko-KR" altLang="en-US" sz="1050" dirty="0"/>
              <a:t>정수가 아닙니다</a:t>
            </a:r>
            <a:r>
              <a:rPr lang="en-US" altLang="ko-KR" sz="1050" dirty="0"/>
              <a:t>.: </a:t>
            </a:r>
            <a:r>
              <a:rPr lang="en-US" altLang="ko-KR" sz="1050" dirty="0" err="1"/>
              <a:t>abc</a:t>
            </a:r>
            <a:r>
              <a:rPr lang="en-US" altLang="ko-K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예외란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try ~ except</a:t>
            </a:r>
            <a:r>
              <a:rPr lang="ko-KR" altLang="en-US" dirty="0" smtClean="0"/>
              <a:t>로 예외 처리하기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복수 개의 </a:t>
            </a:r>
            <a:r>
              <a:rPr lang="en-US" altLang="ko-KR" dirty="0" smtClean="0"/>
              <a:t>except</a:t>
            </a:r>
            <a:r>
              <a:rPr lang="ko-KR" altLang="en-US" dirty="0" smtClean="0"/>
              <a:t>절 사용하기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try</a:t>
            </a:r>
            <a:r>
              <a:rPr lang="ko-KR" altLang="en-US" dirty="0" smtClean="0"/>
              <a:t>절을 무사히 실행하면 만날 수 있는 </a:t>
            </a:r>
            <a:r>
              <a:rPr lang="en-US" altLang="ko-KR" dirty="0" smtClean="0"/>
              <a:t>else</a:t>
            </a:r>
          </a:p>
          <a:p>
            <a:pPr lvl="1">
              <a:defRPr/>
            </a:pPr>
            <a:r>
              <a:rPr lang="ko-KR" altLang="en-US" dirty="0" smtClean="0"/>
              <a:t>어떤 일이 있어도 반드시 실행되는 </a:t>
            </a:r>
            <a:r>
              <a:rPr lang="en-US" altLang="ko-KR" dirty="0" smtClean="0"/>
              <a:t>finally</a:t>
            </a:r>
          </a:p>
          <a:p>
            <a:pPr>
              <a:defRPr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우리도 예외 좀 일으켜보자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내가 만든 예외 형식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예외</a:t>
            </a:r>
            <a:r>
              <a:rPr lang="en-US" altLang="ko-KR" dirty="0"/>
              <a:t>(Exception)</a:t>
            </a:r>
            <a:r>
              <a:rPr lang="ko-KR" altLang="ko-KR" dirty="0"/>
              <a:t>는 문법적으로는 문제가 없는 코드를 실행하는 중에 발생하는 </a:t>
            </a:r>
            <a:r>
              <a:rPr lang="ko-KR" altLang="ko-KR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일으키기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예외란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2105085"/>
            <a:ext cx="5334000" cy="452431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bg1"/>
                </a:solidFill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(y):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print("</a:t>
            </a:r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.")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x = input()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b="1" dirty="0">
                <a:solidFill>
                  <a:schemeClr val="bg1"/>
                </a:solidFill>
              </a:rPr>
              <a:t>return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(x) ** </a:t>
            </a:r>
            <a:r>
              <a:rPr lang="en-US" altLang="ko-KR" sz="1600" dirty="0" smtClean="0">
                <a:solidFill>
                  <a:schemeClr val="bg1"/>
                </a:solidFill>
              </a:rPr>
              <a:t>y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(2)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(3)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abc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Traceback</a:t>
            </a:r>
            <a:r>
              <a:rPr lang="en-US" altLang="ko-KR" sz="1600" dirty="0">
                <a:solidFill>
                  <a:schemeClr val="bg1"/>
                </a:solidFill>
              </a:rPr>
              <a:t> (most recent call last):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File "&lt;pyshell#21&gt;", line 1, </a:t>
            </a:r>
            <a:r>
              <a:rPr lang="en-US" altLang="ko-KR" sz="1600" b="1" dirty="0">
                <a:solidFill>
                  <a:schemeClr val="bg1"/>
                </a:solidFill>
              </a:rPr>
              <a:t>in</a:t>
            </a:r>
            <a:r>
              <a:rPr lang="en-US" altLang="ko-KR" sz="1600" dirty="0">
                <a:solidFill>
                  <a:schemeClr val="bg1"/>
                </a:solidFill>
              </a:rPr>
              <a:t> &lt;module&gt;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(3)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File "&lt;pyshell#18&gt;", line 4, </a:t>
            </a:r>
            <a:r>
              <a:rPr lang="en-US" altLang="ko-KR" sz="1600" b="1" dirty="0">
                <a:solidFill>
                  <a:schemeClr val="bg1"/>
                </a:solidFill>
              </a:rPr>
              <a:t>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b="1" dirty="0">
                <a:solidFill>
                  <a:schemeClr val="bg1"/>
                </a:solidFill>
              </a:rPr>
              <a:t>return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(x) ** y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rgbClr val="FFFF00"/>
                </a:solidFill>
              </a:rPr>
              <a:t>ValueError</a:t>
            </a:r>
            <a:r>
              <a:rPr lang="en-US" altLang="ko-KR" sz="1600" dirty="0">
                <a:solidFill>
                  <a:srgbClr val="FFFF00"/>
                </a:solidFill>
              </a:rPr>
              <a:t>: invalid literal </a:t>
            </a:r>
            <a:r>
              <a:rPr lang="en-US" altLang="ko-KR" sz="1600" b="1" dirty="0">
                <a:solidFill>
                  <a:srgbClr val="FFFF00"/>
                </a:solidFill>
              </a:rPr>
              <a:t>for</a:t>
            </a:r>
            <a:r>
              <a:rPr lang="en-US" altLang="ko-KR" sz="1600" dirty="0">
                <a:solidFill>
                  <a:srgbClr val="FFFF00"/>
                </a:solidFill>
              </a:rPr>
              <a:t> </a:t>
            </a:r>
            <a:r>
              <a:rPr lang="en-US" altLang="ko-KR" sz="1600" dirty="0" err="1">
                <a:solidFill>
                  <a:srgbClr val="FFFF00"/>
                </a:solidFill>
              </a:rPr>
              <a:t>int</a:t>
            </a:r>
            <a:r>
              <a:rPr lang="en-US" altLang="ko-KR" sz="1600" dirty="0">
                <a:solidFill>
                  <a:srgbClr val="FFFF00"/>
                </a:solidFill>
              </a:rPr>
              <a:t>() </a:t>
            </a:r>
            <a:r>
              <a:rPr lang="en-US" altLang="ko-KR" sz="1600" b="1" dirty="0">
                <a:solidFill>
                  <a:srgbClr val="FFFF00"/>
                </a:solidFill>
              </a:rPr>
              <a:t>with</a:t>
            </a:r>
            <a:r>
              <a:rPr lang="en-US" altLang="ko-KR" sz="1600" dirty="0">
                <a:solidFill>
                  <a:srgbClr val="FFFF00"/>
                </a:solidFill>
              </a:rPr>
              <a:t> base 10: '</a:t>
            </a:r>
            <a:r>
              <a:rPr lang="en-US" altLang="ko-KR" sz="1600" dirty="0" err="1">
                <a:solidFill>
                  <a:srgbClr val="FFFF00"/>
                </a:solidFill>
              </a:rPr>
              <a:t>abc</a:t>
            </a:r>
            <a:r>
              <a:rPr lang="en-US" altLang="ko-KR" sz="1600" dirty="0">
                <a:solidFill>
                  <a:srgbClr val="FFFF00"/>
                </a:solidFill>
              </a:rPr>
              <a:t>'</a:t>
            </a:r>
            <a:endParaRPr lang="ko-KR" altLang="ko-KR" sz="1600" dirty="0">
              <a:solidFill>
                <a:srgbClr val="FFFF00"/>
              </a:solidFill>
            </a:endParaRPr>
          </a:p>
          <a:p>
            <a:pPr latinLnBrk="1"/>
            <a:endParaRPr lang="ko-KR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try </a:t>
            </a:r>
            <a:r>
              <a:rPr lang="ko-KR" altLang="en-US" dirty="0" smtClean="0"/>
              <a:t>절 안에 문제가 없을 경우의 코드 블록을 배치하고</a:t>
            </a:r>
            <a:endParaRPr lang="en-US" altLang="ko-KR" dirty="0" smtClean="0"/>
          </a:p>
          <a:p>
            <a:r>
              <a:rPr lang="en-US" altLang="ko-KR" dirty="0" smtClean="0"/>
              <a:t>except </a:t>
            </a:r>
            <a:r>
              <a:rPr lang="ko-KR" altLang="en-US" dirty="0" smtClean="0"/>
              <a:t>절에는 문제가 생겼을 때 뒤처리를 하는 코드 블록 배치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10/try_except.py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처리하기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1/0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</a:rPr>
              <a:t> (most recent call last):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File "&lt;pyshell#11&gt;", line 1, in &lt;module&gt;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1/0</a:t>
            </a:r>
          </a:p>
          <a:p>
            <a:pPr latinLnBrk="1"/>
            <a:r>
              <a:rPr lang="en-US" altLang="ko-KR" sz="1400" dirty="0" err="1">
                <a:solidFill>
                  <a:srgbClr val="FFFF00"/>
                </a:solidFill>
              </a:rPr>
              <a:t>ZeroDivisionError</a:t>
            </a:r>
            <a:r>
              <a:rPr lang="en-US" altLang="ko-KR" sz="1400" dirty="0">
                <a:solidFill>
                  <a:srgbClr val="FFFF00"/>
                </a:solidFill>
              </a:rPr>
              <a:t>: division by zero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107721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91308" y="52578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print(1/0)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324600" y="5310307"/>
            <a:ext cx="236220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예외가 발생했습니다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91200" y="485310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5640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try </a:t>
            </a:r>
            <a:r>
              <a:rPr lang="ko-KR" altLang="en-US" dirty="0" smtClean="0"/>
              <a:t>블록 안에서 여러 종류의 예외가 발생하는 경우에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10/multiple_</a:t>
            </a:r>
            <a:r>
              <a:rPr lang="en-US" altLang="ko-KR" b="1" dirty="0"/>
              <a:t>except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복수 개의 </a:t>
            </a:r>
            <a:r>
              <a:rPr lang="en-US" altLang="ko-KR" sz="2000" dirty="0"/>
              <a:t>except</a:t>
            </a:r>
            <a:r>
              <a:rPr lang="ko-KR" altLang="ko-KR" sz="2000"/>
              <a:t>절 사용하기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ko-KR" sz="1600" b="1" dirty="0"/>
              <a:t>예외형식</a:t>
            </a:r>
            <a:r>
              <a:rPr lang="en-US" altLang="ko-KR" sz="1600" b="1" dirty="0"/>
              <a:t>1: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ko-KR" sz="1600" dirty="0"/>
              <a:t>문제가 생겼을 때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ko-KR" sz="1600" b="1" dirty="0"/>
              <a:t>예외형식</a:t>
            </a:r>
            <a:r>
              <a:rPr lang="en-US" altLang="ko-KR" sz="1600" b="1" dirty="0"/>
              <a:t>2: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ko-KR" sz="1600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230832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&gt;multiple_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0</a:t>
            </a:r>
            <a:r>
              <a:rPr lang="ko-KR" altLang="ko-KR" sz="1600" dirty="0"/>
              <a:t>으로 나눌 수 없습니다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&gt;multiple_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잘못된 첨자입니다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사각형 설명선 11"/>
          <p:cNvSpPr/>
          <p:nvPr/>
        </p:nvSpPr>
        <p:spPr>
          <a:xfrm>
            <a:off x="3581400" y="3733800"/>
            <a:ext cx="2466975" cy="767090"/>
          </a:xfrm>
          <a:prstGeom prst="wedgeRectCallout">
            <a:avLst>
              <a:gd name="adj1" fmla="val -73583"/>
              <a:gd name="adj2" fmla="val 1101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0~2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사이로 입력된다면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ZeroDivisionError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일어납니다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146181" y="5892737"/>
            <a:ext cx="2838450" cy="767090"/>
          </a:xfrm>
          <a:prstGeom prst="wedgeRectCallout">
            <a:avLst>
              <a:gd name="adj1" fmla="val -88383"/>
              <a:gd name="adj2" fmla="val -727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0~2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벗어나면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my_list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[index]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IndexError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발생합니다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예외의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활용하는 방법 </a:t>
            </a:r>
            <a:r>
              <a:rPr lang="en-US" altLang="ko-KR" dirty="0" smtClean="0"/>
              <a:t>: as 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10/multiple_</a:t>
            </a:r>
            <a:r>
              <a:rPr lang="en-US" altLang="ko-KR" b="1" dirty="0" smtClean="0"/>
              <a:t>except2</a:t>
            </a:r>
            <a:r>
              <a:rPr lang="en-US" altLang="ko-KR" dirty="0" smtClean="0"/>
              <a:t>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복수 개의 </a:t>
            </a:r>
            <a:r>
              <a:rPr lang="en-US" altLang="ko-KR" sz="2000" dirty="0"/>
              <a:t>except</a:t>
            </a:r>
            <a:r>
              <a:rPr lang="ko-KR" altLang="ko-KR" sz="2000"/>
              <a:t>절 사용하기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# </a:t>
            </a:r>
            <a:r>
              <a:rPr lang="ko-KR" altLang="en-US" sz="1600" b="1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en-US" sz="1600" b="1" dirty="0"/>
              <a:t>예외형식</a:t>
            </a:r>
            <a:r>
              <a:rPr lang="en-US" altLang="ko-KR" sz="1600" b="1" dirty="0"/>
              <a:t>1 as err:</a:t>
            </a:r>
          </a:p>
          <a:p>
            <a:pPr latinLnBrk="1"/>
            <a:r>
              <a:rPr lang="en-US" altLang="ko-KR" sz="1600" b="1" dirty="0"/>
              <a:t># </a:t>
            </a:r>
            <a:r>
              <a:rPr lang="ko-KR" altLang="en-US" sz="1600" b="1" dirty="0"/>
              <a:t>문제가 생겼을 때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en-US" sz="1600" b="1" dirty="0"/>
              <a:t>예외형식</a:t>
            </a:r>
            <a:r>
              <a:rPr lang="en-US" altLang="ko-KR" sz="1600" b="1" dirty="0"/>
              <a:t>2 as err:</a:t>
            </a:r>
          </a:p>
          <a:p>
            <a:pPr latinLnBrk="1"/>
            <a:r>
              <a:rPr lang="en-US" altLang="ko-KR" sz="1600" b="1" dirty="0"/>
              <a:t># </a:t>
            </a:r>
            <a:r>
              <a:rPr lang="ko-KR" altLang="en-US" sz="1600" b="1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 as err: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280076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&gt;multiple_except2.py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0</a:t>
            </a:r>
            <a:r>
              <a:rPr lang="ko-KR" altLang="ko-KR" sz="1600" dirty="0"/>
              <a:t>으로 나눌 수 없습니다</a:t>
            </a:r>
            <a:r>
              <a:rPr lang="en-US" altLang="ko-KR" sz="1600" dirty="0"/>
              <a:t>. (division by zero)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&gt;multiple_except2.py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r>
              <a:rPr lang="ko-KR" altLang="ko-KR" sz="1600" dirty="0"/>
              <a:t>잘못된 첨자입니다</a:t>
            </a:r>
            <a:r>
              <a:rPr lang="en-US" altLang="ko-KR" sz="1600" dirty="0"/>
              <a:t>. (list index out of range)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2460709" y="1859242"/>
            <a:ext cx="366713" cy="3876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41659" y="2365972"/>
            <a:ext cx="366713" cy="3876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3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try</a:t>
            </a:r>
            <a:r>
              <a:rPr lang="ko-KR" altLang="ko-KR" dirty="0"/>
              <a:t>에 대한 </a:t>
            </a:r>
            <a:r>
              <a:rPr lang="en-US" altLang="ko-KR" dirty="0"/>
              <a:t>else</a:t>
            </a:r>
            <a:r>
              <a:rPr lang="ko-KR" altLang="ko-KR" dirty="0"/>
              <a:t>가 아닌 </a:t>
            </a:r>
            <a:r>
              <a:rPr lang="en-US" altLang="ko-KR" dirty="0"/>
              <a:t>“except</a:t>
            </a:r>
            <a:r>
              <a:rPr lang="ko-KR" altLang="ko-KR" dirty="0"/>
              <a:t>절에 대한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else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en-US" altLang="ko-KR" sz="2000" dirty="0"/>
              <a:t>try</a:t>
            </a:r>
            <a:r>
              <a:rPr lang="ko-KR" altLang="ko-KR" sz="2000" dirty="0"/>
              <a:t>절을 무사히 실행하면 만날 수 있는 </a:t>
            </a:r>
            <a:r>
              <a:rPr lang="en-US" altLang="ko-KR" sz="2000" dirty="0"/>
              <a:t>else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실행할 코드블록</a:t>
            </a:r>
          </a:p>
          <a:p>
            <a:pPr latinLnBrk="1"/>
            <a:r>
              <a:rPr lang="en-US" altLang="ko-KR" sz="1600" b="1" dirty="0"/>
              <a:t>except: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예외 처리 코드블록</a:t>
            </a:r>
          </a:p>
          <a:p>
            <a:pPr latinLnBrk="1"/>
            <a:r>
              <a:rPr lang="en-US" altLang="ko-KR" sz="1600" b="1" dirty="0"/>
              <a:t>else:</a:t>
            </a:r>
          </a:p>
          <a:p>
            <a:pPr latinLnBrk="1"/>
            <a:r>
              <a:rPr lang="en-US" altLang="ko-KR" sz="1600" b="1" dirty="0"/>
              <a:t>    # except</a:t>
            </a:r>
            <a:r>
              <a:rPr lang="ko-KR" altLang="en-US" sz="1600" b="1" dirty="0"/>
              <a:t>절을 만나지 않았을 경우 실행하는 코드블록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else: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    print("</a:t>
            </a:r>
            <a:r>
              <a:rPr lang="ko-KR" altLang="en-US" sz="1400" dirty="0">
                <a:solidFill>
                  <a:srgbClr val="FFFF00"/>
                </a:solidFill>
              </a:rPr>
              <a:t>리스트의 요소 출력에 성공했습니다</a:t>
            </a:r>
            <a:r>
              <a:rPr lang="en-US" altLang="ko-KR" sz="1400" dirty="0">
                <a:solidFill>
                  <a:srgbClr val="FFFF00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304698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else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my_list</a:t>
            </a:r>
            <a:r>
              <a:rPr lang="en-US" altLang="ko-KR" sz="1600" dirty="0"/>
              <a:t>[1]: 2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리스트의 요소 출력에 성공했습니다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else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r>
              <a:rPr lang="ko-KR" altLang="ko-KR" sz="1600" dirty="0"/>
              <a:t>예외가 발생했습니다</a:t>
            </a:r>
            <a:r>
              <a:rPr lang="en-US" altLang="ko-KR" sz="1600" dirty="0"/>
              <a:t> (list index out of range)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787400" y="1901031"/>
            <a:ext cx="5133975" cy="1009650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4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finally</a:t>
            </a:r>
            <a:r>
              <a:rPr lang="ko-KR" altLang="ko-KR" dirty="0"/>
              <a:t>는 </a:t>
            </a:r>
            <a:r>
              <a:rPr lang="ko-KR" altLang="ko-KR" dirty="0" smtClean="0"/>
              <a:t>예외가 </a:t>
            </a:r>
            <a:r>
              <a:rPr lang="ko-KR" altLang="ko-KR" dirty="0"/>
              <a:t>발생했든 아무 일이 없든 간에 </a:t>
            </a:r>
            <a:r>
              <a:rPr lang="en-US" altLang="ko-KR" dirty="0"/>
              <a:t>“</a:t>
            </a:r>
            <a:r>
              <a:rPr lang="ko-KR" altLang="ko-KR" dirty="0"/>
              <a:t>무조건</a:t>
            </a:r>
            <a:r>
              <a:rPr lang="en-US" altLang="ko-KR" dirty="0"/>
              <a:t>”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finally</a:t>
            </a:r>
            <a:r>
              <a:rPr lang="ko-KR" altLang="ko-KR" dirty="0"/>
              <a:t>는 파일이나 통신 채널과 같은 컴퓨터 자원을 정리할 때 </a:t>
            </a:r>
            <a:r>
              <a:rPr lang="ko-KR" altLang="en-US" dirty="0" smtClean="0"/>
              <a:t>요긴하게 사용됨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finally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어떤 일이 있어도 반드시 실행되는 </a:t>
            </a:r>
            <a:r>
              <a:rPr lang="en-US" altLang="ko-KR" sz="2000" dirty="0"/>
              <a:t>finally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9718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finally: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어떤 일이 있어도 마무리합니다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2955548"/>
            <a:ext cx="2667000" cy="366254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finally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my_list</a:t>
            </a:r>
            <a:r>
              <a:rPr lang="en-US" altLang="ko-KR" sz="1600" dirty="0"/>
              <a:t>[2]: 3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어떤 일이 있어도 마무리합니다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finally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예외가 발생했습니다</a:t>
            </a:r>
            <a:r>
              <a:rPr lang="en-US" altLang="ko-KR" sz="1600" dirty="0"/>
              <a:t> (list index out of range)</a:t>
            </a:r>
            <a:endParaRPr lang="ko-KR" altLang="ko-KR" sz="1600" dirty="0"/>
          </a:p>
          <a:p>
            <a:r>
              <a:rPr lang="ko-KR" altLang="ko-KR" sz="1600" dirty="0" smtClean="0"/>
              <a:t>어떤 일이 있어도 마무리합니다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4384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6342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finally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는 함께 사용하는 것도 가능함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else</a:t>
            </a:r>
            <a:r>
              <a:rPr lang="en-US" altLang="ko-KR" dirty="0"/>
              <a:t>_</a:t>
            </a:r>
            <a:r>
              <a:rPr lang="en-US" altLang="ko-KR" b="1" dirty="0"/>
              <a:t>finally</a:t>
            </a:r>
            <a:r>
              <a:rPr lang="en-US" altLang="ko-KR" dirty="0"/>
              <a:t>.py 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어떤 일이 있어도 반드시 실행되는 </a:t>
            </a:r>
            <a:r>
              <a:rPr lang="en-US" altLang="ko-KR" sz="2000" dirty="0"/>
              <a:t>finally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875544"/>
            <a:ext cx="53340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else: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리스트의 요소 출력에 성공했습니다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finally: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어떤 일이 있어도 마무리합니다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875544"/>
            <a:ext cx="2667000" cy="267765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</a:t>
            </a:r>
            <a:r>
              <a:rPr lang="en-US" altLang="ko-KR" sz="1200" b="1" dirty="0"/>
              <a:t>try</a:t>
            </a:r>
            <a:r>
              <a:rPr lang="en-US" altLang="ko-KR" sz="1200" dirty="0"/>
              <a:t>_</a:t>
            </a:r>
            <a:r>
              <a:rPr lang="en-US" altLang="ko-KR" sz="1200" b="1" dirty="0"/>
              <a:t>except</a:t>
            </a:r>
            <a:r>
              <a:rPr lang="en-US" altLang="ko-KR" sz="1200" dirty="0"/>
              <a:t>_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_</a:t>
            </a:r>
            <a:r>
              <a:rPr lang="en-US" altLang="ko-KR" sz="1200" b="1" dirty="0"/>
              <a:t>finally</a:t>
            </a:r>
            <a:r>
              <a:rPr lang="en-US" altLang="ko-KR" sz="1200" dirty="0"/>
              <a:t>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2</a:t>
            </a:r>
            <a:endParaRPr lang="ko-KR" altLang="ko-KR" sz="1200" dirty="0"/>
          </a:p>
          <a:p>
            <a:pPr latinLnBrk="1"/>
            <a:r>
              <a:rPr lang="en-US" altLang="ko-KR" sz="1200" dirty="0" err="1"/>
              <a:t>my_list</a:t>
            </a:r>
            <a:r>
              <a:rPr lang="en-US" altLang="ko-KR" sz="1200" dirty="0"/>
              <a:t>[2]: 3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리스트의 요소 출력에 성공했습니다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어떤 일이 있어도 마무리합니다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</a:t>
            </a:r>
            <a:r>
              <a:rPr lang="en-US" altLang="ko-KR" sz="1200" b="1" dirty="0"/>
              <a:t>try</a:t>
            </a:r>
            <a:r>
              <a:rPr lang="en-US" altLang="ko-KR" sz="1200" dirty="0"/>
              <a:t>_</a:t>
            </a:r>
            <a:r>
              <a:rPr lang="en-US" altLang="ko-KR" sz="1200" b="1" dirty="0"/>
              <a:t>except</a:t>
            </a:r>
            <a:r>
              <a:rPr lang="en-US" altLang="ko-KR" sz="1200" dirty="0"/>
              <a:t>_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_</a:t>
            </a:r>
            <a:r>
              <a:rPr lang="en-US" altLang="ko-KR" sz="1200" b="1" dirty="0"/>
              <a:t>finally</a:t>
            </a:r>
            <a:r>
              <a:rPr lang="en-US" altLang="ko-KR" sz="1200" dirty="0"/>
              <a:t>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10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예외가 발생했습니다</a:t>
            </a:r>
            <a:r>
              <a:rPr lang="en-US" altLang="ko-KR" sz="1200" dirty="0"/>
              <a:t> (list index out of range)</a:t>
            </a:r>
            <a:endParaRPr lang="ko-KR" altLang="ko-KR" sz="1200" dirty="0"/>
          </a:p>
          <a:p>
            <a:r>
              <a:rPr lang="ko-KR" altLang="ko-KR" sz="1200" dirty="0"/>
              <a:t>어떤 일이 있어도 마무리합니다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09138" y="34290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206210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 블록</a:t>
            </a:r>
          </a:p>
          <a:p>
            <a:pPr latinLnBrk="1"/>
            <a:r>
              <a:rPr lang="en-US" altLang="ko-KR" sz="1600" b="1" dirty="0"/>
              <a:t>except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  <a:p>
            <a:pPr latinLnBrk="1"/>
            <a:r>
              <a:rPr lang="en-US" altLang="ko-KR" sz="1600" b="1" dirty="0"/>
              <a:t>else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  <a:p>
            <a:pPr latinLnBrk="1"/>
            <a:r>
              <a:rPr lang="en-US" altLang="ko-KR" sz="1600" b="1" dirty="0"/>
              <a:t>finally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</p:txBody>
      </p:sp>
    </p:spTree>
    <p:extLst>
      <p:ext uri="{BB962C8B-B14F-4D97-AF65-F5344CB8AC3E}">
        <p14:creationId xmlns:p14="http://schemas.microsoft.com/office/powerpoint/2010/main" xmlns="" val="1998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17404</TotalTime>
  <Words>1534</Words>
  <Application>Microsoft Office PowerPoint</Application>
  <PresentationFormat>화면 슬라이드 쇼(4:3)</PresentationFormat>
  <Paragraphs>402</Paragraphs>
  <Slides>16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HY견고딕</vt:lpstr>
      <vt:lpstr>Wingdings</vt:lpstr>
      <vt:lpstr>돋움</vt:lpstr>
      <vt:lpstr>맑은 고딕</vt:lpstr>
      <vt:lpstr>Times New Roman</vt:lpstr>
      <vt:lpstr>HY헤드라인M</vt:lpstr>
      <vt:lpstr>Verdana</vt:lpstr>
      <vt:lpstr>2_디자인 사용자 지정</vt:lpstr>
      <vt:lpstr>Visio</vt:lpstr>
      <vt:lpstr> 예외 처리</vt:lpstr>
      <vt:lpstr>슬라이드 2</vt:lpstr>
      <vt:lpstr>예외란</vt:lpstr>
      <vt:lpstr>try ~ except로 예외 처리하기</vt:lpstr>
      <vt:lpstr>try ~ except로 예외 처리하기 - 복수 개의 except절 사용하기</vt:lpstr>
      <vt:lpstr>try ~ except로 예외 처리하기 - 복수 개의 except절 사용하기</vt:lpstr>
      <vt:lpstr>try ~ except로 예외 처리하기 - try절을 무사히 실행하면 만날 수 있는 else</vt:lpstr>
      <vt:lpstr>try ~ except로 예외 처리하기 - 어떤 일이 있어도 반드시 실행되는 finally</vt:lpstr>
      <vt:lpstr>try ~ except로 예외 처리하기 - 어떤 일이 있어도 반드시 실행되는 finally</vt:lpstr>
      <vt:lpstr>Exception 클래스</vt:lpstr>
      <vt:lpstr>Exception 클래스</vt:lpstr>
      <vt:lpstr>우리도 예외 좀 일으켜보자</vt:lpstr>
      <vt:lpstr>우리도 예외 좀 일으켜보자</vt:lpstr>
      <vt:lpstr>우리도 예외 좀 일으켜보자</vt:lpstr>
      <vt:lpstr>내가 만든 예외 형식</vt:lpstr>
      <vt:lpstr>우리도 예외 좀 일으켜보자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2648</cp:revision>
  <dcterms:created xsi:type="dcterms:W3CDTF">2004-07-21T02:43:03Z</dcterms:created>
  <dcterms:modified xsi:type="dcterms:W3CDTF">2018-03-13T07:38:04Z</dcterms:modified>
</cp:coreProperties>
</file>