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0" r:id="rId3"/>
    <p:sldId id="542" r:id="rId4"/>
    <p:sldId id="572" r:id="rId5"/>
    <p:sldId id="573" r:id="rId6"/>
    <p:sldId id="585" r:id="rId7"/>
    <p:sldId id="586" r:id="rId8"/>
    <p:sldId id="588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</p:sldIdLst>
  <p:sldSz cx="9144000" cy="6858000" type="screen4x3"/>
  <p:notesSz cx="6797675" cy="9874250"/>
  <p:embeddedFontLst>
    <p:embeddedFont>
      <p:font typeface="HY견고딕" pitchFamily="18" charset="-127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HY헤드라인M" pitchFamily="18" charset="-127"/>
      <p:regular r:id="rId33"/>
    </p:embeddedFont>
    <p:embeddedFont>
      <p:font typeface="Verdana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68" d="100"/>
          <a:sy n="68" d="100"/>
        </p:scale>
        <p:origin x="-666" y="-102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ko-KR" altLang="en-US" sz="2800" smtClean="0"/>
              <a:t> 파일 </a:t>
            </a:r>
            <a:r>
              <a:rPr lang="ko-KR" altLang="en-US" sz="2800" dirty="0" smtClean="0"/>
              <a:t>입출력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buffering</a:t>
            </a:r>
          </a:p>
          <a:p>
            <a:pPr lvl="1"/>
            <a:r>
              <a:rPr lang="en-US" altLang="ko-KR" sz="1600" dirty="0"/>
              <a:t>0</a:t>
            </a:r>
            <a:r>
              <a:rPr lang="ko-KR" altLang="ko-KR" sz="1600" dirty="0"/>
              <a:t>을 입력하면 파일 </a:t>
            </a:r>
            <a:r>
              <a:rPr lang="ko-KR" altLang="ko-KR" sz="1600" dirty="0" err="1"/>
              <a:t>입출력시에</a:t>
            </a:r>
            <a:r>
              <a:rPr lang="ko-KR" altLang="ko-KR" sz="1600" dirty="0"/>
              <a:t> </a:t>
            </a:r>
            <a:r>
              <a:rPr lang="ko-KR" altLang="ko-KR" sz="1600" dirty="0" err="1"/>
              <a:t>버퍼링을</a:t>
            </a:r>
            <a:r>
              <a:rPr lang="ko-KR" altLang="ko-KR" sz="1600" dirty="0"/>
              <a:t> 수행하지 않으며</a:t>
            </a:r>
            <a:r>
              <a:rPr lang="en-US" altLang="ko-KR" sz="1600" dirty="0"/>
              <a:t>(</a:t>
            </a:r>
            <a:r>
              <a:rPr lang="ko-KR" altLang="ko-KR" sz="1600" dirty="0"/>
              <a:t>바이너리 모드에서만 사용 가능</a:t>
            </a:r>
            <a:r>
              <a:rPr lang="en-US" altLang="ko-KR" sz="1600" dirty="0"/>
              <a:t>), 1</a:t>
            </a:r>
            <a:r>
              <a:rPr lang="ko-KR" altLang="ko-KR" sz="1600" dirty="0"/>
              <a:t>을 입력하면 </a:t>
            </a:r>
            <a:r>
              <a:rPr lang="ko-KR" altLang="ko-KR" sz="1600" dirty="0" err="1"/>
              <a:t>개행</a:t>
            </a:r>
            <a:r>
              <a:rPr lang="ko-KR" altLang="ko-KR" sz="1600" dirty="0"/>
              <a:t> 문자</a:t>
            </a:r>
            <a:r>
              <a:rPr lang="en-US" altLang="ko-KR" sz="1600" dirty="0"/>
              <a:t>(\n)</a:t>
            </a:r>
            <a:r>
              <a:rPr lang="ko-KR" altLang="ko-KR" sz="1600" dirty="0"/>
              <a:t>를 만날 때까지 </a:t>
            </a:r>
            <a:r>
              <a:rPr lang="ko-KR" altLang="ko-KR" sz="1600" dirty="0" err="1"/>
              <a:t>버퍼링을</a:t>
            </a:r>
            <a:r>
              <a:rPr lang="ko-KR" altLang="ko-KR" sz="1600" dirty="0"/>
              <a:t> 하는 라인</a:t>
            </a:r>
            <a:r>
              <a:rPr lang="en-US" altLang="ko-KR" sz="1600" dirty="0"/>
              <a:t>(line) </a:t>
            </a:r>
            <a:r>
              <a:rPr lang="ko-KR" altLang="ko-KR" sz="1600" dirty="0" err="1"/>
              <a:t>버퍼링을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수행</a:t>
            </a:r>
            <a:r>
              <a:rPr lang="en-US" altLang="ko-KR" sz="1600" dirty="0" smtClean="0"/>
              <a:t>(</a:t>
            </a:r>
            <a:r>
              <a:rPr lang="ko-KR" altLang="ko-KR" sz="1600" dirty="0"/>
              <a:t>텍스트 모드에서만 사용 가능</a:t>
            </a:r>
            <a:r>
              <a:rPr lang="en-US" altLang="ko-KR" sz="1600" dirty="0"/>
              <a:t>). 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임의의 </a:t>
            </a:r>
            <a:r>
              <a:rPr lang="ko-KR" altLang="ko-KR" sz="1600" dirty="0"/>
              <a:t>값으로 직접 버퍼의 크기를 지정하고 싶을 때는 이 매개변수에 </a:t>
            </a:r>
            <a:r>
              <a:rPr lang="en-US" altLang="ko-KR" sz="1600" dirty="0"/>
              <a:t>1</a:t>
            </a:r>
            <a:r>
              <a:rPr lang="ko-KR" altLang="ko-KR" sz="1600" dirty="0"/>
              <a:t>보다 큰 수를 </a:t>
            </a:r>
            <a:r>
              <a:rPr lang="ko-KR" altLang="ko-KR" sz="1600" dirty="0" smtClean="0"/>
              <a:t>입력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encoding</a:t>
            </a:r>
          </a:p>
          <a:p>
            <a:pPr lvl="1"/>
            <a:r>
              <a:rPr lang="ko-KR" altLang="en-US" sz="1600" dirty="0" smtClean="0"/>
              <a:t>텍스트 모드에서만 사용</a:t>
            </a:r>
            <a:r>
              <a:rPr lang="en-US" altLang="ko-KR" sz="1600" dirty="0" smtClean="0"/>
              <a:t>. &lt;</a:t>
            </a:r>
            <a:r>
              <a:rPr lang="ko-KR" altLang="en-US" sz="1600" dirty="0" smtClean="0"/>
              <a:t>문자 집합과 </a:t>
            </a:r>
            <a:r>
              <a:rPr lang="ko-KR" altLang="en-US" sz="1600" dirty="0" err="1" smtClean="0"/>
              <a:t>인코딩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에서 별도 설명</a:t>
            </a:r>
            <a:endParaRPr lang="en-US" altLang="ko-KR" sz="1600" dirty="0" smtClean="0"/>
          </a:p>
          <a:p>
            <a:r>
              <a:rPr lang="en-US" altLang="ko-KR" sz="1600" dirty="0" err="1" smtClean="0"/>
              <a:t>erros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600" dirty="0" smtClean="0"/>
              <a:t>텍스트 모드에서만 사용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인코딩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디코딩</a:t>
            </a:r>
            <a:r>
              <a:rPr lang="ko-KR" altLang="en-US" sz="1600" dirty="0" smtClean="0"/>
              <a:t> 수행시의 에러 처리 옵션임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75814"/>
              </p:ext>
            </p:extLst>
          </p:nvPr>
        </p:nvGraphicFramePr>
        <p:xfrm>
          <a:off x="762000" y="3979985"/>
          <a:ext cx="7924800" cy="2752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370"/>
                <a:gridCol w="5902430"/>
              </a:tblGrid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errors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의미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'strict'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인코딩 에러가 발생할 때 </a:t>
                      </a:r>
                      <a:r>
                        <a:rPr lang="en-US" sz="1100" kern="100">
                          <a:effectLst/>
                        </a:rPr>
                        <a:t>ValueError </a:t>
                      </a:r>
                      <a:r>
                        <a:rPr lang="ko-KR" sz="1100" kern="100">
                          <a:effectLst/>
                        </a:rPr>
                        <a:t>예외를 일으킵니다</a:t>
                      </a:r>
                      <a:r>
                        <a:rPr lang="en-US" sz="1100" kern="100">
                          <a:effectLst/>
                        </a:rPr>
                        <a:t>. None</a:t>
                      </a:r>
                      <a:r>
                        <a:rPr lang="ko-KR" sz="1100" kern="100">
                          <a:effectLst/>
                        </a:rPr>
                        <a:t>과 똑같은 효과를 냅니다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'ignore'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이름 그대로 에러를 무시합니다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93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'replace'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기형적인 데이터가 있는 곳에 대체 기호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예를 들어 </a:t>
                      </a:r>
                      <a:r>
                        <a:rPr lang="en-US" sz="1100" kern="100">
                          <a:effectLst/>
                        </a:rPr>
                        <a:t>‘?’)</a:t>
                      </a:r>
                      <a:r>
                        <a:rPr lang="ko-KR" sz="1100" kern="100">
                          <a:effectLst/>
                        </a:rPr>
                        <a:t>를 삽입합니다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1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'surrogateescape'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U+DC80 ~ U+DCFF </a:t>
                      </a:r>
                      <a:r>
                        <a:rPr lang="ko-KR" sz="1100" kern="100">
                          <a:effectLst/>
                        </a:rPr>
                        <a:t>사이에 있는 유니코드 사용자 자유 영역</a:t>
                      </a:r>
                      <a:r>
                        <a:rPr lang="en-US" sz="1100" kern="100">
                          <a:effectLst/>
                        </a:rPr>
                        <a:t>(PUA)</a:t>
                      </a:r>
                      <a:r>
                        <a:rPr lang="ko-KR" sz="1100" kern="100">
                          <a:effectLst/>
                        </a:rPr>
                        <a:t>의 잘못된 바이트를 코드 포인트</a:t>
                      </a:r>
                      <a:r>
                        <a:rPr lang="en-US" sz="1100" kern="100">
                          <a:effectLst/>
                        </a:rPr>
                        <a:t>(code points)</a:t>
                      </a:r>
                      <a:r>
                        <a:rPr lang="ko-KR" sz="1100" kern="100">
                          <a:effectLst/>
                        </a:rPr>
                        <a:t>로 나타냅니다</a:t>
                      </a:r>
                      <a:r>
                        <a:rPr lang="en-US" sz="1100" kern="100">
                          <a:effectLst/>
                        </a:rPr>
                        <a:t>. (</a:t>
                      </a:r>
                      <a:r>
                        <a:rPr lang="ko-KR" sz="1100" kern="100">
                          <a:effectLst/>
                        </a:rPr>
                        <a:t>코드 포인트는 문자를 나타내는 번호입니다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r>
                        <a:rPr lang="ko-KR" sz="1100" kern="100">
                          <a:effectLst/>
                        </a:rPr>
                        <a:t>나중에 한 번 더 설명하겠습니다</a:t>
                      </a:r>
                      <a:r>
                        <a:rPr lang="en-US" sz="1100" kern="100">
                          <a:effectLst/>
                        </a:rPr>
                        <a:t>.)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1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'xmlcharrefreplace'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파일에 기록하려는 텍스트 안에 지정된 인코딩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문자를 읽고 쓰는 방식을 정의한 규칙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r>
                        <a:rPr lang="ko-KR" sz="1100" kern="100">
                          <a:effectLst/>
                        </a:rPr>
                        <a:t>나중에 자세히 설명하겠습니다</a:t>
                      </a:r>
                      <a:r>
                        <a:rPr lang="en-US" sz="1100" kern="100">
                          <a:effectLst/>
                        </a:rPr>
                        <a:t>.)</a:t>
                      </a:r>
                      <a:r>
                        <a:rPr lang="ko-KR" sz="1100" kern="100">
                          <a:effectLst/>
                        </a:rPr>
                        <a:t>에서 지원되지 않는 문자를 </a:t>
                      </a:r>
                      <a:r>
                        <a:rPr lang="en-US" sz="1100" kern="100">
                          <a:effectLst/>
                        </a:rPr>
                        <a:t>&amp;#NNN; </a:t>
                      </a:r>
                      <a:r>
                        <a:rPr lang="ko-KR" sz="1100" kern="100">
                          <a:effectLst/>
                        </a:rPr>
                        <a:t>꼴의 </a:t>
                      </a:r>
                      <a:r>
                        <a:rPr lang="en-US" sz="1100" kern="100">
                          <a:effectLst/>
                        </a:rPr>
                        <a:t>XML </a:t>
                      </a:r>
                      <a:r>
                        <a:rPr lang="ko-KR" sz="1100" kern="100">
                          <a:effectLst/>
                        </a:rPr>
                        <a:t>문자 참조로 바꿔서 기록하는 옵션입니다</a:t>
                      </a:r>
                      <a:r>
                        <a:rPr lang="en-US" sz="1100" kern="100">
                          <a:effectLst/>
                        </a:rPr>
                        <a:t>. </a:t>
                      </a:r>
                      <a:r>
                        <a:rPr lang="ko-KR" sz="1100" kern="100">
                          <a:effectLst/>
                        </a:rPr>
                        <a:t>파일을 쓸 때만 적용됩니다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876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'backslashreplace'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이 옵션도 역시 파일에 텍스트를 기록할 대만 사용됩니다</a:t>
                      </a:r>
                      <a:r>
                        <a:rPr lang="en-US" sz="1100" kern="100" dirty="0">
                          <a:effectLst/>
                        </a:rPr>
                        <a:t>. </a:t>
                      </a:r>
                      <a:r>
                        <a:rPr lang="ko-KR" sz="1100" kern="100" dirty="0">
                          <a:effectLst/>
                        </a:rPr>
                        <a:t>현재 </a:t>
                      </a:r>
                      <a:r>
                        <a:rPr lang="ko-KR" sz="1100" kern="100" dirty="0" err="1">
                          <a:effectLst/>
                        </a:rPr>
                        <a:t>인코딩에서</a:t>
                      </a:r>
                      <a:r>
                        <a:rPr lang="ko-KR" sz="1100" kern="100" dirty="0">
                          <a:effectLst/>
                        </a:rPr>
                        <a:t> 지원되지 않는 문자를 </a:t>
                      </a:r>
                      <a:r>
                        <a:rPr lang="ko-KR" sz="1100" kern="100" dirty="0" err="1">
                          <a:effectLst/>
                        </a:rPr>
                        <a:t>역슬래쉬로</a:t>
                      </a:r>
                      <a:r>
                        <a:rPr lang="ko-KR" sz="1100" kern="100" dirty="0">
                          <a:effectLst/>
                        </a:rPr>
                        <a:t> 시작되는 이스케이프 시퀀스로 바꿔서 기록합니다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34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newline</a:t>
            </a:r>
          </a:p>
          <a:p>
            <a:pPr lvl="1"/>
            <a:r>
              <a:rPr lang="ko-KR" altLang="ko-KR" sz="1800" dirty="0"/>
              <a:t>파일을 읽고 쓸 때 </a:t>
            </a:r>
            <a:r>
              <a:rPr lang="ko-KR" altLang="ko-KR" sz="1800" dirty="0" err="1"/>
              <a:t>줄바꿈을</a:t>
            </a:r>
            <a:r>
              <a:rPr lang="ko-KR" altLang="ko-KR" sz="1800" dirty="0"/>
              <a:t> 어떻게 </a:t>
            </a:r>
            <a:r>
              <a:rPr lang="ko-KR" altLang="ko-KR" sz="1800" dirty="0" smtClean="0"/>
              <a:t>처리할지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결정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None, '', '\n', '\r', '\r\n' 5</a:t>
            </a:r>
            <a:r>
              <a:rPr lang="ko-KR" altLang="ko-KR" sz="1800" dirty="0"/>
              <a:t>가지 중 하나를 입력</a:t>
            </a:r>
            <a:endParaRPr lang="en-US" altLang="ko-KR" sz="1800" dirty="0"/>
          </a:p>
          <a:p>
            <a:pPr lvl="1"/>
            <a:r>
              <a:rPr lang="ko-KR" altLang="ko-KR" sz="1800" dirty="0"/>
              <a:t>파일을 읽을 때 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 smtClean="0"/>
              <a:t>이 </a:t>
            </a:r>
            <a:r>
              <a:rPr lang="en-US" altLang="ko-KR" sz="1400" dirty="0" smtClean="0"/>
              <a:t>None</a:t>
            </a:r>
            <a:r>
              <a:rPr lang="ko-KR" altLang="ko-KR" sz="1400" dirty="0" smtClean="0"/>
              <a:t>으로 설정되어 있으면 </a:t>
            </a:r>
            <a:r>
              <a:rPr lang="en-US" altLang="ko-KR" sz="1400" dirty="0" smtClean="0"/>
              <a:t>'\n', '\r', '\r\n'</a:t>
            </a:r>
            <a:r>
              <a:rPr lang="ko-KR" altLang="ko-KR" sz="1400" dirty="0" smtClean="0"/>
              <a:t>를 모두 </a:t>
            </a:r>
            <a:r>
              <a:rPr lang="ko-KR" altLang="ko-KR" sz="1400" dirty="0" err="1" smtClean="0"/>
              <a:t>개행문자로</a:t>
            </a:r>
            <a:r>
              <a:rPr lang="ko-KR" altLang="ko-KR" sz="1400" dirty="0" smtClean="0"/>
              <a:t> 간주</a:t>
            </a:r>
            <a:r>
              <a:rPr lang="ko-KR" altLang="en-US" sz="1400" dirty="0" smtClean="0"/>
              <a:t>하여</a:t>
            </a:r>
            <a:r>
              <a:rPr lang="ko-KR" altLang="ko-KR" sz="1400" dirty="0" smtClean="0"/>
              <a:t> 이들 </a:t>
            </a:r>
            <a:r>
              <a:rPr lang="ko-KR" altLang="ko-KR" sz="1400" dirty="0" err="1" smtClean="0"/>
              <a:t>개행문자를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‘\n’</a:t>
            </a:r>
            <a:r>
              <a:rPr lang="ko-KR" altLang="ko-KR" sz="1400" dirty="0" smtClean="0"/>
              <a:t>으로 변환하여 읽기 </a:t>
            </a:r>
            <a:r>
              <a:rPr lang="ko-KR" altLang="ko-KR" sz="1400" dirty="0" err="1" smtClean="0"/>
              <a:t>메소드</a:t>
            </a:r>
            <a:r>
              <a:rPr lang="en-US" altLang="ko-KR" sz="1400" dirty="0" smtClean="0"/>
              <a:t>(read(), </a:t>
            </a:r>
            <a:r>
              <a:rPr lang="en-US" altLang="ko-KR" sz="1400" dirty="0" err="1" smtClean="0"/>
              <a:t>readline</a:t>
            </a:r>
            <a:r>
              <a:rPr lang="en-US" altLang="ko-KR" sz="1400" dirty="0" smtClean="0"/>
              <a:t>() </a:t>
            </a:r>
            <a:r>
              <a:rPr lang="ko-KR" altLang="ko-KR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ko-KR" sz="1400" dirty="0" smtClean="0"/>
              <a:t>에게 반환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이 </a:t>
            </a:r>
            <a:r>
              <a:rPr lang="en-US" altLang="ko-KR" sz="1400" dirty="0"/>
              <a:t>''</a:t>
            </a:r>
            <a:r>
              <a:rPr lang="ko-KR" altLang="ko-KR" sz="1400" dirty="0"/>
              <a:t>으로 설정되어 있는 경우에는 </a:t>
            </a:r>
            <a:r>
              <a:rPr lang="en-US" altLang="ko-KR" sz="1400" dirty="0"/>
              <a:t>None</a:t>
            </a:r>
            <a:r>
              <a:rPr lang="ko-KR" altLang="ko-KR" sz="1400" dirty="0"/>
              <a:t>으로 설정되어 있는 경우와 동일하게 동작하지만 </a:t>
            </a:r>
            <a:r>
              <a:rPr lang="ko-KR" altLang="ko-KR" sz="1400" dirty="0" err="1"/>
              <a:t>개행</a:t>
            </a:r>
            <a:r>
              <a:rPr lang="ko-KR" altLang="ko-KR" sz="1400" dirty="0"/>
              <a:t> 문자의 변환을 수행하지 </a:t>
            </a:r>
            <a:r>
              <a:rPr lang="ko-KR" altLang="en-US" sz="1400" dirty="0" smtClean="0"/>
              <a:t>않음</a:t>
            </a:r>
            <a:r>
              <a:rPr lang="en-US" altLang="ko-KR" sz="1400" dirty="0" smtClean="0"/>
              <a:t>. '\</a:t>
            </a:r>
            <a:r>
              <a:rPr lang="en-US" altLang="ko-KR" sz="1400" dirty="0"/>
              <a:t>n'</a:t>
            </a:r>
            <a:r>
              <a:rPr lang="ko-KR" altLang="ko-KR" sz="1400" dirty="0"/>
              <a:t>은 </a:t>
            </a:r>
            <a:r>
              <a:rPr lang="en-US" altLang="ko-KR" sz="1400" dirty="0"/>
              <a:t>'\n'</a:t>
            </a:r>
            <a:r>
              <a:rPr lang="ko-KR" altLang="ko-KR" sz="1400" dirty="0"/>
              <a:t>으로</a:t>
            </a:r>
            <a:r>
              <a:rPr lang="en-US" altLang="ko-KR" sz="1400" dirty="0"/>
              <a:t>, '\r\n'</a:t>
            </a:r>
            <a:r>
              <a:rPr lang="ko-KR" altLang="ko-KR" sz="1400" dirty="0"/>
              <a:t>은 </a:t>
            </a:r>
            <a:r>
              <a:rPr lang="en-US" altLang="ko-KR" sz="1400" dirty="0"/>
              <a:t>'\r\n'</a:t>
            </a:r>
            <a:r>
              <a:rPr lang="ko-KR" altLang="ko-KR" sz="1400" dirty="0"/>
              <a:t>으로 그대로 </a:t>
            </a:r>
            <a:r>
              <a:rPr lang="ko-KR" altLang="en-US" sz="1400" dirty="0" err="1" smtClean="0"/>
              <a:t>읽어들임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ko-KR" sz="1400" dirty="0" smtClean="0"/>
              <a:t>이 </a:t>
            </a:r>
            <a:r>
              <a:rPr lang="ko-KR" altLang="ko-KR" sz="1400" dirty="0"/>
              <a:t>외에 </a:t>
            </a:r>
            <a:r>
              <a:rPr lang="en-US" altLang="ko-KR" sz="1400" dirty="0"/>
              <a:t>newline</a:t>
            </a:r>
            <a:r>
              <a:rPr lang="ko-KR" altLang="ko-KR" sz="1400" dirty="0"/>
              <a:t>에 </a:t>
            </a:r>
            <a:r>
              <a:rPr lang="en-US" altLang="ko-KR" sz="1400" dirty="0"/>
              <a:t>'\n', '\r', '\r\n' </a:t>
            </a:r>
            <a:r>
              <a:rPr lang="ko-KR" altLang="ko-KR" sz="1400" dirty="0"/>
              <a:t>중 하나를 입력하면 입력한 문자만을 </a:t>
            </a:r>
            <a:r>
              <a:rPr lang="ko-KR" altLang="ko-KR" sz="1400" dirty="0" err="1"/>
              <a:t>개행문자로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간주</a:t>
            </a:r>
            <a:r>
              <a:rPr lang="en-US" altLang="ko-KR" sz="1400" dirty="0" smtClean="0"/>
              <a:t>.</a:t>
            </a:r>
          </a:p>
          <a:p>
            <a:pPr marL="627062" lvl="2" indent="0">
              <a:buNone/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newline</a:t>
            </a:r>
            <a:r>
              <a:rPr lang="ko-KR" altLang="ko-KR" sz="1400" dirty="0"/>
              <a:t>을 </a:t>
            </a:r>
            <a:r>
              <a:rPr lang="en-US" altLang="ko-KR" sz="1400" dirty="0" smtClean="0"/>
              <a:t>＇\n＇</a:t>
            </a:r>
            <a:r>
              <a:rPr lang="ko-KR" altLang="ko-KR" sz="1400" dirty="0" smtClean="0"/>
              <a:t>으로 </a:t>
            </a:r>
            <a:r>
              <a:rPr lang="ko-KR" altLang="ko-KR" sz="1400" dirty="0"/>
              <a:t>설정해 놓으면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＇\r＇, ＇\r\n＇</a:t>
            </a:r>
            <a:r>
              <a:rPr lang="ko-KR" altLang="ko-KR" sz="1400" dirty="0" smtClean="0"/>
              <a:t>은 </a:t>
            </a:r>
            <a:r>
              <a:rPr lang="ko-KR" altLang="ko-KR" sz="1400" dirty="0" err="1"/>
              <a:t>개행문자로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취급하지 않음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pPr lvl="1"/>
            <a:r>
              <a:rPr lang="en-US" altLang="ko-KR" sz="1800" dirty="0"/>
              <a:t> </a:t>
            </a:r>
            <a:r>
              <a:rPr lang="ko-KR" altLang="ko-KR" sz="1800" dirty="0" smtClean="0"/>
              <a:t>파일을 </a:t>
            </a:r>
            <a:r>
              <a:rPr lang="ko-KR" altLang="ko-KR" sz="1800" dirty="0"/>
              <a:t>쓸 때 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이 </a:t>
            </a:r>
            <a:r>
              <a:rPr lang="en-US" altLang="ko-KR" sz="1400" dirty="0"/>
              <a:t>None</a:t>
            </a:r>
            <a:r>
              <a:rPr lang="ko-KR" altLang="ko-KR" sz="1400" dirty="0"/>
              <a:t>이면 </a:t>
            </a:r>
            <a:r>
              <a:rPr lang="en-US" altLang="ko-KR" sz="1400" dirty="0"/>
              <a:t>'\n', '\r', '\r\n' </a:t>
            </a:r>
            <a:r>
              <a:rPr lang="ko-KR" altLang="ko-KR" sz="1400" dirty="0"/>
              <a:t>등 어떤 </a:t>
            </a:r>
            <a:r>
              <a:rPr lang="ko-KR" altLang="ko-KR" sz="1400" dirty="0" err="1"/>
              <a:t>개행문자를</a:t>
            </a:r>
            <a:r>
              <a:rPr lang="ko-KR" altLang="ko-KR" sz="1400" dirty="0"/>
              <a:t> 파일에 쓰려고 해도 시스템 기본 </a:t>
            </a:r>
            <a:r>
              <a:rPr lang="ko-KR" altLang="ko-KR" sz="1400" dirty="0" err="1"/>
              <a:t>개행</a:t>
            </a:r>
            <a:r>
              <a:rPr lang="ko-KR" altLang="ko-KR" sz="1400" dirty="0"/>
              <a:t> 문자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os.linesep</a:t>
            </a:r>
            <a:r>
              <a:rPr lang="en-US" altLang="ko-KR" sz="1400" dirty="0"/>
              <a:t>)</a:t>
            </a:r>
            <a:r>
              <a:rPr lang="ko-KR" altLang="ko-KR" sz="1400" dirty="0"/>
              <a:t>로 변환되어 </a:t>
            </a:r>
            <a:r>
              <a:rPr lang="ko-KR" altLang="ko-KR" sz="1400" dirty="0" smtClean="0"/>
              <a:t>기록</a:t>
            </a:r>
            <a:r>
              <a:rPr lang="ko-KR" altLang="en-US" sz="1400" dirty="0" smtClean="0"/>
              <a:t>됨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에 </a:t>
            </a:r>
            <a:r>
              <a:rPr lang="en-US" altLang="ko-KR" sz="1400" dirty="0"/>
              <a:t>'' </a:t>
            </a:r>
            <a:r>
              <a:rPr lang="ko-KR" altLang="ko-KR" sz="1400" dirty="0"/>
              <a:t>또는 </a:t>
            </a:r>
            <a:r>
              <a:rPr lang="en-US" altLang="ko-KR" sz="1400" dirty="0"/>
              <a:t>'\n'</a:t>
            </a:r>
            <a:r>
              <a:rPr lang="ko-KR" altLang="ko-KR" sz="1400" dirty="0"/>
              <a:t>를 지정하는 경우엔 어떤 변환도 수행하지 </a:t>
            </a:r>
            <a:r>
              <a:rPr lang="ko-KR" altLang="en-US" sz="1400" dirty="0" smtClean="0"/>
              <a:t>않음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newline</a:t>
            </a:r>
            <a:r>
              <a:rPr lang="ko-KR" altLang="ko-KR" sz="1400" dirty="0"/>
              <a:t>에 </a:t>
            </a:r>
            <a:r>
              <a:rPr lang="en-US" altLang="ko-KR" sz="1400" dirty="0"/>
              <a:t>'\r', '\r\n' </a:t>
            </a:r>
            <a:r>
              <a:rPr lang="ko-KR" altLang="ko-KR" sz="1400" dirty="0"/>
              <a:t>등이 지정되는 경우에는 </a:t>
            </a:r>
            <a:r>
              <a:rPr lang="ko-KR" altLang="ko-KR" sz="1400" dirty="0" err="1"/>
              <a:t>모든개행</a:t>
            </a:r>
            <a:r>
              <a:rPr lang="ko-KR" altLang="ko-KR" sz="1400" dirty="0"/>
              <a:t> 문자</a:t>
            </a:r>
            <a:r>
              <a:rPr lang="en-US" altLang="ko-KR" sz="1400" dirty="0"/>
              <a:t>('\n', '\r', '\r\n')</a:t>
            </a:r>
            <a:r>
              <a:rPr lang="ko-KR" altLang="ko-KR" sz="1400" dirty="0"/>
              <a:t>가 지정한 </a:t>
            </a:r>
            <a:r>
              <a:rPr lang="ko-KR" altLang="ko-KR" sz="1400" dirty="0" err="1"/>
              <a:t>개행문자로</a:t>
            </a:r>
            <a:r>
              <a:rPr lang="ko-KR" altLang="ko-KR" sz="1400" dirty="0"/>
              <a:t> 변환되어 </a:t>
            </a:r>
            <a:r>
              <a:rPr lang="ko-KR" altLang="en-US" sz="1400" dirty="0" smtClean="0"/>
              <a:t>기록됨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5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err="1" smtClean="0"/>
              <a:t>closefd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첫 번째 </a:t>
            </a:r>
            <a:r>
              <a:rPr lang="ko-KR" altLang="ko-KR" sz="1800" dirty="0" smtClean="0"/>
              <a:t>매개변수에 </a:t>
            </a:r>
            <a:r>
              <a:rPr lang="ko-KR" altLang="ko-KR" sz="1800" dirty="0"/>
              <a:t>파일의 경로가 아닌 파일 기술자가 입력됐을 때만 </a:t>
            </a:r>
            <a:r>
              <a:rPr lang="ko-KR" altLang="ko-KR" sz="1800" dirty="0" smtClean="0"/>
              <a:t>사용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file </a:t>
            </a:r>
            <a:r>
              <a:rPr lang="ko-KR" altLang="ko-KR" sz="1800" dirty="0"/>
              <a:t>매개변수에 파일 기술자를 입력하고 </a:t>
            </a:r>
            <a:r>
              <a:rPr lang="en-US" altLang="ko-KR" sz="1800" dirty="0"/>
              <a:t>closed </a:t>
            </a:r>
            <a:r>
              <a:rPr lang="ko-KR" altLang="ko-KR" sz="1800" dirty="0"/>
              <a:t>매개변수에는 </a:t>
            </a:r>
            <a:r>
              <a:rPr lang="en-US" altLang="ko-KR" sz="1800" dirty="0"/>
              <a:t>False</a:t>
            </a:r>
            <a:r>
              <a:rPr lang="ko-KR" altLang="ko-KR" sz="1800" dirty="0"/>
              <a:t>를 입력하면 파일이 닫히더라도 파일 기술자를 계속 열어둔 상태로 </a:t>
            </a:r>
            <a:r>
              <a:rPr lang="ko-KR" altLang="ko-KR" sz="1800" dirty="0" smtClean="0"/>
              <a:t>유지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opener</a:t>
            </a:r>
          </a:p>
          <a:p>
            <a:pPr lvl="1"/>
            <a:r>
              <a:rPr lang="en-US" altLang="ko-KR" sz="1800" dirty="0"/>
              <a:t>8</a:t>
            </a:r>
            <a:r>
              <a:rPr lang="ko-KR" altLang="ko-KR" sz="1800" dirty="0"/>
              <a:t>번째 매개변수</a:t>
            </a:r>
            <a:r>
              <a:rPr lang="en-US" altLang="ko-KR" sz="1800" dirty="0"/>
              <a:t> opener</a:t>
            </a:r>
            <a:r>
              <a:rPr lang="ko-KR" altLang="ko-KR" sz="1800" dirty="0"/>
              <a:t>는 파일을 여는 함수를 </a:t>
            </a:r>
            <a:r>
              <a:rPr lang="ko-KR" altLang="ko-KR" sz="1800" dirty="0" smtClean="0"/>
              <a:t>직접 </a:t>
            </a:r>
            <a:r>
              <a:rPr lang="ko-KR" altLang="ko-KR" sz="1800" dirty="0"/>
              <a:t>구현하고 싶을 때 </a:t>
            </a:r>
            <a:r>
              <a:rPr lang="ko-KR" altLang="ko-KR" sz="1800" dirty="0" smtClean="0"/>
              <a:t>이용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opener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구현한 </a:t>
            </a:r>
            <a:r>
              <a:rPr lang="ko-KR" altLang="ko-KR" sz="1800" dirty="0"/>
              <a:t>함수 또는 호출가능 객체</a:t>
            </a:r>
            <a:r>
              <a:rPr lang="en-US" altLang="ko-KR" sz="1800" dirty="0"/>
              <a:t>(__call__() </a:t>
            </a:r>
            <a:r>
              <a:rPr lang="ko-KR" altLang="ko-KR" sz="1800" dirty="0" err="1"/>
              <a:t>메소드를</a:t>
            </a:r>
            <a:r>
              <a:rPr lang="ko-KR" altLang="ko-KR" sz="1800" dirty="0"/>
              <a:t> 구현하는 객체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넘기</a:t>
            </a:r>
            <a:r>
              <a:rPr lang="ko-KR" altLang="en-US" sz="1800" dirty="0" smtClean="0"/>
              <a:t>면 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ko-KR" sz="1800" dirty="0" smtClean="0"/>
              <a:t>이 </a:t>
            </a:r>
            <a:r>
              <a:rPr lang="ko-KR" altLang="ko-KR" sz="1800" dirty="0"/>
              <a:t>때 </a:t>
            </a:r>
            <a:r>
              <a:rPr lang="en-US" altLang="ko-KR" sz="1800" dirty="0"/>
              <a:t>opener</a:t>
            </a:r>
            <a:r>
              <a:rPr lang="ko-KR" altLang="ko-KR" sz="1800" dirty="0"/>
              <a:t>에 넘기는 함수</a:t>
            </a:r>
            <a:r>
              <a:rPr lang="en-US" altLang="ko-KR" sz="1800" dirty="0"/>
              <a:t>/</a:t>
            </a:r>
            <a:r>
              <a:rPr lang="ko-KR" altLang="ko-KR" sz="1800" dirty="0"/>
              <a:t>호출가능 객체는 반드시 파일 기술자를 반환해야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열라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읽으라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쓰라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그리고 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11/writelist.py(for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write() </a:t>
            </a:r>
            <a:r>
              <a:rPr lang="ko-KR" altLang="en-US" sz="1800" dirty="0" err="1" smtClean="0"/>
              <a:t>메소드를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문자열을 담은 리스트를 파일에 쓰는 </a:t>
            </a:r>
            <a:r>
              <a:rPr lang="en-US" altLang="ko-KR" sz="2000" dirty="0" err="1"/>
              <a:t>writelines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lines = ["we'll find a way we always have - Interstellar\n",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find you and I'll kill you - Taken\n",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be back - Terminator 2\n"]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'w')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>
                <a:solidFill>
                  <a:srgbClr val="FFFF00"/>
                </a:solidFill>
              </a:rPr>
              <a:t>for</a:t>
            </a:r>
            <a:r>
              <a:rPr lang="en-US" altLang="ko-KR" sz="1400" dirty="0">
                <a:solidFill>
                  <a:schemeClr val="bg1"/>
                </a:solidFill>
              </a:rPr>
              <a:t> line in lines: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file.</a:t>
            </a:r>
            <a:r>
              <a:rPr lang="en-US" altLang="ko-KR" sz="1400" dirty="0" err="1">
                <a:solidFill>
                  <a:srgbClr val="FFFF00"/>
                </a:solidFill>
              </a:rPr>
              <a:t>write</a:t>
            </a:r>
            <a:r>
              <a:rPr lang="en-US" altLang="ko-KR" sz="1400" dirty="0">
                <a:solidFill>
                  <a:schemeClr val="bg1"/>
                </a:solidFill>
              </a:rPr>
              <a:t>(line)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416662"/>
            <a:ext cx="7315200" cy="15696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&gt;writelist.py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&gt;type movie_quotes.txt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we'll find a way we always have - Interstellar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I'll find you and I'll kill you - Taken</a:t>
            </a:r>
            <a:endParaRPr lang="ko-KR" altLang="ko-KR" sz="1600" dirty="0"/>
          </a:p>
          <a:p>
            <a:r>
              <a:rPr lang="en-US" altLang="ko-KR" sz="1600" dirty="0"/>
              <a:t>I'll be back - Terminator 2</a:t>
            </a:r>
            <a:endParaRPr lang="ko-KR" altLang="ko-KR" sz="1600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97295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5227" y="3416662"/>
            <a:ext cx="3928745" cy="497840"/>
          </a:xfrm>
          <a:prstGeom prst="wedgeRoundRectCallout">
            <a:avLst>
              <a:gd name="adj1" fmla="val -64933"/>
              <a:gd name="adj2" fmla="val 55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윈도우에서 제공하는 명령어입니다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리눅스 또는 유닉스에서는 비슷한 기능의 명령어로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cat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있습니다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11/writelines.py(</a:t>
            </a:r>
            <a:r>
              <a:rPr lang="en-US" altLang="ko-KR" sz="1800" dirty="0" err="1" smtClean="0"/>
              <a:t>writelines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문자열을 담은 리스트를 파일에 쓰는 </a:t>
            </a:r>
            <a:r>
              <a:rPr lang="en-US" altLang="ko-KR" sz="2000" dirty="0" err="1"/>
              <a:t>writelines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lines = ["we'll find a way we always have - Interstellar\n",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find you and I'll kill you - Taken\n",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"I'll be back - Terminator 2\n"]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'w')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FF00"/>
                </a:solidFill>
              </a:rPr>
              <a:t>file.writelines</a:t>
            </a:r>
            <a:r>
              <a:rPr lang="en-US" altLang="ko-KR" sz="1400" dirty="0">
                <a:solidFill>
                  <a:srgbClr val="FFFF00"/>
                </a:solidFill>
              </a:rPr>
              <a:t>(lines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186905"/>
            <a:ext cx="7315200" cy="15696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&gt;writelines.py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&gt;type movie_quotes.txt</a:t>
            </a:r>
          </a:p>
          <a:p>
            <a:pPr latinLnBrk="1"/>
            <a:r>
              <a:rPr lang="en-US" altLang="ko-KR" sz="1600" dirty="0"/>
              <a:t>we'll find a way we always have - Interstellar</a:t>
            </a:r>
          </a:p>
          <a:p>
            <a:pPr latinLnBrk="1"/>
            <a:r>
              <a:rPr lang="en-US" altLang="ko-KR" sz="1600" dirty="0"/>
              <a:t>I'll find you and I'll kill you - Taken</a:t>
            </a:r>
          </a:p>
          <a:p>
            <a:pPr latinLnBrk="1"/>
            <a:r>
              <a:rPr lang="en-US" altLang="ko-KR" sz="1600" dirty="0"/>
              <a:t>I'll be back - Terminator 2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7432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8590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11/readline.py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readline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줄 단위로 텍스트를 읽는 </a:t>
            </a:r>
            <a:r>
              <a:rPr lang="en-US" altLang="ko-KR" sz="2000" dirty="0" err="1"/>
              <a:t>readline</a:t>
            </a:r>
            <a:r>
              <a:rPr lang="en-US" altLang="ko-KR" sz="2000" dirty="0"/>
              <a:t>()</a:t>
            </a:r>
            <a:r>
              <a:rPr lang="ko-KR" altLang="ko-KR" sz="2000" dirty="0"/>
              <a:t>과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'r') as file: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line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file.readline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while line != '':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print(line, end='')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line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file.readline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186905"/>
            <a:ext cx="73152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&gt;readline.py</a:t>
            </a:r>
          </a:p>
          <a:p>
            <a:pPr latinLnBrk="1"/>
            <a:r>
              <a:rPr lang="en-US" altLang="ko-KR" sz="1600" dirty="0"/>
              <a:t>we'll find a way we always have - Interstellar</a:t>
            </a:r>
          </a:p>
          <a:p>
            <a:pPr latinLnBrk="1"/>
            <a:r>
              <a:rPr lang="en-US" altLang="ko-KR" sz="1600" dirty="0"/>
              <a:t>I'll find you and I'll kill you - Taken</a:t>
            </a:r>
          </a:p>
          <a:p>
            <a:pPr latinLnBrk="1"/>
            <a:r>
              <a:rPr lang="en-US" altLang="ko-KR" sz="1600" dirty="0"/>
              <a:t>I'll be back - Terminator 2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7432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81400" y="1692295"/>
            <a:ext cx="3376930" cy="1022985"/>
          </a:xfrm>
          <a:prstGeom prst="wedgeRoundRectCallout">
            <a:avLst>
              <a:gd name="adj1" fmla="val -72836"/>
              <a:gd name="adj2" fmla="val -38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readline()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메소드는 파일의 끝에 도달하면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''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반환합니다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그런데 실제로 빈 줄을 읽어들였을 때는 어떡하냐고요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빈 줄을 읽어 들인 경우엔 개행문자를 반환합니다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09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11/readlines.py (</a:t>
            </a:r>
            <a:r>
              <a:rPr lang="en-US" altLang="ko-KR" sz="1800" dirty="0" err="1" smtClean="0"/>
              <a:t>readlines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이용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줄 단위로 텍스트를 읽는 </a:t>
            </a:r>
            <a:r>
              <a:rPr lang="en-US" altLang="ko-KR" sz="2000" dirty="0" err="1"/>
              <a:t>readline</a:t>
            </a:r>
            <a:r>
              <a:rPr lang="en-US" altLang="ko-KR" sz="2000" dirty="0"/>
              <a:t>()</a:t>
            </a:r>
            <a:r>
              <a:rPr lang="ko-KR" altLang="ko-KR" sz="2000" dirty="0"/>
              <a:t>과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 </a:t>
            </a:r>
            <a:r>
              <a:rPr lang="ko-KR" altLang="ko-KR" sz="2000" dirty="0" err="1"/>
              <a:t>메소드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open('movie_quotes.txt', 'r') as file: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lines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file.readlines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line = ''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for line in lines: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print(line, end='')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034505"/>
            <a:ext cx="7315200" cy="107721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dirty="0" smtClean="0"/>
              <a:t>readlines.py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we'll find a way we always have - Interstellar</a:t>
            </a:r>
          </a:p>
          <a:p>
            <a:pPr latinLnBrk="1"/>
            <a:r>
              <a:rPr lang="en-US" altLang="ko-KR" sz="1600" dirty="0"/>
              <a:t>I'll find you and I'll kill you - Taken</a:t>
            </a:r>
          </a:p>
          <a:p>
            <a:pPr latinLnBrk="1"/>
            <a:r>
              <a:rPr lang="en-US" altLang="ko-KR" sz="1600" dirty="0"/>
              <a:t>I'll be back - Terminator 2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590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6690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“</a:t>
            </a:r>
            <a:r>
              <a:rPr lang="ko-KR" altLang="ko-KR" sz="1800" dirty="0" smtClean="0"/>
              <a:t>악보를 </a:t>
            </a:r>
            <a:r>
              <a:rPr lang="ko-KR" altLang="ko-KR" sz="1800" dirty="0"/>
              <a:t>컴퓨터가 이해할 수 있는 기호로 표현할 수 있다면 컴퓨터가 음악 분야에서도 사용될 </a:t>
            </a:r>
            <a:r>
              <a:rPr lang="ko-KR" altLang="ko-KR" sz="1800" dirty="0" smtClean="0"/>
              <a:t>것</a:t>
            </a:r>
            <a:r>
              <a:rPr lang="en-US" altLang="ko-KR" sz="1800" dirty="0" smtClean="0"/>
              <a:t>” – Ada Lovelace</a:t>
            </a:r>
          </a:p>
          <a:p>
            <a:endParaRPr lang="en-US" altLang="ko-KR" sz="1800" dirty="0"/>
          </a:p>
          <a:p>
            <a:r>
              <a:rPr lang="ko-KR" altLang="ko-KR" sz="1800" dirty="0" smtClean="0"/>
              <a:t>문자 </a:t>
            </a:r>
            <a:r>
              <a:rPr lang="ko-KR" altLang="ko-KR" sz="1800" dirty="0"/>
              <a:t>집합</a:t>
            </a:r>
            <a:r>
              <a:rPr lang="en-US" altLang="ko-KR" sz="1800" dirty="0"/>
              <a:t>(Character Set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텍스트를 기호로 표현한 것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ASCII(</a:t>
            </a:r>
            <a:r>
              <a:rPr lang="en-US" altLang="ko-KR" sz="1800" dirty="0"/>
              <a:t>American Standard Code for Information </a:t>
            </a:r>
            <a:r>
              <a:rPr lang="en-US" altLang="ko-KR" sz="1800" dirty="0" smtClean="0"/>
              <a:t>Interchange)</a:t>
            </a:r>
          </a:p>
          <a:p>
            <a:pPr lvl="1"/>
            <a:r>
              <a:rPr lang="ko-KR" altLang="ko-KR" sz="1800" dirty="0" smtClean="0"/>
              <a:t>미국 </a:t>
            </a:r>
            <a:r>
              <a:rPr lang="ko-KR" altLang="ko-KR" sz="1800" dirty="0"/>
              <a:t>정보 교환 표준 </a:t>
            </a:r>
            <a:r>
              <a:rPr lang="ko-KR" altLang="ko-KR" sz="1800" dirty="0" smtClean="0"/>
              <a:t>부호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1960</a:t>
            </a:r>
            <a:r>
              <a:rPr lang="ko-KR" altLang="ko-KR" sz="1800" dirty="0" smtClean="0"/>
              <a:t>년대에 제정된 문자 집합으로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이후에 개발된 문자 집합들의 토대</a:t>
            </a:r>
            <a:r>
              <a:rPr lang="ko-KR" altLang="en-US" sz="1800" dirty="0" smtClean="0"/>
              <a:t>가 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/>
              <a:t>ASCII</a:t>
            </a:r>
            <a:r>
              <a:rPr lang="ko-KR" altLang="ko-KR" sz="1800" dirty="0"/>
              <a:t>는 </a:t>
            </a:r>
            <a:r>
              <a:rPr lang="en-US" altLang="ko-KR" sz="1800" dirty="0"/>
              <a:t>7</a:t>
            </a:r>
            <a:r>
              <a:rPr lang="ko-KR" altLang="ko-KR" sz="1800" dirty="0"/>
              <a:t>비트만을 이용하여 음이 아닌 수</a:t>
            </a:r>
            <a:r>
              <a:rPr lang="en-US" altLang="ko-KR" sz="1800" dirty="0"/>
              <a:t>(0~127)</a:t>
            </a:r>
            <a:r>
              <a:rPr lang="ko-KR" altLang="ko-KR" sz="1800" dirty="0"/>
              <a:t>에 문자 집합 내의 문자를 </a:t>
            </a:r>
            <a:r>
              <a:rPr lang="ko-KR" altLang="ko-KR" sz="1800" dirty="0" smtClean="0"/>
              <a:t>할당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61</a:t>
            </a:r>
            <a:r>
              <a:rPr lang="ko-KR" altLang="ko-KR" sz="1800" dirty="0"/>
              <a:t>에는 </a:t>
            </a:r>
            <a:r>
              <a:rPr lang="en-US" altLang="ko-KR" sz="1800" dirty="0"/>
              <a:t>‘=’</a:t>
            </a:r>
            <a:r>
              <a:rPr lang="ko-KR" altLang="ko-KR" sz="1800" dirty="0"/>
              <a:t>를</a:t>
            </a:r>
            <a:r>
              <a:rPr lang="en-US" altLang="ko-KR" sz="1800" dirty="0"/>
              <a:t>, 65</a:t>
            </a:r>
            <a:r>
              <a:rPr lang="ko-KR" altLang="ko-KR" sz="1800" dirty="0"/>
              <a:t>에는 </a:t>
            </a:r>
            <a:r>
              <a:rPr lang="en-US" altLang="ko-KR" sz="1800" dirty="0"/>
              <a:t>‘A’</a:t>
            </a:r>
            <a:r>
              <a:rPr lang="ko-KR" altLang="ko-KR" sz="1800" dirty="0"/>
              <a:t>를</a:t>
            </a:r>
            <a:r>
              <a:rPr lang="en-US" altLang="ko-KR" sz="1800" dirty="0"/>
              <a:t>, 97</a:t>
            </a:r>
            <a:r>
              <a:rPr lang="ko-KR" altLang="ko-KR" sz="1800" dirty="0"/>
              <a:t>에는 </a:t>
            </a:r>
            <a:r>
              <a:rPr lang="en-US" altLang="ko-KR" sz="1800" dirty="0"/>
              <a:t>‘a’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할당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52</a:t>
            </a:r>
            <a:r>
              <a:rPr lang="ko-KR" altLang="ko-KR" sz="1800" dirty="0"/>
              <a:t>개의 알파벳 대소문자</a:t>
            </a:r>
            <a:r>
              <a:rPr lang="en-US" altLang="ko-KR" sz="1800" dirty="0"/>
              <a:t>(A~Z, </a:t>
            </a:r>
            <a:r>
              <a:rPr lang="en-US" altLang="ko-KR" sz="1800" dirty="0" err="1"/>
              <a:t>a~Z</a:t>
            </a:r>
            <a:r>
              <a:rPr lang="en-US" altLang="ko-KR" sz="1800" dirty="0"/>
              <a:t>), 10</a:t>
            </a:r>
            <a:r>
              <a:rPr lang="ko-KR" altLang="ko-KR" sz="1800" dirty="0"/>
              <a:t>개의 숫자</a:t>
            </a:r>
            <a:r>
              <a:rPr lang="en-US" altLang="ko-KR" sz="1800" dirty="0"/>
              <a:t>(0~9), 32</a:t>
            </a:r>
            <a:r>
              <a:rPr lang="ko-KR" altLang="ko-KR" sz="1800" dirty="0"/>
              <a:t>개의 특수 문자</a:t>
            </a:r>
            <a:r>
              <a:rPr lang="en-US" altLang="ko-KR" sz="1800" dirty="0"/>
              <a:t>(!@#$?... </a:t>
            </a:r>
            <a:r>
              <a:rPr lang="ko-KR" altLang="ko-KR" sz="1800" dirty="0"/>
              <a:t>등등</a:t>
            </a:r>
            <a:r>
              <a:rPr lang="en-US" altLang="ko-KR" sz="1800" dirty="0"/>
              <a:t>), </a:t>
            </a:r>
            <a:r>
              <a:rPr lang="ko-KR" altLang="ko-KR" sz="1800" dirty="0"/>
              <a:t>하나의 공백 문자</a:t>
            </a:r>
            <a:r>
              <a:rPr lang="en-US" altLang="ko-KR" sz="1800" dirty="0"/>
              <a:t>, </a:t>
            </a:r>
            <a:r>
              <a:rPr lang="ko-KR" altLang="ko-KR" sz="1800" dirty="0"/>
              <a:t>그리고 </a:t>
            </a:r>
            <a:r>
              <a:rPr lang="en-US" altLang="ko-KR" sz="1800" dirty="0"/>
              <a:t>33</a:t>
            </a:r>
            <a:r>
              <a:rPr lang="ko-KR" altLang="ko-KR" sz="1800" dirty="0"/>
              <a:t>개의 출력 불가능한 제어문자</a:t>
            </a:r>
            <a:r>
              <a:rPr lang="en-US" altLang="ko-KR" sz="1800" dirty="0"/>
              <a:t>, </a:t>
            </a:r>
            <a:r>
              <a:rPr lang="ko-KR" altLang="ko-KR" sz="1800" dirty="0"/>
              <a:t>모두 </a:t>
            </a:r>
            <a:r>
              <a:rPr lang="en-US" altLang="ko-KR" sz="1800" dirty="0"/>
              <a:t>128</a:t>
            </a:r>
            <a:r>
              <a:rPr lang="ko-KR" altLang="ko-KR" sz="1800" dirty="0"/>
              <a:t>개의 문자를 </a:t>
            </a:r>
            <a:r>
              <a:rPr lang="ko-KR" altLang="ko-KR" sz="1800" dirty="0" smtClean="0"/>
              <a:t>표현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ko-KR" sz="1800" dirty="0"/>
          </a:p>
          <a:p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06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/>
              <a:t>ISO/IEC </a:t>
            </a:r>
            <a:r>
              <a:rPr lang="en-US" altLang="ko-KR" sz="1800" dirty="0" smtClean="0"/>
              <a:t>8859-1</a:t>
            </a:r>
          </a:p>
          <a:p>
            <a:pPr lvl="1"/>
            <a:r>
              <a:rPr lang="en-US" altLang="ko-KR" sz="1800" dirty="0" smtClean="0"/>
              <a:t>128(2</a:t>
            </a:r>
            <a:r>
              <a:rPr lang="en-US" altLang="ko-KR" sz="1800" baseline="30000" dirty="0" smtClean="0"/>
              <a:t>7</a:t>
            </a:r>
            <a:r>
              <a:rPr lang="en-US" altLang="ko-KR" sz="1800" dirty="0"/>
              <a:t>)</a:t>
            </a:r>
            <a:r>
              <a:rPr lang="ko-KR" altLang="ko-KR" sz="1800" dirty="0"/>
              <a:t>개의 문자를 표현하는</a:t>
            </a:r>
            <a:r>
              <a:rPr lang="en-US" altLang="ko-KR" sz="1800" dirty="0"/>
              <a:t> ASCII</a:t>
            </a:r>
            <a:r>
              <a:rPr lang="ko-KR" altLang="ko-KR" sz="1800" dirty="0"/>
              <a:t>가 </a:t>
            </a:r>
            <a:r>
              <a:rPr lang="en-US" altLang="ko-KR" sz="1800" dirty="0"/>
              <a:t>7</a:t>
            </a:r>
            <a:r>
              <a:rPr lang="ko-KR" altLang="ko-KR" sz="1800" dirty="0"/>
              <a:t>비트만 사용했던 것에 비해 </a:t>
            </a:r>
            <a:r>
              <a:rPr lang="en-US" altLang="ko-KR" sz="1800" dirty="0" smtClean="0"/>
              <a:t>8</a:t>
            </a:r>
            <a:r>
              <a:rPr lang="ko-KR" altLang="en-US" sz="1800" dirty="0" err="1" smtClean="0"/>
              <a:t>비트를</a:t>
            </a:r>
            <a:r>
              <a:rPr lang="ko-KR" altLang="en-US" sz="1800" dirty="0" smtClean="0"/>
              <a:t> 사용하여 </a:t>
            </a:r>
            <a:r>
              <a:rPr lang="en-US" altLang="ko-KR" sz="1800" dirty="0" smtClean="0"/>
              <a:t>256(2</a:t>
            </a:r>
            <a:r>
              <a:rPr lang="en-US" altLang="ko-KR" sz="1800" baseline="30000" dirty="0" smtClean="0"/>
              <a:t>8</a:t>
            </a:r>
            <a:r>
              <a:rPr lang="en-US" altLang="ko-KR" sz="1800" dirty="0"/>
              <a:t>)</a:t>
            </a:r>
            <a:r>
              <a:rPr lang="ko-KR" altLang="ko-KR" sz="1800" dirty="0"/>
              <a:t>개의 문자를 </a:t>
            </a:r>
            <a:r>
              <a:rPr lang="ko-KR" altLang="ko-KR" sz="1800" dirty="0" smtClean="0"/>
              <a:t>표현</a:t>
            </a:r>
            <a:endParaRPr lang="en-US" altLang="ko-KR" sz="1800" dirty="0" smtClean="0"/>
          </a:p>
          <a:p>
            <a:r>
              <a:rPr lang="en-US" altLang="ko-KR" sz="1800" dirty="0"/>
              <a:t>ISO/IEC </a:t>
            </a:r>
            <a:r>
              <a:rPr lang="en-US" altLang="ko-KR" sz="1800" dirty="0" smtClean="0"/>
              <a:t>8859-N</a:t>
            </a:r>
          </a:p>
          <a:p>
            <a:pPr lvl="1"/>
            <a:r>
              <a:rPr lang="ko-KR" altLang="ko-KR" sz="1800" dirty="0"/>
              <a:t>중앙 유럽어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남유럽어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북유럽어</a:t>
            </a:r>
            <a:r>
              <a:rPr lang="en-US" altLang="ko-KR" sz="1800" dirty="0"/>
              <a:t>, </a:t>
            </a:r>
            <a:r>
              <a:rPr lang="ko-KR" altLang="ko-KR" sz="1800" dirty="0"/>
              <a:t>아랍어 등을 </a:t>
            </a:r>
            <a:r>
              <a:rPr lang="ko-KR" altLang="ko-KR" sz="1800" dirty="0" smtClean="0"/>
              <a:t>지원</a:t>
            </a:r>
            <a:endParaRPr lang="en-US" altLang="ko-KR" sz="1800" dirty="0" smtClean="0"/>
          </a:p>
          <a:p>
            <a:r>
              <a:rPr lang="en-US" altLang="ko-KR" sz="1800" dirty="0"/>
              <a:t>DBCS(Double-Byte Character Set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ko-KR" sz="1800" dirty="0"/>
              <a:t>바이트</a:t>
            </a:r>
            <a:r>
              <a:rPr lang="en-US" altLang="ko-KR" sz="1800" dirty="0"/>
              <a:t>(16</a:t>
            </a:r>
            <a:r>
              <a:rPr lang="ko-KR" altLang="ko-KR" sz="1800" dirty="0"/>
              <a:t>비트</a:t>
            </a:r>
            <a:r>
              <a:rPr lang="en-US" altLang="ko-KR" sz="1800" dirty="0"/>
              <a:t>)</a:t>
            </a:r>
            <a:r>
              <a:rPr lang="ko-KR" altLang="ko-KR" sz="1800" dirty="0"/>
              <a:t>를 활용해서 문자 집합을 구성하는 </a:t>
            </a:r>
            <a:r>
              <a:rPr lang="ko-KR" altLang="ko-KR" sz="1800" dirty="0" smtClean="0"/>
              <a:t>방법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ko-KR" sz="1800" dirty="0" smtClean="0"/>
              <a:t>최대 </a:t>
            </a:r>
            <a:r>
              <a:rPr lang="en-US" altLang="ko-KR" sz="1800" dirty="0"/>
              <a:t>65,536(2^16)</a:t>
            </a:r>
            <a:r>
              <a:rPr lang="ko-KR" altLang="ko-KR" sz="1800" dirty="0"/>
              <a:t>개의 문자를 할당할 수 </a:t>
            </a:r>
            <a:r>
              <a:rPr lang="ko-KR" altLang="en-US" sz="1800" dirty="0" smtClean="0"/>
              <a:t>있으며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한글</a:t>
            </a:r>
            <a:r>
              <a:rPr lang="en-US" altLang="ko-KR" sz="1800" dirty="0"/>
              <a:t>(</a:t>
            </a:r>
            <a:r>
              <a:rPr lang="ko-KR" altLang="ko-KR" sz="1800" dirty="0"/>
              <a:t>총</a:t>
            </a:r>
            <a:r>
              <a:rPr lang="en-US" altLang="ko-KR" sz="1800" dirty="0"/>
              <a:t>11,172</a:t>
            </a:r>
            <a:r>
              <a:rPr lang="ko-KR" altLang="ko-KR" sz="1800" dirty="0"/>
              <a:t>자</a:t>
            </a:r>
            <a:r>
              <a:rPr lang="en-US" altLang="ko-KR" sz="1800" dirty="0" smtClean="0"/>
              <a:t>), </a:t>
            </a:r>
            <a:r>
              <a:rPr lang="ko-KR" altLang="ko-KR" sz="1800" dirty="0" smtClean="0"/>
              <a:t>중국과 </a:t>
            </a:r>
            <a:r>
              <a:rPr lang="ko-KR" altLang="ko-KR" sz="1800" dirty="0"/>
              <a:t>일본의 문자를 컴퓨터로 </a:t>
            </a:r>
            <a:r>
              <a:rPr lang="ko-KR" altLang="ko-KR" sz="1800" dirty="0" smtClean="0"/>
              <a:t>표현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DBCS</a:t>
            </a:r>
            <a:r>
              <a:rPr lang="ko-KR" altLang="ko-KR" sz="1800" dirty="0"/>
              <a:t>는 </a:t>
            </a:r>
            <a:r>
              <a:rPr lang="en-US" altLang="ko-KR" sz="1800" dirty="0"/>
              <a:t>ASCII</a:t>
            </a:r>
            <a:r>
              <a:rPr lang="ko-KR" altLang="ko-KR" sz="1800" dirty="0"/>
              <a:t>와의 호환을 유지하기 위해 최상위 비트가 </a:t>
            </a:r>
            <a:r>
              <a:rPr lang="en-US" altLang="ko-KR" sz="1800" dirty="0"/>
              <a:t>0</a:t>
            </a:r>
            <a:r>
              <a:rPr lang="ko-KR" altLang="ko-KR" sz="1800" dirty="0"/>
              <a:t>이면 </a:t>
            </a:r>
            <a:r>
              <a:rPr lang="en-US" altLang="ko-KR" sz="1800" dirty="0"/>
              <a:t>ASCII, 1</a:t>
            </a:r>
            <a:r>
              <a:rPr lang="ko-KR" altLang="ko-KR" sz="1800" dirty="0"/>
              <a:t>이면</a:t>
            </a:r>
            <a:r>
              <a:rPr lang="en-US" altLang="ko-KR" sz="1800" dirty="0"/>
              <a:t> DBCS</a:t>
            </a:r>
            <a:r>
              <a:rPr lang="ko-KR" altLang="ko-KR" sz="1800" dirty="0"/>
              <a:t>로 </a:t>
            </a:r>
            <a:r>
              <a:rPr lang="ko-KR" altLang="ko-KR" sz="1800" dirty="0" smtClean="0"/>
              <a:t>인식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DBCS</a:t>
            </a:r>
            <a:r>
              <a:rPr lang="ko-KR" altLang="ko-KR" sz="1800" dirty="0" smtClean="0"/>
              <a:t>에서는 하나의 </a:t>
            </a:r>
            <a:r>
              <a:rPr lang="ko-KR" altLang="ko-KR" sz="1800" dirty="0"/>
              <a:t>문자열 안에서도 </a:t>
            </a:r>
            <a:r>
              <a:rPr lang="en-US" altLang="ko-KR" sz="1800" dirty="0"/>
              <a:t>1</a:t>
            </a:r>
            <a:r>
              <a:rPr lang="ko-KR" altLang="ko-KR" sz="1800" dirty="0"/>
              <a:t>바이트로 표현되고 있는 </a:t>
            </a:r>
            <a:r>
              <a:rPr lang="ko-KR" altLang="ko-KR" sz="1800" dirty="0" smtClean="0"/>
              <a:t>문자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2</a:t>
            </a:r>
            <a:r>
              <a:rPr lang="ko-KR" altLang="ko-KR" sz="1800" dirty="0"/>
              <a:t>바이트로 표현되는 </a:t>
            </a:r>
            <a:r>
              <a:rPr lang="ko-KR" altLang="ko-KR" sz="1800" dirty="0" smtClean="0"/>
              <a:t>문자</a:t>
            </a:r>
            <a:r>
              <a:rPr lang="ko-KR" altLang="en-US" sz="1800" dirty="0" smtClean="0"/>
              <a:t>를 혼용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ko-KR" sz="1800" dirty="0" smtClean="0"/>
              <a:t>한글 </a:t>
            </a:r>
            <a:r>
              <a:rPr lang="ko-KR" altLang="ko-KR" sz="1800" dirty="0"/>
              <a:t>문자 집합 표준으로는 </a:t>
            </a:r>
            <a:r>
              <a:rPr lang="en-US" altLang="ko-KR" sz="1800" dirty="0"/>
              <a:t>KS X 1001, EUC-KR, CP949 </a:t>
            </a:r>
            <a:r>
              <a:rPr lang="ko-KR" altLang="ko-KR" sz="1800" dirty="0"/>
              <a:t>등이 </a:t>
            </a:r>
            <a:r>
              <a:rPr lang="ko-KR" altLang="en-US" sz="1800" dirty="0" smtClean="0"/>
              <a:t>있음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EUC-KR</a:t>
            </a:r>
            <a:r>
              <a:rPr lang="ko-KR" altLang="ko-KR" sz="1800" dirty="0"/>
              <a:t>은 한글 표준인 </a:t>
            </a:r>
            <a:r>
              <a:rPr lang="en-US" altLang="ko-KR" sz="1800" dirty="0"/>
              <a:t>KS X 1001</a:t>
            </a:r>
            <a:r>
              <a:rPr lang="ko-KR" altLang="ko-KR" sz="1800" dirty="0"/>
              <a:t>과 </a:t>
            </a:r>
            <a:r>
              <a:rPr lang="en-US" altLang="ko-KR" sz="1800" dirty="0"/>
              <a:t>ASCII</a:t>
            </a:r>
            <a:r>
              <a:rPr lang="ko-KR" altLang="ko-KR" sz="1800" dirty="0"/>
              <a:t>에서 </a:t>
            </a:r>
            <a:r>
              <a:rPr lang="en-US" altLang="ko-KR" sz="1800" dirty="0"/>
              <a:t>‘</a:t>
            </a:r>
            <a:r>
              <a:rPr lang="ko-KR" altLang="ko-KR" sz="1800" dirty="0"/>
              <a:t>＼</a:t>
            </a:r>
            <a:r>
              <a:rPr lang="en-US" altLang="ko-KR" sz="1800" dirty="0"/>
              <a:t>’</a:t>
            </a:r>
            <a:r>
              <a:rPr lang="ko-KR" altLang="ko-KR" sz="1800" dirty="0"/>
              <a:t>기호를 </a:t>
            </a:r>
            <a:r>
              <a:rPr lang="en-US" altLang="ko-KR" sz="1800" dirty="0"/>
              <a:t>‘\’</a:t>
            </a:r>
            <a:r>
              <a:rPr lang="ko-KR" altLang="ko-KR" sz="1800" dirty="0"/>
              <a:t>로 바꾼 영문자 표준 </a:t>
            </a:r>
            <a:r>
              <a:rPr lang="en-US" altLang="ko-KR" sz="1800" dirty="0"/>
              <a:t>KS X 1003</a:t>
            </a:r>
            <a:r>
              <a:rPr lang="ko-KR" altLang="ko-KR" sz="1800" dirty="0"/>
              <a:t>의 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endParaRPr lang="en-US" altLang="ko-KR" sz="1800" dirty="0" smtClean="0"/>
          </a:p>
          <a:p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6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유니코드</a:t>
            </a:r>
            <a:r>
              <a:rPr lang="en-US" altLang="ko-KR" sz="1800" dirty="0" smtClean="0"/>
              <a:t>(Unicode)</a:t>
            </a:r>
          </a:p>
          <a:p>
            <a:pPr lvl="1"/>
            <a:r>
              <a:rPr lang="ko-KR" altLang="ko-KR" sz="1800" dirty="0"/>
              <a:t>문자 집합 하나로 모든 문자를 표현할 수 </a:t>
            </a:r>
            <a:r>
              <a:rPr lang="ko-KR" altLang="en-US" sz="1800" dirty="0" smtClean="0"/>
              <a:t>있게 하는 것이 목적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초기에는 </a:t>
            </a:r>
            <a:r>
              <a:rPr lang="ko-KR" altLang="ko-KR" sz="1800" dirty="0" smtClean="0"/>
              <a:t>전세계의 </a:t>
            </a:r>
            <a:r>
              <a:rPr lang="ko-KR" altLang="ko-KR" sz="1800" dirty="0"/>
              <a:t>언어별 문자들을 </a:t>
            </a:r>
            <a:r>
              <a:rPr lang="en-US" altLang="ko-KR" sz="1800" dirty="0"/>
              <a:t>2</a:t>
            </a:r>
            <a:r>
              <a:rPr lang="ko-KR" altLang="ko-KR" sz="1800" dirty="0"/>
              <a:t>바이트 안에서 영역을 나눠 </a:t>
            </a:r>
            <a:r>
              <a:rPr lang="ko-KR" altLang="ko-KR" sz="1800" dirty="0" smtClean="0"/>
              <a:t>할당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유니코드에서 문자에 부여되는 번호를 코드 포인트</a:t>
            </a:r>
            <a:r>
              <a:rPr lang="en-US" altLang="ko-KR" sz="1800" dirty="0"/>
              <a:t>(Code Point)</a:t>
            </a:r>
            <a:r>
              <a:rPr lang="ko-KR" altLang="ko-KR" sz="1800" dirty="0"/>
              <a:t>라고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ko-KR" sz="1400" dirty="0" smtClean="0"/>
              <a:t>코드포인트는 </a:t>
            </a:r>
            <a:r>
              <a:rPr lang="en-US" altLang="ko-KR" sz="1400" dirty="0"/>
              <a:t>“U+” </a:t>
            </a:r>
            <a:r>
              <a:rPr lang="ko-KR" altLang="ko-KR" sz="1400" dirty="0"/>
              <a:t>뒤에 </a:t>
            </a:r>
            <a:r>
              <a:rPr lang="en-US" altLang="ko-KR" sz="1400" dirty="0"/>
              <a:t>2</a:t>
            </a:r>
            <a:r>
              <a:rPr lang="ko-KR" altLang="ko-KR" sz="1400" dirty="0"/>
              <a:t>바이트의 수를 </a:t>
            </a:r>
            <a:r>
              <a:rPr lang="en-US" altLang="ko-KR" sz="1400" dirty="0"/>
              <a:t>16</a:t>
            </a:r>
            <a:r>
              <a:rPr lang="ko-KR" altLang="ko-KR" sz="1400" dirty="0"/>
              <a:t>진수로 표현하여 붙여 </a:t>
            </a:r>
            <a:r>
              <a:rPr lang="ko-KR" altLang="ko-KR" sz="1400" dirty="0" smtClean="0"/>
              <a:t>표시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예</a:t>
            </a:r>
            <a:r>
              <a:rPr lang="en-US" altLang="ko-KR" sz="1400" dirty="0" smtClean="0"/>
              <a:t>) ‘</a:t>
            </a:r>
            <a:r>
              <a:rPr lang="en-US" altLang="ko-KR" sz="1400" dirty="0"/>
              <a:t>A’</a:t>
            </a:r>
            <a:r>
              <a:rPr lang="ko-KR" altLang="ko-KR" sz="1400" dirty="0"/>
              <a:t>의 코드 포인트는 </a:t>
            </a:r>
            <a:r>
              <a:rPr lang="en-US" altLang="ko-KR" sz="1400" dirty="0"/>
              <a:t>U+0041, ‘</a:t>
            </a:r>
            <a:r>
              <a:rPr lang="ko-KR" altLang="ko-KR" sz="1400" dirty="0"/>
              <a:t>한</a:t>
            </a:r>
            <a:r>
              <a:rPr lang="en-US" altLang="ko-KR" sz="1400" dirty="0"/>
              <a:t>’</a:t>
            </a:r>
            <a:r>
              <a:rPr lang="ko-KR" altLang="ko-KR" sz="1400" dirty="0"/>
              <a:t>의 코드 포인트는 </a:t>
            </a:r>
            <a:r>
              <a:rPr lang="en-US" altLang="ko-KR" sz="1400" dirty="0"/>
              <a:t>U+D55C, ‘</a:t>
            </a:r>
            <a:r>
              <a:rPr lang="ko-KR" altLang="ko-KR" sz="1400" dirty="0"/>
              <a:t>글</a:t>
            </a:r>
            <a:r>
              <a:rPr lang="en-US" altLang="ko-KR" sz="1400" dirty="0"/>
              <a:t>’</a:t>
            </a:r>
            <a:r>
              <a:rPr lang="ko-KR" altLang="ko-KR" sz="1400" dirty="0"/>
              <a:t>의 코드 포인트는 </a:t>
            </a:r>
            <a:r>
              <a:rPr lang="en-US" altLang="ko-KR" sz="1400" dirty="0" smtClean="0"/>
              <a:t>U+AE00</a:t>
            </a:r>
          </a:p>
          <a:p>
            <a:pPr lvl="2"/>
            <a:r>
              <a:rPr lang="en-US" altLang="ko-KR" sz="1400" dirty="0" smtClean="0"/>
              <a:t>U+0000</a:t>
            </a:r>
            <a:r>
              <a:rPr lang="ko-KR" altLang="ko-KR" sz="1400" dirty="0" smtClean="0"/>
              <a:t>부터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U+007F</a:t>
            </a:r>
            <a:r>
              <a:rPr lang="ko-KR" altLang="ko-KR" sz="1400" dirty="0"/>
              <a:t>까지를 </a:t>
            </a:r>
            <a:r>
              <a:rPr lang="en-US" altLang="ko-KR" sz="1400" dirty="0"/>
              <a:t>ASCII</a:t>
            </a:r>
            <a:r>
              <a:rPr lang="ko-KR" altLang="ko-KR" sz="1400" dirty="0"/>
              <a:t>와 동일하게 맞춰두고 그 </a:t>
            </a:r>
            <a:r>
              <a:rPr lang="ko-KR" altLang="ko-KR" sz="1400" dirty="0" err="1"/>
              <a:t>뒷번호부터</a:t>
            </a:r>
            <a:r>
              <a:rPr lang="ko-KR" altLang="ko-KR" sz="1400" dirty="0"/>
              <a:t> 각국의 문자를 </a:t>
            </a:r>
            <a:r>
              <a:rPr lang="ko-KR" altLang="en-US" sz="1400" dirty="0" smtClean="0"/>
              <a:t>할당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ko-KR" sz="1800" dirty="0"/>
              <a:t>누락된 현대 문자와 기호를 추가적으로 할당하고 고대 문자와 음악 기호 등을 추가하자 코드포인트가 </a:t>
            </a:r>
            <a:r>
              <a:rPr lang="en-US" altLang="ko-KR" sz="1800" dirty="0"/>
              <a:t>2</a:t>
            </a:r>
            <a:r>
              <a:rPr lang="ko-KR" altLang="ko-KR" sz="1800" dirty="0"/>
              <a:t>바이트를 </a:t>
            </a:r>
            <a:r>
              <a:rPr lang="ko-KR" altLang="en-US" sz="1800" dirty="0" smtClean="0"/>
              <a:t>넘어서게 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UTF(Unicode </a:t>
            </a:r>
            <a:r>
              <a:rPr lang="en-US" altLang="ko-KR" sz="1800" dirty="0"/>
              <a:t>Transformation </a:t>
            </a:r>
            <a:r>
              <a:rPr lang="en-US" altLang="ko-KR" sz="1800" dirty="0" smtClean="0"/>
              <a:t>Format)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유니코드 </a:t>
            </a:r>
            <a:r>
              <a:rPr lang="ko-KR" altLang="ko-KR" sz="1800" dirty="0" smtClean="0"/>
              <a:t>변환 </a:t>
            </a:r>
            <a:r>
              <a:rPr lang="ko-KR" altLang="ko-KR" sz="1800" dirty="0" err="1"/>
              <a:t>인코딩</a:t>
            </a:r>
            <a:r>
              <a:rPr lang="ko-KR" altLang="ko-KR" sz="1800" dirty="0"/>
              <a:t> 형식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UTF-8</a:t>
            </a:r>
            <a:r>
              <a:rPr lang="ko-KR" altLang="ko-KR" sz="1800" dirty="0"/>
              <a:t>은 코드포인트의 크기에 따라 </a:t>
            </a:r>
            <a:r>
              <a:rPr lang="en-US" altLang="ko-KR" sz="1800" dirty="0"/>
              <a:t>1</a:t>
            </a:r>
            <a:r>
              <a:rPr lang="ko-KR" altLang="ko-KR" sz="1800" dirty="0"/>
              <a:t>바이트에서부터 </a:t>
            </a:r>
            <a:r>
              <a:rPr lang="en-US" altLang="ko-KR" sz="1800" dirty="0"/>
              <a:t>4</a:t>
            </a:r>
            <a:r>
              <a:rPr lang="ko-KR" altLang="ko-KR" sz="1800" dirty="0"/>
              <a:t>바이트까지 </a:t>
            </a:r>
            <a:r>
              <a:rPr lang="ko-KR" altLang="ko-KR" sz="1800" dirty="0" err="1"/>
              <a:t>가변폭으로</a:t>
            </a:r>
            <a:r>
              <a:rPr lang="ko-KR" altLang="ko-KR" sz="1800" dirty="0"/>
              <a:t> </a:t>
            </a:r>
            <a:r>
              <a:rPr lang="ko-KR" altLang="ko-KR" sz="1800" dirty="0" err="1"/>
              <a:t>인코딩하므로</a:t>
            </a:r>
            <a:r>
              <a:rPr lang="ko-KR" altLang="ko-KR" sz="1800" dirty="0"/>
              <a:t> </a:t>
            </a:r>
            <a:r>
              <a:rPr lang="en-US" altLang="ko-KR" sz="1800" dirty="0"/>
              <a:t>1 </a:t>
            </a:r>
            <a:r>
              <a:rPr lang="ko-KR" altLang="ko-KR" sz="1800" dirty="0"/>
              <a:t>바이트로 표현 가능한 </a:t>
            </a:r>
            <a:r>
              <a:rPr lang="en-US" altLang="ko-KR" sz="1800" dirty="0"/>
              <a:t>U+0000(</a:t>
            </a:r>
            <a:r>
              <a:rPr lang="ko-KR" altLang="ko-KR" sz="1800" dirty="0"/>
              <a:t>십진수 </a:t>
            </a:r>
            <a:r>
              <a:rPr lang="en-US" altLang="ko-KR" sz="1800" dirty="0"/>
              <a:t>0)</a:t>
            </a:r>
            <a:r>
              <a:rPr lang="ko-KR" altLang="ko-KR" sz="1800" dirty="0"/>
              <a:t>부터 </a:t>
            </a:r>
            <a:r>
              <a:rPr lang="en-US" altLang="ko-KR" sz="1800" dirty="0"/>
              <a:t>U+007F(</a:t>
            </a:r>
            <a:r>
              <a:rPr lang="ko-KR" altLang="ko-KR" sz="1800" dirty="0"/>
              <a:t>십진수 </a:t>
            </a:r>
            <a:r>
              <a:rPr lang="en-US" altLang="ko-KR" sz="1800" dirty="0"/>
              <a:t>127)</a:t>
            </a:r>
            <a:r>
              <a:rPr lang="ko-KR" altLang="ko-KR" sz="1800" dirty="0"/>
              <a:t>까지는 </a:t>
            </a:r>
            <a:r>
              <a:rPr lang="en-US" altLang="ko-KR" sz="1800" dirty="0"/>
              <a:t>ASCII</a:t>
            </a:r>
            <a:r>
              <a:rPr lang="ko-KR" altLang="ko-KR" sz="1800" dirty="0"/>
              <a:t>와 완벽하게 </a:t>
            </a:r>
            <a:r>
              <a:rPr lang="ko-KR" altLang="ko-KR" sz="1800" dirty="0" smtClean="0"/>
              <a:t>호환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UTF-8 </a:t>
            </a:r>
            <a:r>
              <a:rPr lang="ko-KR" altLang="ko-KR" sz="1400" dirty="0" err="1"/>
              <a:t>인코딩</a:t>
            </a:r>
            <a:r>
              <a:rPr lang="ko-KR" altLang="ko-KR" sz="1400" dirty="0"/>
              <a:t> 방식으로 저장된 문서는 유니코드를 알지 못하는 시스템에서도 </a:t>
            </a:r>
            <a:r>
              <a:rPr lang="ko-KR" altLang="en-US" sz="1400" dirty="0" smtClean="0"/>
              <a:t>사용 가능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800" dirty="0" smtClean="0"/>
              <a:t>UTF-8 </a:t>
            </a:r>
            <a:r>
              <a:rPr lang="ko-KR" altLang="en-US" sz="1800" dirty="0" smtClean="0"/>
              <a:t>외에도 </a:t>
            </a:r>
            <a:r>
              <a:rPr lang="en-US" altLang="ko-KR" sz="1800" dirty="0" smtClean="0"/>
              <a:t>UTF-7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UTF-16</a:t>
            </a:r>
            <a:r>
              <a:rPr lang="en-US" altLang="ko-KR" sz="1800" dirty="0"/>
              <a:t>, UTF-32 </a:t>
            </a:r>
            <a:r>
              <a:rPr lang="ko-KR" altLang="ko-KR" sz="1800" dirty="0" err="1"/>
              <a:t>인코딩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등이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있음</a:t>
            </a:r>
            <a:r>
              <a:rPr lang="en-US" altLang="ko-KR" sz="1800" dirty="0" smtClean="0"/>
              <a:t>.</a:t>
            </a:r>
          </a:p>
          <a:p>
            <a:pPr lvl="2"/>
            <a:endParaRPr lang="ko-KR" altLang="ko-KR" sz="1400" dirty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06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열라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읽으라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쓰라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그리고 닫으라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자원 누수 방지를 돕는 </a:t>
            </a:r>
            <a:r>
              <a:rPr lang="en-US" altLang="ko-KR" dirty="0" smtClean="0"/>
              <a:t>with ~ as</a:t>
            </a:r>
          </a:p>
          <a:p>
            <a:pPr lvl="1">
              <a:defRPr/>
            </a:pPr>
            <a:r>
              <a:rPr lang="en-US" altLang="ko-KR" dirty="0" smtClean="0"/>
              <a:t>with</a:t>
            </a:r>
            <a:r>
              <a:rPr lang="ko-KR" altLang="en-US" dirty="0" smtClean="0"/>
              <a:t>문의 비밀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매니저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open() </a:t>
            </a:r>
            <a:r>
              <a:rPr lang="ko-KR" altLang="en-US" dirty="0" smtClean="0"/>
              <a:t>함수 다시 보기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텍스트 파일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문자열을 담은 리스트를 파일에 쓰는 </a:t>
            </a:r>
            <a:r>
              <a:rPr lang="en-US" altLang="ko-KR" dirty="0" err="1" smtClean="0"/>
              <a:t>writelines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줄 단위로 텍스트를 읽는</a:t>
            </a:r>
            <a:r>
              <a:rPr lang="en-US" altLang="ko-KR" dirty="0"/>
              <a:t>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문자 집합과 </a:t>
            </a:r>
            <a:r>
              <a:rPr lang="ko-KR" altLang="en-US" dirty="0" err="1" smtClean="0"/>
              <a:t>인코딩에</a:t>
            </a:r>
            <a:r>
              <a:rPr lang="ko-KR" altLang="en-US" dirty="0" smtClean="0"/>
              <a:t> 대하여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바이너리 파일 다루기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11/utf8_write.py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lines = ['</a:t>
            </a:r>
            <a:r>
              <a:rPr lang="ko-KR" altLang="ko-KR" sz="1400" dirty="0">
                <a:solidFill>
                  <a:schemeClr val="bg1"/>
                </a:solidFill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</a:rPr>
              <a:t>?\n', 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'</a:t>
            </a:r>
            <a:r>
              <a:rPr lang="ko-KR" altLang="ko-KR" sz="1400" dirty="0">
                <a:solidFill>
                  <a:schemeClr val="bg1"/>
                </a:solidFill>
              </a:rPr>
              <a:t>こんにちは</a:t>
            </a:r>
            <a:r>
              <a:rPr lang="en-US" altLang="ko-KR" sz="1400" dirty="0">
                <a:solidFill>
                  <a:schemeClr val="bg1"/>
                </a:solidFill>
              </a:rPr>
              <a:t>\n',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 'Hello.\n']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with</a:t>
            </a:r>
            <a:r>
              <a:rPr lang="en-US" altLang="ko-KR" sz="1400" dirty="0">
                <a:solidFill>
                  <a:schemeClr val="bg1"/>
                </a:solidFill>
              </a:rPr>
              <a:t> open('greetings_utf8.txt', 'w', encoding='utf-8') </a:t>
            </a:r>
            <a:r>
              <a:rPr lang="en-US" altLang="ko-KR" sz="1400" b="1" dirty="0">
                <a:solidFill>
                  <a:schemeClr val="bg1"/>
                </a:solidFill>
              </a:rPr>
              <a:t>as</a:t>
            </a:r>
            <a:r>
              <a:rPr lang="en-US" altLang="ko-KR" sz="1400" dirty="0">
                <a:solidFill>
                  <a:schemeClr val="bg1"/>
                </a:solidFill>
              </a:rPr>
              <a:t> file: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for</a:t>
            </a:r>
            <a:r>
              <a:rPr lang="en-US" altLang="ko-KR" sz="1400" dirty="0">
                <a:solidFill>
                  <a:schemeClr val="bg1"/>
                </a:solidFill>
              </a:rPr>
              <a:t> line </a:t>
            </a:r>
            <a:r>
              <a:rPr lang="en-US" altLang="ko-KR" sz="1400" b="1" dirty="0">
                <a:solidFill>
                  <a:schemeClr val="bg1"/>
                </a:solidFill>
              </a:rPr>
              <a:t>in</a:t>
            </a:r>
            <a:r>
              <a:rPr lang="en-US" altLang="ko-KR" sz="1400" dirty="0">
                <a:solidFill>
                  <a:schemeClr val="bg1"/>
                </a:solidFill>
              </a:rPr>
              <a:t> lines: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file.write</a:t>
            </a:r>
            <a:r>
              <a:rPr lang="en-US" altLang="ko-KR" sz="1400" dirty="0">
                <a:solidFill>
                  <a:schemeClr val="bg1"/>
                </a:solidFill>
              </a:rPr>
              <a:t>(line)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418582"/>
            <a:ext cx="731520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&gt;utf8_write.py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97487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942872"/>
            <a:ext cx="5029200" cy="19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56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11/utf_read.py (UTF-8</a:t>
            </a:r>
            <a:r>
              <a:rPr lang="ko-KR" altLang="en-US" sz="1800" dirty="0" smtClean="0"/>
              <a:t>로 텍스트 파일 읽기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11/ascii_read.py (ASCII</a:t>
            </a:r>
            <a:r>
              <a:rPr lang="ko-KR" altLang="en-US" sz="1800" dirty="0" smtClean="0"/>
              <a:t>로 텍스트 파일 읽기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텍스트 파일 읽기</a:t>
            </a:r>
            <a:r>
              <a:rPr lang="en-US" altLang="ko-KR" sz="2000" dirty="0"/>
              <a:t>/</a:t>
            </a:r>
            <a:r>
              <a:rPr lang="ko-KR" altLang="ko-KR" sz="2000" dirty="0" smtClean="0"/>
              <a:t>쓰기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문자 집합과 </a:t>
            </a:r>
            <a:r>
              <a:rPr lang="ko-KR" altLang="ko-KR" sz="2000" dirty="0" err="1"/>
              <a:t>인코딩에</a:t>
            </a:r>
            <a:r>
              <a:rPr lang="ko-KR" altLang="ko-KR" sz="2000" dirty="0"/>
              <a:t>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219200"/>
            <a:ext cx="73152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with open('greetings_utf8.txt', 'r', encoding='utf-8') as file: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lines =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file.readlines</a:t>
            </a:r>
            <a:r>
              <a:rPr lang="en-US" altLang="ko-KR" sz="1200" dirty="0" smtClean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line = ''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for line in lines:</a:t>
            </a:r>
          </a:p>
          <a:p>
            <a:pPr latinLnBrk="1"/>
            <a:r>
              <a:rPr lang="en-US" altLang="ko-KR" sz="1200" dirty="0" smtClean="0">
                <a:solidFill>
                  <a:schemeClr val="bg1"/>
                </a:solidFill>
              </a:rPr>
              <a:t>        print(line, end='')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653505"/>
            <a:ext cx="7315200" cy="95410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smtClean="0"/>
              <a:t>&gt;utf8_read.py</a:t>
            </a:r>
            <a:endParaRPr lang="ko-KR" altLang="ko-KR" sz="1400" dirty="0" smtClean="0"/>
          </a:p>
          <a:p>
            <a:pPr latinLnBrk="1"/>
            <a:r>
              <a:rPr lang="ko-KR" altLang="ko-KR" sz="1400" dirty="0" smtClean="0"/>
              <a:t>안녕하세요</a:t>
            </a:r>
            <a:r>
              <a:rPr lang="en-US" altLang="ko-KR" sz="1400" dirty="0" smtClean="0"/>
              <a:t>?</a:t>
            </a:r>
            <a:endParaRPr lang="ko-KR" altLang="ko-KR" sz="1400" dirty="0" smtClean="0"/>
          </a:p>
          <a:p>
            <a:pPr latinLnBrk="1"/>
            <a:r>
              <a:rPr lang="ko-KR" altLang="ko-KR" sz="1400" dirty="0" smtClean="0"/>
              <a:t>こんにちは</a:t>
            </a:r>
          </a:p>
          <a:p>
            <a:r>
              <a:rPr lang="en-US" altLang="ko-KR" sz="1400" dirty="0" smtClean="0"/>
              <a:t>Hello</a:t>
            </a:r>
            <a:endParaRPr lang="en-US" altLang="ko-KR" sz="1400" dirty="0"/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381000" y="2209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762000" y="4191000"/>
            <a:ext cx="73152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with open('greetings_utf8.txt', 'r', encoding='</a:t>
            </a:r>
            <a:r>
              <a:rPr lang="en-US" altLang="ko-KR" sz="1200" dirty="0" err="1">
                <a:solidFill>
                  <a:schemeClr val="bg1"/>
                </a:solidFill>
              </a:rPr>
              <a:t>ascii</a:t>
            </a:r>
            <a:r>
              <a:rPr lang="en-US" altLang="ko-KR" sz="1200" dirty="0">
                <a:solidFill>
                  <a:schemeClr val="bg1"/>
                </a:solidFill>
              </a:rPr>
              <a:t>', errors='ignore') as file: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lines = </a:t>
            </a:r>
            <a:r>
              <a:rPr lang="en-US" altLang="ko-KR" sz="1200" dirty="0" err="1">
                <a:solidFill>
                  <a:schemeClr val="bg1"/>
                </a:solidFill>
              </a:rPr>
              <a:t>file.readlines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line = ''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for line in lines: 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        print(line, end='')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5701505"/>
            <a:ext cx="7315200" cy="95410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/>
              <a:t>&gt;ascii_read.py</a:t>
            </a:r>
          </a:p>
          <a:p>
            <a:pPr latinLnBrk="1"/>
            <a:r>
              <a:rPr lang="en-US" altLang="ko-KR" sz="1400" dirty="0"/>
              <a:t>? 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Hello.</a:t>
            </a:r>
          </a:p>
        </p:txBody>
      </p:sp>
      <p:sp>
        <p:nvSpPr>
          <p:cNvPr id="14" name="내용 개체 틀 5"/>
          <p:cNvSpPr txBox="1">
            <a:spLocks/>
          </p:cNvSpPr>
          <p:nvPr/>
        </p:nvSpPr>
        <p:spPr bwMode="auto">
          <a:xfrm>
            <a:off x="381000" y="5257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584939" y="4792537"/>
            <a:ext cx="3376930" cy="791210"/>
          </a:xfrm>
          <a:prstGeom prst="wedgeRoundRectCallout">
            <a:avLst>
              <a:gd name="adj1" fmla="val 1167"/>
              <a:gd name="adj2" fmla="val -891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errors 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옵션에 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‘ignore’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지정해서 해당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인코딩으로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처리가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안되는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문자열이 있을 때는 지나치도록 했습니다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057400" y="5937021"/>
            <a:ext cx="4159250" cy="724535"/>
          </a:xfrm>
          <a:prstGeom prst="wedgeRoundRectCallout">
            <a:avLst>
              <a:gd name="adj1" fmla="val -65918"/>
              <a:gd name="adj2" fmla="val -27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errors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옵션에 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‘ignore’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지정해서 해당 인코딩으로 처리가 안되는 문자열이 있을 때는 무시하도록 했습니다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결과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ASCII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호환 가능한 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‘Hello.’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말고는 아무 것도 출력되지 않습니다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일반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 형식과 </a:t>
            </a:r>
            <a:r>
              <a:rPr lang="en-US" altLang="ko-KR" sz="1800" dirty="0" smtClean="0"/>
              <a:t>bytes </a:t>
            </a:r>
            <a:r>
              <a:rPr lang="ko-KR" altLang="en-US" sz="1800" dirty="0" smtClean="0"/>
              <a:t>형식 사이의 변환을 수행하는 함수 정의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 (</a:t>
            </a:r>
            <a:r>
              <a:rPr lang="en-US" altLang="ko-KR" sz="1800" dirty="0" err="1" smtClean="0"/>
              <a:t>struct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 사용 예</a:t>
            </a:r>
            <a:r>
              <a:rPr lang="en-US" altLang="ko-KR" sz="1800" dirty="0" smtClean="0"/>
              <a:t>)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1981200"/>
            <a:ext cx="73152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200" dirty="0" err="1">
                <a:solidFill>
                  <a:schemeClr val="bg1"/>
                </a:solidFill>
              </a:rPr>
              <a:t>struct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200" dirty="0" err="1">
                <a:solidFill>
                  <a:schemeClr val="bg1"/>
                </a:solidFill>
              </a:rPr>
              <a:t>struct.pack</a:t>
            </a:r>
            <a:r>
              <a:rPr lang="en-US" altLang="ko-KR" sz="1200" dirty="0">
                <a:solidFill>
                  <a:schemeClr val="bg1"/>
                </a:solidFill>
              </a:rPr>
              <a:t>('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', 123)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for b in packed: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	print(b)</a:t>
            </a:r>
          </a:p>
          <a:p>
            <a:pPr latinLnBrk="1"/>
            <a:endParaRPr lang="en-US" altLang="ko-KR" sz="12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	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123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2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200" dirty="0">
                <a:solidFill>
                  <a:schemeClr val="bg1"/>
                </a:solidFill>
              </a:rPr>
              <a:t>('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', packed)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unpacked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(123,)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type(unpacked)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&lt;class 'tuple'&gt;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810000" y="2073177"/>
            <a:ext cx="3553142" cy="724535"/>
          </a:xfrm>
          <a:prstGeom prst="wedgeRoundRectCallout">
            <a:avLst>
              <a:gd name="adj1" fmla="val -60890"/>
              <a:gd name="adj2" fmla="val -209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pack()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함수는 첫 번째 매개변수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바이트 크기의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bytes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packed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준비하고 두 번째 매개변수를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bytes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복사해 넣습니다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251393" y="2948305"/>
            <a:ext cx="3432330" cy="457200"/>
          </a:xfrm>
          <a:prstGeom prst="wedgeRoundRectCallout">
            <a:avLst>
              <a:gd name="adj1" fmla="val -43691"/>
              <a:gd name="adj2" fmla="val -1044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bytes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객체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packed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각 바이트에 있는 내용을 출력합니다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448908" y="3823751"/>
            <a:ext cx="3432330" cy="345440"/>
          </a:xfrm>
          <a:prstGeom prst="wedgeRoundRectCallout">
            <a:avLst>
              <a:gd name="adj1" fmla="val -60935"/>
              <a:gd name="adj2" fmla="val -118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unpack()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함수는 </a:t>
            </a:r>
            <a:r>
              <a:rPr lang="ko-KR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형식을 반환합니다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5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pack()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unpack()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pack() </a:t>
            </a:r>
            <a:r>
              <a:rPr lang="ko-KR" altLang="en-US" sz="1800" dirty="0" smtClean="0"/>
              <a:t>함수와 </a:t>
            </a:r>
            <a:r>
              <a:rPr lang="en-US" altLang="ko-KR" sz="1800" dirty="0" smtClean="0"/>
              <a:t>unpack() </a:t>
            </a:r>
            <a:r>
              <a:rPr lang="ko-KR" altLang="en-US" sz="1800" dirty="0" smtClean="0"/>
              <a:t>함수의 첫 번째 매개 변수</a:t>
            </a:r>
            <a:r>
              <a:rPr lang="en-US" altLang="ko-KR" sz="1800" dirty="0" smtClean="0"/>
              <a:t>,</a:t>
            </a:r>
            <a:r>
              <a:rPr lang="en-US" altLang="ko-KR" sz="1800" dirty="0" err="1" smtClean="0"/>
              <a:t>fmt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데이터의 구조를 나타내는 형식 문자열</a:t>
            </a:r>
            <a:r>
              <a:rPr lang="en-US" altLang="ko-KR" sz="1800" dirty="0" smtClean="0"/>
              <a:t>(Format String)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1800" dirty="0" err="1" smtClean="0"/>
              <a:t>fmt</a:t>
            </a:r>
            <a:r>
              <a:rPr lang="ko-KR" altLang="en-US" sz="1800" dirty="0" smtClean="0"/>
              <a:t>에 바이트 순서를 지정하기 위해 사용할 수 있는 문자</a:t>
            </a:r>
            <a:endParaRPr lang="en-US" altLang="ko-KR" sz="1800" dirty="0" smtClean="0"/>
          </a:p>
          <a:p>
            <a:pPr lvl="1"/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396425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 err="1"/>
              <a:t>struct.</a:t>
            </a:r>
            <a:r>
              <a:rPr lang="en-US" altLang="ko-KR" sz="1600" b="1" dirty="0" err="1"/>
              <a:t>pack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, v1, v2, ...) # </a:t>
            </a:r>
            <a:r>
              <a:rPr lang="ko-KR" altLang="ko-KR" sz="1600" dirty="0"/>
              <a:t>데이터 </a:t>
            </a: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bytes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struct.</a:t>
            </a:r>
            <a:r>
              <a:rPr lang="en-US" altLang="ko-KR" sz="1600" b="1" dirty="0" err="1"/>
              <a:t>unpack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fmt</a:t>
            </a:r>
            <a:r>
              <a:rPr lang="en-US" altLang="ko-KR" sz="1600" dirty="0"/>
              <a:t>, buffer) # bytes </a:t>
            </a: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</a:t>
            </a:r>
            <a:r>
              <a:rPr lang="ko-KR" altLang="ko-KR" sz="1600" dirty="0" err="1"/>
              <a:t>튜플</a:t>
            </a:r>
            <a:r>
              <a:rPr lang="en-US" altLang="ko-KR" sz="1600" dirty="0"/>
              <a:t>(</a:t>
            </a:r>
            <a:r>
              <a:rPr lang="ko-KR" altLang="ko-KR" sz="1600" dirty="0"/>
              <a:t>데이터</a:t>
            </a:r>
            <a:r>
              <a:rPr lang="en-US" altLang="ko-KR" sz="1600" dirty="0"/>
              <a:t>)</a:t>
            </a:r>
            <a:endParaRPr lang="ko-KR" altLang="ko-KR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093913" y="3046082"/>
            <a:ext cx="4764087" cy="1024889"/>
            <a:chOff x="2093913" y="3046082"/>
            <a:chExt cx="3925887" cy="1024889"/>
          </a:xfrm>
        </p:grpSpPr>
        <p:sp>
          <p:nvSpPr>
            <p:cNvPr id="2" name="Text Box 18"/>
            <p:cNvSpPr txBox="1">
              <a:spLocks noChangeArrowheads="1"/>
            </p:cNvSpPr>
            <p:nvPr/>
          </p:nvSpPr>
          <p:spPr bwMode="auto">
            <a:xfrm>
              <a:off x="3276600" y="3576307"/>
              <a:ext cx="1171575" cy="4572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=2f12si</a:t>
              </a:r>
              <a:endParaRPr kumimoji="0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377700" y="3558526"/>
              <a:ext cx="233680" cy="51244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622810" y="3558526"/>
              <a:ext cx="746125" cy="51244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/>
            </a:p>
          </p:txBody>
        </p:sp>
        <p:sp>
          <p:nvSpPr>
            <p:cNvPr id="3" name="설명선 1 21"/>
            <p:cNvSpPr>
              <a:spLocks/>
            </p:cNvSpPr>
            <p:nvPr/>
          </p:nvSpPr>
          <p:spPr bwMode="auto">
            <a:xfrm>
              <a:off x="2093913" y="3104819"/>
              <a:ext cx="969962" cy="323850"/>
            </a:xfrm>
            <a:prstGeom prst="borderCallout1">
              <a:avLst>
                <a:gd name="adj1" fmla="val 108454"/>
                <a:gd name="adj2" fmla="val 51468"/>
                <a:gd name="adj3" fmla="val 181505"/>
                <a:gd name="adj4" fmla="val 13756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바이트 순서</a:t>
              </a:r>
              <a:endParaRPr kumimoji="0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설명선 1 22"/>
            <p:cNvSpPr>
              <a:spLocks/>
            </p:cNvSpPr>
            <p:nvPr/>
          </p:nvSpPr>
          <p:spPr bwMode="auto">
            <a:xfrm>
              <a:off x="4659313" y="3046082"/>
              <a:ext cx="1360487" cy="534987"/>
            </a:xfrm>
            <a:prstGeom prst="borderCallout1">
              <a:avLst>
                <a:gd name="adj1" fmla="val 41713"/>
                <a:gd name="adj2" fmla="val -2435"/>
                <a:gd name="adj3" fmla="val 105620"/>
                <a:gd name="adj4" fmla="val -26292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구조 및 형식</a:t>
              </a:r>
              <a:r>
                <a:rPr kumimoji="0" lang="en-US" alt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크기</a:t>
              </a: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9511151"/>
              </p:ext>
            </p:extLst>
          </p:nvPr>
        </p:nvGraphicFramePr>
        <p:xfrm>
          <a:off x="936853" y="4572000"/>
          <a:ext cx="6606227" cy="1397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945"/>
                <a:gridCol w="2704148"/>
                <a:gridCol w="1383348"/>
                <a:gridCol w="1886786"/>
              </a:tblGrid>
              <a:tr h="2956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문자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바이트 순서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크기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바이트 정렬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@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시스템 바이트 순서를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시스템을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시스템을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=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시스템 바이트 순서를 따릅니다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표준을 따릅니다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수행 안 함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&lt;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리틀 엔디안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표준을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수행 안 함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빅 엔디안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표준을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수행 안 함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!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네트워크 바이트 순서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 err="1">
                          <a:effectLst/>
                        </a:rPr>
                        <a:t>빅</a:t>
                      </a:r>
                      <a:r>
                        <a:rPr 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 err="1">
                          <a:effectLst/>
                        </a:rPr>
                        <a:t>엔디안과</a:t>
                      </a:r>
                      <a:r>
                        <a:rPr lang="ko-KR" sz="1100" kern="100" dirty="0">
                          <a:effectLst/>
                        </a:rPr>
                        <a:t> 동일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표준을 따릅니다</a:t>
                      </a:r>
                      <a:r>
                        <a:rPr lang="en-US" sz="1100" kern="100">
                          <a:effectLst/>
                        </a:rPr>
                        <a:t>.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수행 안 함</a:t>
                      </a:r>
                      <a:r>
                        <a:rPr lang="en-US" sz="1100" kern="100" dirty="0">
                          <a:effectLst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59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데이터 구조를 정의하는 형식 문자</a:t>
            </a:r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7190440"/>
              </p:ext>
            </p:extLst>
          </p:nvPr>
        </p:nvGraphicFramePr>
        <p:xfrm>
          <a:off x="685800" y="1371600"/>
          <a:ext cx="8011605" cy="5317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158"/>
                <a:gridCol w="675323"/>
                <a:gridCol w="2409882"/>
                <a:gridCol w="2571637"/>
                <a:gridCol w="772605"/>
              </a:tblGrid>
              <a:tr h="3692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분류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문자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파이썬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자료형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 </a:t>
                      </a:r>
                      <a:r>
                        <a:rPr lang="ko-KR" sz="1400" kern="100">
                          <a:effectLst/>
                        </a:rPr>
                        <a:t>자료형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크기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rowSpan="1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정수형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signed char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char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?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bool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_Bool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short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integer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unsigned short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integer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unsigned int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unsigned long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long long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unsigned long </a:t>
                      </a:r>
                      <a:r>
                        <a:rPr lang="en-US" sz="1400" kern="100" dirty="0" err="1">
                          <a:effectLst/>
                        </a:rPr>
                        <a:t>long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ssize_t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size_t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부동 소수형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float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double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char[]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bytes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char[]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크기가 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ko-KR" sz="1400" kern="100">
                          <a:effectLst/>
                        </a:rPr>
                        <a:t>인 </a:t>
                      </a:r>
                      <a:r>
                        <a:rPr lang="en-US" sz="1400" kern="100">
                          <a:effectLst/>
                        </a:rPr>
                        <a:t>bytes</a:t>
                      </a:r>
                      <a:r>
                        <a:rPr lang="ko-KR" sz="1400" kern="100">
                          <a:effectLst/>
                        </a:rPr>
                        <a:t>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8554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기타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 value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패딩</a:t>
                      </a:r>
                      <a:r>
                        <a:rPr lang="ko-KR" sz="1400" kern="100" dirty="0">
                          <a:effectLst/>
                        </a:rPr>
                        <a:t> 바이트</a:t>
                      </a:r>
                      <a:r>
                        <a:rPr lang="en-US" sz="1400" kern="100" dirty="0">
                          <a:effectLst/>
                        </a:rPr>
                        <a:t>( </a:t>
                      </a:r>
                      <a:r>
                        <a:rPr lang="ko-KR" sz="1400" kern="100" dirty="0">
                          <a:effectLst/>
                        </a:rPr>
                        <a:t>데이터 저장 용도가 아닌 바이트 배열을 맞추기 위한 자리 맞추기 용도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void *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32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 (</a:t>
            </a:r>
            <a:r>
              <a:rPr lang="ko-KR" altLang="en-US" sz="1800" dirty="0" smtClean="0"/>
              <a:t>부동 소수형 </a:t>
            </a:r>
            <a:r>
              <a:rPr lang="en-US" altLang="ko-KR" sz="1800" dirty="0" smtClean="0"/>
              <a:t>pack/unpack)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2 (</a:t>
            </a:r>
            <a:r>
              <a:rPr lang="ko-KR" altLang="en-US" sz="1800" dirty="0" smtClean="0"/>
              <a:t>문자열 </a:t>
            </a:r>
            <a:r>
              <a:rPr lang="en-US" altLang="ko-KR" sz="1800" dirty="0" smtClean="0"/>
              <a:t>pack/unpack)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3 (</a:t>
            </a:r>
            <a:r>
              <a:rPr lang="ko-KR" altLang="en-US" sz="1800" dirty="0" smtClean="0"/>
              <a:t>구조체 </a:t>
            </a:r>
            <a:r>
              <a:rPr lang="en-US" altLang="ko-KR" sz="1800" dirty="0" smtClean="0"/>
              <a:t>pack/unpack)</a:t>
            </a:r>
            <a:endParaRPr lang="en-US" altLang="ko-KR" sz="1800" dirty="0"/>
          </a:p>
          <a:p>
            <a:endParaRPr lang="ko-KR" altLang="ko-KR" sz="18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330285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400" dirty="0" err="1">
                <a:solidFill>
                  <a:schemeClr val="bg1"/>
                </a:solidFill>
              </a:rPr>
              <a:t>struct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struct.pack</a:t>
            </a:r>
            <a:r>
              <a:rPr lang="en-US" altLang="ko-KR" sz="1400" dirty="0">
                <a:solidFill>
                  <a:schemeClr val="bg1"/>
                </a:solidFill>
              </a:rPr>
              <a:t>('f', 123.456)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400" dirty="0">
                <a:solidFill>
                  <a:schemeClr val="bg1"/>
                </a:solidFill>
              </a:rPr>
              <a:t>('f', packed)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(123.45600128173828,)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73723" y="2849770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400" dirty="0" err="1">
                <a:solidFill>
                  <a:schemeClr val="bg1"/>
                </a:solidFill>
              </a:rPr>
              <a:t>struct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struct.pack</a:t>
            </a:r>
            <a:r>
              <a:rPr lang="en-US" altLang="ko-KR" sz="1400" dirty="0">
                <a:solidFill>
                  <a:schemeClr val="bg1"/>
                </a:solidFill>
              </a:rPr>
              <a:t>('12s', '</a:t>
            </a:r>
            <a:r>
              <a:rPr lang="ko-KR" altLang="en-US" sz="1400" dirty="0">
                <a:solidFill>
                  <a:schemeClr val="bg1"/>
                </a:solidFill>
              </a:rPr>
              <a:t>대한민국</a:t>
            </a:r>
            <a:r>
              <a:rPr lang="en-US" altLang="ko-KR" sz="1400" dirty="0">
                <a:solidFill>
                  <a:schemeClr val="bg1"/>
                </a:solidFill>
              </a:rPr>
              <a:t>'.encode())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400" dirty="0">
                <a:solidFill>
                  <a:schemeClr val="bg1"/>
                </a:solidFill>
              </a:rPr>
              <a:t>('12s', packed)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unpacked[0].decode()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'</a:t>
            </a:r>
            <a:r>
              <a:rPr lang="ko-KR" altLang="en-US" sz="1400" dirty="0">
                <a:solidFill>
                  <a:schemeClr val="bg1"/>
                </a:solidFill>
              </a:rPr>
              <a:t>대한민국</a:t>
            </a:r>
            <a:r>
              <a:rPr lang="en-US" altLang="ko-KR" sz="1400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793262" y="4509996"/>
            <a:ext cx="73152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import </a:t>
            </a:r>
            <a:r>
              <a:rPr lang="en-US" altLang="ko-KR" sz="1400" dirty="0" err="1">
                <a:solidFill>
                  <a:schemeClr val="bg1"/>
                </a:solidFill>
              </a:rPr>
              <a:t>struct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struct.pack</a:t>
            </a:r>
            <a:r>
              <a:rPr lang="en-US" altLang="ko-KR" sz="1400" dirty="0">
                <a:solidFill>
                  <a:schemeClr val="bg1"/>
                </a:solidFill>
              </a:rPr>
              <a:t>('2d2i', *(123.456, 987.765, 123, 456))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 = </a:t>
            </a:r>
            <a:r>
              <a:rPr lang="en-US" altLang="ko-KR" sz="14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400" dirty="0">
                <a:solidFill>
                  <a:schemeClr val="bg1"/>
                </a:solidFill>
              </a:rPr>
              <a:t>('2d2i', packed)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unpacked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(123.456, 987.765, 123, 456)</a:t>
            </a:r>
          </a:p>
        </p:txBody>
      </p:sp>
    </p:spTree>
    <p:extLst>
      <p:ext uri="{BB962C8B-B14F-4D97-AF65-F5344CB8AC3E}">
        <p14:creationId xmlns:p14="http://schemas.microsoft.com/office/powerpoint/2010/main" xmlns="" val="3721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400" dirty="0" smtClean="0"/>
              <a:t>예제 </a:t>
            </a:r>
            <a:r>
              <a:rPr lang="en-US" altLang="ko-KR" sz="1400" dirty="0" smtClean="0"/>
              <a:t>: 11/binary_write.py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예제 </a:t>
            </a:r>
            <a:r>
              <a:rPr lang="en-US" altLang="ko-KR" sz="1400" dirty="0" smtClean="0"/>
              <a:t>: 11/binary_read.py</a:t>
            </a:r>
            <a:endParaRPr lang="ko-KR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바이너리 파일 다루기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25745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25600" y="30317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143000"/>
            <a:ext cx="457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import </a:t>
            </a:r>
            <a:r>
              <a:rPr lang="en-US" altLang="ko-KR" sz="1000" dirty="0" err="1">
                <a:solidFill>
                  <a:schemeClr val="bg1"/>
                </a:solidFill>
              </a:rPr>
              <a:t>struct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 = '=16s2fi' # char[16], float[2], </a:t>
            </a:r>
            <a:r>
              <a:rPr lang="en-US" altLang="ko-KR" sz="1000" dirty="0" err="1">
                <a:solidFill>
                  <a:schemeClr val="bg1"/>
                </a:solidFill>
              </a:rPr>
              <a:t>int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city_info</a:t>
            </a:r>
            <a:r>
              <a:rPr lang="en-US" altLang="ko-KR" sz="1000" dirty="0">
                <a:solidFill>
                  <a:schemeClr val="bg1"/>
                </a:solidFill>
              </a:rPr>
              <a:t> = [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# CITY,          Latitude,   Longitude,  Population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서울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37.566535, 126.977969, 9820000),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뉴욕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40.712784, -74.005941, 8400000),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파리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48.856614, 2.352222,   2210000),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('</a:t>
            </a:r>
            <a:r>
              <a:rPr lang="ko-KR" altLang="en-US" sz="1000" dirty="0">
                <a:solidFill>
                  <a:schemeClr val="bg1"/>
                </a:solidFill>
              </a:rPr>
              <a:t>런던</a:t>
            </a:r>
            <a:r>
              <a:rPr lang="en-US" altLang="ko-KR" sz="1000" dirty="0">
                <a:solidFill>
                  <a:schemeClr val="bg1"/>
                </a:solidFill>
              </a:rPr>
              <a:t>'.encode(encoding='utf-8'), 51.507351, -0.127758,  8300000)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]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with open('cities.dat', '</a:t>
            </a:r>
            <a:r>
              <a:rPr lang="en-US" altLang="ko-KR" sz="1000" dirty="0" err="1">
                <a:solidFill>
                  <a:schemeClr val="bg1"/>
                </a:solidFill>
              </a:rPr>
              <a:t>wb</a:t>
            </a:r>
            <a:r>
              <a:rPr lang="en-US" altLang="ko-KR" sz="1000" dirty="0">
                <a:solidFill>
                  <a:schemeClr val="bg1"/>
                </a:solidFill>
              </a:rPr>
              <a:t>') as file: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for city in </a:t>
            </a:r>
            <a:r>
              <a:rPr lang="en-US" altLang="ko-KR" sz="1000" dirty="0" err="1">
                <a:solidFill>
                  <a:schemeClr val="bg1"/>
                </a:solidFill>
              </a:rPr>
              <a:t>city_info</a:t>
            </a:r>
            <a:r>
              <a:rPr lang="en-US" altLang="ko-KR" sz="10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file.write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struct.pack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, *city))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73723" y="3657600"/>
            <a:ext cx="4560277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import </a:t>
            </a:r>
            <a:r>
              <a:rPr lang="en-US" altLang="ko-KR" sz="1000" dirty="0" err="1">
                <a:solidFill>
                  <a:schemeClr val="bg1"/>
                </a:solidFill>
              </a:rPr>
              <a:t>struct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 = '=16s2fi' # char[16], float[2], </a:t>
            </a:r>
            <a:r>
              <a:rPr lang="en-US" altLang="ko-KR" sz="1000" dirty="0" err="1">
                <a:solidFill>
                  <a:schemeClr val="bg1"/>
                </a:solidFill>
              </a:rPr>
              <a:t>int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 err="1">
                <a:solidFill>
                  <a:schemeClr val="bg1"/>
                </a:solidFill>
              </a:rPr>
              <a:t>struct_len</a:t>
            </a:r>
            <a:r>
              <a:rPr lang="en-US" altLang="ko-KR" sz="1000" dirty="0">
                <a:solidFill>
                  <a:schemeClr val="bg1"/>
                </a:solidFill>
              </a:rPr>
              <a:t> = </a:t>
            </a:r>
            <a:r>
              <a:rPr lang="en-US" altLang="ko-KR" sz="1000" dirty="0" err="1">
                <a:solidFill>
                  <a:schemeClr val="bg1"/>
                </a:solidFill>
              </a:rPr>
              <a:t>struct.calcsize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cities = []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with open('cities.dat', "</a:t>
            </a:r>
            <a:r>
              <a:rPr lang="en-US" altLang="ko-KR" sz="1000" dirty="0" err="1">
                <a:solidFill>
                  <a:schemeClr val="bg1"/>
                </a:solidFill>
              </a:rPr>
              <a:t>rb</a:t>
            </a:r>
            <a:r>
              <a:rPr lang="en-US" altLang="ko-KR" sz="1000" dirty="0">
                <a:solidFill>
                  <a:schemeClr val="bg1"/>
                </a:solidFill>
              </a:rPr>
              <a:t>") as file: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while True: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buffer = </a:t>
            </a:r>
            <a:r>
              <a:rPr lang="en-US" altLang="ko-KR" sz="1000" dirty="0" err="1">
                <a:solidFill>
                  <a:schemeClr val="bg1"/>
                </a:solidFill>
              </a:rPr>
              <a:t>file.read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struct_len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if not buffer: break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city = </a:t>
            </a:r>
            <a:r>
              <a:rPr lang="en-US" altLang="ko-KR" sz="1000" dirty="0" err="1">
                <a:solidFill>
                  <a:schemeClr val="bg1"/>
                </a:solidFill>
              </a:rPr>
              <a:t>struct.unpack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struct_fmt</a:t>
            </a:r>
            <a:r>
              <a:rPr lang="en-US" altLang="ko-KR" sz="1000" dirty="0">
                <a:solidFill>
                  <a:schemeClr val="bg1"/>
                </a:solidFill>
              </a:rPr>
              <a:t>, buffer)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cities.append</a:t>
            </a:r>
            <a:r>
              <a:rPr lang="en-US" altLang="ko-KR" sz="1000" dirty="0">
                <a:solidFill>
                  <a:schemeClr val="bg1"/>
                </a:solidFill>
              </a:rPr>
              <a:t>(city)</a:t>
            </a:r>
          </a:p>
          <a:p>
            <a:pPr latinLnBrk="1"/>
            <a:endParaRPr lang="en-US" altLang="ko-KR" sz="10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for city in cities: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name = city[0].decode(encoding='utf-8').replace('\x00', '')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print('City:{0}, </a:t>
            </a:r>
            <a:r>
              <a:rPr lang="en-US" altLang="ko-KR" sz="1000" dirty="0" err="1">
                <a:solidFill>
                  <a:schemeClr val="bg1"/>
                </a:solidFill>
              </a:rPr>
              <a:t>Lat</a:t>
            </a:r>
            <a:r>
              <a:rPr lang="en-US" altLang="ko-KR" sz="1000" dirty="0">
                <a:solidFill>
                  <a:schemeClr val="bg1"/>
                </a:solidFill>
              </a:rPr>
              <a:t>/Long:{1}/{2}, Population:{3}'.format(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name,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city[1],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city[2],</a:t>
            </a:r>
          </a:p>
          <a:p>
            <a:pPr latinLnBrk="1"/>
            <a:r>
              <a:rPr lang="en-US" altLang="ko-KR" sz="1000" dirty="0">
                <a:solidFill>
                  <a:schemeClr val="bg1"/>
                </a:solidFill>
              </a:rPr>
              <a:t>              city[3]))</a:t>
            </a: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5486400" y="1143000"/>
            <a:ext cx="3429000" cy="24622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&gt;binary_write.py</a:t>
            </a:r>
            <a:endParaRPr lang="en-US" altLang="ko-KR" sz="1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내용 개체 틀 5"/>
          <p:cNvSpPr txBox="1">
            <a:spLocks/>
          </p:cNvSpPr>
          <p:nvPr/>
        </p:nvSpPr>
        <p:spPr bwMode="auto">
          <a:xfrm>
            <a:off x="5029200" y="849923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sz="1400" dirty="0" smtClean="0"/>
              <a:t>실행 결과</a:t>
            </a:r>
            <a:endParaRPr kumimoji="0" lang="en-US" altLang="ko-KR" sz="1400" dirty="0" smtClean="0"/>
          </a:p>
          <a:p>
            <a:endParaRPr kumimoji="0" lang="en-US" altLang="ko-KR" sz="1400" dirty="0" smtClean="0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5486400" y="3664639"/>
            <a:ext cx="3505200" cy="193899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&gt;binary_read.py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서울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/Long:37.56653594970703/126.97796630859375, Population:9820000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뉴욕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/Long:40.71278381347656/-74.00594329833984, Population:8400000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파리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/Long:48.85661315917969/2.352221965789795, Population:2210000</a:t>
            </a:r>
            <a:endParaRPr lang="ko-KR" altLang="ko-KR" sz="1000" dirty="0"/>
          </a:p>
          <a:p>
            <a:pPr latinLnBrk="1"/>
            <a:r>
              <a:rPr lang="en-US" altLang="ko-KR" sz="1000" dirty="0"/>
              <a:t>City:</a:t>
            </a:r>
            <a:r>
              <a:rPr lang="ko-KR" altLang="ko-KR" sz="1000" dirty="0"/>
              <a:t>런던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Lat</a:t>
            </a:r>
            <a:r>
              <a:rPr lang="en-US" altLang="ko-KR" sz="1000" dirty="0"/>
              <a:t>/Long:51.50735092163086/-0.1277579963207245, Population:8300000</a:t>
            </a:r>
            <a:endParaRPr lang="ko-KR" altLang="ko-KR" sz="1000" dirty="0"/>
          </a:p>
          <a:p>
            <a:pPr latinLnBrk="1"/>
            <a:endParaRPr lang="en-US" altLang="ko-KR" sz="1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내용 개체 틀 5"/>
          <p:cNvSpPr txBox="1">
            <a:spLocks/>
          </p:cNvSpPr>
          <p:nvPr/>
        </p:nvSpPr>
        <p:spPr bwMode="auto">
          <a:xfrm>
            <a:off x="5029200" y="3371562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sz="1400" dirty="0" smtClean="0"/>
              <a:t>실행 결과</a:t>
            </a:r>
            <a:endParaRPr kumimoji="0" lang="en-US" altLang="ko-KR" sz="1400" dirty="0" smtClean="0"/>
          </a:p>
          <a:p>
            <a:endParaRPr kumimoji="0" lang="en-US" altLang="ko-KR" sz="1400" dirty="0" smtClean="0"/>
          </a:p>
        </p:txBody>
      </p:sp>
      <p:sp>
        <p:nvSpPr>
          <p:cNvPr id="18" name="사각형 설명선 17"/>
          <p:cNvSpPr/>
          <p:nvPr/>
        </p:nvSpPr>
        <p:spPr>
          <a:xfrm>
            <a:off x="3904932" y="4038600"/>
            <a:ext cx="1505268" cy="1200150"/>
          </a:xfrm>
          <a:prstGeom prst="wedgeRectCallout">
            <a:avLst>
              <a:gd name="adj1" fmla="val -19741"/>
              <a:gd name="adj2" fmla="val 97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pack() 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하는 과정에서 문자를 할당하고 남은 공간에 채워진 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\x00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디코딩한 후 빈 문자열로 다시 바꿔 넣습니다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3226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어플리케이션이 운영체제에게 파일 처리를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함수를 통해 의뢰하면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운영체제가 요청한 업무를 수행해주고 그 결과를 어플리케이션에게 돌려줌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어플리케이션이 파일 처리 업무를 의뢰하는 과정과 각 과정에서 사용되는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열라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읽으라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쓰라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그리고 닫으라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382642"/>
              </p:ext>
            </p:extLst>
          </p:nvPr>
        </p:nvGraphicFramePr>
        <p:xfrm>
          <a:off x="561181" y="2743200"/>
          <a:ext cx="8174038" cy="2895600"/>
        </p:xfrm>
        <a:graphic>
          <a:graphicData uri="http://schemas.openxmlformats.org/presentationml/2006/ole">
            <p:oleObj spid="_x0000_s9226" name="Visio" r:id="rId3" imgW="5353005" imgH="189538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17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11/write.py</a:t>
            </a:r>
          </a:p>
          <a:p>
            <a:pPr lvl="1"/>
            <a:r>
              <a:rPr lang="ko-KR" altLang="ko-KR" dirty="0" smtClean="0"/>
              <a:t>열기</a:t>
            </a:r>
            <a:r>
              <a:rPr lang="en-US" altLang="ko-KR" dirty="0"/>
              <a:t>-</a:t>
            </a:r>
            <a:r>
              <a:rPr lang="ko-KR" altLang="ko-KR" dirty="0"/>
              <a:t>쓰기</a:t>
            </a:r>
            <a:r>
              <a:rPr lang="en-US" altLang="ko-KR" dirty="0"/>
              <a:t>-</a:t>
            </a:r>
            <a:r>
              <a:rPr lang="ko-KR" altLang="ko-KR" dirty="0"/>
              <a:t>닫기의 순서로 </a:t>
            </a:r>
            <a:r>
              <a:rPr lang="ko-KR" altLang="en-US" dirty="0" smtClean="0"/>
              <a:t>함수 호출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write.py</a:t>
            </a:r>
            <a:r>
              <a:rPr lang="ko-KR" altLang="ko-KR" dirty="0"/>
              <a:t>를 실행하고 나면 </a:t>
            </a:r>
            <a:r>
              <a:rPr lang="en-US" altLang="ko-KR" dirty="0"/>
              <a:t>test.txt </a:t>
            </a:r>
            <a:r>
              <a:rPr lang="ko-KR" altLang="en-US" dirty="0" smtClean="0"/>
              <a:t>파일을 열어 내용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11/read.py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닫으라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91308" y="2461736"/>
            <a:ext cx="5334000" cy="7386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file = open('test.txt', 'w')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file.write</a:t>
            </a:r>
            <a:r>
              <a:rPr lang="en-US" altLang="ko-KR" sz="1400" dirty="0">
                <a:solidFill>
                  <a:schemeClr val="bg1"/>
                </a:solidFill>
              </a:rPr>
              <a:t>('hello')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file.close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324600" y="2514243"/>
            <a:ext cx="2362200" cy="33855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&gt;write.py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91200" y="2057043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808893" y="4050103"/>
            <a:ext cx="53340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file = open('test.txt', 'r')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file.close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6315442" y="4084250"/>
            <a:ext cx="236220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&gt;read.py</a:t>
            </a:r>
            <a:endParaRPr lang="ko-KR" altLang="ko-KR" sz="1600" dirty="0"/>
          </a:p>
          <a:p>
            <a:pPr latinLnBrk="1"/>
            <a:r>
              <a:rPr lang="en-US" altLang="ko-KR" sz="1600" dirty="0" smtClean="0"/>
              <a:t>hello</a:t>
            </a:r>
            <a:endParaRPr lang="ko-KR" altLang="ko-KR" sz="1600" dirty="0"/>
          </a:p>
        </p:txBody>
      </p:sp>
      <p:sp>
        <p:nvSpPr>
          <p:cNvPr id="14" name="내용 개체 틀 5"/>
          <p:cNvSpPr txBox="1">
            <a:spLocks/>
          </p:cNvSpPr>
          <p:nvPr/>
        </p:nvSpPr>
        <p:spPr bwMode="auto">
          <a:xfrm>
            <a:off x="5782042" y="362705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5640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ko-KR" dirty="0"/>
              <a:t>함수와 함께 </a:t>
            </a:r>
            <a:r>
              <a:rPr lang="en-US" altLang="ko-KR" b="1" dirty="0"/>
              <a:t>with</a:t>
            </a:r>
            <a:r>
              <a:rPr lang="en-US" altLang="ko-KR" dirty="0"/>
              <a:t> ~ as</a:t>
            </a:r>
            <a:r>
              <a:rPr lang="ko-KR" altLang="ko-KR" dirty="0"/>
              <a:t>문을 사용하면 명시적으로 </a:t>
            </a:r>
            <a:r>
              <a:rPr lang="en-US" altLang="ko-KR" dirty="0"/>
              <a:t>close() </a:t>
            </a:r>
            <a:r>
              <a:rPr lang="ko-KR" altLang="ko-KR" dirty="0"/>
              <a:t>함수를 호출하지 않아도 파일이 항상 </a:t>
            </a:r>
            <a:r>
              <a:rPr lang="ko-KR" altLang="en-US" dirty="0" smtClean="0"/>
              <a:t>닫힘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with</a:t>
            </a:r>
            <a:r>
              <a:rPr lang="en-US" altLang="ko-KR" dirty="0" smtClean="0"/>
              <a:t> </a:t>
            </a:r>
            <a:r>
              <a:rPr lang="en-US" altLang="ko-KR" dirty="0"/>
              <a:t>~ </a:t>
            </a:r>
            <a:r>
              <a:rPr lang="en-US" altLang="ko-KR" b="1" dirty="0"/>
              <a:t>as</a:t>
            </a:r>
            <a:r>
              <a:rPr lang="en-US" altLang="ko-KR" dirty="0"/>
              <a:t> </a:t>
            </a:r>
            <a:r>
              <a:rPr lang="ko-KR" altLang="ko-KR" dirty="0"/>
              <a:t>문을 사용하는 방법은 다음과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11/openwith.py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자원 누수 방지를 돕는 </a:t>
            </a:r>
            <a:r>
              <a:rPr lang="en-US" altLang="ko-KR" sz="2000" dirty="0" smtClean="0"/>
              <a:t>with ~ as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170093"/>
            <a:ext cx="8077200" cy="132343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with open(</a:t>
            </a:r>
            <a:r>
              <a:rPr lang="ko-KR" altLang="en-US" sz="1600" b="1" dirty="0"/>
              <a:t>파일이름</a:t>
            </a:r>
            <a:r>
              <a:rPr lang="en-US" altLang="ko-KR" sz="1600" b="1" dirty="0"/>
              <a:t>) as </a:t>
            </a:r>
            <a:r>
              <a:rPr lang="ko-KR" altLang="en-US" sz="1600" b="1" dirty="0"/>
              <a:t>파일객체</a:t>
            </a:r>
            <a:r>
              <a:rPr lang="en-US" altLang="ko-KR" sz="1600" b="1" dirty="0"/>
              <a:t>: 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코드블록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# </a:t>
            </a:r>
            <a:r>
              <a:rPr lang="ko-KR" altLang="en-US" sz="1600" b="1" dirty="0"/>
              <a:t>이곳에서 읽거나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# </a:t>
            </a:r>
            <a:r>
              <a:rPr lang="ko-KR" altLang="en-US" sz="1600" b="1" dirty="0"/>
              <a:t>쓰기를 한 후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# </a:t>
            </a:r>
            <a:r>
              <a:rPr lang="ko-KR" altLang="en-US" sz="1600" b="1" dirty="0"/>
              <a:t>그냥 </a:t>
            </a:r>
            <a:r>
              <a:rPr lang="ko-KR" altLang="en-US" sz="1600" b="1" dirty="0" err="1"/>
              <a:t>코드을</a:t>
            </a:r>
            <a:r>
              <a:rPr lang="ko-KR" altLang="en-US" sz="1600" b="1" dirty="0"/>
              <a:t> 빠져나가면 됩니다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303693"/>
            <a:ext cx="53340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open('test.txt', 'r')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str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    #</a:t>
            </a:r>
            <a:r>
              <a:rPr lang="en-US" altLang="ko-KR" sz="1400" dirty="0" err="1">
                <a:solidFill>
                  <a:srgbClr val="FFFF00"/>
                </a:solidFill>
              </a:rPr>
              <a:t>file.close</a:t>
            </a:r>
            <a:r>
              <a:rPr lang="en-US" altLang="ko-KR" sz="1400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312602" y="2257077"/>
            <a:ext cx="2652395" cy="624205"/>
          </a:xfrm>
          <a:prstGeom prst="wedgeRoundRectCallout">
            <a:avLst>
              <a:gd name="adj1" fmla="val -61904"/>
              <a:gd name="adj2" fmla="val -335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파일객체 </a:t>
            </a:r>
            <a:r>
              <a:rPr lang="en-US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open(</a:t>
            </a:r>
            <a:r>
              <a:rPr lang="ko-KR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파일이름</a:t>
            </a:r>
            <a:r>
              <a:rPr lang="en-US" sz="1400" i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)”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같다고 생각하면 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538662" y="2950497"/>
            <a:ext cx="2652395" cy="624205"/>
          </a:xfrm>
          <a:prstGeom prst="wedgeRoundRectCallout">
            <a:avLst>
              <a:gd name="adj1" fmla="val -61904"/>
              <a:gd name="adj2" fmla="val 2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with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 덕분에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close()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하지 않아도 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with</a:t>
            </a:r>
            <a:r>
              <a:rPr lang="ko-KR" altLang="en-US" dirty="0" smtClean="0"/>
              <a:t>문은 </a:t>
            </a:r>
            <a:r>
              <a:rPr lang="ko-KR" altLang="ko-KR" dirty="0" err="1" smtClean="0"/>
              <a:t>컨텍스트</a:t>
            </a:r>
            <a:r>
              <a:rPr lang="ko-KR" altLang="ko-KR" dirty="0" smtClean="0"/>
              <a:t> </a:t>
            </a:r>
            <a:r>
              <a:rPr lang="ko-KR" altLang="ko-KR" dirty="0"/>
              <a:t>매니저</a:t>
            </a:r>
            <a:r>
              <a:rPr lang="en-US" altLang="ko-KR" dirty="0"/>
              <a:t>(Context Manager)</a:t>
            </a:r>
            <a:r>
              <a:rPr lang="ko-KR" altLang="ko-KR" dirty="0"/>
              <a:t>를 제공하는 함수여야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ko-KR" dirty="0" err="1" smtClean="0"/>
              <a:t>컨텍스트</a:t>
            </a:r>
            <a:r>
              <a:rPr lang="ko-KR" altLang="ko-KR" dirty="0" smtClean="0"/>
              <a:t> </a:t>
            </a:r>
            <a:r>
              <a:rPr lang="ko-KR" altLang="ko-KR" dirty="0"/>
              <a:t>매니저는 </a:t>
            </a:r>
            <a:r>
              <a:rPr lang="en-US" altLang="ko-KR" dirty="0"/>
              <a:t>__enter__() </a:t>
            </a:r>
            <a:r>
              <a:rPr lang="ko-KR" altLang="ko-KR" dirty="0" err="1"/>
              <a:t>메소드와</a:t>
            </a:r>
            <a:r>
              <a:rPr lang="ko-KR" altLang="ko-KR" dirty="0"/>
              <a:t> </a:t>
            </a:r>
            <a:r>
              <a:rPr lang="en-US" altLang="ko-KR" dirty="0"/>
              <a:t>__exit__() </a:t>
            </a:r>
            <a:r>
              <a:rPr lang="ko-KR" altLang="ko-KR" dirty="0" err="1"/>
              <a:t>메소드를</a:t>
            </a:r>
            <a:r>
              <a:rPr lang="ko-KR" altLang="ko-KR" dirty="0"/>
              <a:t> 구현하고 있는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with</a:t>
            </a:r>
            <a:r>
              <a:rPr lang="ko-KR" altLang="ko-KR" dirty="0"/>
              <a:t>문은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매니저를 획득한 후 코드블록의 실행을 시작할 때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매니저의 </a:t>
            </a:r>
            <a:r>
              <a:rPr lang="en-US" altLang="ko-KR" dirty="0"/>
              <a:t>__enter__()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호출하고</a:t>
            </a:r>
            <a:r>
              <a:rPr lang="en-US" altLang="ko-KR" dirty="0"/>
              <a:t>, </a:t>
            </a:r>
            <a:r>
              <a:rPr lang="ko-KR" altLang="ko-KR" dirty="0"/>
              <a:t>코드 블록이 끝날 때</a:t>
            </a:r>
            <a:r>
              <a:rPr lang="en-US" altLang="ko-KR" dirty="0"/>
              <a:t> __exit__()</a:t>
            </a:r>
            <a:r>
              <a:rPr lang="ko-KR" altLang="ko-KR" dirty="0"/>
              <a:t>를 호출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with</a:t>
            </a:r>
            <a:r>
              <a:rPr lang="ko-KR" altLang="ko-KR" sz="2000" dirty="0"/>
              <a:t>문의 비밀</a:t>
            </a:r>
            <a:r>
              <a:rPr lang="en-US" altLang="ko-KR" sz="2000" dirty="0"/>
              <a:t> : </a:t>
            </a:r>
            <a:r>
              <a:rPr lang="ko-KR" altLang="ko-KR" sz="2000" dirty="0" err="1"/>
              <a:t>컨텍스트</a:t>
            </a:r>
            <a:r>
              <a:rPr lang="ko-KR" altLang="ko-KR" sz="2000" dirty="0"/>
              <a:t> 매니저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360003"/>
            <a:ext cx="8077200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with open('test.txt', 'r') as file: </a:t>
            </a:r>
          </a:p>
          <a:p>
            <a:pPr latinLnBrk="1"/>
            <a:r>
              <a:rPr lang="en-US" altLang="ko-KR" sz="1600" b="1" dirty="0"/>
              <a:t>    s = </a:t>
            </a:r>
            <a:r>
              <a:rPr lang="en-US" altLang="ko-KR" sz="1600" b="1" dirty="0" err="1"/>
              <a:t>file.read</a:t>
            </a:r>
            <a:r>
              <a:rPr lang="en-US" altLang="ko-KR" sz="1600" b="1" dirty="0"/>
              <a:t>()	</a:t>
            </a:r>
          </a:p>
          <a:p>
            <a:pPr latinLnBrk="1"/>
            <a:r>
              <a:rPr lang="en-US" altLang="ko-KR" sz="1600" b="1" dirty="0"/>
              <a:t>    print(s)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886200" y="3047900"/>
            <a:ext cx="2652395" cy="624205"/>
          </a:xfrm>
          <a:prstGeom prst="wedgeRoundRectCallout">
            <a:avLst>
              <a:gd name="adj1" fmla="val -56158"/>
              <a:gd name="adj2" fmla="val 171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/>
              <a:t>코드 블록 시작하기 전에 </a:t>
            </a:r>
            <a:r>
              <a:rPr lang="ko-KR" altLang="ko-KR" sz="1400" dirty="0" err="1"/>
              <a:t>컨텍스트매니저</a:t>
            </a:r>
            <a:r>
              <a:rPr lang="en-US" altLang="ko-KR" sz="1400" dirty="0"/>
              <a:t>.__enter__() </a:t>
            </a:r>
            <a:r>
              <a:rPr lang="ko-KR" altLang="ko-KR" sz="1400" dirty="0"/>
              <a:t>호출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995805" y="4192489"/>
            <a:ext cx="2652395" cy="624205"/>
          </a:xfrm>
          <a:prstGeom prst="wedgeRoundRectCallout">
            <a:avLst>
              <a:gd name="adj1" fmla="val -64556"/>
              <a:gd name="adj2" fmla="val -486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 err="1"/>
              <a:t>컨텍스트매니저</a:t>
            </a:r>
            <a:r>
              <a:rPr lang="en-US" altLang="ko-KR" sz="1400" dirty="0"/>
              <a:t>.__exit__() </a:t>
            </a:r>
            <a:r>
              <a:rPr lang="ko-KR" altLang="ko-KR" sz="1400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xmlns="" val="18737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11/open2.py(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매니저 구현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with</a:t>
            </a:r>
            <a:r>
              <a:rPr lang="ko-KR" altLang="ko-KR" sz="2000" dirty="0"/>
              <a:t>문의 비밀</a:t>
            </a:r>
            <a:r>
              <a:rPr lang="en-US" altLang="ko-KR" sz="2000" dirty="0"/>
              <a:t> : </a:t>
            </a:r>
            <a:r>
              <a:rPr lang="ko-KR" altLang="ko-KR" sz="2000" dirty="0" err="1"/>
              <a:t>컨텍스트</a:t>
            </a:r>
            <a:r>
              <a:rPr lang="ko-KR" altLang="ko-KR" sz="2000" dirty="0"/>
              <a:t> 매니저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330285"/>
            <a:ext cx="5334000" cy="37548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class open2(object):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</a:t>
            </a:r>
            <a:r>
              <a:rPr lang="en-US" altLang="ko-KR" sz="1400" dirty="0" err="1">
                <a:solidFill>
                  <a:schemeClr val="bg1"/>
                </a:solidFill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</a:rPr>
              <a:t>__(self, path):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('initialized')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self.file</a:t>
            </a:r>
            <a:r>
              <a:rPr lang="en-US" altLang="ko-KR" sz="1400" dirty="0">
                <a:solidFill>
                  <a:schemeClr val="bg1"/>
                </a:solidFill>
              </a:rPr>
              <a:t> = open(path)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__enter__(self):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('entered')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return </a:t>
            </a:r>
            <a:r>
              <a:rPr lang="en-US" altLang="ko-KR" sz="1400" dirty="0" err="1">
                <a:solidFill>
                  <a:schemeClr val="bg1"/>
                </a:solidFill>
              </a:rPr>
              <a:t>self.file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__exit__(self, </a:t>
            </a:r>
            <a:r>
              <a:rPr lang="en-US" altLang="ko-KR" sz="1400" dirty="0" err="1">
                <a:solidFill>
                  <a:schemeClr val="bg1"/>
                </a:solidFill>
              </a:rPr>
              <a:t>ext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exv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trb</a:t>
            </a:r>
            <a:r>
              <a:rPr lang="en-US" altLang="ko-KR" sz="1400" dirty="0">
                <a:solidFill>
                  <a:schemeClr val="bg1"/>
                </a:solidFill>
              </a:rPr>
              <a:t>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 ("exited")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</a:rPr>
              <a:t>self.file.close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return True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with open2("test.txt") as file: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s = </a:t>
            </a:r>
            <a:r>
              <a:rPr lang="en-US" altLang="ko-KR" sz="1400" dirty="0" err="1">
                <a:solidFill>
                  <a:schemeClr val="bg1"/>
                </a:solidFill>
              </a:rPr>
              <a:t>file.read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print(s)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6172200" y="1314033"/>
            <a:ext cx="2667000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&gt;open2.py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initialized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entered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hello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exited</a:t>
            </a:r>
            <a:endParaRPr lang="ko-KR" altLang="ko-KR" sz="1600" dirty="0"/>
          </a:p>
        </p:txBody>
      </p:sp>
      <p:sp>
        <p:nvSpPr>
          <p:cNvPr id="11" name="내용 개체 틀 5"/>
          <p:cNvSpPr txBox="1">
            <a:spLocks/>
          </p:cNvSpPr>
          <p:nvPr/>
        </p:nvSpPr>
        <p:spPr bwMode="auto">
          <a:xfrm>
            <a:off x="5638800" y="796885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50430" y="3581400"/>
            <a:ext cx="2470785" cy="685800"/>
          </a:xfrm>
          <a:prstGeom prst="wedgeRoundRectCallout">
            <a:avLst>
              <a:gd name="adj1" fmla="val -91435"/>
              <a:gd name="adj2" fmla="val 712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write.py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예제 프로그램을 통해 생성한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test.txt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파일이 존재해야 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2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contextmanager</a:t>
            </a:r>
            <a:r>
              <a:rPr lang="en-US" altLang="ko-KR" dirty="0"/>
              <a:t> </a:t>
            </a:r>
            <a:r>
              <a:rPr lang="ko-KR" altLang="ko-KR" dirty="0" err="1" smtClean="0"/>
              <a:t>데코레이터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/>
              <a:t>call__() </a:t>
            </a:r>
            <a:r>
              <a:rPr lang="ko-KR" altLang="ko-KR" dirty="0" err="1"/>
              <a:t>메소드는</a:t>
            </a:r>
            <a:r>
              <a:rPr lang="ko-KR" altLang="ko-KR" dirty="0"/>
              <a:t> 물론이고</a:t>
            </a:r>
            <a:r>
              <a:rPr lang="en-US" altLang="ko-KR" dirty="0"/>
              <a:t>,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 규약을 준수하는데 필요한 </a:t>
            </a:r>
            <a:r>
              <a:rPr lang="en-US" altLang="ko-KR" dirty="0"/>
              <a:t>__enter__() </a:t>
            </a:r>
            <a:r>
              <a:rPr lang="ko-KR" altLang="ko-KR" dirty="0" err="1"/>
              <a:t>메소드와</a:t>
            </a:r>
            <a:r>
              <a:rPr lang="ko-KR" altLang="ko-KR" dirty="0"/>
              <a:t> </a:t>
            </a:r>
            <a:r>
              <a:rPr lang="en-US" altLang="ko-KR" dirty="0"/>
              <a:t>__exit__() </a:t>
            </a:r>
            <a:r>
              <a:rPr lang="ko-KR" altLang="ko-KR" dirty="0" err="1"/>
              <a:t>메소드를</a:t>
            </a:r>
            <a:r>
              <a:rPr lang="ko-KR" altLang="ko-KR" dirty="0"/>
              <a:t> 모두 갖추고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함수를 하나 만들고 이 </a:t>
            </a:r>
            <a:r>
              <a:rPr lang="ko-KR" altLang="ko-KR" dirty="0" err="1"/>
              <a:t>데코레이터</a:t>
            </a:r>
            <a:r>
              <a:rPr lang="en-US" altLang="ko-KR" dirty="0"/>
              <a:t>(@</a:t>
            </a:r>
            <a:r>
              <a:rPr lang="en-US" altLang="ko-KR" dirty="0" err="1"/>
              <a:t>contextmanager</a:t>
            </a:r>
            <a:r>
              <a:rPr lang="en-US" altLang="ko-KR" dirty="0"/>
              <a:t>)</a:t>
            </a:r>
            <a:r>
              <a:rPr lang="ko-KR" altLang="ko-KR" dirty="0"/>
              <a:t>로 수식하면 </a:t>
            </a:r>
            <a:r>
              <a:rPr lang="ko-KR" altLang="ko-KR" dirty="0" err="1"/>
              <a:t>컨텍스트</a:t>
            </a:r>
            <a:r>
              <a:rPr lang="ko-KR" altLang="ko-KR" dirty="0"/>
              <a:t> 매니저의 구현이 </a:t>
            </a:r>
            <a:r>
              <a:rPr lang="ko-KR" altLang="ko-KR" dirty="0" smtClean="0"/>
              <a:t>마무리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with</a:t>
            </a:r>
            <a:r>
              <a:rPr lang="ko-KR" altLang="ko-KR" sz="2000" dirty="0"/>
              <a:t>문의 비밀</a:t>
            </a:r>
            <a:r>
              <a:rPr lang="en-US" altLang="ko-KR" sz="2000" dirty="0"/>
              <a:t> : </a:t>
            </a:r>
            <a:r>
              <a:rPr lang="ko-KR" altLang="ko-KR" sz="2000" dirty="0" err="1"/>
              <a:t>컨텍스트</a:t>
            </a:r>
            <a:r>
              <a:rPr lang="ko-KR" altLang="ko-KR" sz="2000" dirty="0"/>
              <a:t> 매니저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819400"/>
            <a:ext cx="8077200" cy="23083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from </a:t>
            </a:r>
            <a:r>
              <a:rPr lang="en-US" altLang="ko-KR" sz="1600" b="1" dirty="0" err="1"/>
              <a:t>contextlib</a:t>
            </a:r>
            <a:r>
              <a:rPr lang="en-US" altLang="ko-KR" sz="1600" b="1" dirty="0"/>
              <a:t> import </a:t>
            </a:r>
            <a:r>
              <a:rPr lang="en-US" altLang="ko-KR" sz="1600" b="1" dirty="0" err="1"/>
              <a:t>contextmanager</a:t>
            </a:r>
            <a:endParaRPr lang="en-US" altLang="ko-KR" sz="1600" b="1" dirty="0"/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/>
              <a:t>@</a:t>
            </a:r>
            <a:r>
              <a:rPr lang="en-US" altLang="ko-KR" sz="1600" b="1" dirty="0" err="1"/>
              <a:t>contextmanager</a:t>
            </a:r>
            <a:endParaRPr lang="en-US" altLang="ko-KR" sz="1600" b="1" dirty="0"/>
          </a:p>
          <a:p>
            <a:pPr latinLnBrk="1"/>
            <a:r>
              <a:rPr lang="en-US" altLang="ko-KR" sz="1600" b="1" dirty="0" err="1"/>
              <a:t>def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함수이름</a:t>
            </a:r>
            <a:r>
              <a:rPr lang="en-US" altLang="ko-KR" sz="1600" b="1" dirty="0"/>
              <a:t>():    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자원 획득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try:</a:t>
            </a:r>
          </a:p>
          <a:p>
            <a:pPr latinLnBrk="1"/>
            <a:r>
              <a:rPr lang="en-US" altLang="ko-KR" sz="1600" b="1" dirty="0"/>
              <a:t>        yield </a:t>
            </a:r>
            <a:r>
              <a:rPr lang="ko-KR" altLang="en-US" sz="1600" b="1" dirty="0"/>
              <a:t>자원</a:t>
            </a:r>
          </a:p>
          <a:p>
            <a:pPr latinLnBrk="1"/>
            <a:r>
              <a:rPr lang="ko-KR" altLang="en-US" sz="1600" b="1" dirty="0"/>
              <a:t>    </a:t>
            </a:r>
            <a:r>
              <a:rPr lang="en-US" altLang="ko-KR" sz="1600" b="1" dirty="0"/>
              <a:t>finally:</a:t>
            </a:r>
          </a:p>
          <a:p>
            <a:pPr latinLnBrk="1"/>
            <a:r>
              <a:rPr lang="en-US" altLang="ko-KR" sz="1600" b="1" dirty="0"/>
              <a:t>        # </a:t>
            </a:r>
            <a:r>
              <a:rPr lang="ko-KR" altLang="en-US" sz="1600" b="1" dirty="0"/>
              <a:t>자원 해제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489450" y="3104417"/>
            <a:ext cx="3587750" cy="337284"/>
          </a:xfrm>
          <a:prstGeom prst="wedgeRoundRectCallout">
            <a:avLst>
              <a:gd name="adj1" fmla="val -62295"/>
              <a:gd name="adj2" fmla="val -399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contextlib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모듈로부터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contextmanager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반입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113404" y="3469005"/>
            <a:ext cx="3287395" cy="478155"/>
          </a:xfrm>
          <a:prstGeom prst="wedgeRoundRectCallout">
            <a:avLst>
              <a:gd name="adj1" fmla="val -64423"/>
              <a:gd name="adj2" fmla="val -2264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@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contextmanager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데코레이터로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함수 수식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49635" y="4126547"/>
            <a:ext cx="2838450" cy="497840"/>
          </a:xfrm>
          <a:prstGeom prst="wedgeRoundRectCallout">
            <a:avLst>
              <a:gd name="adj1" fmla="val -67007"/>
              <a:gd name="adj2" fmla="val 133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yield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문을 통해 자원 반환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with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코드블록이 시작될 때 실행됨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19400" y="5049301"/>
            <a:ext cx="2978150" cy="515620"/>
          </a:xfrm>
          <a:prstGeom prst="wedgeRoundRectCallout">
            <a:avLst>
              <a:gd name="adj1" fmla="val -64423"/>
              <a:gd name="adj2" fmla="val -2264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with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코드블록이 종료될 때 실행됨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6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ko-KR" dirty="0" smtClean="0"/>
              <a:t>함수</a:t>
            </a:r>
            <a:r>
              <a:rPr lang="ko-KR" altLang="en-US" dirty="0" smtClean="0"/>
              <a:t>의 매개 변수는 </a:t>
            </a:r>
            <a:r>
              <a:rPr lang="ko-KR" altLang="ko-KR" dirty="0" smtClean="0"/>
              <a:t>모두 </a:t>
            </a:r>
            <a:r>
              <a:rPr lang="en-US" altLang="ko-KR" dirty="0"/>
              <a:t>8</a:t>
            </a:r>
            <a:r>
              <a:rPr lang="ko-KR" altLang="ko-KR" dirty="0" smtClean="0"/>
              <a:t>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하나의 </a:t>
            </a:r>
            <a:r>
              <a:rPr lang="ko-KR" altLang="ko-KR" dirty="0"/>
              <a:t>필수 매개변수와 일곱 개의 </a:t>
            </a:r>
            <a:r>
              <a:rPr lang="ko-KR" altLang="ko-KR" dirty="0" smtClean="0"/>
              <a:t>매개변수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반환값은</a:t>
            </a:r>
            <a:r>
              <a:rPr lang="ko-KR" altLang="ko-KR" dirty="0" smtClean="0"/>
              <a:t> </a:t>
            </a:r>
            <a:r>
              <a:rPr lang="ko-KR" altLang="ko-KR" dirty="0"/>
              <a:t>물론 파일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file</a:t>
            </a:r>
          </a:p>
          <a:p>
            <a:pPr lvl="1"/>
            <a:r>
              <a:rPr lang="ko-KR" altLang="ko-KR" dirty="0" smtClean="0"/>
              <a:t>파일의 </a:t>
            </a:r>
            <a:r>
              <a:rPr lang="ko-KR" altLang="ko-KR" dirty="0"/>
              <a:t>경로를 나타내는 </a:t>
            </a:r>
            <a:r>
              <a:rPr lang="ko-KR" altLang="ko-KR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ko-KR" dirty="0" smtClean="0"/>
              <a:t>이미 </a:t>
            </a:r>
            <a:r>
              <a:rPr lang="ko-KR" altLang="ko-KR" dirty="0"/>
              <a:t>생성해놓은 파일 객체의 파일 기술자</a:t>
            </a:r>
            <a:r>
              <a:rPr lang="en-US" altLang="ko-KR" dirty="0"/>
              <a:t>(file </a:t>
            </a:r>
            <a:r>
              <a:rPr lang="ko-KR" altLang="ko-KR" dirty="0"/>
              <a:t>객체의 </a:t>
            </a:r>
            <a:r>
              <a:rPr lang="en-US" altLang="ko-KR" dirty="0" err="1"/>
              <a:t>fileno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mode (</a:t>
            </a:r>
            <a:r>
              <a:rPr lang="ko-KR" altLang="en-US" dirty="0" smtClean="0"/>
              <a:t>파일 열기 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열라</a:t>
            </a:r>
            <a:r>
              <a:rPr lang="en-US" altLang="ko-KR" sz="2000" dirty="0"/>
              <a:t>, </a:t>
            </a:r>
            <a:r>
              <a:rPr lang="ko-KR" altLang="en-US" sz="2000" dirty="0"/>
              <a:t>읽으라</a:t>
            </a:r>
            <a:r>
              <a:rPr lang="en-US" altLang="ko-KR" sz="2000" dirty="0"/>
              <a:t>(</a:t>
            </a:r>
            <a:r>
              <a:rPr lang="ko-KR" altLang="en-US" sz="2000" dirty="0"/>
              <a:t>쓰라</a:t>
            </a:r>
            <a:r>
              <a:rPr lang="en-US" altLang="ko-KR" sz="2000" dirty="0"/>
              <a:t>), </a:t>
            </a:r>
            <a:r>
              <a:rPr lang="ko-KR" altLang="en-US" sz="2000" dirty="0"/>
              <a:t>그리고 </a:t>
            </a:r>
            <a:r>
              <a:rPr lang="ko-KR" altLang="en-US" sz="2000" dirty="0" smtClean="0"/>
              <a:t>닫으라 </a:t>
            </a:r>
            <a:r>
              <a:rPr lang="en-US" altLang="ko-KR" sz="2000" dirty="0" smtClean="0"/>
              <a:t>– open() </a:t>
            </a:r>
            <a:r>
              <a:rPr lang="ko-KR" altLang="en-US" sz="2000" dirty="0" smtClean="0"/>
              <a:t>함수 다시 보기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082225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open(file, mode='r', buffering=-1, encoding=None, errors=None, </a:t>
            </a:r>
            <a:endParaRPr lang="ko-KR" altLang="ko-KR" sz="1600" dirty="0"/>
          </a:p>
          <a:p>
            <a:r>
              <a:rPr lang="en-US" altLang="ko-KR" sz="1600" dirty="0"/>
              <a:t>newline=None, </a:t>
            </a:r>
            <a:r>
              <a:rPr lang="en-US" altLang="ko-KR" sz="1600" dirty="0" err="1"/>
              <a:t>closefd</a:t>
            </a:r>
            <a:r>
              <a:rPr lang="en-US" altLang="ko-KR" sz="1600" dirty="0"/>
              <a:t>=True, opener=None) </a:t>
            </a:r>
            <a:endParaRPr lang="ko-KR" altLang="en-US" sz="16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2112127"/>
              </p:ext>
            </p:extLst>
          </p:nvPr>
        </p:nvGraphicFramePr>
        <p:xfrm>
          <a:off x="838200" y="4572000"/>
          <a:ext cx="6019800" cy="1981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974"/>
                <a:gridCol w="5301826"/>
              </a:tblGrid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문자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의미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'r'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읽기용으로 열기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</a:rPr>
                        <a:t>기본값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'w'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쓰기용으로 열기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이미 같은 경로에 파일이 존재하면 파일내용을 비움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'x'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배타적 생성모드로 열기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파일이 존재하면 </a:t>
                      </a:r>
                      <a:r>
                        <a:rPr lang="en-US" sz="1200" kern="100" dirty="0" err="1">
                          <a:effectLst/>
                        </a:rPr>
                        <a:t>IOError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예외 일으킴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026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'a'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쓰기용으로 열기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단</a:t>
                      </a:r>
                      <a:r>
                        <a:rPr lang="en-US" sz="1200" kern="100">
                          <a:effectLst/>
                        </a:rPr>
                        <a:t>, ‘w’</a:t>
                      </a:r>
                      <a:r>
                        <a:rPr lang="ko-KR" sz="1200" kern="100">
                          <a:effectLst/>
                        </a:rPr>
                        <a:t>와는 달리 이미 같은 경로에 파일이 존재하는 경우 기존 내용에 덧붙이기를 함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바이너리 모드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't'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텍스트 모드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</a:rPr>
                        <a:t>기본값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1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‘+’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읽기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쓰기용으로 파일 읽기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4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18753</TotalTime>
  <Words>2964</Words>
  <Application>Microsoft Office PowerPoint</Application>
  <PresentationFormat>화면 슬라이드 쇼(4:3)</PresentationFormat>
  <Paragraphs>550</Paragraphs>
  <Slides>26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굴림</vt:lpstr>
      <vt:lpstr>Arial</vt:lpstr>
      <vt:lpstr>HY견고딕</vt:lpstr>
      <vt:lpstr>Wingdings</vt:lpstr>
      <vt:lpstr>돋움</vt:lpstr>
      <vt:lpstr>맑은 고딕</vt:lpstr>
      <vt:lpstr>Times New Roman</vt:lpstr>
      <vt:lpstr>HY헤드라인M</vt:lpstr>
      <vt:lpstr>Verdana</vt:lpstr>
      <vt:lpstr>2_디자인 사용자 지정</vt:lpstr>
      <vt:lpstr>Visio</vt:lpstr>
      <vt:lpstr> 파일 입출력</vt:lpstr>
      <vt:lpstr>슬라이드 2</vt:lpstr>
      <vt:lpstr>열라, 읽으라(쓰라), 그리고 닫으라</vt:lpstr>
      <vt:lpstr>열라, 읽으라(쓰라), 그리고 닫으라</vt:lpstr>
      <vt:lpstr>열라, 읽으라(쓰라), 그리고 닫으라 – 자원 누수 방지를 돕는 with ~ as</vt:lpstr>
      <vt:lpstr>열라, 읽으라(쓰라), 그리고 닫으라 – with문의 비밀 : 컨텍스트 매니저</vt:lpstr>
      <vt:lpstr>열라, 읽으라(쓰라), 그리고 닫으라 – with문의 비밀 : 컨텍스트 매니저</vt:lpstr>
      <vt:lpstr>열라, 읽으라(쓰라), 그리고 닫으라 – with문의 비밀 : 컨텍스트 매니저</vt:lpstr>
      <vt:lpstr>열라, 읽으라(쓰라), 그리고 닫으라 – open() 함수 다시 보기</vt:lpstr>
      <vt:lpstr>열라, 읽으라(쓰라), 그리고 닫으라 – open() 함수 다시 보기</vt:lpstr>
      <vt:lpstr>열라, 읽으라(쓰라), 그리고 닫으라 – open() 함수 다시 보기</vt:lpstr>
      <vt:lpstr>열라, 읽으라(쓰라), 그리고 닫으라 – open() 함수 다시 보기</vt:lpstr>
      <vt:lpstr>텍스트 파일 읽기/쓰기 - 문자열을 담은 리스트를 파일에 쓰는 writelines() 메소드</vt:lpstr>
      <vt:lpstr>텍스트 파일 읽기/쓰기 - 문자열을 담은 리스트를 파일에 쓰는 writelines() 메소드</vt:lpstr>
      <vt:lpstr>텍스트 파일 읽기/쓰기 - 줄 단위로 텍스트를 읽는 readline()과 readlines() 메소드</vt:lpstr>
      <vt:lpstr>텍스트 파일 읽기/쓰기 - 줄 단위로 텍스트를 읽는 readline()과 readlines() 메소드</vt:lpstr>
      <vt:lpstr>텍스트 파일 읽기/쓰기 - 문자 집합과 인코딩에 대하여</vt:lpstr>
      <vt:lpstr>텍스트 파일 읽기/쓰기 - 문자 집합과 인코딩에 대하여</vt:lpstr>
      <vt:lpstr>텍스트 파일 읽기/쓰기 - 문자 집합과 인코딩에 대하여</vt:lpstr>
      <vt:lpstr>텍스트 파일 읽기/쓰기 - 문자 집합과 인코딩에 대하여</vt:lpstr>
      <vt:lpstr>텍스트 파일 읽기/쓰기 - 문자 집합과 인코딩에 대하여</vt:lpstr>
      <vt:lpstr>바이너리 파일 다루기</vt:lpstr>
      <vt:lpstr>바이너리 파일 다루기</vt:lpstr>
      <vt:lpstr>바이너리 파일 다루기</vt:lpstr>
      <vt:lpstr>바이너리 파일 다루기</vt:lpstr>
      <vt:lpstr>바이너리 파일 다루기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2665</cp:revision>
  <dcterms:created xsi:type="dcterms:W3CDTF">2004-07-21T02:43:03Z</dcterms:created>
  <dcterms:modified xsi:type="dcterms:W3CDTF">2018-03-13T07:39:15Z</dcterms:modified>
</cp:coreProperties>
</file>