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0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455" r:id="rId11"/>
    <p:sldId id="462" r:id="rId12"/>
    <p:sldId id="392" r:id="rId13"/>
    <p:sldId id="463" r:id="rId14"/>
    <p:sldId id="393" r:id="rId15"/>
    <p:sldId id="464" r:id="rId16"/>
    <p:sldId id="395" r:id="rId17"/>
    <p:sldId id="403" r:id="rId18"/>
    <p:sldId id="461" r:id="rId19"/>
    <p:sldId id="404" r:id="rId20"/>
    <p:sldId id="405" r:id="rId21"/>
    <p:sldId id="398" r:id="rId22"/>
    <p:sldId id="394" r:id="rId23"/>
    <p:sldId id="396" r:id="rId24"/>
    <p:sldId id="397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7" r:id="rId36"/>
    <p:sldId id="418" r:id="rId37"/>
    <p:sldId id="419" r:id="rId38"/>
    <p:sldId id="420" r:id="rId39"/>
    <p:sldId id="421" r:id="rId40"/>
    <p:sldId id="459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60" r:id="rId59"/>
    <p:sldId id="39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00" r:id="rId70"/>
    <p:sldId id="449" r:id="rId71"/>
    <p:sldId id="450" r:id="rId72"/>
    <p:sldId id="451" r:id="rId73"/>
    <p:sldId id="452" r:id="rId74"/>
    <p:sldId id="453" r:id="rId75"/>
    <p:sldId id="439" r:id="rId76"/>
    <p:sldId id="458" r:id="rId77"/>
    <p:sldId id="401" r:id="rId78"/>
    <p:sldId id="454" r:id="rId7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8901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7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91" y="1196751"/>
            <a:ext cx="7575484" cy="48245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오라클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11g r2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A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DBMS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ko-KR" altLang="en-US" sz="1400" dirty="0" err="1" smtClean="0">
                <a:latin typeface="+mj-ea"/>
                <a:ea typeface="+mj-ea"/>
              </a:rPr>
              <a:t>내려받아</a:t>
            </a:r>
            <a:r>
              <a:rPr lang="ko-KR" altLang="en-US" sz="1400" dirty="0" smtClean="0">
                <a:latin typeface="+mj-ea"/>
                <a:ea typeface="+mj-ea"/>
              </a:rPr>
              <a:t> 설치함</a:t>
            </a:r>
            <a:r>
              <a:rPr lang="en-US" altLang="ko-KR" sz="1400" dirty="0" smtClean="0">
                <a:latin typeface="+mj-ea"/>
                <a:ea typeface="+mj-ea"/>
              </a:rPr>
              <a:t>(C:\app\madang\product\11.2.0\dbhome_1 </a:t>
            </a:r>
            <a:r>
              <a:rPr lang="ko-KR" altLang="en-US" sz="1400" dirty="0" smtClean="0">
                <a:latin typeface="+mj-ea"/>
                <a:ea typeface="+mj-ea"/>
              </a:rPr>
              <a:t>폴더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j-ea"/>
                <a:ea typeface="+mj-ea"/>
              </a:rPr>
              <a:t>시스템 관리자 계정 </a:t>
            </a:r>
            <a:r>
              <a:rPr lang="en-US" altLang="ko-KR" sz="1400" dirty="0" smtClean="0">
                <a:latin typeface="+mj-ea"/>
                <a:ea typeface="+mj-ea"/>
              </a:rPr>
              <a:t>: system, </a:t>
            </a:r>
            <a:r>
              <a:rPr lang="ko-KR" altLang="en-US" sz="1400" dirty="0" smtClean="0">
                <a:latin typeface="+mj-ea"/>
                <a:ea typeface="+mj-ea"/>
              </a:rPr>
              <a:t>비밀번호 </a:t>
            </a:r>
            <a:r>
              <a:rPr lang="en-US" altLang="ko-KR" sz="1400" dirty="0" smtClean="0">
                <a:latin typeface="+mj-ea"/>
                <a:ea typeface="+mj-ea"/>
              </a:rPr>
              <a:t>: Manager1  (</a:t>
            </a:r>
            <a:r>
              <a:rPr lang="ko-KR" altLang="en-US" sz="1400" dirty="0" smtClean="0">
                <a:latin typeface="+mj-ea"/>
                <a:ea typeface="+mj-ea"/>
              </a:rPr>
              <a:t>비밀번호에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대문자와 숫자가 필요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 smtClean="0">
                <a:latin typeface="+mj-ea"/>
                <a:ea typeface="+mj-ea"/>
              </a:rPr>
              <a:t>시작</a:t>
            </a:r>
            <a:r>
              <a:rPr lang="en-US" altLang="ko-KR" sz="1400" dirty="0" smtClean="0">
                <a:latin typeface="+mj-ea"/>
                <a:ea typeface="+mj-ea"/>
              </a:rPr>
              <a:t>]-[</a:t>
            </a:r>
            <a:r>
              <a:rPr lang="ko-KR" altLang="en-US" sz="1400" dirty="0" smtClean="0">
                <a:latin typeface="+mj-ea"/>
                <a:ea typeface="+mj-ea"/>
              </a:rPr>
              <a:t>모든 프로그램</a:t>
            </a:r>
            <a:r>
              <a:rPr lang="en-US" altLang="ko-KR" sz="1400" dirty="0" smtClean="0">
                <a:latin typeface="+mj-ea"/>
                <a:ea typeface="+mj-ea"/>
              </a:rPr>
              <a:t>]-[Oracle-OraDB11g_home1]-[</a:t>
            </a:r>
            <a:r>
              <a:rPr lang="ko-KR" altLang="en-US" sz="1400" dirty="0" smtClean="0">
                <a:latin typeface="+mj-ea"/>
                <a:ea typeface="+mj-ea"/>
              </a:rPr>
              <a:t>응용 프로그램 개발</a:t>
            </a:r>
            <a:r>
              <a:rPr lang="en-US" altLang="ko-KR" sz="1400" dirty="0" smtClean="0">
                <a:latin typeface="+mj-ea"/>
                <a:ea typeface="+mj-ea"/>
              </a:rPr>
              <a:t>] </a:t>
            </a:r>
            <a:r>
              <a:rPr lang="ko-KR" altLang="en-US" sz="1400" dirty="0" smtClean="0">
                <a:latin typeface="+mj-ea"/>
                <a:ea typeface="+mj-ea"/>
              </a:rPr>
              <a:t>메뉴에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포함된 </a:t>
            </a:r>
            <a:r>
              <a:rPr lang="en-US" altLang="ko-KR" sz="1400" dirty="0" smtClean="0">
                <a:latin typeface="+mj-ea"/>
                <a:ea typeface="+mj-ea"/>
              </a:rPr>
              <a:t>SQL </a:t>
            </a:r>
            <a:r>
              <a:rPr lang="ko-KR" altLang="en-US" sz="1400" dirty="0" smtClean="0">
                <a:latin typeface="+mj-ea"/>
                <a:ea typeface="+mj-ea"/>
              </a:rPr>
              <a:t>프로그램 사용 가능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30303"/>
              </p:ext>
            </p:extLst>
          </p:nvPr>
        </p:nvGraphicFramePr>
        <p:xfrm>
          <a:off x="1152768" y="3044825"/>
          <a:ext cx="6947624" cy="1735700"/>
        </p:xfrm>
        <a:graphic>
          <a:graphicData uri="http://schemas.openxmlformats.org/drawingml/2006/table">
            <a:tbl>
              <a:tblPr/>
              <a:tblGrid>
                <a:gridCol w="2361662"/>
                <a:gridCol w="2292981"/>
                <a:gridCol w="2292981"/>
              </a:tblGrid>
              <a:tr h="433925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버전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버전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(32bit)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(64bit)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 XE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(Express Edition)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(released 2014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June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 r2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r2(release 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12c r1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r1(release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38" y="281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8598" y="5123970"/>
            <a:ext cx="727978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설치 소요시간 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버전은 설치 파일이 용량이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2G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가 넘기 때문에 다운로드부터 설치까지 많은 시간이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5M/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초인 시스템에서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분정도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느리다면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이상 소요될 수도 있다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또 설치 시간도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정도 소요될 수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75484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샘플 데이터베이스 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B.3~B4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madang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및 샘플 데이터베이스 설치 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B.3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스크립트를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실행한다 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err="1" smtClean="0">
                <a:latin typeface="+mn-ea"/>
                <a:ea typeface="+mn-ea"/>
              </a:rPr>
              <a:t>demo_madang.sql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B.4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ko-KR" altLang="en-US" sz="1400" dirty="0" err="1" smtClean="0">
                <a:latin typeface="+mn-ea"/>
                <a:ea typeface="+mn-ea"/>
              </a:rPr>
              <a:t>오라클의</a:t>
            </a:r>
            <a:r>
              <a:rPr lang="ko-KR" altLang="en-US" sz="1400" dirty="0" smtClean="0">
                <a:latin typeface="+mn-ea"/>
                <a:ea typeface="+mn-ea"/>
              </a:rPr>
              <a:t> 기본 계정으로 이미 설치되어 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예제로 </a:t>
            </a:r>
            <a:r>
              <a:rPr lang="en-US" altLang="ko-KR" sz="1400" dirty="0" err="1" smtClean="0">
                <a:latin typeface="+mn-ea"/>
                <a:ea typeface="+mn-ea"/>
              </a:rPr>
              <a:t>Emp</a:t>
            </a:r>
            <a:r>
              <a:rPr lang="ko-KR" altLang="en-US" sz="1400" dirty="0" smtClean="0">
                <a:latin typeface="+mn-ea"/>
                <a:ea typeface="+mn-ea"/>
              </a:rPr>
              <a:t>와 </a:t>
            </a:r>
            <a:r>
              <a:rPr lang="en-US" altLang="ko-KR" sz="1400" dirty="0" err="1" smtClean="0">
                <a:latin typeface="+mn-ea"/>
                <a:ea typeface="+mn-ea"/>
              </a:rPr>
              <a:t>Dept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테이블 포함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ko-KR" altLang="en-US" sz="1400" dirty="0" smtClean="0">
                <a:latin typeface="+mn-ea"/>
                <a:ea typeface="+mn-ea"/>
              </a:rPr>
              <a:t>명령 </a:t>
            </a:r>
            <a:r>
              <a:rPr lang="en-US" altLang="ko-KR" sz="1400" dirty="0" smtClean="0">
                <a:latin typeface="+mn-ea"/>
                <a:ea typeface="+mn-ea"/>
              </a:rPr>
              <a:t>: ALTER USER </a:t>
            </a: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ACCOUNT UNLOCK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SQL Developer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B.1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홈페이지에서 본인의 환경에 맞는 버전 </a:t>
            </a:r>
            <a:r>
              <a:rPr lang="ko-KR" altLang="en-US" sz="1400" dirty="0" err="1" smtClean="0">
                <a:latin typeface="+mj-ea"/>
                <a:ea typeface="+mj-ea"/>
              </a:rPr>
              <a:t>다운로드하여</a:t>
            </a:r>
            <a:r>
              <a:rPr lang="ko-KR" altLang="en-US" sz="1400" dirty="0" smtClean="0">
                <a:latin typeface="+mj-ea"/>
                <a:ea typeface="+mj-ea"/>
              </a:rPr>
              <a:t> 설치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95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14" y="2256854"/>
            <a:ext cx="4768312" cy="3113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2" y="1700808"/>
            <a:ext cx="3101653" cy="3682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59" y="12432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24" y="1172381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SQL Plus </a:t>
            </a:r>
            <a:r>
              <a:rPr lang="ko-KR" altLang="en-US" sz="1600" b="1" dirty="0" smtClean="0">
                <a:latin typeface="+mj-ea"/>
                <a:ea typeface="+mj-ea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1844824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1994" y="177281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쿼리창</a:t>
            </a:r>
            <a:r>
              <a:rPr lang="ko-KR" altLang="en-US" sz="1600" b="1" dirty="0" smtClean="0">
                <a:latin typeface="+mj-ea"/>
                <a:ea typeface="+mj-ea"/>
              </a:rPr>
              <a:t> 열기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1383" y="4458147"/>
            <a:ext cx="1836401" cy="194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5936" y="2981599"/>
            <a:ext cx="1736689" cy="3753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023" y="3025279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657" y="4470966"/>
            <a:ext cx="360237" cy="2386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1124744"/>
            <a:ext cx="7699132" cy="56166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SQL </a:t>
            </a:r>
            <a:r>
              <a:rPr lang="ko-KR" altLang="en-US" sz="1400" b="1" dirty="0">
                <a:latin typeface="+mn-ea"/>
                <a:ea typeface="+mn-ea"/>
              </a:rPr>
              <a:t>문을 작성할 때 주로 사용하는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&lt;Tip&gt; SQL Plus</a:t>
            </a:r>
            <a:r>
              <a:rPr lang="ko-KR" altLang="en-US" sz="1400" dirty="0">
                <a:latin typeface="+mn-ea"/>
                <a:ea typeface="+mn-ea"/>
              </a:rPr>
              <a:t>에서 사용하는 명령어에 관한 자세한 설명은 다음의 링크를 참고한다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http</a:t>
            </a:r>
            <a:r>
              <a:rPr lang="en-US" altLang="ko-KR" sz="1400" dirty="0">
                <a:latin typeface="+mn-ea"/>
                <a:ea typeface="+mn-ea"/>
              </a:rPr>
              <a:t>://docs.oracle.com/cd/E11882_01/server.112/e16604/ch_twelve001.htm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&lt;/Tip&gt;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데이터베이스 접속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conn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conn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/tiger :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계정에 비밀번호 </a:t>
            </a:r>
            <a:r>
              <a:rPr lang="en-US" altLang="ko-KR" sz="1400" dirty="0">
                <a:latin typeface="+mn-ea"/>
                <a:ea typeface="+mn-ea"/>
              </a:rPr>
              <a:t>tiger</a:t>
            </a:r>
            <a:r>
              <a:rPr lang="ko-KR" altLang="en-US" sz="1400" dirty="0">
                <a:latin typeface="+mn-ea"/>
                <a:ea typeface="+mn-ea"/>
              </a:rPr>
              <a:t>로 접속한다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실행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run : </a:t>
            </a:r>
            <a:r>
              <a:rPr lang="ko-KR" altLang="en-US" sz="1400" dirty="0">
                <a:latin typeface="+mn-ea"/>
                <a:ea typeface="+mn-ea"/>
              </a:rPr>
              <a:t>바로 전에 실행했던 명령어를 다시 실행한다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/ : run</a:t>
            </a:r>
            <a:r>
              <a:rPr lang="ko-KR" altLang="en-US" sz="1400" dirty="0">
                <a:latin typeface="+mn-ea"/>
                <a:ea typeface="+mn-ea"/>
              </a:rPr>
              <a:t>과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찾기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list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list : </a:t>
            </a:r>
            <a:r>
              <a:rPr lang="ko-KR" altLang="en-US" sz="1400" dirty="0">
                <a:latin typeface="+mn-ea"/>
                <a:ea typeface="+mn-ea"/>
              </a:rPr>
              <a:t>마지막에 수행했던 명령어를 출력한다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직전 </a:t>
            </a:r>
            <a:r>
              <a:rPr lang="ko-KR" altLang="en-US" sz="1400" dirty="0" err="1">
                <a:latin typeface="+mn-ea"/>
                <a:ea typeface="+mn-ea"/>
              </a:rPr>
              <a:t>명령줄이</a:t>
            </a:r>
            <a:r>
              <a:rPr lang="ko-KR" altLang="en-US" sz="1400" dirty="0">
                <a:latin typeface="+mn-ea"/>
                <a:ea typeface="+mn-ea"/>
              </a:rPr>
              <a:t> 길 경우 편리하다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메모장을 이용하여 명령어 작성 및 실행하기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err="1"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이름의 파일이 메모장을 이용하여 작성할 수 있도록 열린다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start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이름에 저장된 명령어 스크립트가 실행된다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@ test : start test</a:t>
            </a:r>
            <a:r>
              <a:rPr lang="ko-KR" altLang="en-US" sz="1400" dirty="0">
                <a:latin typeface="+mn-ea"/>
                <a:ea typeface="+mn-ea"/>
              </a:rPr>
              <a:t>와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출력 모양을 조절하는 명령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column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en-US" altLang="ko-KR" sz="1400" dirty="0">
                <a:latin typeface="+mn-ea"/>
                <a:ea typeface="+mn-ea"/>
              </a:rPr>
              <a:t> format a20 :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ko-KR" altLang="en-US" sz="1400" dirty="0">
                <a:latin typeface="+mn-ea"/>
                <a:ea typeface="+mn-ea"/>
              </a:rPr>
              <a:t>을 길이 </a:t>
            </a:r>
            <a:r>
              <a:rPr lang="en-US" altLang="ko-KR" sz="1400" dirty="0">
                <a:latin typeface="+mn-ea"/>
                <a:ea typeface="+mn-ea"/>
              </a:rPr>
              <a:t>20</a:t>
            </a:r>
            <a:r>
              <a:rPr lang="ko-KR" altLang="en-US" sz="1400" dirty="0">
                <a:latin typeface="+mn-ea"/>
                <a:ea typeface="+mn-ea"/>
              </a:rPr>
              <a:t>의 문자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price format 999999 : price</a:t>
            </a:r>
            <a:r>
              <a:rPr lang="ko-KR" altLang="en-US" sz="1400" dirty="0">
                <a:latin typeface="+mn-ea"/>
                <a:ea typeface="+mn-ea"/>
              </a:rPr>
              <a:t>를 길이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개의 숫자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2" y="1340768"/>
            <a:ext cx="6446490" cy="5013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16" y="123374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1705" y="1556792"/>
            <a:ext cx="4020596" cy="3899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7918" y="1628800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메뉴와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도구바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322" y="5301208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출력 화면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3694" y="2132856"/>
            <a:ext cx="271178" cy="2145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6840" y="1988840"/>
            <a:ext cx="1296144" cy="20628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9206" y="4016097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네비게이터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42984" y="1988840"/>
            <a:ext cx="5040560" cy="21184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83544" y="3156705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질의 작성기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65627" y="4149080"/>
            <a:ext cx="5040560" cy="19762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7483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문을 실행한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7920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3-10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접속 아이콘 생성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7966672" descr="EMB000018542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36" y="1811288"/>
            <a:ext cx="56499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을 사용해 자료를 찾는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1622"/>
              </p:ext>
            </p:extLst>
          </p:nvPr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37084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출력도 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형태의 입출력 가능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기능에 따른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 : </a:t>
            </a:r>
            <a:r>
              <a:rPr lang="ko-KR" altLang="en-US" sz="1400" dirty="0" smtClean="0"/>
              <a:t>테이블이나 관계의 구조를 생성하는 데 사용하며 </a:t>
            </a:r>
            <a:r>
              <a:rPr lang="en-US" altLang="ko-KR" sz="1400" dirty="0" smtClean="0"/>
              <a:t>CREATE, ALTER,  DROP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 : </a:t>
            </a:r>
            <a:r>
              <a:rPr lang="ko-KR" altLang="en-US" sz="1400" dirty="0" smtClean="0"/>
              <a:t>테이블에 데이터를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삭제하는 데 사용하며 </a:t>
            </a:r>
            <a:r>
              <a:rPr lang="en-US" altLang="ko-KR" sz="1400" dirty="0" smtClean="0"/>
              <a:t>SELECT, INSERT, DELETE, UPDATE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문은 특별히 </a:t>
            </a:r>
            <a:r>
              <a:rPr lang="ko-KR" altLang="en-US" sz="1400" dirty="0" err="1" smtClean="0"/>
              <a:t>질의어</a:t>
            </a:r>
            <a:r>
              <a:rPr lang="en-US" altLang="ko-KR" sz="1400" dirty="0" smtClean="0"/>
              <a:t>(query)</a:t>
            </a:r>
            <a:r>
              <a:rPr lang="ko-KR" altLang="en-US" sz="1400" dirty="0" smtClean="0"/>
              <a:t>라고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 : </a:t>
            </a:r>
            <a:r>
              <a:rPr lang="ko-KR" altLang="en-US" sz="1400" dirty="0" smtClean="0"/>
              <a:t>데이터의 사용 권한을 관리하는 데 사용하며 </a:t>
            </a:r>
            <a:r>
              <a:rPr lang="en-US" altLang="ko-KR" sz="1400" dirty="0" smtClean="0"/>
              <a:t>GRANT, REVOKE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561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데이터 조작어의 주요 명령어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16" y="1478632"/>
            <a:ext cx="72294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</a:t>
            </a:r>
            <a:r>
              <a:rPr lang="ko-KR" altLang="en-US" dirty="0" smtClean="0"/>
              <a:t>위한 준비</a:t>
            </a:r>
            <a:endParaRPr lang="ko-KR" altLang="en-US" dirty="0"/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1505900"/>
              </p:ext>
            </p:extLst>
          </p:nvPr>
        </p:nvGraphicFramePr>
        <p:xfrm>
          <a:off x="755576" y="1273175"/>
          <a:ext cx="770485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113612"/>
            <a:ext cx="2350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② WHERE name='</a:t>
            </a:r>
            <a:r>
              <a:rPr lang="ko-KR" altLang="en-US" sz="1400" b="1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99948"/>
            <a:ext cx="1693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③  SELECT phone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82677"/>
            <a:ext cx="1829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5486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972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2333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문의 내부적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3192"/>
            <a:ext cx="3240361" cy="126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08552"/>
            <a:ext cx="3384376" cy="56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4776948"/>
            <a:ext cx="936104" cy="464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집계 함수와 </a:t>
            </a:r>
            <a:r>
              <a:rPr lang="en-US" altLang="ko-KR" dirty="0" smtClean="0"/>
              <a:t>GROUP BY</a:t>
            </a:r>
          </a:p>
          <a:p>
            <a:r>
              <a:rPr lang="ko-KR" altLang="en-US" dirty="0" smtClean="0"/>
              <a:t>두 개 이상 테이블에서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9123"/>
              </p:ext>
            </p:extLst>
          </p:nvPr>
        </p:nvGraphicFramePr>
        <p:xfrm>
          <a:off x="467544" y="1127632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99767"/>
              </p:ext>
            </p:extLst>
          </p:nvPr>
        </p:nvGraphicFramePr>
        <p:xfrm>
          <a:off x="589013" y="1322183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/>
                <a:gridCol w="1931841"/>
                <a:gridCol w="4248472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0494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991561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60848"/>
            <a:ext cx="3537967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DDL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/>
                <a:gridCol w="2363889"/>
                <a:gridCol w="381642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9932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396"/>
              </p:ext>
            </p:extLst>
          </p:nvPr>
        </p:nvGraphicFramePr>
        <p:xfrm>
          <a:off x="713309" y="3546700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/>
                <a:gridCol w="4012866"/>
                <a:gridCol w="2290565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72924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05216"/>
              </p:ext>
            </p:extLst>
          </p:nvPr>
        </p:nvGraphicFramePr>
        <p:xfrm>
          <a:off x="713309" y="1268760"/>
          <a:ext cx="745909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/>
                <a:gridCol w="669674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52028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064896" cy="5472608"/>
          </a:xfrm>
        </p:spPr>
        <p:txBody>
          <a:bodyPr/>
          <a:lstStyle/>
          <a:p>
            <a:r>
              <a:rPr lang="ko-KR" altLang="en-US" dirty="0"/>
              <a:t>마당서점의 데이터</a:t>
            </a:r>
            <a:endParaRPr lang="en-US" altLang="ko-KR" dirty="0"/>
          </a:p>
          <a:p>
            <a:r>
              <a:rPr lang="ko-KR" altLang="en-US" dirty="0"/>
              <a:t>누가 어떤 정보를 원하는가</a:t>
            </a:r>
            <a:r>
              <a:rPr lang="en-US" altLang="ko-KR" dirty="0"/>
              <a:t>?</a:t>
            </a:r>
          </a:p>
          <a:p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도서번호가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가격이 </a:t>
            </a:r>
            <a:r>
              <a:rPr lang="en-US" altLang="ko-KR" sz="1400" dirty="0">
                <a:latin typeface="+mj-ea"/>
                <a:ea typeface="+mj-ea"/>
              </a:rPr>
              <a:t>20,000</a:t>
            </a:r>
            <a:r>
              <a:rPr lang="ko-KR" altLang="en-US" sz="1400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박지성의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ko-KR" altLang="en-US" sz="1400" dirty="0" smtClean="0">
                <a:latin typeface="+mj-ea"/>
                <a:ea typeface="+mj-ea"/>
              </a:rPr>
              <a:t>구매액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박지성의 고객번호는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ko-KR" altLang="en-US" sz="1400" dirty="0" smtClean="0">
                <a:latin typeface="+mj-ea"/>
                <a:ea typeface="+mj-ea"/>
              </a:rPr>
              <a:t>번으로 놓고 작성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박지성이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구매한 도서의 수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박지성의 고객번호는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번으로 놓고 작성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(1) </a:t>
            </a:r>
            <a:r>
              <a:rPr lang="ko-KR" altLang="en-US" sz="1400" dirty="0">
                <a:latin typeface="+mj-ea"/>
              </a:rPr>
              <a:t>마당서점 도서의 총 개수</a:t>
            </a:r>
          </a:p>
          <a:p>
            <a:r>
              <a:rPr lang="en-US" altLang="ko-KR" sz="1400" dirty="0">
                <a:latin typeface="+mj-ea"/>
              </a:rPr>
              <a:t>  (2) </a:t>
            </a:r>
            <a:r>
              <a:rPr lang="ko-KR" altLang="en-US" sz="1400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dirty="0">
                <a:latin typeface="+mj-ea"/>
              </a:rPr>
              <a:t>  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주소</a:t>
            </a:r>
          </a:p>
          <a:p>
            <a:r>
              <a:rPr lang="en-US" altLang="ko-KR" sz="1400" dirty="0">
                <a:latin typeface="+mj-ea"/>
              </a:rPr>
              <a:t>  (4)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도서의 주문번호</a:t>
            </a:r>
          </a:p>
          <a:p>
            <a:r>
              <a:rPr lang="en-US" altLang="ko-KR" sz="1400" dirty="0">
                <a:latin typeface="+mj-ea"/>
              </a:rPr>
              <a:t>  (5)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ko-KR" altLang="en-US" sz="1400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3954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</a:t>
            </a:r>
            <a:r>
              <a:rPr lang="ko-KR" altLang="en-US" dirty="0" smtClean="0"/>
              <a:t>므로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89169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231027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1716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72316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/>
                <a:gridCol w="3888432"/>
                <a:gridCol w="2952328"/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41463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Book)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3114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현황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86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상위 부속질의와 하위 부속질의가 독립적이지 않고 서로 관련을 맺고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MINUS,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MINUS</a:t>
            </a:r>
          </a:p>
          <a:p>
            <a:r>
              <a:rPr lang="en-US" altLang="ko-KR" sz="1400" smtClean="0"/>
              <a:t>SELECT </a:t>
            </a:r>
            <a:r>
              <a:rPr lang="en-US" altLang="ko-KR" sz="1400" dirty="0" smtClean="0"/>
              <a:t>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85038"/>
            <a:ext cx="704850" cy="657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9592" y="5871755"/>
            <a:ext cx="5670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 Oracle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차집합을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MINUS</a:t>
            </a:r>
            <a:r>
              <a:rPr lang="ko-KR" altLang="en-US" sz="1200" dirty="0" smtClean="0"/>
              <a:t>로 하지만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표준에서는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는 원래 단어에서 의미하는 것과 같이 조건에 맞는 튜플이 존재하면 결과에 포함시킴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부속질의문의 어떤 행이 조건에 만족하면 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NOT EXISTS</a:t>
            </a:r>
            <a:r>
              <a:rPr lang="ko-KR" altLang="en-US" dirty="0" smtClean="0"/>
              <a:t>는 부속질의문의 모든 행이 조건에 만족하지 않을 때만 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57978"/>
              </p:ext>
            </p:extLst>
          </p:nvPr>
        </p:nvGraphicFramePr>
        <p:xfrm>
          <a:off x="879823" y="2564904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3212976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name, address</a:t>
            </a:r>
          </a:p>
          <a:p>
            <a:r>
              <a:rPr lang="en-US" altLang="ko-KR" sz="1400" dirty="0" smtClean="0"/>
              <a:t>FROM 	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r>
              <a:rPr lang="en-US" altLang="ko-KR" sz="1400" dirty="0" smtClean="0"/>
              <a:t>	           FROM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 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21" y="3107804"/>
            <a:ext cx="1781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EXISTS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8" y="1892959"/>
            <a:ext cx="2290992" cy="1382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57" y="1911268"/>
            <a:ext cx="2262881" cy="23411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33387" y="5067027"/>
            <a:ext cx="5112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SELECT 	name, address</a:t>
            </a:r>
          </a:p>
          <a:p>
            <a:r>
              <a:rPr lang="en-US" altLang="ko-KR" sz="1000" dirty="0" smtClean="0"/>
              <a:t>FROM 	Customer </a:t>
            </a:r>
            <a:r>
              <a:rPr lang="en-US" altLang="ko-KR" sz="1000" dirty="0" err="1" smtClean="0"/>
              <a:t>cs</a:t>
            </a:r>
            <a:endParaRPr lang="en-US" altLang="ko-KR" sz="1000" dirty="0" smtClean="0"/>
          </a:p>
          <a:p>
            <a:r>
              <a:rPr lang="en-US" altLang="ko-KR" sz="1000" dirty="0" smtClean="0"/>
              <a:t>WHERE 	EXISTS (SELECT *</a:t>
            </a:r>
          </a:p>
          <a:p>
            <a:r>
              <a:rPr lang="en-US" altLang="ko-KR" sz="1000" dirty="0" smtClean="0"/>
              <a:t>	           FROM  Orders </a:t>
            </a:r>
            <a:r>
              <a:rPr lang="en-US" altLang="ko-KR" sz="1000" dirty="0" err="1" smtClean="0"/>
              <a:t>od</a:t>
            </a:r>
            <a:endParaRPr lang="en-US" altLang="ko-KR" sz="1000" dirty="0" smtClean="0"/>
          </a:p>
          <a:p>
            <a:r>
              <a:rPr lang="en-US" altLang="ko-KR" sz="1000" dirty="0" smtClean="0"/>
              <a:t>	           WHERE </a:t>
            </a:r>
            <a:r>
              <a:rPr lang="en-US" altLang="ko-KR" sz="1000" dirty="0" err="1" smtClean="0"/>
              <a:t>cs.custid</a:t>
            </a:r>
            <a:r>
              <a:rPr lang="en-US" altLang="ko-KR" sz="1000" dirty="0" smtClean="0"/>
              <a:t> =</a:t>
            </a:r>
            <a:r>
              <a:rPr lang="en-US" altLang="ko-KR" sz="1000" dirty="0" err="1" smtClean="0"/>
              <a:t>od.custid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latin typeface="+mj-ea"/>
                <a:ea typeface="+mj-ea"/>
              </a:rPr>
              <a:t>1 </a:t>
            </a:r>
            <a:r>
              <a:rPr lang="ko-KR" altLang="en-US" sz="1400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dirty="0">
                <a:latin typeface="+mj-ea"/>
                <a:ea typeface="+mj-ea"/>
              </a:rPr>
              <a:t>SQL </a:t>
            </a:r>
            <a:r>
              <a:rPr lang="ko-KR" altLang="en-US" sz="1400" dirty="0">
                <a:latin typeface="+mj-ea"/>
                <a:ea typeface="+mj-ea"/>
              </a:rPr>
              <a:t>문을 작성하시오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5)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출판사 수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6)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가격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7) </a:t>
            </a:r>
            <a:r>
              <a:rPr lang="ko-KR" altLang="en-US" sz="1400" dirty="0">
                <a:latin typeface="+mj-ea"/>
                <a:ea typeface="+mj-ea"/>
              </a:rPr>
              <a:t>박지성이 구매하지 않은 도서의 </a:t>
            </a:r>
            <a:r>
              <a:rPr lang="ko-KR" altLang="en-US" sz="1400" dirty="0" smtClean="0">
                <a:latin typeface="+mj-ea"/>
                <a:ea typeface="+mj-ea"/>
              </a:rPr>
              <a:t>이름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</a:rPr>
              <a:t>2 </a:t>
            </a:r>
            <a:r>
              <a:rPr lang="ko-KR" altLang="en-US" sz="1400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dirty="0">
                <a:latin typeface="+mj-ea"/>
              </a:rPr>
              <a:t>SQL </a:t>
            </a:r>
            <a:r>
              <a:rPr lang="ko-KR" altLang="en-US" sz="1400" dirty="0">
                <a:latin typeface="+mj-ea"/>
              </a:rPr>
              <a:t>문을 작성하시오</a:t>
            </a:r>
            <a:r>
              <a:rPr lang="en-US" altLang="ko-KR" sz="1400" dirty="0">
                <a:latin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(8) </a:t>
            </a:r>
            <a:r>
              <a:rPr lang="ko-KR" altLang="en-US" sz="1400" dirty="0">
                <a:latin typeface="+mj-ea"/>
              </a:rPr>
              <a:t>주문하지 않은 고객의 이름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부속질의 사용</a:t>
            </a:r>
            <a:r>
              <a:rPr lang="en-US" altLang="ko-KR" sz="1400" dirty="0">
                <a:latin typeface="+mj-ea"/>
              </a:rPr>
              <a:t>)</a:t>
            </a:r>
          </a:p>
          <a:p>
            <a:r>
              <a:rPr lang="en-US" altLang="ko-KR" sz="1400" dirty="0">
                <a:latin typeface="+mj-ea"/>
              </a:rPr>
              <a:t>  (9) </a:t>
            </a:r>
            <a:r>
              <a:rPr lang="ko-KR" altLang="en-US" sz="1400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dirty="0">
                <a:latin typeface="+mj-ea"/>
              </a:rPr>
              <a:t>  (10) </a:t>
            </a:r>
            <a:r>
              <a:rPr lang="ko-KR" altLang="en-US" sz="1400" dirty="0">
                <a:latin typeface="+mj-ea"/>
              </a:rPr>
              <a:t>고객의 이름과 고객별 구매액</a:t>
            </a:r>
          </a:p>
          <a:p>
            <a:r>
              <a:rPr lang="en-US" altLang="ko-KR" sz="1400" dirty="0">
                <a:latin typeface="+mj-ea"/>
              </a:rPr>
              <a:t>  (11) </a:t>
            </a:r>
            <a:r>
              <a:rPr lang="ko-KR" altLang="en-US" sz="1400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dirty="0">
                <a:latin typeface="+mj-ea"/>
              </a:rPr>
              <a:t>  (12) </a:t>
            </a:r>
            <a:r>
              <a:rPr lang="ko-KR" altLang="en-US" sz="1400" dirty="0">
                <a:latin typeface="+mj-ea"/>
              </a:rPr>
              <a:t>도서의 가격</a:t>
            </a:r>
            <a:r>
              <a:rPr lang="en-US" altLang="ko-KR" sz="1400" dirty="0">
                <a:latin typeface="+mj-ea"/>
              </a:rPr>
              <a:t>(Book </a:t>
            </a:r>
            <a:r>
              <a:rPr lang="ko-KR" altLang="en-US" sz="1400" dirty="0">
                <a:latin typeface="+mj-ea"/>
              </a:rPr>
              <a:t>테이블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과 판매가격</a:t>
            </a:r>
            <a:r>
              <a:rPr lang="en-US" altLang="ko-KR" sz="1400" dirty="0">
                <a:latin typeface="+mj-ea"/>
              </a:rPr>
              <a:t>(Orders </a:t>
            </a:r>
            <a:r>
              <a:rPr lang="ko-KR" altLang="en-US" sz="1400" dirty="0">
                <a:latin typeface="+mj-ea"/>
              </a:rPr>
              <a:t>테이블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의 차이가 가장 많은 주문</a:t>
            </a:r>
          </a:p>
          <a:p>
            <a:r>
              <a:rPr lang="en-US" altLang="ko-KR" sz="1400" dirty="0">
                <a:latin typeface="+mj-ea"/>
              </a:rPr>
              <a:t>  (13) </a:t>
            </a:r>
            <a:r>
              <a:rPr lang="ko-KR" altLang="en-US" sz="1400" dirty="0">
                <a:latin typeface="+mj-ea"/>
              </a:rPr>
              <a:t>도서의 판매액 평균보다 자신의 구매액 평균이 더 높은 고객의 이름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143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운영 시스템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116595"/>
              </p:ext>
            </p:extLst>
          </p:nvPr>
        </p:nvGraphicFramePr>
        <p:xfrm>
          <a:off x="755576" y="1183960"/>
          <a:ext cx="7652617" cy="448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r>
                        <a:rPr lang="en-US" altLang="ko-KR" sz="1400" b="0" dirty="0" smtClean="0"/>
                        <a:t>  publisher      VARCHAR2(20),</a:t>
                      </a:r>
                    </a:p>
                    <a:p>
                      <a:r>
                        <a:rPr lang="en-US" altLang="ko-KR" sz="1400" b="0" dirty="0" smtClean="0"/>
                        <a:t> 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7624" y="5003651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r>
              <a:rPr lang="en-US" altLang="ko-KR" sz="1200" dirty="0" smtClean="0"/>
              <a:t> publisher 	  VARCHAR2(20),</a:t>
            </a:r>
          </a:p>
          <a:p>
            <a:r>
              <a:rPr lang="en-US" altLang="ko-KR" sz="1200" dirty="0" smtClean="0"/>
              <a:t> price 	  NUMBER, 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76606" y="541914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076056" y="4986106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r>
              <a:rPr lang="en-US" altLang="ko-KR" sz="1200" dirty="0" smtClean="0"/>
              <a:t> publisher 	  VARCHAR2(20),</a:t>
            </a:r>
          </a:p>
          <a:p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8936" y="454645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기본키가 된다면 괄호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복합키를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03646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r>
              <a:rPr lang="en-US" altLang="ko-KR" sz="1400" dirty="0" smtClean="0"/>
              <a:t> publisher 	     VARCHAR2(20),</a:t>
            </a:r>
          </a:p>
          <a:p>
            <a:r>
              <a:rPr lang="en-US" altLang="ko-KR" sz="1400" dirty="0" smtClean="0"/>
              <a:t> price 	     NUMBER,</a:t>
            </a:r>
          </a:p>
          <a:p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6947" y="3626162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7179" y="4737561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r>
              <a:rPr lang="en-US" altLang="ko-KR" sz="1400" dirty="0" smtClean="0"/>
              <a:t>  publisher      VARCHAR(20) 	</a:t>
            </a:r>
            <a:r>
              <a:rPr lang="en-US" altLang="ko-KR" sz="1400" b="1" dirty="0" smtClean="0"/>
              <a:t>UNIQUE,</a:t>
            </a:r>
          </a:p>
          <a:p>
            <a:r>
              <a:rPr lang="en-US" altLang="ko-KR" sz="1400" dirty="0" smtClean="0"/>
              <a:t>  price 	     NUMBER 	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r>
              <a:rPr lang="en-US" altLang="ko-KR" sz="1400" dirty="0" smtClean="0"/>
              <a:t> 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293082"/>
              </p:ext>
            </p:extLst>
          </p:nvPr>
        </p:nvGraphicFramePr>
        <p:xfrm>
          <a:off x="735807" y="1268760"/>
          <a:ext cx="7652617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r>
                        <a:rPr lang="en-US" altLang="ko-KR" sz="1400" dirty="0" smtClean="0"/>
                        <a:t> phone 	     VARCHAR2(30) 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668362"/>
              </p:ext>
            </p:extLst>
          </p:nvPr>
        </p:nvGraphicFramePr>
        <p:xfrm>
          <a:off x="735807" y="1268760"/>
          <a:ext cx="765261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 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삭제되거나 수정될 때 취할 수 있는 동작을 지정함</a:t>
            </a:r>
            <a:r>
              <a:rPr lang="en-US" altLang="ko-KR" dirty="0" smtClean="0"/>
              <a:t>. NO ACTION</a:t>
            </a:r>
            <a:r>
              <a:rPr lang="ko-KR" altLang="en-US" dirty="0" smtClean="0"/>
              <a:t>은 어떠한 동작도 취하지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457"/>
              </p:ext>
            </p:extLst>
          </p:nvPr>
        </p:nvGraphicFramePr>
        <p:xfrm>
          <a:off x="943024" y="3501008"/>
          <a:ext cx="7373392" cy="2334028"/>
        </p:xfrm>
        <a:graphic>
          <a:graphicData uri="http://schemas.openxmlformats.org/drawingml/2006/table">
            <a:tbl>
              <a:tblPr/>
              <a:tblGrid>
                <a:gridCol w="1684760"/>
                <a:gridCol w="3398067"/>
                <a:gridCol w="2290565"/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r>
              <a:rPr lang="en-US" altLang="ko-KR" dirty="0" smtClean="0"/>
              <a:t>. 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ALTER TABLE </a:t>
            </a:r>
            <a:r>
              <a:rPr lang="ko-KR" altLang="en-US" sz="1200" dirty="0" smtClean="0"/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/>
              <a:t>[ADD </a:t>
            </a:r>
            <a:r>
              <a:rPr lang="ko-KR" altLang="en-US" sz="1200" dirty="0" smtClean="0"/>
              <a:t>속성이름 데이터타입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[DROP COLUMN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[MODIFY </a:t>
            </a:r>
            <a:r>
              <a:rPr lang="ko-KR" altLang="en-US" sz="1200" dirty="0" smtClean="0"/>
              <a:t>속성이름 데이터타입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[MODIFY </a:t>
            </a:r>
            <a:r>
              <a:rPr lang="ko-KR" altLang="en-US" sz="1200" dirty="0" smtClean="0"/>
              <a:t>속성이름 </a:t>
            </a:r>
            <a:r>
              <a:rPr lang="en-US" altLang="ko-KR" sz="1200" dirty="0" smtClean="0"/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[ADD PRIMARY KEY(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[[ADD┃DROP] </a:t>
            </a:r>
            <a:r>
              <a:rPr lang="ko-KR" altLang="en-US" sz="1200" dirty="0" smtClean="0"/>
              <a:t>제약이름</a:t>
            </a:r>
            <a:r>
              <a:rPr lang="en-US" altLang="ko-KR" sz="1200" dirty="0" smtClean="0"/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87656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VARCHAR2(13)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ADD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VARCHAR2(13);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19324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308955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COLUMN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04615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3264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DROP </a:t>
            </a:r>
            <a:r>
              <a:rPr lang="ko-KR" altLang="en-US" dirty="0" smtClean="0"/>
              <a:t>문은 테이블의 구조와 데이터를 모두 삭제하므로 사용에 주의해야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데이터만 삭제하려면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/>
              <a:t>DROP TABLE </a:t>
            </a:r>
            <a:r>
              <a:rPr lang="ko-KR" altLang="en-US" sz="1200" dirty="0" smtClean="0"/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7295"/>
              </p:ext>
            </p:extLst>
          </p:nvPr>
        </p:nvGraphicFramePr>
        <p:xfrm>
          <a:off x="735807" y="3789040"/>
          <a:ext cx="76526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 TABLE 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5359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8975"/>
              </p:ext>
            </p:extLst>
          </p:nvPr>
        </p:nvGraphicFramePr>
        <p:xfrm>
          <a:off x="449461" y="113440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/>
                <a:gridCol w="1373326"/>
                <a:gridCol w="936104"/>
                <a:gridCol w="648072"/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29125"/>
              </p:ext>
            </p:extLst>
          </p:nvPr>
        </p:nvGraphicFramePr>
        <p:xfrm>
          <a:off x="451474" y="4748614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/>
                <a:gridCol w="648072"/>
                <a:gridCol w="1224136"/>
                <a:gridCol w="1224136"/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7039"/>
              </p:ext>
            </p:extLst>
          </p:nvPr>
        </p:nvGraphicFramePr>
        <p:xfrm>
          <a:off x="4562949" y="1134400"/>
          <a:ext cx="4104456" cy="3162282"/>
        </p:xfrm>
        <a:graphic>
          <a:graphicData uri="http://schemas.openxmlformats.org/drawingml/2006/table">
            <a:tbl>
              <a:tblPr/>
              <a:tblGrid>
                <a:gridCol w="682241"/>
                <a:gridCol w="682241"/>
                <a:gridCol w="682241"/>
                <a:gridCol w="808333"/>
                <a:gridCol w="1249400"/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28" y="4228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928" y="647530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2384" y="425157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INSERT  INTO </a:t>
            </a:r>
            <a:r>
              <a:rPr lang="ko-KR" altLang="en-US" sz="1200" dirty="0" smtClean="0"/>
              <a:t>테이블이름</a:t>
            </a:r>
            <a:r>
              <a:rPr lang="en-US" altLang="ko-KR" sz="1200" dirty="0" smtClean="0"/>
              <a:t>[(</a:t>
            </a:r>
            <a:r>
              <a:rPr lang="ko-KR" altLang="en-US" sz="1200" dirty="0" smtClean="0"/>
              <a:t>속성리스트</a:t>
            </a:r>
            <a:r>
              <a:rPr lang="en-US" altLang="ko-KR" sz="1200" dirty="0" smtClean="0"/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/>
              <a:t>	 VALUES (</a:t>
            </a:r>
            <a:r>
              <a:rPr lang="ko-KR" altLang="en-US" sz="1200" dirty="0" err="1" smtClean="0"/>
              <a:t>값리스트</a:t>
            </a:r>
            <a:r>
              <a:rPr lang="en-US" altLang="ko-KR" sz="1200" dirty="0" smtClean="0"/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66811"/>
            <a:ext cx="3816424" cy="309201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87321"/>
              </p:ext>
            </p:extLst>
          </p:nvPr>
        </p:nvGraphicFramePr>
        <p:xfrm>
          <a:off x="827584" y="1844824"/>
          <a:ext cx="7796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테이블은 스크립트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같이 이미 만들어져 있음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761422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/>
              <a:t>SET      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1=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1[,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2=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[WHERE &lt;</a:t>
            </a:r>
            <a:r>
              <a:rPr lang="ko-KR" altLang="en-US" sz="1200" dirty="0" smtClean="0"/>
              <a:t>검색조건</a:t>
            </a:r>
            <a:r>
              <a:rPr lang="en-US" altLang="ko-KR" sz="1200" dirty="0" smtClean="0"/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 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DELETE FROM    </a:t>
            </a:r>
            <a:r>
              <a:rPr lang="ko-KR" altLang="en-US" sz="1200" dirty="0" smtClean="0"/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/>
              <a:t>[WHERE  </a:t>
            </a:r>
            <a:r>
              <a:rPr lang="ko-KR" altLang="en-US" sz="1200" dirty="0" smtClean="0"/>
              <a:t>검색조건</a:t>
            </a:r>
            <a:r>
              <a:rPr lang="en-US" altLang="ko-KR" sz="1200" dirty="0" smtClean="0"/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>
                <a:latin typeface="+mj-ea"/>
                <a:ea typeface="+mj-ea"/>
              </a:rPr>
              <a:t>3 </a:t>
            </a:r>
            <a:r>
              <a:rPr lang="ko-KR" altLang="en-US" sz="1400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dirty="0">
                <a:latin typeface="+mj-ea"/>
                <a:ea typeface="+mj-ea"/>
              </a:rPr>
              <a:t>SQL </a:t>
            </a:r>
            <a:r>
              <a:rPr lang="ko-KR" altLang="en-US" sz="1400" dirty="0">
                <a:latin typeface="+mj-ea"/>
                <a:ea typeface="+mj-ea"/>
              </a:rPr>
              <a:t>문을 작성하시오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생략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전체 </a:t>
            </a:r>
            <a:r>
              <a:rPr lang="ko-KR" altLang="en-US" sz="1400" dirty="0">
                <a:latin typeface="+mj-ea"/>
                <a:ea typeface="+mj-ea"/>
              </a:rPr>
              <a:t>고객의 </a:t>
            </a:r>
            <a:r>
              <a:rPr lang="en-US" altLang="ko-KR" sz="1400" dirty="0">
                <a:latin typeface="+mj-ea"/>
                <a:ea typeface="+mj-ea"/>
              </a:rPr>
              <a:t>30% </a:t>
            </a:r>
            <a:r>
              <a:rPr lang="ko-KR" altLang="en-US" sz="1400" dirty="0">
                <a:latin typeface="+mj-ea"/>
                <a:ea typeface="+mj-ea"/>
              </a:rPr>
              <a:t>이상이 구매한 </a:t>
            </a:r>
            <a:r>
              <a:rPr lang="ko-KR" altLang="en-US" sz="1400" dirty="0" smtClean="0">
                <a:latin typeface="+mj-ea"/>
                <a:ea typeface="+mj-ea"/>
              </a:rPr>
              <a:t>도서 </a:t>
            </a:r>
            <a:endParaRPr lang="en-US" altLang="ko-KR" sz="140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4 </a:t>
            </a:r>
            <a:r>
              <a:rPr lang="ko-KR" altLang="en-US" sz="1400" dirty="0">
                <a:latin typeface="+mj-ea"/>
                <a:ea typeface="+mj-ea"/>
              </a:rPr>
              <a:t>다음 질의에 대해 </a:t>
            </a:r>
            <a:r>
              <a:rPr lang="en-US" altLang="ko-KR" sz="1400" dirty="0">
                <a:latin typeface="+mj-ea"/>
                <a:ea typeface="+mj-ea"/>
              </a:rPr>
              <a:t>DML </a:t>
            </a:r>
            <a:r>
              <a:rPr lang="ko-KR" altLang="en-US" sz="1400" dirty="0">
                <a:latin typeface="+mj-ea"/>
                <a:ea typeface="+mj-ea"/>
              </a:rPr>
              <a:t>문을 작성하시오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새로운 도서 </a:t>
            </a:r>
            <a:r>
              <a:rPr lang="en-US" altLang="ko-KR" sz="1400" dirty="0">
                <a:latin typeface="+mj-ea"/>
                <a:ea typeface="+mj-ea"/>
              </a:rPr>
              <a:t>(‘</a:t>
            </a:r>
            <a:r>
              <a:rPr lang="ko-KR" altLang="en-US" sz="1400" dirty="0">
                <a:latin typeface="+mj-ea"/>
                <a:ea typeface="+mj-ea"/>
              </a:rPr>
              <a:t>스포츠 세계’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>
                <a:latin typeface="+mj-ea"/>
                <a:ea typeface="+mj-ea"/>
              </a:rPr>
              <a:t>대한미디어’</a:t>
            </a:r>
            <a:r>
              <a:rPr lang="en-US" altLang="ko-KR" sz="1400" dirty="0">
                <a:latin typeface="+mj-ea"/>
                <a:ea typeface="+mj-ea"/>
              </a:rPr>
              <a:t>, 10000</a:t>
            </a:r>
            <a:r>
              <a:rPr lang="ko-KR" altLang="en-US" sz="1400" dirty="0">
                <a:latin typeface="+mj-ea"/>
                <a:ea typeface="+mj-ea"/>
              </a:rPr>
              <a:t>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smtClean="0">
                <a:latin typeface="+mj-ea"/>
                <a:ea typeface="+mj-ea"/>
              </a:rPr>
              <a:t>삽입이 </a:t>
            </a:r>
            <a:r>
              <a:rPr lang="ko-KR" altLang="en-US" sz="1400" dirty="0">
                <a:latin typeface="+mj-ea"/>
                <a:ea typeface="+mj-ea"/>
              </a:rPr>
              <a:t>안 </a:t>
            </a:r>
            <a:r>
              <a:rPr lang="ko-KR" altLang="en-US" sz="1400" dirty="0" smtClean="0">
                <a:latin typeface="+mj-ea"/>
                <a:ea typeface="+mj-ea"/>
              </a:rPr>
              <a:t>될 경우 </a:t>
            </a:r>
            <a:r>
              <a:rPr lang="ko-KR" altLang="en-US" sz="1400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‘</a:t>
            </a:r>
            <a:r>
              <a:rPr lang="ko-KR" altLang="en-US" sz="1400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‘</a:t>
            </a:r>
            <a:r>
              <a:rPr lang="ko-KR" altLang="en-US" sz="1400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Oracle Database 11g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0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4293096"/>
            <a:ext cx="3950600" cy="520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916832"/>
            <a:ext cx="4166549" cy="520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" y="3137621"/>
            <a:ext cx="4788991" cy="533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데이터 구성도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605" y="124696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Book(</a:t>
            </a:r>
            <a:r>
              <a:rPr lang="en-US" altLang="ko-KR" sz="1400" u="sng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Orders(</a:t>
            </a:r>
            <a:r>
              <a:rPr lang="en-US" altLang="ko-KR" sz="1400" u="sng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Customer(</a:t>
            </a:r>
            <a:r>
              <a:rPr lang="en-US" altLang="ko-KR" sz="1400" u="sng" dirty="0" err="1" smtClean="0"/>
              <a:t>custid</a:t>
            </a:r>
            <a:r>
              <a:rPr lang="en-US" altLang="ko-KR" sz="1400" dirty="0" smtClean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003902" y="3586243"/>
            <a:ext cx="1133053" cy="5305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204864"/>
            <a:ext cx="28803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348880"/>
            <a:ext cx="129614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348880"/>
            <a:ext cx="0" cy="936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누가 어떤 정보를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그룹별로 원하는 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3883</Words>
  <Application>Microsoft Office PowerPoint</Application>
  <PresentationFormat>화면 슬라이드 쇼(4:3)</PresentationFormat>
  <Paragraphs>1159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8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01. SQL 학습을 위한 준비</vt:lpstr>
      <vt:lpstr>01. SQL 학습을 위한 준비</vt:lpstr>
      <vt:lpstr>01. SQL 학습을 위한 준비</vt:lpstr>
      <vt:lpstr>1.1 마당서점의 데이터</vt:lpstr>
      <vt:lpstr>1.1 마당서점의 데이터</vt:lpstr>
      <vt:lpstr>1.2 누가 어떤 정보를 원하는가?</vt:lpstr>
      <vt:lpstr>1.3 오라클과 샘플 데이터 설치</vt:lpstr>
      <vt:lpstr>1.3 오라클과 샘플 데이터 설치</vt:lpstr>
      <vt:lpstr>1.3.1 SQL Plus </vt:lpstr>
      <vt:lpstr>1.3.1 SQL Plus </vt:lpstr>
      <vt:lpstr>1.3.2 SQL Developer</vt:lpstr>
      <vt:lpstr>1.3.2 SQL Developer</vt:lpstr>
      <vt:lpstr>02. SQL 개요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PowerPoint 프레젠테이션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3.3.4 EXISTS_주문이 있는 고객을 알고 싶다</vt:lpstr>
      <vt:lpstr>3.3.4 EXISTS_주문이 있는 고객을 알고 싶다</vt:lpstr>
      <vt:lpstr>PowerPoint 프레젠테이션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ALTER 문</vt:lpstr>
      <vt:lpstr>4.2 ALTER 문</vt:lpstr>
      <vt:lpstr>4.3 DROP 문</vt:lpstr>
      <vt:lpstr>05. 데이터 조작어 – 삽입, 수정, 삭제</vt:lpstr>
      <vt:lpstr>5.1 INSERT 문</vt:lpstr>
      <vt:lpstr>5.1 INSERT 문</vt:lpstr>
      <vt:lpstr>5.1 INSERT 문</vt:lpstr>
      <vt:lpstr>5.2 UPDATE 문</vt:lpstr>
      <vt:lpstr>5.2 UPDATE 문</vt:lpstr>
      <vt:lpstr>5.3 DELETE 문</vt:lpstr>
      <vt:lpstr>PowerPoint 프레젠테이션</vt:lpstr>
      <vt:lpstr>요약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677</cp:revision>
  <dcterms:created xsi:type="dcterms:W3CDTF">2012-07-11T10:23:22Z</dcterms:created>
  <dcterms:modified xsi:type="dcterms:W3CDTF">2016-08-30T01:15:00Z</dcterms:modified>
</cp:coreProperties>
</file>