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456" r:id="rId2"/>
    <p:sldId id="266" r:id="rId3"/>
    <p:sldId id="383" r:id="rId4"/>
    <p:sldId id="382" r:id="rId5"/>
    <p:sldId id="446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55" r:id="rId16"/>
    <p:sldId id="403" r:id="rId17"/>
    <p:sldId id="450" r:id="rId18"/>
    <p:sldId id="404" r:id="rId19"/>
    <p:sldId id="406" r:id="rId20"/>
    <p:sldId id="407" r:id="rId21"/>
    <p:sldId id="408" r:id="rId22"/>
    <p:sldId id="409" r:id="rId23"/>
    <p:sldId id="453" r:id="rId24"/>
    <p:sldId id="454" r:id="rId25"/>
    <p:sldId id="389" r:id="rId26"/>
    <p:sldId id="410" r:id="rId27"/>
    <p:sldId id="411" r:id="rId28"/>
    <p:sldId id="413" r:id="rId29"/>
    <p:sldId id="415" r:id="rId30"/>
    <p:sldId id="414" r:id="rId31"/>
    <p:sldId id="416" r:id="rId32"/>
    <p:sldId id="417" r:id="rId33"/>
    <p:sldId id="418" r:id="rId34"/>
    <p:sldId id="419" r:id="rId35"/>
    <p:sldId id="420" r:id="rId36"/>
    <p:sldId id="421" r:id="rId37"/>
    <p:sldId id="422" r:id="rId38"/>
    <p:sldId id="423" r:id="rId39"/>
    <p:sldId id="451" r:id="rId40"/>
    <p:sldId id="390" r:id="rId41"/>
    <p:sldId id="424" r:id="rId42"/>
    <p:sldId id="425" r:id="rId43"/>
    <p:sldId id="426" r:id="rId44"/>
    <p:sldId id="427" r:id="rId45"/>
    <p:sldId id="428" r:id="rId46"/>
    <p:sldId id="429" r:id="rId47"/>
    <p:sldId id="430" r:id="rId48"/>
    <p:sldId id="452" r:id="rId49"/>
    <p:sldId id="393" r:id="rId50"/>
    <p:sldId id="431" r:id="rId51"/>
    <p:sldId id="432" r:id="rId52"/>
    <p:sldId id="433" r:id="rId53"/>
    <p:sldId id="434" r:id="rId54"/>
    <p:sldId id="435" r:id="rId55"/>
    <p:sldId id="436" r:id="rId56"/>
    <p:sldId id="437" r:id="rId57"/>
    <p:sldId id="438" r:id="rId58"/>
    <p:sldId id="439" r:id="rId59"/>
    <p:sldId id="440" r:id="rId60"/>
    <p:sldId id="441" r:id="rId61"/>
    <p:sldId id="442" r:id="rId62"/>
    <p:sldId id="443" r:id="rId63"/>
    <p:sldId id="449" r:id="rId64"/>
    <p:sldId id="392" r:id="rId6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DF1FF"/>
    <a:srgbClr val="97E1FF"/>
    <a:srgbClr val="00A4E6"/>
    <a:srgbClr val="5BD0FF"/>
    <a:srgbClr val="29C2FF"/>
    <a:srgbClr val="11BBFF"/>
    <a:srgbClr val="21C0FF"/>
    <a:srgbClr val="ABE7FF"/>
    <a:srgbClr val="B7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8898" autoAdjust="0"/>
  </p:normalViewPr>
  <p:slideViewPr>
    <p:cSldViewPr>
      <p:cViewPr varScale="1">
        <p:scale>
          <a:sx n="113" d="100"/>
          <a:sy n="113" d="100"/>
        </p:scale>
        <p:origin x="1668" y="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2016-08-30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323850" y="6021388"/>
            <a:ext cx="51256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+mn-lt"/>
                <a:ea typeface="+mn-ea"/>
              </a:rPr>
              <a:t>SQL</a:t>
            </a:r>
            <a:r>
              <a:rPr kumimoji="0" lang="en-US" altLang="ko-KR" sz="1800" baseline="0" dirty="0" smtClean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 smtClean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516211"/>
            <a:ext cx="1558694" cy="230623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</a:defRPr>
            </a:lvl1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55576" y="980728"/>
            <a:ext cx="4032448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ko-KR" altLang="en-US" sz="900" b="0" i="0" u="none" strike="noStrike" baseline="0" smtClean="0">
                <a:latin typeface="YDVYMjOStd14"/>
              </a:rPr>
              <a:t>다음 내장 함수의 결과를 적으시오</a:t>
            </a:r>
            <a:r>
              <a:rPr lang="en-US" altLang="ko-KR" sz="900" b="0" i="0" u="none" strike="noStrike" baseline="0" smtClean="0">
                <a:latin typeface="YDVYMjOStd14"/>
              </a:rPr>
              <a:t>.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ABS</a:t>
            </a:r>
            <a:r>
              <a:rPr lang="en-US" altLang="ko-KR" sz="900" b="0" i="0" u="none" strike="noStrike" baseline="0" smtClean="0">
                <a:latin typeface="YDVYMjOStd12"/>
              </a:rPr>
              <a:t>(-</a:t>
            </a:r>
            <a:r>
              <a:rPr lang="en-US" altLang="ko-KR" sz="1000" b="0" i="0" u="none" strike="noStrike" baseline="0" smtClean="0">
                <a:latin typeface="ITCGaramondStd-Lt"/>
              </a:rPr>
              <a:t>3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CEILING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3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FLOOR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3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ROUND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3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LOG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100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POWER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0</a:t>
            </a:r>
            <a:r>
              <a:rPr lang="en-US" altLang="ko-KR" sz="900" b="0" i="0" u="none" strike="noStrike" baseline="0" smtClean="0">
                <a:latin typeface="YDVYMjOStd12"/>
              </a:rPr>
              <a:t>, </a:t>
            </a:r>
            <a:r>
              <a:rPr lang="en-US" altLang="ko-KR" sz="1000" b="0" i="0" u="none" strike="noStrike" baseline="0" smtClean="0">
                <a:latin typeface="ITCGaramondStd-Lt"/>
              </a:rPr>
              <a:t>2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SQRT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0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SIN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0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LEFT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’, 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CHAR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65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NCHAR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65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ASCII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UNICODE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SYSDATETIME</a:t>
            </a:r>
            <a:r>
              <a:rPr lang="en-US" altLang="ko-KR" sz="900" b="0" i="0" u="none" strike="noStrike" baseline="0" smtClean="0">
                <a:latin typeface="YDVYMjOStd12"/>
              </a:rPr>
              <a:t>( 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GETDATE</a:t>
            </a:r>
            <a:r>
              <a:rPr lang="en-US" altLang="ko-KR" sz="900" b="0" i="0" u="none" strike="noStrike" baseline="0" smtClean="0">
                <a:latin typeface="YDVYMjOStd12"/>
              </a:rPr>
              <a:t>( 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DAY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2013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09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02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MONTH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2013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09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02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YEAR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2013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09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02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0" hasCustomPrompt="1"/>
          </p:nvPr>
        </p:nvSpPr>
        <p:spPr>
          <a:xfrm>
            <a:off x="4788024" y="980621"/>
            <a:ext cx="4032448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9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en-US" altLang="ko-KR" sz="1000" b="0" i="0" u="none" strike="noStrike" baseline="0" smtClean="0">
                <a:latin typeface="ITCGaramondStd-Lt"/>
              </a:rPr>
              <a:t>UPPER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LTRIM</a:t>
            </a:r>
            <a:r>
              <a:rPr lang="en-US" altLang="ko-KR" sz="900" b="0" i="0" u="none" strike="noStrike" baseline="0" smtClean="0">
                <a:latin typeface="YDVYMjOStd12"/>
              </a:rPr>
              <a:t>(‘ </a:t>
            </a:r>
            <a:r>
              <a:rPr lang="en-US" altLang="ko-KR" sz="1000" b="0" i="0" u="none" strike="noStrike" baseline="0" smtClean="0">
                <a:latin typeface="ITCGaramondStd-Lt"/>
              </a:rPr>
              <a:t>Happy 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RTRIM</a:t>
            </a:r>
            <a:r>
              <a:rPr lang="en-US" altLang="ko-KR" sz="900" b="0" i="0" u="none" strike="noStrike" baseline="0" smtClean="0">
                <a:latin typeface="YDVYMjOStd12"/>
              </a:rPr>
              <a:t>(‘ </a:t>
            </a:r>
            <a:r>
              <a:rPr lang="en-US" altLang="ko-KR" sz="1000" b="0" i="0" u="none" strike="noStrike" baseline="0" smtClean="0">
                <a:latin typeface="ITCGaramondStd-Lt"/>
              </a:rPr>
              <a:t>Happy 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RIGHT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’, 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LEN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LOWER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REPLICATE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’, </a:t>
            </a:r>
            <a:r>
              <a:rPr lang="en-US" altLang="ko-KR" sz="1000" b="0" i="0" u="none" strike="noStrike" baseline="0" smtClean="0">
                <a:latin typeface="ITCGaramondStd-Lt"/>
              </a:rPr>
              <a:t>3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REVERSE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 Day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900" b="0" i="0" u="none" strike="noStrike" baseline="0" smtClean="0">
                <a:latin typeface="YDVYMjOStd12"/>
              </a:rPr>
              <a:t>‘</a:t>
            </a:r>
            <a:r>
              <a:rPr lang="en-US" altLang="ko-KR" sz="1000" b="0" i="0" u="none" strike="noStrike" baseline="0" smtClean="0">
                <a:latin typeface="ITCGaramondStd-Lt"/>
              </a:rPr>
              <a:t>1</a:t>
            </a:r>
            <a:r>
              <a:rPr lang="en-US" altLang="ko-KR" sz="900" b="0" i="0" u="none" strike="noStrike" baseline="0" smtClean="0">
                <a:latin typeface="YDVYMjOStd12"/>
              </a:rPr>
              <a:t>’+</a:t>
            </a:r>
            <a:r>
              <a:rPr lang="en-US" altLang="ko-KR" sz="1000" b="0" i="0" u="none" strike="noStrike" baseline="0" smtClean="0">
                <a:latin typeface="ITCGaramondStd-Lt"/>
              </a:rPr>
              <a:t>SPACE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5</a:t>
            </a:r>
            <a:r>
              <a:rPr lang="en-US" altLang="ko-KR" sz="900" b="0" i="0" u="none" strike="noStrike" baseline="0" smtClean="0">
                <a:latin typeface="YDVYMjOStd12"/>
              </a:rPr>
              <a:t>)+‘</a:t>
            </a:r>
            <a:r>
              <a:rPr lang="en-US" altLang="ko-KR" sz="1000" b="0" i="0" u="none" strike="noStrike" baseline="0" smtClean="0">
                <a:latin typeface="ITCGaramondStd-Lt"/>
              </a:rPr>
              <a:t>2</a:t>
            </a:r>
            <a:r>
              <a:rPr lang="en-US" altLang="ko-KR" sz="900" b="0" i="0" u="none" strike="noStrike" baseline="0" smtClean="0">
                <a:latin typeface="YDVYMjOStd12"/>
              </a:rPr>
              <a:t>’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PATINDEX</a:t>
            </a:r>
            <a:r>
              <a:rPr lang="en-US" altLang="ko-KR" sz="900" b="0" i="0" u="none" strike="noStrike" baseline="0" smtClean="0">
                <a:latin typeface="YDVYMjOStd12"/>
              </a:rPr>
              <a:t>(‘%</a:t>
            </a:r>
            <a:r>
              <a:rPr lang="en-US" altLang="ko-KR" sz="1000" b="0" i="0" u="none" strike="noStrike" baseline="0" smtClean="0">
                <a:latin typeface="ITCGaramondStd-Lt"/>
              </a:rPr>
              <a:t>py</a:t>
            </a:r>
            <a:r>
              <a:rPr lang="en-US" altLang="ko-KR" sz="900" b="0" i="0" u="none" strike="noStrike" baseline="0" smtClean="0">
                <a:latin typeface="YDVYMjOStd12"/>
              </a:rPr>
              <a:t>%’, ‘</a:t>
            </a:r>
            <a:r>
              <a:rPr lang="en-US" altLang="ko-KR" sz="1000" b="0" i="0" u="none" strike="noStrike" baseline="0" smtClean="0">
                <a:latin typeface="ITCGaramondStd-Lt"/>
              </a:rPr>
              <a:t>Happy Day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REPLACE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 Day</a:t>
            </a:r>
            <a:r>
              <a:rPr lang="en-US" altLang="ko-KR" sz="900" b="0" i="0" u="none" strike="noStrike" baseline="0" smtClean="0">
                <a:latin typeface="YDVYMjOStd12"/>
              </a:rPr>
              <a:t>’, ‘</a:t>
            </a:r>
            <a:r>
              <a:rPr lang="en-US" altLang="ko-KR" sz="1000" b="0" i="0" u="none" strike="noStrike" baseline="0" smtClean="0">
                <a:latin typeface="ITCGaramondStd-Lt"/>
              </a:rPr>
              <a:t>Day</a:t>
            </a:r>
            <a:r>
              <a:rPr lang="en-US" altLang="ko-KR" sz="900" b="0" i="0" u="none" strike="noStrike" baseline="0" smtClean="0">
                <a:latin typeface="YDVYMjOStd12"/>
              </a:rPr>
              <a:t>’, ‘</a:t>
            </a:r>
            <a:r>
              <a:rPr lang="en-US" altLang="ko-KR" sz="1000" b="0" i="0" u="none" strike="noStrike" baseline="0" smtClean="0">
                <a:latin typeface="ITCGaramondStd-Lt"/>
              </a:rPr>
              <a:t>Boy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SUBSTRING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 Day</a:t>
            </a:r>
            <a:r>
              <a:rPr lang="en-US" altLang="ko-KR" sz="900" b="0" i="0" u="none" strike="noStrike" baseline="0" smtClean="0">
                <a:latin typeface="YDVYMjOStd12"/>
              </a:rPr>
              <a:t>’, </a:t>
            </a:r>
            <a:r>
              <a:rPr lang="en-US" altLang="ko-KR" sz="1000" b="0" i="0" u="none" strike="noStrike" baseline="0" smtClean="0">
                <a:latin typeface="ITCGaramondStd-Lt"/>
              </a:rPr>
              <a:t>3</a:t>
            </a:r>
            <a:r>
              <a:rPr lang="en-US" altLang="ko-KR" sz="900" b="0" i="0" u="none" strike="noStrike" baseline="0" smtClean="0">
                <a:latin typeface="YDVYMjOStd12"/>
              </a:rPr>
              <a:t>, </a:t>
            </a:r>
            <a:r>
              <a:rPr lang="en-US" altLang="ko-KR" sz="1000" b="0" i="0" u="none" strike="noStrike" baseline="0" smtClean="0">
                <a:latin typeface="ITCGaramondStd-Lt"/>
              </a:rPr>
              <a:t>5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CHARINDEX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 Day</a:t>
            </a:r>
            <a:r>
              <a:rPr lang="en-US" altLang="ko-KR" sz="900" b="0" i="0" u="none" strike="noStrike" baseline="0" smtClean="0">
                <a:latin typeface="YDVYMjOStd12"/>
              </a:rPr>
              <a:t>’, ‘</a:t>
            </a:r>
            <a:r>
              <a:rPr lang="en-US" altLang="ko-KR" sz="1000" b="0" i="0" u="none" strike="noStrike" baseline="0" smtClean="0">
                <a:latin typeface="ITCGaramondStd-Lt"/>
              </a:rPr>
              <a:t>Day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DATENAME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MONTH</a:t>
            </a:r>
            <a:r>
              <a:rPr lang="en-US" altLang="ko-KR" sz="900" b="0" i="0" u="none" strike="noStrike" baseline="0" smtClean="0">
                <a:latin typeface="YDVYMjOStd12"/>
              </a:rPr>
              <a:t>, ‘</a:t>
            </a:r>
            <a:r>
              <a:rPr lang="en-US" altLang="ko-KR" sz="1000" b="0" i="0" u="none" strike="noStrike" baseline="0" smtClean="0">
                <a:latin typeface="ITCGaramondStd-Lt"/>
              </a:rPr>
              <a:t>2013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09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02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DATEPART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MONTH</a:t>
            </a:r>
            <a:r>
              <a:rPr lang="en-US" altLang="ko-KR" sz="900" b="0" i="0" u="none" strike="noStrike" baseline="0" smtClean="0">
                <a:latin typeface="YDVYMjOStd12"/>
              </a:rPr>
              <a:t>, ‘</a:t>
            </a:r>
            <a:r>
              <a:rPr lang="en-US" altLang="ko-KR" sz="1000" b="0" i="0" u="none" strike="noStrike" baseline="0" smtClean="0">
                <a:latin typeface="ITCGaramondStd-Lt"/>
              </a:rPr>
              <a:t>2013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09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02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DATEDIFF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MONTH</a:t>
            </a:r>
            <a:r>
              <a:rPr lang="en-US" altLang="ko-KR" sz="900" b="0" i="0" u="none" strike="noStrike" baseline="0" smtClean="0">
                <a:latin typeface="YDVYMjOStd12"/>
              </a:rPr>
              <a:t>, ‘</a:t>
            </a:r>
            <a:r>
              <a:rPr lang="en-US" altLang="ko-KR" sz="1000" b="0" i="0" u="none" strike="noStrike" baseline="0" smtClean="0">
                <a:latin typeface="ITCGaramondStd-Lt"/>
              </a:rPr>
              <a:t>2014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01</a:t>
            </a:r>
            <a:r>
              <a:rPr lang="en-US" altLang="ko-KR" sz="900" b="0" i="0" u="none" strike="noStrike" baseline="0" smtClean="0">
                <a:latin typeface="YDVYMjOStd12"/>
              </a:rPr>
              <a:t>’, ‘</a:t>
            </a:r>
            <a:r>
              <a:rPr lang="en-US" altLang="ko-KR" sz="1000" b="0" i="0" u="none" strike="noStrike" baseline="0" smtClean="0">
                <a:latin typeface="ITCGaramondStd-Lt"/>
              </a:rPr>
              <a:t>2014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09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01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DATEADD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DAY</a:t>
            </a:r>
            <a:r>
              <a:rPr lang="en-US" altLang="ko-KR" sz="900" b="0" i="0" u="none" strike="noStrike" baseline="0" smtClean="0">
                <a:latin typeface="YDVYMjOStd12"/>
              </a:rPr>
              <a:t>, </a:t>
            </a:r>
            <a:r>
              <a:rPr lang="en-US" altLang="ko-KR" sz="1000" b="0" i="0" u="none" strike="noStrike" baseline="0" smtClean="0">
                <a:latin typeface="ITCGaramondStd-Lt"/>
              </a:rPr>
              <a:t>5</a:t>
            </a:r>
            <a:r>
              <a:rPr lang="en-US" altLang="ko-KR" sz="900" b="0" i="0" u="none" strike="noStrike" baseline="0" smtClean="0">
                <a:latin typeface="YDVYMjOStd12"/>
              </a:rPr>
              <a:t>, ‘</a:t>
            </a:r>
            <a:r>
              <a:rPr lang="en-US" altLang="ko-KR" sz="1000" b="0" i="0" u="none" strike="noStrike" baseline="0" smtClean="0">
                <a:latin typeface="ITCGaramondStd-Lt"/>
              </a:rPr>
              <a:t>20140901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ISDATE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2013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02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30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797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</a:defRPr>
            </a:lvl1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941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9591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07504" y="5596657"/>
            <a:ext cx="5125634" cy="4062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+mn-lt"/>
                <a:ea typeface="+mn-ea"/>
              </a:rPr>
              <a:t>SQL</a:t>
            </a:r>
            <a:r>
              <a:rPr kumimoji="0" lang="en-US" altLang="ko-KR" sz="1800" baseline="0" dirty="0" smtClean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 smtClean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15" name="직사각형 10"/>
          <p:cNvSpPr/>
          <p:nvPr userDrawn="1"/>
        </p:nvSpPr>
        <p:spPr>
          <a:xfrm>
            <a:off x="-131819" y="5596657"/>
            <a:ext cx="10729913" cy="69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오라클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로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배우는 </a:t>
            </a:r>
            <a:endParaRPr kumimoji="0" lang="en-US" altLang="ko-KR" sz="1800" baseline="0" dirty="0" smtClean="0"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데이터베이스 개론과 실습 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5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3924944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085503"/>
            <a:ext cx="3924944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980728"/>
            <a:ext cx="8641655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0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2016-08-30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3" r:id="rId7"/>
    <p:sldLayoutId id="2147483685" r:id="rId8"/>
    <p:sldLayoutId id="2147483687" r:id="rId9"/>
    <p:sldLayoutId id="2147483688" r:id="rId10"/>
    <p:sldLayoutId id="2147483689" r:id="rId11"/>
    <p:sldLayoutId id="214748369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i="1" smtClean="0"/>
              <a:t>Chapter 04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b="1" smtClean="0"/>
              <a:t>SQL </a:t>
            </a:r>
            <a:r>
              <a:rPr lang="ko-KR" altLang="en-US" b="1" smtClean="0"/>
              <a:t>고급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375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1.1.2 </a:t>
            </a:r>
            <a:r>
              <a:rPr lang="ko-KR" altLang="en-US" dirty="0" smtClean="0"/>
              <a:t>문자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REPLACE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문자열을 치환하는 함수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0412330"/>
              </p:ext>
            </p:extLst>
          </p:nvPr>
        </p:nvGraphicFramePr>
        <p:xfrm>
          <a:off x="827584" y="1609637"/>
          <a:ext cx="7848872" cy="1099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4303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4-4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도서제목에 야구가 포함된 도서를 농구로 변경한 후 도서 목록을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68897"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SELECT 	</a:t>
                      </a:r>
                      <a:r>
                        <a:rPr lang="en-US" altLang="ko-KR" sz="1400" dirty="0" err="1" smtClean="0"/>
                        <a:t>bookid</a:t>
                      </a:r>
                      <a:r>
                        <a:rPr lang="en-US" altLang="ko-KR" sz="1400" dirty="0" smtClean="0"/>
                        <a:t>, REPLACE(</a:t>
                      </a:r>
                      <a:r>
                        <a:rPr lang="en-US" altLang="ko-KR" sz="1400" dirty="0" err="1" smtClean="0"/>
                        <a:t>bookname</a:t>
                      </a:r>
                      <a:r>
                        <a:rPr lang="en-US" altLang="ko-KR" sz="1400" dirty="0" smtClean="0"/>
                        <a:t>, '</a:t>
                      </a:r>
                      <a:r>
                        <a:rPr lang="ko-KR" altLang="en-US" sz="1400" dirty="0" smtClean="0"/>
                        <a:t>야구</a:t>
                      </a:r>
                      <a:r>
                        <a:rPr lang="en-US" altLang="ko-KR" sz="1400" dirty="0" smtClean="0"/>
                        <a:t>', '</a:t>
                      </a:r>
                      <a:r>
                        <a:rPr lang="ko-KR" altLang="en-US" sz="1400" dirty="0" smtClean="0"/>
                        <a:t>농구</a:t>
                      </a:r>
                      <a:r>
                        <a:rPr lang="en-US" altLang="ko-KR" sz="1400" dirty="0" smtClean="0"/>
                        <a:t>') </a:t>
                      </a:r>
                      <a:r>
                        <a:rPr lang="en-US" altLang="ko-KR" sz="1400" dirty="0" err="1" smtClean="0"/>
                        <a:t>bookname</a:t>
                      </a:r>
                      <a:r>
                        <a:rPr lang="en-US" altLang="ko-KR" sz="1400" dirty="0" smtClean="0"/>
                        <a:t>, publisher, price</a:t>
                      </a:r>
                    </a:p>
                    <a:p>
                      <a:r>
                        <a:rPr lang="en-US" altLang="ko-KR" sz="1400" dirty="0" smtClean="0"/>
                        <a:t>FROM 	Book;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1" y="2821578"/>
            <a:ext cx="3960440" cy="27404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1.1.2 </a:t>
            </a:r>
            <a:r>
              <a:rPr lang="ko-KR" altLang="en-US" dirty="0" smtClean="0"/>
              <a:t>문자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LENGTH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글자의 수를 세어주는 함수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단위가 바이트</a:t>
            </a:r>
            <a:r>
              <a:rPr lang="en-US" altLang="ko-KR" dirty="0" smtClean="0"/>
              <a:t>(byte)</a:t>
            </a:r>
            <a:r>
              <a:rPr lang="ko-KR" altLang="en-US" dirty="0" smtClean="0"/>
              <a:t>가 아닌 문자 단위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SUBSTR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지정한 길이만큼의 문자열을 반환하는 함수</a:t>
            </a: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1260405"/>
              </p:ext>
            </p:extLst>
          </p:nvPr>
        </p:nvGraphicFramePr>
        <p:xfrm>
          <a:off x="827584" y="1683272"/>
          <a:ext cx="7776864" cy="1175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422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4-5  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굿스포츠에서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출판한 도서의 제목과 제목의 글자 수를 확인하시오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(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한글은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바이트 혹은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UNICODE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경우는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바이트를 차지함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27583" y="2204865"/>
            <a:ext cx="77669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 "</a:t>
            </a:r>
            <a:r>
              <a:rPr lang="ko-KR" altLang="en-US" sz="1400" dirty="0" smtClean="0"/>
              <a:t>제목</a:t>
            </a:r>
            <a:r>
              <a:rPr lang="en-US" altLang="ko-KR" sz="1400" dirty="0" smtClean="0"/>
              <a:t>", LENGTH(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) "</a:t>
            </a:r>
            <a:r>
              <a:rPr lang="ko-KR" altLang="en-US" sz="1400" dirty="0" smtClean="0"/>
              <a:t>글자수</a:t>
            </a:r>
            <a:r>
              <a:rPr lang="en-US" altLang="ko-KR" sz="1400" dirty="0" smtClean="0"/>
              <a:t>“, LENGTHB(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) “</a:t>
            </a:r>
            <a:r>
              <a:rPr lang="ko-KR" altLang="en-US" sz="1400" dirty="0" err="1" smtClean="0"/>
              <a:t>바이트수</a:t>
            </a:r>
            <a:r>
              <a:rPr lang="en-US" altLang="ko-KR" sz="1400" dirty="0" smtClean="0"/>
              <a:t>”</a:t>
            </a:r>
          </a:p>
          <a:p>
            <a:r>
              <a:rPr lang="en-US" altLang="ko-KR" sz="1400" dirty="0" smtClean="0"/>
              <a:t>FROM 	Book</a:t>
            </a:r>
          </a:p>
          <a:p>
            <a:r>
              <a:rPr lang="en-US" altLang="ko-KR" sz="1400" dirty="0" smtClean="0"/>
              <a:t>WHERE 	publisher='</a:t>
            </a:r>
            <a:r>
              <a:rPr lang="ko-KR" altLang="en-US" sz="1400" dirty="0" err="1" smtClean="0"/>
              <a:t>굿스포츠</a:t>
            </a:r>
            <a:r>
              <a:rPr lang="en-US" altLang="ko-KR" sz="1400" dirty="0" smtClean="0"/>
              <a:t>';</a:t>
            </a:r>
            <a:endParaRPr lang="ko-KR" altLang="en-US" sz="1400" dirty="0"/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7130616"/>
              </p:ext>
            </p:extLst>
          </p:nvPr>
        </p:nvGraphicFramePr>
        <p:xfrm>
          <a:off x="827584" y="4047008"/>
          <a:ext cx="7776864" cy="1282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422883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4-6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마당서점의 고객 중에서 같은 성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姓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가진 사람이 몇 명이나 되는지 성별 인원수를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827584" y="4634061"/>
            <a:ext cx="69650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SUBSTR(name, 1, 1) "</a:t>
            </a:r>
            <a:r>
              <a:rPr lang="ko-KR" altLang="en-US" sz="1400" dirty="0" smtClean="0"/>
              <a:t>성</a:t>
            </a:r>
            <a:r>
              <a:rPr lang="en-US" altLang="ko-KR" sz="1400" dirty="0" smtClean="0"/>
              <a:t>", COUNT(*) "</a:t>
            </a:r>
            <a:r>
              <a:rPr lang="ko-KR" altLang="en-US" sz="1400" dirty="0" smtClean="0"/>
              <a:t>인원</a:t>
            </a:r>
            <a:r>
              <a:rPr lang="en-US" altLang="ko-KR" sz="1400" dirty="0" smtClean="0"/>
              <a:t>"</a:t>
            </a:r>
          </a:p>
          <a:p>
            <a:r>
              <a:rPr lang="en-US" altLang="ko-KR" sz="1400" dirty="0" smtClean="0"/>
              <a:t>FROM 	Customer</a:t>
            </a:r>
          </a:p>
          <a:p>
            <a:r>
              <a:rPr lang="en-US" altLang="ko-KR" sz="1400" dirty="0" smtClean="0"/>
              <a:t>GROUP BY SUBSTR(name, 1, 1);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574197"/>
            <a:ext cx="2799915" cy="11002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5003393"/>
            <a:ext cx="1011267" cy="1285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1.1.3 </a:t>
            </a:r>
            <a:r>
              <a:rPr lang="ko-KR" altLang="en-US" dirty="0" smtClean="0"/>
              <a:t>날짜 </a:t>
            </a:r>
            <a:r>
              <a:rPr lang="ko-KR" altLang="en-US" dirty="0" err="1" smtClean="0"/>
              <a:t>ㆍ시간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536764"/>
              </p:ext>
            </p:extLst>
          </p:nvPr>
        </p:nvGraphicFramePr>
        <p:xfrm>
          <a:off x="611559" y="1628798"/>
          <a:ext cx="7848873" cy="3168353"/>
        </p:xfrm>
        <a:graphic>
          <a:graphicData uri="http://schemas.openxmlformats.org/drawingml/2006/table">
            <a:tbl>
              <a:tblPr/>
              <a:tblGrid>
                <a:gridCol w="1872209"/>
                <a:gridCol w="792088"/>
                <a:gridCol w="5184576"/>
              </a:tblGrid>
              <a:tr h="3842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반환형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68009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TO_DATE(char, 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문자형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(CHAR)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데이터를 </a:t>
                      </a: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날짜형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(DATE)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으로 반환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TO_DATE(‘2014-02-14’, ‘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-mm-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’) = 2014-02-14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38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TO_CHAR(date, 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날짜형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(DATE)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데이터를 문자열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(VARCHAR2)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반환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TO_CHAR(TO_DATE(‘2014-02-14’, ‘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-mm-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’),‘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yyyymmdd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’) = ‘20140214’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9">
                <a:tc>
                  <a:txBody>
                    <a:bodyPr/>
                    <a:lstStyle/>
                    <a:p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ADD_MONTHS(date,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형의 날짜에서 지정한 달만큼 더함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 :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다음달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-1 :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이전달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ADD_MONTHS(TO_DATE(‘2014-02-14’, ‘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-mm-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’), 12) =2015-02-14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853">
                <a:tc>
                  <a:txBody>
                    <a:bodyPr/>
                    <a:lstStyle/>
                    <a:p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LAST_DAY(date)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형의 날짜에서 달의 마지막 날을 반환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LAST_DAY(TO_DATE(‘2014-02-14’, ‘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-mm-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’)) = 2014-02-28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853">
                <a:tc>
                  <a:txBody>
                    <a:bodyPr/>
                    <a:lstStyle/>
                    <a:p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SYSDATE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DBMS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시스템상의 오늘 날짜를 반환하는 </a:t>
                      </a: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인자없는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함수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SYSDATE = 14/04/20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8127" y="126876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날짜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ㆍ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시간 함수의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1.1.3 </a:t>
            </a:r>
            <a:r>
              <a:rPr lang="ko-KR" altLang="en-US" dirty="0" smtClean="0"/>
              <a:t>날짜 함수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885741"/>
              </p:ext>
            </p:extLst>
          </p:nvPr>
        </p:nvGraphicFramePr>
        <p:xfrm>
          <a:off x="468835" y="1844824"/>
          <a:ext cx="3960441" cy="3140227"/>
        </p:xfrm>
        <a:graphic>
          <a:graphicData uri="http://schemas.openxmlformats.org/drawingml/2006/table">
            <a:tbl>
              <a:tblPr/>
              <a:tblGrid>
                <a:gridCol w="1584177"/>
                <a:gridCol w="2376264"/>
              </a:tblGrid>
              <a:tr h="3474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인자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요일 순서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(1~7,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=1)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day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월요일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일요일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dy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요일의 약자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dd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달 중 날짜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(1~31)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ddd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중 날짜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(1~366)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969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hh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hh12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(1~12)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hh24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(0~23)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126876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4-5 </a:t>
            </a:r>
            <a:r>
              <a:rPr lang="en-US" altLang="ko-KR" sz="1400" b="1" dirty="0" err="1" smtClean="0">
                <a:latin typeface="돋움" pitchFamily="50" charset="-127"/>
                <a:ea typeface="돋움" pitchFamily="50" charset="-127"/>
              </a:rPr>
              <a:t>datetime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의 주요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인자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760132"/>
              </p:ext>
            </p:extLst>
          </p:nvPr>
        </p:nvGraphicFramePr>
        <p:xfrm>
          <a:off x="4788024" y="1844824"/>
          <a:ext cx="4104456" cy="3140227"/>
        </p:xfrm>
        <a:graphic>
          <a:graphicData uri="http://schemas.openxmlformats.org/drawingml/2006/table">
            <a:tbl>
              <a:tblPr/>
              <a:tblGrid>
                <a:gridCol w="1321774"/>
                <a:gridCol w="2782682"/>
              </a:tblGrid>
              <a:tr h="3474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인자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mi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(0~59)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mm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순서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(01~12,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January=01)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이름 약어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Jan~Dec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month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이름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January~December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(0~59)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969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자리 연도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3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y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자리 연도의 마지막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3, 2, 1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자리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1.1.3 </a:t>
            </a:r>
            <a:r>
              <a:rPr lang="ko-KR" altLang="en-US" dirty="0" smtClean="0"/>
              <a:t>날짜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181131"/>
              </p:ext>
            </p:extLst>
          </p:nvPr>
        </p:nvGraphicFramePr>
        <p:xfrm>
          <a:off x="827584" y="1412776"/>
          <a:ext cx="7776864" cy="1080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422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4-7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마당서점은 주문일로부터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 후 매출을 확정한다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각 주문의 확정일자를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21135" y="1916832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</a:t>
            </a:r>
            <a:r>
              <a:rPr lang="en-US" altLang="ko-KR" sz="1400" dirty="0" err="1" smtClean="0"/>
              <a:t>orderid</a:t>
            </a:r>
            <a:r>
              <a:rPr lang="en-US" altLang="ko-KR" sz="1400" dirty="0" smtClean="0"/>
              <a:t> "</a:t>
            </a:r>
            <a:r>
              <a:rPr lang="ko-KR" altLang="en-US" sz="1400" dirty="0" smtClean="0"/>
              <a:t>주문번호</a:t>
            </a:r>
            <a:r>
              <a:rPr lang="en-US" altLang="ko-KR" sz="1400" dirty="0" smtClean="0"/>
              <a:t>", </a:t>
            </a:r>
            <a:r>
              <a:rPr lang="en-US" altLang="ko-KR" sz="1400" dirty="0" err="1" smtClean="0"/>
              <a:t>orderdate</a:t>
            </a:r>
            <a:r>
              <a:rPr lang="en-US" altLang="ko-KR" sz="1400" dirty="0" smtClean="0"/>
              <a:t> "</a:t>
            </a:r>
            <a:r>
              <a:rPr lang="ko-KR" altLang="en-US" sz="1400" dirty="0" smtClean="0"/>
              <a:t>주문일</a:t>
            </a:r>
            <a:r>
              <a:rPr lang="en-US" altLang="ko-KR" sz="1400" dirty="0" smtClean="0"/>
              <a:t>", orderdate+10 "</a:t>
            </a:r>
            <a:r>
              <a:rPr lang="ko-KR" altLang="en-US" sz="1400" dirty="0" smtClean="0"/>
              <a:t>확정</a:t>
            </a:r>
            <a:r>
              <a:rPr lang="en-US" altLang="ko-KR" sz="1400" dirty="0" smtClean="0"/>
              <a:t>"</a:t>
            </a:r>
          </a:p>
          <a:p>
            <a:r>
              <a:rPr lang="en-US" altLang="ko-KR" sz="1400" dirty="0" smtClean="0"/>
              <a:t>FROM 	Orders;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728084"/>
            <a:ext cx="2558689" cy="30051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1.1.3 </a:t>
            </a:r>
            <a:r>
              <a:rPr lang="ko-KR" altLang="en-US" dirty="0"/>
              <a:t>날짜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TO_DATE : </a:t>
            </a:r>
            <a:r>
              <a:rPr lang="ko-KR" altLang="en-US" dirty="0" err="1" smtClean="0"/>
              <a:t>문자형으로</a:t>
            </a:r>
            <a:r>
              <a:rPr lang="ko-KR" altLang="en-US" dirty="0" smtClean="0"/>
              <a:t> 저장된 날짜를 </a:t>
            </a:r>
            <a:r>
              <a:rPr lang="ko-KR" altLang="en-US" dirty="0" err="1" smtClean="0"/>
              <a:t>날짜형으로</a:t>
            </a:r>
            <a:r>
              <a:rPr lang="ko-KR" altLang="en-US" dirty="0" smtClean="0"/>
              <a:t> 변환하는 함수</a:t>
            </a:r>
            <a:endParaRPr lang="en-US" altLang="ko-KR" dirty="0" smtClean="0"/>
          </a:p>
          <a:p>
            <a:r>
              <a:rPr lang="en-US" altLang="ko-KR" dirty="0" smtClean="0"/>
              <a:t>TO_CHAR : </a:t>
            </a:r>
            <a:r>
              <a:rPr lang="ko-KR" altLang="en-US" dirty="0" err="1" smtClean="0"/>
              <a:t>날짜형을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문자형으로</a:t>
            </a:r>
            <a:r>
              <a:rPr lang="ko-KR" altLang="en-US" dirty="0" smtClean="0"/>
              <a:t> 변환하는 함수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0000971"/>
              </p:ext>
            </p:extLst>
          </p:nvPr>
        </p:nvGraphicFramePr>
        <p:xfrm>
          <a:off x="827584" y="2060849"/>
          <a:ext cx="777686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422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4-8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마당서점이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2014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일에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주문받은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도서의 주문번호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주문일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도서번호를 모두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주문일은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‘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yyyy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-mm-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dd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요일’ 형태로 표시한다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57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SELECT   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orderid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"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주문번호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", TO_CHAR(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orderdate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, '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yyyy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-mm-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dd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dy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') "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주문일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",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           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custid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"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고객번호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",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bookid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"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도서번호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FROM     Orders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WHERE   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orderdate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=TO_DATE('20140707', '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yyyymmdd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');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077072"/>
            <a:ext cx="38766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1.1.3 </a:t>
            </a:r>
            <a:r>
              <a:rPr lang="ko-KR" altLang="en-US" dirty="0" smtClean="0"/>
              <a:t>날짜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SYSDATETIME 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오라클의</a:t>
            </a:r>
            <a:r>
              <a:rPr lang="en-US" altLang="ko-KR" dirty="0"/>
              <a:t> </a:t>
            </a:r>
            <a:r>
              <a:rPr lang="ko-KR" altLang="en-US" dirty="0" smtClean="0"/>
              <a:t>현재 날짜와 시간을 반환하는 함수</a:t>
            </a:r>
            <a:endParaRPr lang="en-US" altLang="ko-KR" dirty="0" smtClean="0"/>
          </a:p>
          <a:p>
            <a:r>
              <a:rPr lang="en-US" altLang="ko-KR" dirty="0" smtClean="0"/>
              <a:t>SYSTIMESTAMP : </a:t>
            </a:r>
            <a:r>
              <a:rPr lang="ko-KR" altLang="en-US" dirty="0" smtClean="0"/>
              <a:t>현재 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시간과 함께 초 이하의 시간과 서버의 </a:t>
            </a:r>
            <a:r>
              <a:rPr lang="en-US" altLang="ko-KR" dirty="0" smtClean="0"/>
              <a:t>TIMEZONE</a:t>
            </a:r>
            <a:r>
              <a:rPr lang="ko-KR" altLang="en-US" dirty="0" smtClean="0"/>
              <a:t>까지 출력함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606090"/>
              </p:ext>
            </p:extLst>
          </p:nvPr>
        </p:nvGraphicFramePr>
        <p:xfrm>
          <a:off x="816451" y="2599942"/>
          <a:ext cx="7776864" cy="1080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422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4-8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DBMS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서버에 설정된 현재 시간과 오늘 날짜를 확인하시오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27584" y="3051522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SELECT </a:t>
            </a:r>
            <a:r>
              <a:rPr lang="en-US" altLang="ko-KR" sz="1400" dirty="0" smtClean="0"/>
              <a:t>  SYSDATE</a:t>
            </a:r>
            <a:r>
              <a:rPr lang="en-US" altLang="ko-KR" sz="1400" dirty="0"/>
              <a:t>, TO_CHAR(SYSDATE, '</a:t>
            </a:r>
            <a:r>
              <a:rPr lang="en-US" altLang="ko-KR" sz="1400" dirty="0" err="1"/>
              <a:t>yyyy</a:t>
            </a:r>
            <a:r>
              <a:rPr lang="en-US" altLang="ko-KR" sz="1400" dirty="0"/>
              <a:t>/mm/</a:t>
            </a:r>
            <a:r>
              <a:rPr lang="en-US" altLang="ko-KR" sz="1400" dirty="0" err="1"/>
              <a:t>dd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dy</a:t>
            </a:r>
            <a:r>
              <a:rPr lang="en-US" altLang="ko-KR" sz="1400" dirty="0"/>
              <a:t> hh24:mi:ss') "SYSDATE_1"</a:t>
            </a:r>
          </a:p>
          <a:p>
            <a:r>
              <a:rPr lang="en-US" altLang="ko-KR" sz="1400" dirty="0"/>
              <a:t>FROM </a:t>
            </a:r>
            <a:r>
              <a:rPr lang="en-US" altLang="ko-KR" sz="1400" dirty="0" smtClean="0"/>
              <a:t>   Dual</a:t>
            </a:r>
            <a:r>
              <a:rPr lang="en-US" altLang="ko-KR" sz="1400" dirty="0"/>
              <a:t>;</a:t>
            </a:r>
            <a:endParaRPr lang="ko-KR" altLang="en-US" sz="14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03" y="3791703"/>
            <a:ext cx="3429000" cy="676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4032448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marL="228600" indent="-228600">
              <a:buAutoNum type="arabicPeriod"/>
            </a:pPr>
            <a:r>
              <a:rPr lang="ko-KR" altLang="en-US" sz="1200" b="1" i="0" u="none" strike="noStrike" baseline="0" dirty="0" smtClean="0">
                <a:latin typeface="YDVYMjOStd14"/>
              </a:rPr>
              <a:t>다음 내장 함수의 결과를 적으시오</a:t>
            </a:r>
            <a:r>
              <a:rPr lang="en-US" altLang="ko-KR" sz="1200" b="1" i="0" u="none" strike="noStrike" baseline="0" dirty="0" smtClean="0">
                <a:latin typeface="YDVYMjOStd14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b="1" i="0" u="none" strike="noStrike" baseline="0" dirty="0" smtClean="0">
              <a:latin typeface="YDVYMjOStd14"/>
            </a:endParaRPr>
          </a:p>
          <a:p>
            <a:r>
              <a:rPr lang="en-US" altLang="ko-KR" sz="1200" b="1" dirty="0">
                <a:latin typeface="+mj-lt"/>
              </a:rPr>
              <a:t>ABS(-15)</a:t>
            </a:r>
          </a:p>
          <a:p>
            <a:r>
              <a:rPr lang="en-US" altLang="ko-KR" sz="1200" b="1" dirty="0">
                <a:latin typeface="+mj-lt"/>
              </a:rPr>
              <a:t>CEIL(15.7)</a:t>
            </a:r>
          </a:p>
          <a:p>
            <a:r>
              <a:rPr lang="en-US" altLang="ko-KR" sz="1200" b="1" dirty="0">
                <a:latin typeface="+mj-lt"/>
              </a:rPr>
              <a:t>COS(3.14159)</a:t>
            </a:r>
          </a:p>
          <a:p>
            <a:r>
              <a:rPr lang="en-US" altLang="ko-KR" sz="1200" b="1" dirty="0">
                <a:latin typeface="+mj-lt"/>
              </a:rPr>
              <a:t>FLOOR(15.7)</a:t>
            </a:r>
          </a:p>
          <a:p>
            <a:r>
              <a:rPr lang="en-US" altLang="ko-KR" sz="1200" b="1" dirty="0">
                <a:latin typeface="+mj-lt"/>
              </a:rPr>
              <a:t>LOG(10,100)</a:t>
            </a:r>
          </a:p>
          <a:p>
            <a:r>
              <a:rPr lang="en-US" altLang="ko-KR" sz="1200" b="1" dirty="0">
                <a:latin typeface="+mj-lt"/>
              </a:rPr>
              <a:t>MOD(11,4)</a:t>
            </a:r>
          </a:p>
          <a:p>
            <a:r>
              <a:rPr lang="en-US" altLang="ko-KR" sz="1200" b="1" dirty="0">
                <a:latin typeface="+mj-lt"/>
              </a:rPr>
              <a:t>POWER(3,2)</a:t>
            </a:r>
          </a:p>
          <a:p>
            <a:r>
              <a:rPr lang="en-US" altLang="ko-KR" sz="1200" b="1" dirty="0">
                <a:latin typeface="+mj-lt"/>
              </a:rPr>
              <a:t>ROUND(15.7)</a:t>
            </a:r>
          </a:p>
          <a:p>
            <a:r>
              <a:rPr lang="en-US" altLang="ko-KR" sz="1200" b="1" dirty="0">
                <a:latin typeface="+mj-lt"/>
              </a:rPr>
              <a:t>SIGN(-15)</a:t>
            </a:r>
          </a:p>
          <a:p>
            <a:r>
              <a:rPr lang="en-US" altLang="ko-KR" sz="1200" b="1" dirty="0">
                <a:latin typeface="+mj-lt"/>
              </a:rPr>
              <a:t>TRUNC(15.7)</a:t>
            </a:r>
          </a:p>
          <a:p>
            <a:r>
              <a:rPr lang="en-US" altLang="ko-KR" sz="1200" b="1" dirty="0">
                <a:latin typeface="+mj-lt"/>
              </a:rPr>
              <a:t>CHR(67)</a:t>
            </a:r>
          </a:p>
          <a:p>
            <a:r>
              <a:rPr lang="en-US" altLang="ko-KR" sz="1200" b="1" dirty="0">
                <a:latin typeface="+mj-lt"/>
              </a:rPr>
              <a:t>CONCAT('HAPPY ', 'Birthday')</a:t>
            </a:r>
          </a:p>
          <a:p>
            <a:r>
              <a:rPr lang="en-US" altLang="ko-KR" sz="1200" b="1" dirty="0">
                <a:latin typeface="+mj-lt"/>
              </a:rPr>
              <a:t>LOWER('Birthday')</a:t>
            </a:r>
          </a:p>
          <a:p>
            <a:r>
              <a:rPr lang="en-US" altLang="ko-KR" sz="1200" b="1" dirty="0">
                <a:latin typeface="+mj-lt"/>
              </a:rPr>
              <a:t>LPAD('Page 1', 15, '*.')</a:t>
            </a:r>
          </a:p>
          <a:p>
            <a:r>
              <a:rPr lang="en-US" altLang="ko-KR" sz="1200" b="1" dirty="0">
                <a:latin typeface="+mj-lt"/>
              </a:rPr>
              <a:t>LTRIM('Page 1', 'ae')</a:t>
            </a:r>
          </a:p>
          <a:p>
            <a:r>
              <a:rPr lang="en-US" altLang="ko-KR" sz="1200" b="1" dirty="0">
                <a:latin typeface="+mj-lt"/>
              </a:rPr>
              <a:t>REPLACE('JACK', 'J', 'BL')</a:t>
            </a:r>
          </a:p>
          <a:p>
            <a:r>
              <a:rPr lang="en-US" altLang="ko-KR" sz="1200" b="1" dirty="0">
                <a:latin typeface="+mj-lt"/>
              </a:rPr>
              <a:t>RPAD('Page 1', 15, '*.')</a:t>
            </a:r>
          </a:p>
          <a:p>
            <a:r>
              <a:rPr lang="en-US" altLang="ko-KR" sz="1200" b="1" dirty="0">
                <a:latin typeface="+mj-lt"/>
              </a:rPr>
              <a:t>RTRIM('Page 1', 'ae')</a:t>
            </a:r>
            <a:endParaRPr lang="en-US" altLang="ko-KR" sz="1200" b="1" i="0" u="none" strike="noStrike" baseline="0" dirty="0" smtClean="0">
              <a:latin typeface="+mj-lt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644008" y="1484784"/>
            <a:ext cx="4032448" cy="5472608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lang="en-US" altLang="ko-KR" sz="900" b="0" i="0" u="none" strike="noStrike" kern="1200" baseline="0" smtClean="0">
                <a:solidFill>
                  <a:schemeClr val="tx1"/>
                </a:solidFill>
                <a:latin typeface="+mj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accent5">
                  <a:lumMod val="50000"/>
                </a:schemeClr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1200" b="1" dirty="0"/>
              <a:t>SUBSTR('ABCDEFG', 3, 4)</a:t>
            </a:r>
          </a:p>
          <a:p>
            <a:r>
              <a:rPr kumimoji="0" lang="en-US" altLang="ko-KR" sz="1200" b="1" dirty="0"/>
              <a:t>TRIM(LEADING 0 FROM '00AA00')</a:t>
            </a:r>
          </a:p>
          <a:p>
            <a:r>
              <a:rPr kumimoji="0" lang="en-US" altLang="ko-KR" sz="1200" b="1" dirty="0"/>
              <a:t>UPPER('Birthday')</a:t>
            </a:r>
          </a:p>
          <a:p>
            <a:r>
              <a:rPr kumimoji="0" lang="en-US" altLang="ko-KR" sz="1200" b="1" dirty="0"/>
              <a:t>ASCII('A')</a:t>
            </a:r>
          </a:p>
          <a:p>
            <a:r>
              <a:rPr kumimoji="0" lang="en-US" altLang="ko-KR" sz="1200" b="1" dirty="0"/>
              <a:t>INSTR('CORPORATE FLOOR','OR', 3, 2)</a:t>
            </a:r>
          </a:p>
          <a:p>
            <a:r>
              <a:rPr kumimoji="0" lang="en-US" altLang="ko-KR" sz="1200" b="1" dirty="0"/>
              <a:t>LENGTH('Birthday')</a:t>
            </a:r>
          </a:p>
          <a:p>
            <a:r>
              <a:rPr kumimoji="0" lang="en-US" altLang="ko-KR" sz="1200" b="1" dirty="0"/>
              <a:t>ADD_MONTHS('14/05/21', 1)</a:t>
            </a:r>
          </a:p>
          <a:p>
            <a:r>
              <a:rPr kumimoji="0" lang="en-US" altLang="ko-KR" sz="1200" b="1" dirty="0"/>
              <a:t>LAST_DAY(SYSDATE)</a:t>
            </a:r>
          </a:p>
          <a:p>
            <a:r>
              <a:rPr kumimoji="0" lang="en-US" altLang="ko-KR" sz="1200" b="1" dirty="0" smtClean="0"/>
              <a:t>NEXT_DAY(SYSDATE, ‘</a:t>
            </a:r>
            <a:r>
              <a:rPr kumimoji="0" lang="ko-KR" altLang="en-US" sz="1200" b="1" dirty="0" smtClean="0"/>
              <a:t>화</a:t>
            </a:r>
            <a:r>
              <a:rPr kumimoji="0" lang="en-US" altLang="ko-KR" sz="1200" b="1" dirty="0" smtClean="0"/>
              <a:t>’)</a:t>
            </a:r>
            <a:endParaRPr kumimoji="0" lang="en-US" altLang="ko-KR" sz="1200" b="1" dirty="0"/>
          </a:p>
          <a:p>
            <a:r>
              <a:rPr kumimoji="0" lang="en-US" altLang="ko-KR" sz="1200" b="1" dirty="0"/>
              <a:t>ROUND(SYSDATE)</a:t>
            </a:r>
          </a:p>
          <a:p>
            <a:r>
              <a:rPr kumimoji="0" lang="en-US" altLang="ko-KR" sz="1200" b="1" dirty="0"/>
              <a:t>SYSDATE</a:t>
            </a:r>
          </a:p>
          <a:p>
            <a:r>
              <a:rPr kumimoji="0" lang="en-US" altLang="ko-KR" sz="1200" b="1" dirty="0"/>
              <a:t>TO_CHAR(SYSDATE)</a:t>
            </a:r>
          </a:p>
          <a:p>
            <a:r>
              <a:rPr kumimoji="0" lang="en-US" altLang="ko-KR" sz="1200" b="1" dirty="0"/>
              <a:t>TO_CHAR(123)</a:t>
            </a:r>
          </a:p>
          <a:p>
            <a:r>
              <a:rPr kumimoji="0" lang="en-US" altLang="ko-KR" sz="1200" b="1" dirty="0"/>
              <a:t>TO_DATE('12 05 2014', 'DD MM YYYY')</a:t>
            </a:r>
          </a:p>
          <a:p>
            <a:r>
              <a:rPr kumimoji="0" lang="en-US" altLang="ko-KR" sz="1200" b="1" dirty="0"/>
              <a:t>TO_NUMBER('12.3')</a:t>
            </a:r>
          </a:p>
          <a:p>
            <a:r>
              <a:rPr kumimoji="0" lang="en-US" altLang="ko-KR" sz="1200" b="1" dirty="0"/>
              <a:t>DECODE(1,1,'aa','bb')</a:t>
            </a:r>
          </a:p>
          <a:p>
            <a:r>
              <a:rPr kumimoji="0" lang="en-US" altLang="ko-KR" sz="1200" b="1" dirty="0"/>
              <a:t>NULLIF(123, 345)</a:t>
            </a:r>
          </a:p>
          <a:p>
            <a:r>
              <a:rPr kumimoji="0" lang="en-US" altLang="ko-KR" sz="1200" b="1" dirty="0"/>
              <a:t>NVL(NULL, 123)</a:t>
            </a:r>
          </a:p>
        </p:txBody>
      </p:sp>
    </p:spTree>
    <p:extLst>
      <p:ext uri="{BB962C8B-B14F-4D97-AF65-F5344CB8AC3E}">
        <p14:creationId xmlns:p14="http://schemas.microsoft.com/office/powerpoint/2010/main" val="4254373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NULL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NULL </a:t>
            </a:r>
            <a:r>
              <a:rPr lang="ko-KR" altLang="en-US" dirty="0" smtClean="0"/>
              <a:t>값이란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sz="1400" dirty="0" smtClean="0">
                <a:latin typeface="+mn-ea"/>
              </a:rPr>
              <a:t>아직 지정되지 않은 값</a:t>
            </a:r>
            <a:endParaRPr lang="en-US" altLang="ko-KR" sz="1400" dirty="0" smtClean="0">
              <a:latin typeface="+mn-ea"/>
            </a:endParaRPr>
          </a:p>
          <a:p>
            <a:pPr lvl="1"/>
            <a:r>
              <a:rPr lang="en-US" altLang="ko-KR" sz="1400" dirty="0" smtClean="0">
                <a:latin typeface="+mn-ea"/>
              </a:rPr>
              <a:t>NULL </a:t>
            </a:r>
            <a:r>
              <a:rPr lang="ko-KR" altLang="en-US" sz="1400" dirty="0" smtClean="0">
                <a:latin typeface="+mn-ea"/>
              </a:rPr>
              <a:t>값은 ‘</a:t>
            </a:r>
            <a:r>
              <a:rPr lang="en-US" altLang="ko-KR" sz="1400" dirty="0" smtClean="0">
                <a:latin typeface="+mn-ea"/>
              </a:rPr>
              <a:t>0</a:t>
            </a:r>
            <a:r>
              <a:rPr lang="ko-KR" altLang="en-US" sz="1400" dirty="0" smtClean="0">
                <a:latin typeface="+mn-ea"/>
              </a:rPr>
              <a:t>’</a:t>
            </a:r>
            <a:r>
              <a:rPr lang="en-US" altLang="ko-KR" sz="1400" dirty="0" smtClean="0">
                <a:latin typeface="+mn-ea"/>
              </a:rPr>
              <a:t>, ‘’ (</a:t>
            </a:r>
            <a:r>
              <a:rPr lang="ko-KR" altLang="en-US" sz="1400" dirty="0" smtClean="0">
                <a:latin typeface="+mn-ea"/>
              </a:rPr>
              <a:t>빈 문자</a:t>
            </a:r>
            <a:r>
              <a:rPr lang="en-US" altLang="ko-KR" sz="1400" dirty="0" smtClean="0">
                <a:latin typeface="+mn-ea"/>
              </a:rPr>
              <a:t>), ‘ ’ (</a:t>
            </a:r>
            <a:r>
              <a:rPr lang="ko-KR" altLang="en-US" sz="1400" dirty="0" smtClean="0">
                <a:latin typeface="+mn-ea"/>
              </a:rPr>
              <a:t>공백</a:t>
            </a:r>
            <a:r>
              <a:rPr lang="en-US" altLang="ko-KR" sz="1400" dirty="0" smtClean="0">
                <a:latin typeface="+mn-ea"/>
              </a:rPr>
              <a:t>) </a:t>
            </a:r>
            <a:r>
              <a:rPr lang="ko-KR" altLang="en-US" sz="1400" dirty="0" smtClean="0">
                <a:latin typeface="+mn-ea"/>
              </a:rPr>
              <a:t>등과 다른 특별한 값</a:t>
            </a:r>
            <a:endParaRPr lang="en-US" altLang="ko-KR" sz="1400" dirty="0" smtClean="0">
              <a:latin typeface="+mn-ea"/>
            </a:endParaRPr>
          </a:p>
          <a:p>
            <a:pPr lvl="1"/>
            <a:r>
              <a:rPr lang="en-US" altLang="ko-KR" sz="1400" dirty="0" smtClean="0">
                <a:latin typeface="+mn-ea"/>
              </a:rPr>
              <a:t>NULL </a:t>
            </a:r>
            <a:r>
              <a:rPr lang="ko-KR" altLang="en-US" sz="1400" dirty="0" smtClean="0">
                <a:latin typeface="+mn-ea"/>
              </a:rPr>
              <a:t>값은 비교 연산자로 비교가 불가능함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en-US" altLang="ko-KR" sz="1400" dirty="0" smtClean="0">
                <a:latin typeface="+mn-ea"/>
              </a:rPr>
              <a:t>NULL </a:t>
            </a:r>
            <a:r>
              <a:rPr lang="ko-KR" altLang="en-US" sz="1400" dirty="0" smtClean="0">
                <a:latin typeface="+mn-ea"/>
              </a:rPr>
              <a:t>값의 연산을 수행하면 결과 역시 </a:t>
            </a:r>
            <a:r>
              <a:rPr lang="en-US" altLang="ko-KR" sz="1400" dirty="0" smtClean="0">
                <a:latin typeface="+mn-ea"/>
              </a:rPr>
              <a:t>NULL </a:t>
            </a:r>
            <a:r>
              <a:rPr lang="ko-KR" altLang="en-US" sz="1400" dirty="0" smtClean="0">
                <a:latin typeface="+mn-ea"/>
              </a:rPr>
              <a:t>값으로 반환됨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집계 함수를 사용할 때 주의할 점</a:t>
            </a:r>
            <a:endParaRPr lang="en-US" altLang="ko-KR" dirty="0" smtClean="0"/>
          </a:p>
          <a:p>
            <a:pPr lvl="1"/>
            <a:r>
              <a:rPr lang="en-US" altLang="ko-KR" sz="1400" dirty="0" smtClean="0">
                <a:latin typeface="+mn-ea"/>
              </a:rPr>
              <a:t>‘NULL+</a:t>
            </a:r>
            <a:r>
              <a:rPr lang="ko-KR" altLang="en-US" sz="1400" dirty="0" smtClean="0">
                <a:latin typeface="+mn-ea"/>
              </a:rPr>
              <a:t>숫자’ 연산의 결과는 </a:t>
            </a:r>
            <a:r>
              <a:rPr lang="en-US" altLang="ko-KR" sz="1400" dirty="0" smtClean="0">
                <a:latin typeface="+mn-ea"/>
              </a:rPr>
              <a:t>NULL</a:t>
            </a:r>
          </a:p>
          <a:p>
            <a:pPr lvl="1"/>
            <a:r>
              <a:rPr lang="ko-KR" altLang="en-US" sz="1400" dirty="0" smtClean="0">
                <a:latin typeface="+mn-ea"/>
              </a:rPr>
              <a:t>집계 함수 계산 시 </a:t>
            </a:r>
            <a:r>
              <a:rPr lang="en-US" altLang="ko-KR" sz="1400" dirty="0" smtClean="0">
                <a:latin typeface="+mn-ea"/>
              </a:rPr>
              <a:t>NULL</a:t>
            </a:r>
            <a:r>
              <a:rPr lang="ko-KR" altLang="en-US" sz="1400" dirty="0" smtClean="0">
                <a:latin typeface="+mn-ea"/>
              </a:rPr>
              <a:t>이 포함된 행은 집계에서 빠짐</a:t>
            </a:r>
            <a:endParaRPr lang="en-US" altLang="ko-KR" sz="1400" dirty="0" smtClean="0">
              <a:latin typeface="+mn-ea"/>
            </a:endParaRPr>
          </a:p>
          <a:p>
            <a:pPr lvl="1"/>
            <a:r>
              <a:rPr lang="ko-KR" altLang="en-US" sz="1400" dirty="0" smtClean="0">
                <a:latin typeface="+mn-ea"/>
              </a:rPr>
              <a:t>해당되는 행이 하나도 없을 경우 </a:t>
            </a:r>
            <a:r>
              <a:rPr lang="en-US" altLang="ko-KR" sz="1400" dirty="0" smtClean="0">
                <a:latin typeface="+mn-ea"/>
              </a:rPr>
              <a:t>SUM, AVG </a:t>
            </a:r>
            <a:r>
              <a:rPr lang="ko-KR" altLang="en-US" sz="1400" dirty="0" smtClean="0">
                <a:latin typeface="+mn-ea"/>
              </a:rPr>
              <a:t>함수의 결과는 </a:t>
            </a:r>
            <a:r>
              <a:rPr lang="en-US" altLang="ko-KR" sz="1400" dirty="0" smtClean="0">
                <a:latin typeface="+mn-ea"/>
              </a:rPr>
              <a:t>NULL</a:t>
            </a:r>
            <a:r>
              <a:rPr lang="ko-KR" altLang="en-US" sz="1400" dirty="0" smtClean="0">
                <a:latin typeface="+mn-ea"/>
              </a:rPr>
              <a:t>이 되며</a:t>
            </a:r>
            <a:r>
              <a:rPr lang="en-US" altLang="ko-KR" sz="1400" dirty="0" smtClean="0">
                <a:latin typeface="+mn-ea"/>
              </a:rPr>
              <a:t>,	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COUNT </a:t>
            </a:r>
            <a:r>
              <a:rPr lang="ko-KR" altLang="en-US" sz="1400" dirty="0" smtClean="0">
                <a:latin typeface="+mn-ea"/>
              </a:rPr>
              <a:t>함수의 결과는 </a:t>
            </a:r>
            <a:r>
              <a:rPr lang="en-US" altLang="ko-KR" sz="1400" dirty="0" smtClean="0">
                <a:latin typeface="+mn-ea"/>
              </a:rPr>
              <a:t>0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NULL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NULL </a:t>
            </a:r>
            <a:r>
              <a:rPr lang="ko-KR" altLang="en-US" dirty="0"/>
              <a:t>값에 대한 </a:t>
            </a:r>
            <a:r>
              <a:rPr lang="ko-KR" altLang="en-US" dirty="0" smtClean="0"/>
              <a:t>연산과 집계 함수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400" dirty="0" smtClean="0"/>
              <a:t>(* </a:t>
            </a:r>
            <a:r>
              <a:rPr lang="en-US" altLang="ko-KR" sz="1400" dirty="0" err="1" smtClean="0"/>
              <a:t>Mybook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테이블 생성은 </a:t>
            </a:r>
            <a:r>
              <a:rPr lang="ko-KR" altLang="en-US" sz="1400" dirty="0" err="1" smtClean="0"/>
              <a:t>웹페이지</a:t>
            </a:r>
            <a:r>
              <a:rPr lang="ko-KR" altLang="en-US" sz="1400" dirty="0" smtClean="0"/>
              <a:t> 스크립트 참조</a:t>
            </a:r>
            <a:r>
              <a:rPr lang="en-US" altLang="ko-KR" sz="1400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962974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latin typeface="+mn-ea"/>
                <a:ea typeface="+mn-ea"/>
              </a:rPr>
              <a:t>Mybook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166006"/>
              </p:ext>
            </p:extLst>
          </p:nvPr>
        </p:nvGraphicFramePr>
        <p:xfrm>
          <a:off x="1043608" y="2255198"/>
          <a:ext cx="1683004" cy="1167384"/>
        </p:xfrm>
        <a:graphic>
          <a:graphicData uri="http://schemas.openxmlformats.org/drawingml/2006/table">
            <a:tbl>
              <a:tblPr/>
              <a:tblGrid>
                <a:gridCol w="841502"/>
                <a:gridCol w="841502"/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price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470176" y="2210599"/>
            <a:ext cx="41895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price+100</a:t>
            </a:r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Mybook</a:t>
            </a:r>
            <a:endParaRPr lang="en-US" altLang="ko-KR" sz="1400" dirty="0" smtClean="0"/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=3;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051332" y="3462784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SELECT </a:t>
            </a:r>
            <a:r>
              <a:rPr lang="en-US" altLang="ko-KR" sz="1400" dirty="0" smtClean="0"/>
              <a:t>   SUM(price</a:t>
            </a:r>
            <a:r>
              <a:rPr lang="en-US" altLang="ko-KR" sz="1400" dirty="0"/>
              <a:t>), AVG(price), COUNT(*), COUNT(price)</a:t>
            </a:r>
          </a:p>
          <a:p>
            <a:r>
              <a:rPr lang="en-US" altLang="ko-KR" sz="1400" dirty="0"/>
              <a:t>FROM </a:t>
            </a: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Mybook</a:t>
            </a:r>
            <a:r>
              <a:rPr lang="en-US" altLang="ko-KR" sz="1400" dirty="0"/>
              <a:t>;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1114931" y="4919444"/>
            <a:ext cx="7776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SELECT </a:t>
            </a:r>
            <a:r>
              <a:rPr lang="en-US" altLang="ko-KR" sz="1400" dirty="0" smtClean="0"/>
              <a:t>   SUM(price</a:t>
            </a:r>
            <a:r>
              <a:rPr lang="en-US" altLang="ko-KR" sz="1400" dirty="0"/>
              <a:t>), AVG(price), COUNT(*)</a:t>
            </a:r>
          </a:p>
          <a:p>
            <a:r>
              <a:rPr lang="en-US" altLang="ko-KR" sz="1400" dirty="0"/>
              <a:t>FROM </a:t>
            </a: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Mybook</a:t>
            </a:r>
            <a:endParaRPr lang="en-US" altLang="ko-KR" sz="1400" dirty="0"/>
          </a:p>
          <a:p>
            <a:r>
              <a:rPr lang="en-US" altLang="ko-KR" sz="1400" dirty="0"/>
              <a:t>WHERE </a:t>
            </a: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&gt; = 4;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381" y="2203694"/>
            <a:ext cx="1179860" cy="6705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31" y="4048443"/>
            <a:ext cx="4848225" cy="6572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931" y="5678088"/>
            <a:ext cx="3657600" cy="6381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r>
              <a:rPr lang="ko-KR" altLang="en-US" dirty="0" smtClean="0"/>
              <a:t>내장함수</a:t>
            </a:r>
            <a:endParaRPr lang="en-US" altLang="ko-KR" dirty="0" smtClean="0"/>
          </a:p>
          <a:p>
            <a:r>
              <a:rPr lang="ko-KR" altLang="en-US" dirty="0" smtClean="0"/>
              <a:t>부속질의</a:t>
            </a:r>
            <a:endParaRPr lang="en-US" altLang="ko-KR" dirty="0" smtClean="0"/>
          </a:p>
          <a:p>
            <a:r>
              <a:rPr lang="ko-KR" altLang="en-US" sz="2000" dirty="0" err="1" smtClean="0"/>
              <a:t>뷰</a:t>
            </a:r>
            <a:endParaRPr lang="en-US" altLang="ko-KR" sz="2000" dirty="0" smtClean="0"/>
          </a:p>
          <a:p>
            <a:r>
              <a:rPr lang="ko-KR" altLang="en-US" sz="2000" dirty="0" smtClean="0"/>
              <a:t>인덱스</a:t>
            </a:r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NULL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NULL </a:t>
            </a:r>
            <a:r>
              <a:rPr lang="ko-KR" altLang="en-US" dirty="0" smtClean="0"/>
              <a:t>값을 확인하는 방법 </a:t>
            </a:r>
            <a:r>
              <a:rPr lang="en-US" altLang="ko-KR" dirty="0" smtClean="0"/>
              <a:t>– IS NULL, IS NOT NULL</a:t>
            </a:r>
          </a:p>
          <a:p>
            <a:pPr lvl="1"/>
            <a:r>
              <a:rPr lang="en-US" altLang="ko-KR" sz="1400" b="0" dirty="0" smtClean="0"/>
              <a:t>NULL </a:t>
            </a:r>
            <a:r>
              <a:rPr lang="ko-KR" altLang="en-US" sz="1400" b="0" dirty="0" smtClean="0"/>
              <a:t>값을 찾을 때는 ‘</a:t>
            </a:r>
            <a:r>
              <a:rPr lang="en-US" altLang="ko-KR" sz="1400" b="0" dirty="0" smtClean="0"/>
              <a:t>=’ </a:t>
            </a:r>
            <a:r>
              <a:rPr lang="ko-KR" altLang="en-US" sz="1400" b="0" dirty="0" smtClean="0"/>
              <a:t>연산자가 아닌 ‘</a:t>
            </a:r>
            <a:r>
              <a:rPr lang="en-US" altLang="ko-KR" sz="1400" b="0" dirty="0" smtClean="0"/>
              <a:t>IS NULL</a:t>
            </a:r>
            <a:r>
              <a:rPr lang="ko-KR" altLang="en-US" sz="1400" b="0" dirty="0" smtClean="0"/>
              <a:t>’을 사용</a:t>
            </a:r>
            <a:r>
              <a:rPr lang="en-US" altLang="ko-KR" sz="1400" b="0" dirty="0" smtClean="0"/>
              <a:t>, </a:t>
            </a:r>
          </a:p>
          <a:p>
            <a:pPr lvl="1"/>
            <a:r>
              <a:rPr lang="en-US" altLang="ko-KR" sz="1400" b="0" dirty="0" smtClean="0"/>
              <a:t>NULL</a:t>
            </a:r>
            <a:r>
              <a:rPr lang="ko-KR" altLang="en-US" sz="1400" b="0" dirty="0" smtClean="0"/>
              <a:t>이 아닌 값을 찾을 때는 ‘＜＞’ 연산자가 아닌 ‘</a:t>
            </a:r>
            <a:r>
              <a:rPr lang="en-US" altLang="ko-KR" sz="1400" b="0" dirty="0" smtClean="0"/>
              <a:t>IS NOT NULL</a:t>
            </a:r>
            <a:r>
              <a:rPr lang="ko-KR" altLang="en-US" sz="1400" b="0" dirty="0" smtClean="0"/>
              <a:t>’을 사용함</a:t>
            </a:r>
            <a:endParaRPr lang="ko-KR" altLang="en-US" sz="14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971599" y="2499970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latin typeface="+mn-ea"/>
                <a:ea typeface="+mn-ea"/>
              </a:rPr>
              <a:t>Mybook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159222"/>
              </p:ext>
            </p:extLst>
          </p:nvPr>
        </p:nvGraphicFramePr>
        <p:xfrm>
          <a:off x="1043607" y="2792194"/>
          <a:ext cx="1683004" cy="1167384"/>
        </p:xfrm>
        <a:graphic>
          <a:graphicData uri="http://schemas.openxmlformats.org/drawingml/2006/table">
            <a:tbl>
              <a:tblPr/>
              <a:tblGrid>
                <a:gridCol w="841502"/>
                <a:gridCol w="841502"/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price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971599" y="4318089"/>
            <a:ext cx="7776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*</a:t>
            </a:r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Mybook</a:t>
            </a:r>
            <a:endParaRPr lang="en-US" altLang="ko-KR" sz="1400" dirty="0" smtClean="0"/>
          </a:p>
          <a:p>
            <a:r>
              <a:rPr lang="en-US" altLang="ko-KR" sz="1400" b="1" dirty="0" smtClean="0"/>
              <a:t>WHERE 	price IS NULL;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945331" y="5489875"/>
            <a:ext cx="49685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*</a:t>
            </a:r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Mybook</a:t>
            </a:r>
            <a:endParaRPr lang="en-US" altLang="ko-KR" sz="1400" dirty="0" smtClean="0"/>
          </a:p>
          <a:p>
            <a:r>
              <a:rPr lang="en-US" altLang="ko-KR" sz="1400" b="1" dirty="0" smtClean="0"/>
              <a:t>WHERE 	price = '';</a:t>
            </a:r>
            <a:endParaRPr lang="ko-KR" altLang="en-US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607" y="4335674"/>
            <a:ext cx="1333500" cy="504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932" y="5653714"/>
            <a:ext cx="146685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NULL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NVL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값을 다른 값으로 대치하여 연산하거나 다른 값으로 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971600" y="1556792"/>
            <a:ext cx="77768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NVL(</a:t>
            </a:r>
            <a:r>
              <a:rPr lang="ko-KR" altLang="en-US" sz="1400" dirty="0" smtClean="0"/>
              <a:t>속성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) 	/* </a:t>
            </a:r>
            <a:r>
              <a:rPr lang="ko-KR" altLang="en-US" sz="1400" dirty="0" smtClean="0"/>
              <a:t>속성 값이 </a:t>
            </a:r>
            <a:r>
              <a:rPr lang="en-US" altLang="ko-KR" sz="1400" dirty="0" smtClean="0"/>
              <a:t>NULL</a:t>
            </a:r>
            <a:r>
              <a:rPr lang="ko-KR" altLang="en-US" sz="1400" dirty="0" smtClean="0"/>
              <a:t>이면 </a:t>
            </a:r>
            <a:r>
              <a:rPr lang="en-US" altLang="ko-KR" sz="1400" dirty="0" smtClean="0"/>
              <a:t>'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'</a:t>
            </a:r>
            <a:r>
              <a:rPr lang="ko-KR" altLang="en-US" sz="1400" dirty="0" smtClean="0"/>
              <a:t>으로 대치한다 *</a:t>
            </a:r>
            <a:r>
              <a:rPr lang="en-US" altLang="ko-KR" sz="1400" dirty="0" smtClean="0"/>
              <a:t>/</a:t>
            </a:r>
            <a:endParaRPr lang="ko-KR" altLang="en-US" sz="1400" dirty="0"/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22113"/>
              </p:ext>
            </p:extLst>
          </p:nvPr>
        </p:nvGraphicFramePr>
        <p:xfrm>
          <a:off x="539552" y="2204104"/>
          <a:ext cx="7848872" cy="1282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422883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4-10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전화번호가 포함된 고객목록을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전화번호가 없는 고객은 </a:t>
                      </a:r>
                      <a:endParaRPr lang="en-US" altLang="ko-KR" sz="1400" b="1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연락처없음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표시한다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39552" y="2996192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name "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", NVL(phone, '</a:t>
            </a:r>
            <a:r>
              <a:rPr lang="ko-KR" altLang="en-US" sz="1400" dirty="0" err="1" smtClean="0"/>
              <a:t>연락처없음</a:t>
            </a:r>
            <a:r>
              <a:rPr lang="en-US" altLang="ko-KR" sz="1400" dirty="0" smtClean="0"/>
              <a:t>') "</a:t>
            </a:r>
            <a:r>
              <a:rPr lang="ko-KR" altLang="en-US" sz="1400" dirty="0" smtClean="0"/>
              <a:t>전화번호</a:t>
            </a:r>
            <a:r>
              <a:rPr lang="en-US" altLang="ko-KR" sz="1400" dirty="0" smtClean="0"/>
              <a:t>"</a:t>
            </a:r>
          </a:p>
          <a:p>
            <a:r>
              <a:rPr lang="en-US" altLang="ko-KR" sz="1400" dirty="0" smtClean="0"/>
              <a:t>FROM 	Customer;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85" y="3743359"/>
            <a:ext cx="1649718" cy="148583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ROWNUM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내장 함수는 아니지만 자주 사용되는 문법임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오라클에서</a:t>
            </a:r>
            <a:r>
              <a:rPr lang="ko-KR" altLang="en-US" dirty="0" smtClean="0"/>
              <a:t> 내부적으로 생성되는 가상 </a:t>
            </a:r>
            <a:r>
              <a:rPr lang="ko-KR" altLang="en-US" dirty="0" err="1" smtClean="0"/>
              <a:t>컬럼으로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조회 결과의 순번을 나타냄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자료를 일부분만 확인하여 처리할 때 유용함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6801206"/>
              </p:ext>
            </p:extLst>
          </p:nvPr>
        </p:nvGraphicFramePr>
        <p:xfrm>
          <a:off x="827584" y="2492896"/>
          <a:ext cx="7632848" cy="1080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48"/>
              </a:tblGrid>
              <a:tr h="422883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4-11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 목록에서 고객번호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전화번호를 앞의 두 명만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27584" y="3219241"/>
            <a:ext cx="7776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ROWNUM “</a:t>
            </a:r>
            <a:r>
              <a:rPr lang="ko-KR" altLang="en-US" sz="1400" dirty="0" smtClean="0"/>
              <a:t>순번</a:t>
            </a:r>
            <a:r>
              <a:rPr lang="en-US" altLang="ko-KR" sz="1400" dirty="0" smtClean="0"/>
              <a:t>“, 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, name, phone</a:t>
            </a:r>
          </a:p>
          <a:p>
            <a:r>
              <a:rPr lang="en-US" altLang="ko-KR" sz="1400" dirty="0" smtClean="0"/>
              <a:t>FROM 	Customer</a:t>
            </a:r>
          </a:p>
          <a:p>
            <a:r>
              <a:rPr lang="en-US" altLang="ko-KR" sz="1400" dirty="0" smtClean="0"/>
              <a:t>WHERE     ROWNUM  &lt;=2;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149080"/>
            <a:ext cx="2562225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44194" y="980728"/>
            <a:ext cx="8012114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en-US" altLang="ko-KR" sz="1600" b="1" dirty="0" smtClean="0"/>
              <a:t>2. </a:t>
            </a:r>
            <a:r>
              <a:rPr lang="en-US" altLang="ko-KR" sz="1600" b="1" dirty="0" err="1"/>
              <a:t>Mybook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테이블을 생성하고 </a:t>
            </a:r>
            <a:r>
              <a:rPr lang="en-US" altLang="ko-KR" sz="1600" b="1" dirty="0"/>
              <a:t>NULL</a:t>
            </a:r>
            <a:r>
              <a:rPr lang="ko-KR" altLang="en-US" sz="1600" b="1" dirty="0"/>
              <a:t>에 관한 다음 </a:t>
            </a:r>
            <a:r>
              <a:rPr lang="en-US" altLang="ko-KR" sz="1600" b="1" dirty="0"/>
              <a:t>SQL </a:t>
            </a:r>
            <a:r>
              <a:rPr lang="ko-KR" altLang="en-US" sz="1600" b="1" dirty="0"/>
              <a:t>문에 답하시오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질의의 결과를 </a:t>
            </a:r>
            <a:r>
              <a:rPr lang="ko-KR" altLang="en-US" sz="1600" b="1" dirty="0" smtClean="0"/>
              <a:t>        </a:t>
            </a:r>
            <a:endParaRPr lang="en-US" altLang="ko-KR" sz="1600" b="1" dirty="0" smtClean="0"/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</a:t>
            </a:r>
            <a:r>
              <a:rPr lang="ko-KR" altLang="en-US" sz="1600" b="1" dirty="0" smtClean="0"/>
              <a:t>보면서 </a:t>
            </a:r>
            <a:r>
              <a:rPr lang="en-US" altLang="ko-KR" sz="1600" b="1" dirty="0" smtClean="0"/>
              <a:t>NULL</a:t>
            </a:r>
            <a:r>
              <a:rPr lang="ko-KR" altLang="en-US" sz="1600" b="1" dirty="0"/>
              <a:t>에 대한 개념을 정리해보시오</a:t>
            </a:r>
            <a:r>
              <a:rPr lang="en-US" altLang="ko-KR" sz="1600" b="1" dirty="0" smtClean="0"/>
              <a:t>.</a:t>
            </a:r>
          </a:p>
          <a:p>
            <a:endParaRPr lang="en-US" altLang="ko-KR" sz="200" b="1" dirty="0" smtClean="0"/>
          </a:p>
          <a:p>
            <a:pPr>
              <a:lnSpc>
                <a:spcPct val="100000"/>
              </a:lnSpc>
            </a:pP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88840"/>
            <a:ext cx="3384376" cy="30211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350" y="1844825"/>
            <a:ext cx="4141489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0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11560" y="980728"/>
            <a:ext cx="8064896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en-US" altLang="ko-KR" sz="1600" b="1" dirty="0" smtClean="0"/>
              <a:t>3. ROWNUM</a:t>
            </a:r>
            <a:r>
              <a:rPr lang="ko-KR" altLang="en-US" sz="1600" b="1" dirty="0" smtClean="0"/>
              <a:t>에 </a:t>
            </a:r>
            <a:r>
              <a:rPr lang="ko-KR" altLang="en-US" sz="1600" b="1" dirty="0"/>
              <a:t>관한 다음 </a:t>
            </a:r>
            <a:r>
              <a:rPr lang="en-US" altLang="ko-KR" sz="1600" b="1" dirty="0"/>
              <a:t>SQL </a:t>
            </a:r>
            <a:r>
              <a:rPr lang="ko-KR" altLang="en-US" sz="1600" b="1" dirty="0"/>
              <a:t>문에 답하시오</a:t>
            </a:r>
            <a:r>
              <a:rPr lang="en-US" altLang="ko-KR" sz="1600" b="1" dirty="0"/>
              <a:t>. </a:t>
            </a:r>
            <a:r>
              <a:rPr lang="ko-KR" altLang="en-US" sz="1600" b="1" dirty="0" smtClean="0"/>
              <a:t>데이터는 마당서점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데이터베이스를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 이용한다</a:t>
            </a:r>
            <a:r>
              <a:rPr lang="en-US" altLang="ko-KR" sz="1600" b="1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5927998" cy="47207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271" y="4149080"/>
            <a:ext cx="4464496" cy="10801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SELECT</a:t>
            </a:r>
            <a:r>
              <a:rPr lang="ko-KR" altLang="en-US" sz="1200"/>
              <a:t> </a:t>
            </a:r>
            <a:r>
              <a:rPr lang="en-US" altLang="ko-KR" sz="1200"/>
              <a:t>*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FROM  (SELECT * FROM Book ORDER BY Price) b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WHERE ROWNUM &lt;= 5;</a:t>
            </a:r>
          </a:p>
          <a:p>
            <a:pPr>
              <a:lnSpc>
                <a:spcPct val="150000"/>
              </a:lnSpc>
            </a:pPr>
            <a:endParaRPr lang="ko-KR" alt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val="583187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스칼라 부속질의 </a:t>
            </a:r>
            <a:r>
              <a:rPr lang="en-US" altLang="ko-KR" dirty="0" smtClean="0"/>
              <a:t>– SELECT </a:t>
            </a:r>
            <a:r>
              <a:rPr lang="ko-KR" altLang="en-US" dirty="0" smtClean="0"/>
              <a:t>부속질의</a:t>
            </a:r>
            <a:endParaRPr lang="en-US" altLang="ko-KR" dirty="0" smtClean="0"/>
          </a:p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FROM </a:t>
            </a:r>
            <a:r>
              <a:rPr lang="ko-KR" altLang="en-US" dirty="0" smtClean="0"/>
              <a:t>부속질의</a:t>
            </a:r>
            <a:endParaRPr lang="en-US" altLang="ko-KR" dirty="0" smtClean="0"/>
          </a:p>
          <a:p>
            <a:r>
              <a:rPr lang="ko-KR" altLang="en-US" dirty="0" smtClean="0"/>
              <a:t>중첩질의 </a:t>
            </a:r>
            <a:r>
              <a:rPr lang="en-US" altLang="ko-KR" dirty="0" smtClean="0"/>
              <a:t>– WHERE </a:t>
            </a:r>
            <a:r>
              <a:rPr lang="ko-KR" altLang="en-US" dirty="0" smtClean="0"/>
              <a:t>부속질의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부속질의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subquery</a:t>
            </a:r>
            <a:r>
              <a:rPr lang="en-US" altLang="ko-KR" dirty="0" smtClean="0"/>
              <a:t>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 algn="just"/>
            <a:r>
              <a:rPr lang="ko-KR" altLang="en-US" sz="1400" dirty="0" smtClean="0">
                <a:latin typeface="+mn-ea"/>
              </a:rPr>
              <a:t>하나의 </a:t>
            </a:r>
            <a:r>
              <a:rPr lang="en-US" altLang="ko-KR" sz="1400" dirty="0" smtClean="0">
                <a:latin typeface="+mn-ea"/>
              </a:rPr>
              <a:t>SQL </a:t>
            </a:r>
            <a:r>
              <a:rPr lang="ko-KR" altLang="en-US" sz="1400" dirty="0" smtClean="0">
                <a:latin typeface="+mn-ea"/>
              </a:rPr>
              <a:t>문 안에 다른 </a:t>
            </a:r>
            <a:r>
              <a:rPr lang="en-US" altLang="ko-KR" sz="1400" dirty="0" smtClean="0">
                <a:latin typeface="+mn-ea"/>
              </a:rPr>
              <a:t>SQL </a:t>
            </a:r>
            <a:r>
              <a:rPr lang="ko-KR" altLang="en-US" sz="1400" dirty="0" smtClean="0">
                <a:latin typeface="+mn-ea"/>
              </a:rPr>
              <a:t>문이 중첩된</a:t>
            </a:r>
            <a:r>
              <a:rPr lang="en-US" altLang="ko-KR" sz="1400" dirty="0" smtClean="0">
                <a:latin typeface="+mn-ea"/>
              </a:rPr>
              <a:t>nested </a:t>
            </a:r>
            <a:r>
              <a:rPr lang="ko-KR" altLang="en-US" sz="1400" dirty="0" smtClean="0">
                <a:latin typeface="+mn-ea"/>
              </a:rPr>
              <a:t>질의를 말함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 algn="just"/>
            <a:r>
              <a:rPr lang="ko-KR" altLang="en-US" sz="1400" dirty="0" smtClean="0">
                <a:latin typeface="+mn-ea"/>
              </a:rPr>
              <a:t>다른 테이블에서 가져온 데이터로 현재 테이블에 있는 정보를 찾거나 가공할 때 사용함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 algn="just"/>
            <a:r>
              <a:rPr lang="ko-KR" altLang="en-US" sz="1400" dirty="0" smtClean="0">
                <a:latin typeface="+mn-ea"/>
              </a:rPr>
              <a:t>보통 데이터가 대량일 때 데이터를 모두 합쳐서 연산하는 조인보다 필요한 데이터만 찾아서 공급해주는 부속질의가 성능이 더 좋음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 algn="just"/>
            <a:r>
              <a:rPr lang="ko-KR" altLang="en-US" sz="1400" dirty="0" err="1" smtClean="0">
                <a:latin typeface="+mn-ea"/>
              </a:rPr>
              <a:t>주질의</a:t>
            </a:r>
            <a:r>
              <a:rPr lang="en-US" altLang="ko-KR" sz="1400" dirty="0" smtClean="0">
                <a:latin typeface="+mn-ea"/>
              </a:rPr>
              <a:t>(main query, </a:t>
            </a:r>
            <a:r>
              <a:rPr lang="ko-KR" altLang="en-US" sz="1400" dirty="0" smtClean="0">
                <a:latin typeface="+mn-ea"/>
              </a:rPr>
              <a:t>외부질의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와 부속질의</a:t>
            </a:r>
            <a:r>
              <a:rPr lang="en-US" altLang="ko-KR" sz="1400" dirty="0" smtClean="0">
                <a:latin typeface="+mn-ea"/>
              </a:rPr>
              <a:t>(sub query, </a:t>
            </a:r>
            <a:r>
              <a:rPr lang="ko-KR" altLang="en-US" sz="1400" dirty="0" smtClean="0">
                <a:latin typeface="+mn-ea"/>
              </a:rPr>
              <a:t>내부질의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로 구성됨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43608" y="3356992"/>
            <a:ext cx="5184576" cy="2400657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SELECT 	SUM(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saleprice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)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FROM 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	Orders 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WHERE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custid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 =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96656" y="4653135"/>
            <a:ext cx="308751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(SELECT 	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custid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FROM  	Customer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WHERE     name = '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박지성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')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3479147"/>
            <a:ext cx="200086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주 질의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(main query)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5896" y="3479146"/>
            <a:ext cx="199445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부속질의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(sub query)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5400000">
            <a:off x="1259632" y="4010407"/>
            <a:ext cx="4320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3779912" y="4197856"/>
            <a:ext cx="8640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53354" y="578622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부속질의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283707"/>
              </p:ext>
            </p:extLst>
          </p:nvPr>
        </p:nvGraphicFramePr>
        <p:xfrm>
          <a:off x="611559" y="1628799"/>
          <a:ext cx="7920881" cy="3174518"/>
        </p:xfrm>
        <a:graphic>
          <a:graphicData uri="http://schemas.openxmlformats.org/drawingml/2006/table">
            <a:tbl>
              <a:tblPr/>
              <a:tblGrid>
                <a:gridCol w="1584177"/>
                <a:gridCol w="1008112"/>
                <a:gridCol w="1872208"/>
                <a:gridCol w="3456384"/>
              </a:tblGrid>
              <a:tr h="360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명칭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영문 및 동의어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808176"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스칼라 부속질의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scalar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subquery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절에서 사용되며 단일 값을 반환하기 때문에 스칼라 부속질의라고 함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8176"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ko-KR" altLang="en-US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인라인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inline view,</a:t>
                      </a:r>
                    </a:p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table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subquery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절에서 결과를 </a:t>
                      </a:r>
                      <a:r>
                        <a:rPr lang="ko-KR" altLang="en-US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(view)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형태로 반환하기 때문에 </a:t>
                      </a:r>
                      <a:r>
                        <a:rPr lang="ko-KR" altLang="en-US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인라인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뷰라고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함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0976"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중첩질의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nested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subquery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predicate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subquery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절에 술어와 같이 사용되며 결과를 한정시키기 위해 사용됨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상관 혹은 비상관 형태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26876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부속질의의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스칼라 부속질의</a:t>
            </a:r>
            <a:r>
              <a:rPr lang="en-US" altLang="ko-KR" dirty="0" smtClean="0"/>
              <a:t> – SELECT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스칼라 부속질의</a:t>
            </a:r>
            <a:r>
              <a:rPr lang="en-US" altLang="ko-KR" dirty="0" smtClean="0"/>
              <a:t>(scalar </a:t>
            </a:r>
            <a:r>
              <a:rPr lang="en-US" altLang="ko-KR" dirty="0" err="1" smtClean="0"/>
              <a:t>subquery</a:t>
            </a:r>
            <a:r>
              <a:rPr lang="en-US" altLang="ko-KR" dirty="0" smtClean="0"/>
              <a:t>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 algn="just"/>
            <a:r>
              <a:rPr lang="en-US" altLang="ko-KR" sz="1400" dirty="0" smtClean="0">
                <a:latin typeface="+mn-ea"/>
              </a:rPr>
              <a:t>SELECT </a:t>
            </a:r>
            <a:r>
              <a:rPr lang="ko-KR" altLang="en-US" sz="1400" dirty="0" smtClean="0">
                <a:latin typeface="+mn-ea"/>
              </a:rPr>
              <a:t>절에서 사용되는 부속질의로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부속질의의 결과 값을 단일 행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단일 열의 스칼라 값으로 반환함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 algn="just"/>
            <a:r>
              <a:rPr lang="ko-KR" altLang="en-US" sz="1400" dirty="0" smtClean="0">
                <a:latin typeface="+mn-ea"/>
              </a:rPr>
              <a:t>스칼라 부속질의는 원칙적으로 스칼라 값이 들어갈 수 있는 모든 곳에 사용 가능하며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일반적으로 </a:t>
            </a:r>
            <a:r>
              <a:rPr lang="en-US" altLang="ko-KR" sz="1400" dirty="0" smtClean="0">
                <a:latin typeface="+mn-ea"/>
              </a:rPr>
              <a:t>SELECT </a:t>
            </a:r>
            <a:r>
              <a:rPr lang="ko-KR" altLang="en-US" sz="1400" dirty="0" smtClean="0">
                <a:latin typeface="+mn-ea"/>
              </a:rPr>
              <a:t>문과 </a:t>
            </a:r>
            <a:r>
              <a:rPr lang="en-US" altLang="ko-KR" sz="1400" dirty="0" smtClean="0">
                <a:latin typeface="+mn-ea"/>
              </a:rPr>
              <a:t>UPDATE SET </a:t>
            </a:r>
            <a:r>
              <a:rPr lang="ko-KR" altLang="en-US" sz="1400" dirty="0" smtClean="0">
                <a:latin typeface="+mn-ea"/>
              </a:rPr>
              <a:t>절에 사용됨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 algn="just"/>
            <a:r>
              <a:rPr lang="ko-KR" altLang="en-US" sz="1400" dirty="0" err="1" smtClean="0">
                <a:latin typeface="+mn-ea"/>
              </a:rPr>
              <a:t>주질의와</a:t>
            </a:r>
            <a:r>
              <a:rPr lang="ko-KR" altLang="en-US" sz="1400" dirty="0" smtClean="0">
                <a:latin typeface="+mn-ea"/>
              </a:rPr>
              <a:t> 부속질의와의 관계는 상관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비상관 모두 가능함</a:t>
            </a:r>
            <a:r>
              <a:rPr lang="en-US" altLang="ko-KR" sz="1400" dirty="0" smtClean="0">
                <a:latin typeface="+mn-ea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5576" y="521585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스칼라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부속질의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99592" y="3088471"/>
            <a:ext cx="6741542" cy="20313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custid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                                                	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                                                              , SUM(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saleprice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   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343025" indent="-1343025"/>
            <a:r>
              <a:rPr lang="en-US" altLang="ko-KR" sz="1400" dirty="0" smtClean="0">
                <a:solidFill>
                  <a:schemeClr val="tx1"/>
                </a:solidFill>
              </a:rPr>
              <a:t>FROM   	Orders od</a:t>
            </a:r>
          </a:p>
          <a:p>
            <a:pPr marL="1343025" indent="-1343025"/>
            <a:r>
              <a:rPr lang="en-US" altLang="ko-KR" sz="1400" dirty="0" smtClean="0">
                <a:solidFill>
                  <a:schemeClr val="tx1"/>
                </a:solidFill>
              </a:rPr>
              <a:t>GROUP BY    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custid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95736" y="3756287"/>
            <a:ext cx="3099358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(SELECT name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FROM   Customer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cs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WHERE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cs.custid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=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od.custid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6124" y="3255829"/>
            <a:ext cx="72327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주질의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54743" y="3231225"/>
            <a:ext cx="150393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스칼라 부속질의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rot="5400000">
            <a:off x="1259632" y="3770114"/>
            <a:ext cx="4320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5400000">
            <a:off x="3995936" y="3760589"/>
            <a:ext cx="4320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스칼라 부속질의</a:t>
            </a:r>
            <a:r>
              <a:rPr lang="en-US" altLang="ko-KR" dirty="0" smtClean="0"/>
              <a:t> – SELECT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8464475"/>
              </p:ext>
            </p:extLst>
          </p:nvPr>
        </p:nvGraphicFramePr>
        <p:xfrm>
          <a:off x="663799" y="1350640"/>
          <a:ext cx="7796633" cy="66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175084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4-12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마당서점의 고객별 판매액을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결과는 고객이름과 고객별 판매액을 출력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75084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11560" y="2060848"/>
            <a:ext cx="6655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2050" indent="-1162050"/>
            <a:r>
              <a:rPr lang="en-US" altLang="ko-KR" sz="1400" dirty="0" smtClean="0"/>
              <a:t>SELECT         ( SELECT name</a:t>
            </a:r>
          </a:p>
          <a:p>
            <a:pPr marL="1162050" indent="-1162050"/>
            <a:r>
              <a:rPr lang="en-US" altLang="ko-KR" sz="1400" dirty="0"/>
              <a:t> </a:t>
            </a:r>
            <a:r>
              <a:rPr lang="en-US" altLang="ko-KR" sz="1400" dirty="0" smtClean="0"/>
              <a:t>                   FROM Customer </a:t>
            </a:r>
            <a:r>
              <a:rPr lang="en-US" altLang="ko-KR" sz="1400" dirty="0" err="1" smtClean="0"/>
              <a:t>cs</a:t>
            </a:r>
            <a:endParaRPr lang="en-US" altLang="ko-KR" sz="1400" dirty="0" smtClean="0"/>
          </a:p>
          <a:p>
            <a:pPr marL="1162050" indent="-1162050"/>
            <a:r>
              <a:rPr lang="en-US" altLang="ko-KR" sz="1400" dirty="0"/>
              <a:t> </a:t>
            </a:r>
            <a:r>
              <a:rPr lang="en-US" altLang="ko-KR" sz="1400" dirty="0" smtClean="0"/>
              <a:t>                   WHERE </a:t>
            </a:r>
            <a:r>
              <a:rPr lang="en-US" altLang="ko-KR" sz="1400" dirty="0" err="1" smtClean="0"/>
              <a:t>cs.custid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od.custid</a:t>
            </a:r>
            <a:r>
              <a:rPr lang="en-US" altLang="ko-KR" sz="1400" dirty="0" smtClean="0"/>
              <a:t> ) "name", SUM(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) "total"</a:t>
            </a:r>
          </a:p>
          <a:p>
            <a:r>
              <a:rPr lang="en-US" altLang="ko-KR" sz="1400" dirty="0" smtClean="0"/>
              <a:t>FROM 	    Orders </a:t>
            </a:r>
            <a:r>
              <a:rPr lang="en-US" altLang="ko-KR" sz="1400" dirty="0" err="1" smtClean="0"/>
              <a:t>od</a:t>
            </a:r>
            <a:endParaRPr lang="en-US" altLang="ko-KR" sz="1400" dirty="0" smtClean="0"/>
          </a:p>
          <a:p>
            <a:pPr marL="1162050" indent="-1162050"/>
            <a:r>
              <a:rPr lang="en-US" altLang="ko-KR" sz="1400" dirty="0" smtClean="0"/>
              <a:t>GROUP BY     </a:t>
            </a:r>
            <a:r>
              <a:rPr lang="en-US" altLang="ko-KR" sz="1400" dirty="0" err="1" smtClean="0"/>
              <a:t>od.custid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73" y="3645024"/>
            <a:ext cx="1076325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내장 함수의 의미를 알아보고 자주 사용되는 내장 함수 몇 가지를 직접 실습해본다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부속질의의 의미와 종류를 알아보고 직접 실습해본다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뷰의</a:t>
            </a:r>
            <a:r>
              <a:rPr lang="ko-KR" altLang="en-US" sz="1400" dirty="0" smtClean="0"/>
              <a:t> 의미를 알아보고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뷰를</a:t>
            </a:r>
            <a:r>
              <a:rPr lang="ko-KR" altLang="en-US" sz="1400" dirty="0" smtClean="0"/>
              <a:t> 직접 생성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삭제해본다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데이터베이스의 저장 구조와 인덱스의 관계를 알아보고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인덱스를 직접 생성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삭제해본다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스칼라 부속질의</a:t>
            </a:r>
            <a:r>
              <a:rPr lang="en-US" altLang="ko-KR" dirty="0" smtClean="0"/>
              <a:t> – SELECT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33004" y="1508433"/>
            <a:ext cx="5072098" cy="954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 </a:t>
            </a:r>
            <a:r>
              <a:rPr lang="en-US" altLang="ko-KR" sz="1400" dirty="0" smtClean="0">
                <a:solidFill>
                  <a:schemeClr val="tx1"/>
                </a:solidFill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custid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  	SUM(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saleprice</a:t>
            </a:r>
            <a:r>
              <a:rPr lang="en-US" altLang="ko-KR" sz="1400" dirty="0">
                <a:solidFill>
                  <a:schemeClr val="tx1"/>
                </a:solidFill>
              </a:rPr>
              <a:t>)  </a:t>
            </a:r>
            <a:r>
              <a:rPr lang="en-US" altLang="ko-KR" sz="1400" dirty="0" smtClean="0">
                <a:solidFill>
                  <a:schemeClr val="tx1"/>
                </a:solidFill>
              </a:rPr>
              <a:t>“total“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FROM   </a:t>
            </a:r>
            <a:r>
              <a:rPr lang="en-US" altLang="ko-KR" sz="1400" dirty="0" smtClean="0">
                <a:solidFill>
                  <a:schemeClr val="tx1"/>
                </a:solidFill>
              </a:rPr>
              <a:t>	Orders od 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GROUP  BY </a:t>
            </a:r>
            <a:r>
              <a:rPr lang="en-US" altLang="ko-KR" sz="1400" dirty="0" err="1">
                <a:solidFill>
                  <a:schemeClr val="tx1"/>
                </a:solidFill>
              </a:rPr>
              <a:t>custid</a:t>
            </a:r>
            <a:r>
              <a:rPr lang="en-US" altLang="ko-KR" sz="1400" dirty="0">
                <a:solidFill>
                  <a:schemeClr val="tx1"/>
                </a:solidFill>
              </a:rPr>
              <a:t> 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3004" y="3844786"/>
            <a:ext cx="5032381" cy="1600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	FROM   </a:t>
            </a:r>
            <a:r>
              <a:rPr lang="en-US" altLang="ko-KR" sz="1400" dirty="0" smtClean="0">
                <a:solidFill>
                  <a:schemeClr val="tx1"/>
                </a:solidFill>
              </a:rPr>
              <a:t>Customer </a:t>
            </a:r>
            <a:r>
              <a:rPr lang="en-US" altLang="ko-KR" sz="1400" dirty="0" err="1">
                <a:solidFill>
                  <a:schemeClr val="tx1"/>
                </a:solidFill>
              </a:rPr>
              <a:t>cs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	WHERE  </a:t>
            </a:r>
            <a:r>
              <a:rPr lang="en-US" altLang="ko-KR" sz="1400" dirty="0" err="1">
                <a:solidFill>
                  <a:schemeClr val="tx1"/>
                </a:solidFill>
              </a:rPr>
              <a:t>cs.custid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od.custid</a:t>
            </a:r>
            <a:r>
              <a:rPr lang="en-US" altLang="ko-KR" sz="1400" dirty="0" smtClean="0">
                <a:solidFill>
                  <a:schemeClr val="tx1"/>
                </a:solidFill>
              </a:rPr>
              <a:t>)      “name”,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 SUM(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saleprice</a:t>
            </a:r>
            <a:r>
              <a:rPr lang="en-US" altLang="ko-KR" sz="1400" dirty="0" smtClean="0">
                <a:solidFill>
                  <a:schemeClr val="tx1"/>
                </a:solidFill>
              </a:rPr>
              <a:t>) “total”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FROM 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Orders </a:t>
            </a:r>
            <a:r>
              <a:rPr lang="en-US" altLang="ko-KR" sz="1400" dirty="0">
                <a:solidFill>
                  <a:schemeClr val="tx1"/>
                </a:solidFill>
              </a:rPr>
              <a:t>od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GROUP </a:t>
            </a:r>
            <a:r>
              <a:rPr lang="en-US" altLang="ko-KR" sz="1400" dirty="0" smtClean="0">
                <a:solidFill>
                  <a:schemeClr val="tx1"/>
                </a:solidFill>
              </a:rPr>
              <a:t>BY </a:t>
            </a:r>
            <a:r>
              <a:rPr lang="en-US" altLang="ko-KR" sz="1400" dirty="0" err="1">
                <a:solidFill>
                  <a:schemeClr val="tx1"/>
                </a:solidFill>
              </a:rPr>
              <a:t>od.custid</a:t>
            </a:r>
            <a:r>
              <a:rPr lang="en-US" altLang="ko-KR" sz="1400" dirty="0">
                <a:solidFill>
                  <a:schemeClr val="tx1"/>
                </a:solidFill>
              </a:rPr>
              <a:t> 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44638" y="3861048"/>
            <a:ext cx="2755354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smtClean="0">
                <a:solidFill>
                  <a:schemeClr val="tx1"/>
                </a:solidFill>
              </a:rPr>
              <a:t>	name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FROM   	Customer </a:t>
            </a:r>
            <a:r>
              <a:rPr lang="en-US" altLang="ko-KR" sz="1400" dirty="0" err="1">
                <a:solidFill>
                  <a:schemeClr val="tx1"/>
                </a:solidFill>
              </a:rPr>
              <a:t>cs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WHERE  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cs.custid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od.custid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60823" y="2616634"/>
            <a:ext cx="3101068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smtClean="0">
                <a:solidFill>
                  <a:schemeClr val="tx1"/>
                </a:solidFill>
              </a:rPr>
              <a:t>	name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FROM   	Customer </a:t>
            </a:r>
            <a:r>
              <a:rPr lang="en-US" altLang="ko-KR" sz="1400" dirty="0" err="1">
                <a:solidFill>
                  <a:schemeClr val="tx1"/>
                </a:solidFill>
              </a:rPr>
              <a:t>cs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WHERE  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cs.custid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od.custid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9755" y="2619074"/>
            <a:ext cx="1843060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custid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1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의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이름은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?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5941670" y="1909217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3004200" y="3509392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5941670" y="4232523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64518" y="551723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마당서점의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고객별 판매액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865" y="1368674"/>
            <a:ext cx="1343025" cy="1295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264" y="3915735"/>
            <a:ext cx="1251626" cy="135175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스칼라 부속질의</a:t>
            </a:r>
            <a:r>
              <a:rPr lang="en-US" altLang="ko-KR" dirty="0" smtClean="0"/>
              <a:t> – SELECT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8321522"/>
              </p:ext>
            </p:extLst>
          </p:nvPr>
        </p:nvGraphicFramePr>
        <p:xfrm>
          <a:off x="663799" y="1350640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4-12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Orders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 각 주문에 맞는 도서이름을 입력하시오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52711" y="1988840"/>
            <a:ext cx="6655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UPDATE 	Orders</a:t>
            </a:r>
          </a:p>
          <a:p>
            <a:r>
              <a:rPr lang="en-US" altLang="ko-KR" sz="1400" dirty="0" smtClean="0"/>
              <a:t>SET 	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 = ( SELECT </a:t>
            </a:r>
            <a:r>
              <a:rPr lang="en-US" altLang="ko-KR" sz="1400" dirty="0" err="1" smtClean="0"/>
              <a:t>bookname</a:t>
            </a:r>
            <a:endParaRPr lang="en-US" altLang="ko-KR" sz="1400" dirty="0" smtClean="0"/>
          </a:p>
          <a:p>
            <a:pPr marL="1971675"/>
            <a:r>
              <a:rPr lang="en-US" altLang="ko-KR" sz="1400" dirty="0" smtClean="0"/>
              <a:t>   FROM Book</a:t>
            </a:r>
          </a:p>
          <a:p>
            <a:pPr marL="1971675"/>
            <a:r>
              <a:rPr lang="en-US" altLang="ko-KR" sz="1400" dirty="0" smtClean="0"/>
              <a:t>   WHERE </a:t>
            </a:r>
            <a:r>
              <a:rPr lang="en-US" altLang="ko-KR" sz="1400" dirty="0" err="1" smtClean="0"/>
              <a:t>Book.bookid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Orders.bookid</a:t>
            </a:r>
            <a:r>
              <a:rPr lang="en-US" altLang="ko-KR" sz="1400" dirty="0" smtClean="0"/>
              <a:t> );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11" y="3212976"/>
            <a:ext cx="5229225" cy="23717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- FROM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80920" cy="5472608"/>
          </a:xfrm>
        </p:spPr>
        <p:txBody>
          <a:bodyPr/>
          <a:lstStyle/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(inline view)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 algn="just"/>
            <a:r>
              <a:rPr lang="en-US" altLang="ko-KR" sz="1400" dirty="0" smtClean="0">
                <a:latin typeface="+mn-ea"/>
              </a:rPr>
              <a:t>FROM </a:t>
            </a:r>
            <a:r>
              <a:rPr lang="ko-KR" altLang="en-US" sz="1400" dirty="0" smtClean="0">
                <a:latin typeface="+mn-ea"/>
              </a:rPr>
              <a:t>절에서 사용되는 부속질의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 algn="just"/>
            <a:r>
              <a:rPr lang="ko-KR" altLang="en-US" sz="1400" dirty="0" smtClean="0">
                <a:latin typeface="+mn-ea"/>
              </a:rPr>
              <a:t>테이블 이름 대신 </a:t>
            </a:r>
            <a:r>
              <a:rPr lang="ko-KR" altLang="en-US" sz="1400" dirty="0" err="1" smtClean="0">
                <a:latin typeface="+mn-ea"/>
              </a:rPr>
              <a:t>인라인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뷰</a:t>
            </a:r>
            <a:r>
              <a:rPr lang="ko-KR" altLang="en-US" sz="1400" dirty="0" smtClean="0">
                <a:latin typeface="+mn-ea"/>
              </a:rPr>
              <a:t> 부속질의를 사용하면 보통의 테이블과 같은 형태로 사용할 수 있음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 algn="just"/>
            <a:r>
              <a:rPr lang="ko-KR" altLang="en-US" sz="1400" dirty="0" smtClean="0">
                <a:latin typeface="+mn-ea"/>
              </a:rPr>
              <a:t>부속질의 결과 반환되는 데이터는 다중 행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다중 열이어도 상관없음</a:t>
            </a:r>
            <a:r>
              <a:rPr lang="en-US" altLang="ko-KR" sz="1400" dirty="0" smtClean="0">
                <a:latin typeface="+mn-ea"/>
              </a:rPr>
              <a:t>. </a:t>
            </a:r>
          </a:p>
          <a:p>
            <a:pPr lvl="1" algn="just"/>
            <a:r>
              <a:rPr lang="ko-KR" altLang="en-US" sz="1400" dirty="0" smtClean="0">
                <a:latin typeface="+mn-ea"/>
              </a:rPr>
              <a:t>다만 가상의 테이블인 뷰 형태로 제공되어 상관 부속질의로 사용될 수는 없음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4396553"/>
              </p:ext>
            </p:extLst>
          </p:nvPr>
        </p:nvGraphicFramePr>
        <p:xfrm>
          <a:off x="827584" y="2924944"/>
          <a:ext cx="7704856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4-14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고객번호가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이하인 고객의 판매액을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(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결과는 고객이름과 고객별 판매액 출력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03067" y="3797171"/>
            <a:ext cx="657755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cs.name, SUM(</a:t>
            </a:r>
            <a:r>
              <a:rPr lang="en-US" altLang="ko-KR" sz="1400" dirty="0" err="1" smtClean="0"/>
              <a:t>od.saleprice</a:t>
            </a:r>
            <a:r>
              <a:rPr lang="en-US" altLang="ko-KR" sz="1400" dirty="0" smtClean="0"/>
              <a:t>) "total"</a:t>
            </a:r>
          </a:p>
          <a:p>
            <a:r>
              <a:rPr lang="en-US" altLang="ko-KR" sz="1400" dirty="0" smtClean="0"/>
              <a:t>FROM 	(SELECT 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, name</a:t>
            </a:r>
          </a:p>
          <a:p>
            <a:r>
              <a:rPr lang="en-US" altLang="ko-KR" sz="1400" dirty="0" smtClean="0"/>
              <a:t>	 FROM  Customer</a:t>
            </a:r>
          </a:p>
          <a:p>
            <a:r>
              <a:rPr lang="en-US" altLang="ko-KR" sz="1400" dirty="0" smtClean="0"/>
              <a:t>	 WHERE 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 &lt;= 2) </a:t>
            </a:r>
            <a:r>
              <a:rPr lang="en-US" altLang="ko-KR" sz="1400" dirty="0" err="1" smtClean="0"/>
              <a:t>cs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 smtClean="0"/>
              <a:t>	 Orders od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cs.custid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od.custid</a:t>
            </a:r>
            <a:endParaRPr lang="en-US" altLang="ko-KR" sz="1400" dirty="0" smtClean="0"/>
          </a:p>
          <a:p>
            <a:r>
              <a:rPr lang="en-US" altLang="ko-KR" sz="1400" dirty="0" smtClean="0"/>
              <a:t>GROUP BY cs.name;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622" y="3855307"/>
            <a:ext cx="1190625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- FROM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1484784"/>
            <a:ext cx="5454352" cy="25314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SELECT 	cs.name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smtClean="0">
                <a:solidFill>
                  <a:schemeClr val="tx1"/>
                </a:solidFill>
              </a:rPr>
              <a:t> SUM(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od.saleprice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r>
              <a:rPr lang="en-US" altLang="ko-KR" sz="1400" dirty="0" smtClean="0">
                <a:solidFill>
                  <a:schemeClr val="tx1"/>
                </a:solidFill>
              </a:rPr>
              <a:t>“total”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FROM  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ts val="21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                                                            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cs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       	Orders </a:t>
            </a:r>
            <a:r>
              <a:rPr lang="en-US" altLang="ko-KR" sz="1400" dirty="0">
                <a:solidFill>
                  <a:schemeClr val="tx1"/>
                </a:solidFill>
              </a:rPr>
              <a:t>od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WHERE  </a:t>
            </a:r>
            <a:r>
              <a:rPr lang="en-US" altLang="ko-KR" sz="1400" dirty="0" smtClean="0">
                <a:solidFill>
                  <a:schemeClr val="tx1"/>
                </a:solidFill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cs.custid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= </a:t>
            </a:r>
            <a:r>
              <a:rPr lang="en-US" altLang="ko-KR" sz="1400" dirty="0" err="1">
                <a:solidFill>
                  <a:schemeClr val="tx1"/>
                </a:solidFill>
              </a:rPr>
              <a:t>od.custid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GROUP </a:t>
            </a:r>
            <a:r>
              <a:rPr lang="en-US" altLang="ko-KR" sz="1400" dirty="0" smtClean="0">
                <a:solidFill>
                  <a:schemeClr val="tx1"/>
                </a:solidFill>
              </a:rPr>
              <a:t>BY </a:t>
            </a:r>
            <a:r>
              <a:rPr lang="en-US" altLang="ko-KR" sz="1400" dirty="0">
                <a:solidFill>
                  <a:schemeClr val="tx1"/>
                </a:solidFill>
              </a:rPr>
              <a:t>cs.name 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64469" y="2417363"/>
            <a:ext cx="3034554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(SELECT </a:t>
            </a:r>
            <a:r>
              <a:rPr lang="en-US" altLang="ko-KR" sz="1400" dirty="0" smtClean="0">
                <a:solidFill>
                  <a:schemeClr val="tx1"/>
                </a:solidFill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custid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smtClean="0">
                <a:solidFill>
                  <a:schemeClr val="tx1"/>
                </a:solidFill>
              </a:rPr>
              <a:t>name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FROM  	Customer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WHERE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custid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&lt;= 2)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0373" y="1505642"/>
            <a:ext cx="72327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주질의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92861" y="2417363"/>
            <a:ext cx="96212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인라인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뷰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13" name="직선 연결선 12"/>
          <p:cNvCxnSpPr>
            <a:stCxn id="11" idx="1"/>
          </p:cNvCxnSpPr>
          <p:nvPr/>
        </p:nvCxnSpPr>
        <p:spPr>
          <a:xfrm rot="10800000" flipV="1">
            <a:off x="4688805" y="2571252"/>
            <a:ext cx="504056" cy="1451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0" idx="2"/>
          </p:cNvCxnSpPr>
          <p:nvPr/>
        </p:nvCxnSpPr>
        <p:spPr>
          <a:xfrm rot="5400000">
            <a:off x="1027069" y="1946763"/>
            <a:ext cx="268287" cy="159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4518" y="407707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4-5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인라인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중첩질의 </a:t>
            </a:r>
            <a:r>
              <a:rPr lang="en-US" altLang="ko-KR" dirty="0" smtClean="0"/>
              <a:t>– WHERE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중첩질의</a:t>
            </a:r>
            <a:r>
              <a:rPr lang="en-US" altLang="ko-KR" dirty="0" smtClean="0"/>
              <a:t>(nested </a:t>
            </a:r>
            <a:r>
              <a:rPr lang="en-US" altLang="ko-KR" dirty="0" err="1" smtClean="0"/>
              <a:t>subquery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절에서 사용되는 부속질의</a:t>
            </a:r>
            <a:r>
              <a:rPr lang="en-US" altLang="ko-KR" dirty="0" smtClean="0"/>
              <a:t>. </a:t>
            </a:r>
          </a:p>
          <a:p>
            <a:pPr algn="just"/>
            <a:r>
              <a:rPr lang="en-US" altLang="ko-KR" dirty="0" smtClean="0"/>
              <a:t>WHERE </a:t>
            </a:r>
            <a:r>
              <a:rPr lang="ko-KR" altLang="en-US" dirty="0" smtClean="0"/>
              <a:t>절은 보통 데이터를 선택하는 조건 혹은 술어</a:t>
            </a:r>
            <a:r>
              <a:rPr lang="en-US" altLang="ko-KR" dirty="0" smtClean="0"/>
              <a:t>(predicate)</a:t>
            </a:r>
            <a:r>
              <a:rPr lang="ko-KR" altLang="en-US" dirty="0" smtClean="0"/>
              <a:t>와 같이 사용</a:t>
            </a:r>
            <a:r>
              <a:rPr lang="ko-KR" altLang="en-US" dirty="0"/>
              <a:t>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중첩질의를 술어 부속질의</a:t>
            </a:r>
            <a:r>
              <a:rPr lang="en-US" altLang="ko-KR" dirty="0" smtClean="0"/>
              <a:t>(predicate </a:t>
            </a:r>
            <a:r>
              <a:rPr lang="en-US" altLang="ko-KR" dirty="0" err="1" smtClean="0"/>
              <a:t>subquery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라고도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029988"/>
              </p:ext>
            </p:extLst>
          </p:nvPr>
        </p:nvGraphicFramePr>
        <p:xfrm>
          <a:off x="683568" y="2829034"/>
          <a:ext cx="7776865" cy="2472174"/>
        </p:xfrm>
        <a:graphic>
          <a:graphicData uri="http://schemas.openxmlformats.org/drawingml/2006/table">
            <a:tbl>
              <a:tblPr/>
              <a:tblGrid>
                <a:gridCol w="1440160"/>
                <a:gridCol w="2880320"/>
                <a:gridCol w="1152128"/>
                <a:gridCol w="1152128"/>
                <a:gridCol w="1152129"/>
              </a:tblGrid>
              <a:tr h="4210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술어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연산자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반환 행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반환 열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상관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1279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비교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=,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=,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=,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＜＞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단일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단일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가능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79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집합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IN, NOT IN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다중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단일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가능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79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한정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(quantified)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ALL, SOME(ANY)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다중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단일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가능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79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존재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EXISTS, NOT EXISTS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다중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다중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4518" y="249289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중첩질의 연산자의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중첩질의 </a:t>
            </a:r>
            <a:r>
              <a:rPr lang="en-US" altLang="ko-KR" dirty="0" smtClean="0"/>
              <a:t>– WHERE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비교 연산자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400" b="0" dirty="0" smtClean="0"/>
              <a:t>부속질의가 반드시 단일 행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단일 열을 반환해야 하며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아닐 경우 질의를 처리할 수 없음</a:t>
            </a:r>
            <a:r>
              <a:rPr lang="en-US" altLang="ko-KR" sz="1400" b="0" dirty="0" smtClean="0"/>
              <a:t>.</a:t>
            </a:r>
            <a:endParaRPr lang="ko-KR" altLang="en-US" sz="1400" b="0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8717480"/>
              </p:ext>
            </p:extLst>
          </p:nvPr>
        </p:nvGraphicFramePr>
        <p:xfrm>
          <a:off x="745729" y="2450381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4-15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평균 주문금액 이하의 주문에 대해서 주문번호와 금액을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24719" y="2852936"/>
            <a:ext cx="6655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</a:t>
            </a:r>
            <a:r>
              <a:rPr lang="en-US" altLang="ko-KR" sz="1400" dirty="0" err="1" smtClean="0"/>
              <a:t>orderid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saleprice</a:t>
            </a:r>
            <a:endParaRPr lang="en-US" altLang="ko-KR" sz="1400" dirty="0" smtClean="0"/>
          </a:p>
          <a:p>
            <a:r>
              <a:rPr lang="en-US" altLang="ko-KR" sz="1400" dirty="0" smtClean="0"/>
              <a:t>FROM 	Orders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 &lt;= (SELECT AVG(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                                  FROM Orders);</a:t>
            </a:r>
            <a:endParaRPr lang="ko-KR" altLang="en-US" sz="1400" dirty="0"/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5581806"/>
              </p:ext>
            </p:extLst>
          </p:nvPr>
        </p:nvGraphicFramePr>
        <p:xfrm>
          <a:off x="757536" y="4379962"/>
          <a:ext cx="7796633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4-16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각 고객의 평균 주문금액보다 큰 금액의 주문 내역에 대해서 주문번호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금액을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757883" y="5085184"/>
            <a:ext cx="6655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</a:t>
            </a:r>
            <a:r>
              <a:rPr lang="en-US" altLang="ko-KR" sz="1400" dirty="0" err="1" smtClean="0"/>
              <a:t>orderid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saleprice</a:t>
            </a:r>
            <a:endParaRPr lang="en-US" altLang="ko-KR" sz="1400" dirty="0" smtClean="0"/>
          </a:p>
          <a:p>
            <a:r>
              <a:rPr lang="en-US" altLang="ko-KR" sz="1400" dirty="0" smtClean="0"/>
              <a:t>FROM 	Orders od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 &gt; (SELECT AVG(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)</a:t>
            </a:r>
          </a:p>
          <a:p>
            <a:pPr marL="1885950"/>
            <a:r>
              <a:rPr lang="en-US" altLang="ko-KR" sz="1400" dirty="0" smtClean="0"/>
              <a:t> FROM Orders so</a:t>
            </a:r>
          </a:p>
          <a:p>
            <a:pPr marL="1885950"/>
            <a:r>
              <a:rPr lang="en-US" altLang="ko-KR" sz="1400" dirty="0" smtClean="0"/>
              <a:t> WHERE </a:t>
            </a:r>
            <a:r>
              <a:rPr lang="en-US" altLang="ko-KR" sz="1400" dirty="0" err="1" smtClean="0"/>
              <a:t>od.custid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so.custid</a:t>
            </a:r>
            <a:r>
              <a:rPr lang="en-US" altLang="ko-KR" sz="1400" dirty="0" smtClean="0"/>
              <a:t>);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2852936"/>
            <a:ext cx="1685925" cy="1171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543" y="5139481"/>
            <a:ext cx="2276475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중첩질의 </a:t>
            </a:r>
            <a:r>
              <a:rPr lang="en-US" altLang="ko-KR" dirty="0" smtClean="0"/>
              <a:t>– WHERE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 smtClean="0"/>
              <a:t>IN, NOT IN</a:t>
            </a:r>
          </a:p>
          <a:p>
            <a:pPr algn="just">
              <a:buNone/>
            </a:pPr>
            <a:r>
              <a:rPr lang="en-US" altLang="ko-KR" dirty="0" smtClean="0"/>
              <a:t>	</a:t>
            </a:r>
            <a:r>
              <a:rPr lang="en-US" altLang="ko-KR" sz="1400" b="0" dirty="0" smtClean="0"/>
              <a:t>IN </a:t>
            </a:r>
            <a:r>
              <a:rPr lang="ko-KR" altLang="en-US" sz="1400" b="0" dirty="0" smtClean="0"/>
              <a:t>연산자는 </a:t>
            </a:r>
            <a:r>
              <a:rPr lang="ko-KR" altLang="en-US" sz="1400" b="0" dirty="0" err="1" smtClean="0"/>
              <a:t>주질의</a:t>
            </a:r>
            <a:r>
              <a:rPr lang="ko-KR" altLang="en-US" sz="1400" b="0" dirty="0" smtClean="0"/>
              <a:t> 속성 값이 부속질의에서 제공한 결과 집합에 있는지 확인</a:t>
            </a:r>
            <a:r>
              <a:rPr lang="en-US" altLang="ko-KR" sz="1400" b="0" dirty="0" smtClean="0"/>
              <a:t>(check)</a:t>
            </a:r>
            <a:r>
              <a:rPr lang="ko-KR" altLang="en-US" sz="1400" b="0" dirty="0" smtClean="0"/>
              <a:t>하는 역할을 함</a:t>
            </a:r>
            <a:r>
              <a:rPr lang="en-US" altLang="ko-KR" sz="1400" b="0" dirty="0" smtClean="0"/>
              <a:t>. IN </a:t>
            </a:r>
            <a:r>
              <a:rPr lang="ko-KR" altLang="en-US" sz="1400" b="0" dirty="0" smtClean="0"/>
              <a:t>연산자는 부속질의의 결과 다중 행을 가질 수 있음</a:t>
            </a:r>
            <a:r>
              <a:rPr lang="en-US" altLang="ko-KR" sz="1400" b="0" dirty="0" smtClean="0"/>
              <a:t>. </a:t>
            </a:r>
            <a:r>
              <a:rPr lang="ko-KR" altLang="en-US" sz="1400" b="0" dirty="0" err="1" smtClean="0"/>
              <a:t>주질의는</a:t>
            </a:r>
            <a:r>
              <a:rPr lang="ko-KR" altLang="en-US" sz="1400" b="0" dirty="0" smtClean="0"/>
              <a:t> </a:t>
            </a:r>
            <a:r>
              <a:rPr lang="en-US" altLang="ko-KR" sz="1400" b="0" dirty="0" smtClean="0"/>
              <a:t>WHERE </a:t>
            </a:r>
            <a:r>
              <a:rPr lang="ko-KR" altLang="en-US" sz="1400" b="0" dirty="0" smtClean="0"/>
              <a:t>절에 사용되는 속성 값을 부속질의의 결과 집합과 비교해 하나라도 있으면 참이 된다</a:t>
            </a:r>
            <a:r>
              <a:rPr lang="en-US" altLang="ko-KR" sz="1400" b="0" dirty="0" smtClean="0"/>
              <a:t>. NOT IN</a:t>
            </a:r>
            <a:r>
              <a:rPr lang="ko-KR" altLang="en-US" sz="1400" b="0" dirty="0" smtClean="0"/>
              <a:t>은 이와 반대로 값이 존재하지 않으면 참이 됨</a:t>
            </a:r>
            <a:r>
              <a:rPr lang="en-US" altLang="ko-KR" sz="1400" b="0" dirty="0" smtClean="0"/>
              <a:t>.</a:t>
            </a:r>
          </a:p>
          <a:p>
            <a:pPr algn="just"/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3358516"/>
              </p:ext>
            </p:extLst>
          </p:nvPr>
        </p:nvGraphicFramePr>
        <p:xfrm>
          <a:off x="757536" y="3212976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4-16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대한민국에 거주하는 고객에게 판매한 도서의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총판매액을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36526" y="3676719"/>
            <a:ext cx="6655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SUM(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) "total"</a:t>
            </a:r>
          </a:p>
          <a:p>
            <a:r>
              <a:rPr lang="en-US" altLang="ko-KR" sz="1400" dirty="0" smtClean="0"/>
              <a:t>FROM 	Orders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 IN (SELECT </a:t>
            </a:r>
            <a:r>
              <a:rPr lang="en-US" altLang="ko-KR" sz="1400" dirty="0" err="1" smtClean="0"/>
              <a:t>custid</a:t>
            </a:r>
            <a:endParaRPr lang="en-US" altLang="ko-KR" sz="1400" dirty="0" smtClean="0"/>
          </a:p>
          <a:p>
            <a:pPr marL="1704975"/>
            <a:r>
              <a:rPr lang="en-US" altLang="ko-KR" sz="1400" dirty="0" smtClean="0"/>
              <a:t> FROM Customer</a:t>
            </a:r>
          </a:p>
          <a:p>
            <a:pPr marL="1704975"/>
            <a:r>
              <a:rPr lang="en-US" altLang="ko-KR" sz="1400" dirty="0" smtClean="0"/>
              <a:t> WHERE address LIKE '%</a:t>
            </a:r>
            <a:r>
              <a:rPr lang="ko-KR" altLang="en-US" sz="1400" dirty="0" smtClean="0"/>
              <a:t>대한민국</a:t>
            </a:r>
            <a:r>
              <a:rPr lang="en-US" altLang="ko-KR" sz="1400" dirty="0" smtClean="0"/>
              <a:t>%');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13" y="4871620"/>
            <a:ext cx="647700" cy="61912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중첩질의 </a:t>
            </a:r>
            <a:r>
              <a:rPr lang="en-US" altLang="ko-KR" dirty="0" smtClean="0"/>
              <a:t>– WHERE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ALL, SOME(ANY)</a:t>
            </a:r>
          </a:p>
          <a:p>
            <a:pPr lvl="1"/>
            <a:r>
              <a:rPr lang="en-US" altLang="ko-KR" sz="1400" b="0" dirty="0" smtClean="0"/>
              <a:t>ALL</a:t>
            </a:r>
            <a:r>
              <a:rPr lang="ko-KR" altLang="en-US" sz="1400" b="0" dirty="0" smtClean="0"/>
              <a:t>은 모두</a:t>
            </a:r>
            <a:r>
              <a:rPr lang="en-US" altLang="ko-KR" sz="1400" b="0" dirty="0" smtClean="0"/>
              <a:t>, SOME(ANY)</a:t>
            </a:r>
            <a:r>
              <a:rPr lang="ko-KR" altLang="en-US" sz="1400" b="0" dirty="0" smtClean="0"/>
              <a:t>은 어떠한</a:t>
            </a:r>
            <a:r>
              <a:rPr lang="en-US" altLang="ko-KR" sz="1400" b="0" dirty="0" smtClean="0"/>
              <a:t>(</a:t>
            </a:r>
            <a:r>
              <a:rPr lang="ko-KR" altLang="en-US" sz="1400" b="0" dirty="0" smtClean="0"/>
              <a:t>최소한 하나라도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이라는 의미를 가짐</a:t>
            </a:r>
            <a:r>
              <a:rPr lang="en-US" altLang="ko-KR" sz="1400" b="0" dirty="0" smtClean="0"/>
              <a:t>.</a:t>
            </a:r>
          </a:p>
          <a:p>
            <a:pPr lvl="1"/>
            <a:r>
              <a:rPr lang="ko-KR" altLang="en-US" sz="1400" b="0" dirty="0" smtClean="0"/>
              <a:t>구문 구조</a:t>
            </a:r>
            <a:endParaRPr lang="en-US" altLang="ko-KR" sz="1400" b="0" dirty="0" smtClean="0"/>
          </a:p>
          <a:p>
            <a:pPr marL="714375" indent="-714375">
              <a:buNone/>
            </a:pPr>
            <a:r>
              <a:rPr lang="en-US" altLang="ko-KR" sz="1400" dirty="0" smtClean="0"/>
              <a:t>	</a:t>
            </a:r>
            <a:r>
              <a:rPr lang="en-US" altLang="ko-KR" sz="1400" b="0" dirty="0" err="1" smtClean="0"/>
              <a:t>scalar_expression</a:t>
            </a:r>
            <a:r>
              <a:rPr lang="en-US" altLang="ko-KR" sz="1400" b="0" dirty="0" smtClean="0"/>
              <a:t> {</a:t>
            </a:r>
            <a:r>
              <a:rPr lang="ko-KR" altLang="en-US" sz="1400" b="0" dirty="0" smtClean="0"/>
              <a:t>비교연산자</a:t>
            </a:r>
            <a:r>
              <a:rPr lang="en-US" altLang="ko-KR" sz="1400" b="0" dirty="0" smtClean="0"/>
              <a:t>(=┃&lt; &gt;┃!=┃&gt;┃&gt;=┃!&gt;┃&lt;┃&lt;=┃!&lt;)}</a:t>
            </a:r>
          </a:p>
          <a:p>
            <a:pPr marL="714375" indent="-714375">
              <a:buNone/>
            </a:pPr>
            <a:r>
              <a:rPr lang="en-US" altLang="ko-KR" sz="1400" b="0" dirty="0" smtClean="0"/>
              <a:t>	          {ALL┃SOME┃ANY} (</a:t>
            </a:r>
            <a:r>
              <a:rPr lang="ko-KR" altLang="en-US" sz="1400" b="0" dirty="0" smtClean="0"/>
              <a:t>부속질의</a:t>
            </a:r>
            <a:r>
              <a:rPr lang="en-US" altLang="ko-KR" sz="1400" b="0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745221"/>
              </p:ext>
            </p:extLst>
          </p:nvPr>
        </p:nvGraphicFramePr>
        <p:xfrm>
          <a:off x="747267" y="3140968"/>
          <a:ext cx="7486872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872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4-18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 고객이 주문한 도서의 최고 금액보다 더 비싼 도서를 구입한 주문의 주문번호와 금액을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36526" y="3906921"/>
            <a:ext cx="6655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</a:t>
            </a:r>
            <a:r>
              <a:rPr lang="en-US" altLang="ko-KR" sz="1400" dirty="0" err="1" smtClean="0"/>
              <a:t>orderid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saleprice</a:t>
            </a:r>
            <a:endParaRPr lang="en-US" altLang="ko-KR" sz="1400" dirty="0" smtClean="0"/>
          </a:p>
          <a:p>
            <a:r>
              <a:rPr lang="en-US" altLang="ko-KR" sz="1400" dirty="0" smtClean="0"/>
              <a:t>FROM 	Orders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 &gt; ALL (SELECT  </a:t>
            </a:r>
            <a:r>
              <a:rPr lang="en-US" altLang="ko-KR" sz="1400" dirty="0" err="1" smtClean="0"/>
              <a:t>saleprice</a:t>
            </a:r>
            <a:endParaRPr lang="en-US" altLang="ko-KR" sz="1400" dirty="0" smtClean="0"/>
          </a:p>
          <a:p>
            <a:pPr marL="2238375"/>
            <a:r>
              <a:rPr lang="en-US" altLang="ko-KR" sz="1400" dirty="0" smtClean="0"/>
              <a:t> FROM   Orders</a:t>
            </a:r>
          </a:p>
          <a:p>
            <a:pPr marL="2238375"/>
            <a:r>
              <a:rPr lang="en-US" altLang="ko-KR" sz="1400" dirty="0" smtClean="0"/>
              <a:t> WHERE 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='3');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890" y="4264772"/>
            <a:ext cx="1714500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중첩질의 </a:t>
            </a:r>
            <a:r>
              <a:rPr lang="en-US" altLang="ko-KR" dirty="0" smtClean="0"/>
              <a:t>– WHERE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EXISTS, NOT EXISTS</a:t>
            </a:r>
          </a:p>
          <a:p>
            <a:pPr lvl="1"/>
            <a:r>
              <a:rPr lang="ko-KR" altLang="en-US" sz="1400" b="0" dirty="0" smtClean="0"/>
              <a:t>데이터의 존재 유무를 확인하는 연산자</a:t>
            </a:r>
            <a:endParaRPr lang="en-US" altLang="ko-KR" sz="1400" b="0" dirty="0" smtClean="0"/>
          </a:p>
          <a:p>
            <a:pPr lvl="1"/>
            <a:r>
              <a:rPr lang="ko-KR" altLang="en-US" sz="1400" b="0" dirty="0" err="1" smtClean="0"/>
              <a:t>주질의에서</a:t>
            </a:r>
            <a:r>
              <a:rPr lang="ko-KR" altLang="en-US" sz="1400" b="0" dirty="0" smtClean="0"/>
              <a:t> 부속질의로 제공된 속성의 값을 가지고 부속질의에 조건을 만족하여 값이 존재하면 참이 되고</a:t>
            </a:r>
            <a:r>
              <a:rPr lang="en-US" altLang="ko-KR" sz="1400" b="0" dirty="0" smtClean="0"/>
              <a:t>, </a:t>
            </a:r>
            <a:r>
              <a:rPr lang="ko-KR" altLang="en-US" sz="1400" b="0" dirty="0" err="1" smtClean="0"/>
              <a:t>주질의는</a:t>
            </a:r>
            <a:r>
              <a:rPr lang="ko-KR" altLang="en-US" sz="1400" b="0" dirty="0" smtClean="0"/>
              <a:t> 해당 행의 데이터를 출력함</a:t>
            </a:r>
            <a:r>
              <a:rPr lang="en-US" altLang="ko-KR" sz="1400" b="0" dirty="0" smtClean="0"/>
              <a:t>.</a:t>
            </a:r>
          </a:p>
          <a:p>
            <a:pPr lvl="1"/>
            <a:r>
              <a:rPr lang="en-US" altLang="ko-KR" sz="1400" b="0" dirty="0" smtClean="0"/>
              <a:t>NOT EXIST</a:t>
            </a:r>
            <a:r>
              <a:rPr lang="ko-KR" altLang="en-US" sz="1400" b="0" dirty="0" smtClean="0"/>
              <a:t>의 경우 이와 반대로 동작함</a:t>
            </a:r>
            <a:r>
              <a:rPr lang="en-US" altLang="ko-KR" sz="1400" b="0" dirty="0" smtClean="0"/>
              <a:t>.</a:t>
            </a:r>
          </a:p>
          <a:p>
            <a:pPr lvl="1"/>
            <a:r>
              <a:rPr lang="ko-KR" altLang="en-US" sz="1400" dirty="0" smtClean="0"/>
              <a:t>구문 구조</a:t>
            </a:r>
            <a:endParaRPr lang="en-US" altLang="ko-KR" sz="1400" dirty="0" smtClean="0"/>
          </a:p>
          <a:p>
            <a:pPr marL="809625" lvl="1" indent="-542925">
              <a:buNone/>
            </a:pPr>
            <a:r>
              <a:rPr lang="en-US" altLang="ko-KR" sz="1400" dirty="0" smtClean="0"/>
              <a:t>	WHERE [NOT] EXISTS (</a:t>
            </a:r>
            <a:r>
              <a:rPr lang="ko-KR" altLang="en-US" sz="1400" dirty="0" smtClean="0"/>
              <a:t>부속질의</a:t>
            </a:r>
            <a:r>
              <a:rPr lang="en-US" altLang="ko-KR" sz="1400" dirty="0" smtClean="0"/>
              <a:t>)</a:t>
            </a:r>
            <a:r>
              <a:rPr lang="en-US" altLang="ko-KR" sz="1300" dirty="0" smtClean="0"/>
              <a:t>	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566945"/>
              </p:ext>
            </p:extLst>
          </p:nvPr>
        </p:nvGraphicFramePr>
        <p:xfrm>
          <a:off x="850850" y="3501008"/>
          <a:ext cx="7486872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872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4-19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EXISTS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연산자로 대한민국에 거주하는 고객에게 판매한 도서의 총 판매액을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60064" y="4266961"/>
            <a:ext cx="724032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SUM(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) "total"</a:t>
            </a:r>
          </a:p>
          <a:p>
            <a:r>
              <a:rPr lang="en-US" altLang="ko-KR" sz="1400" dirty="0" smtClean="0"/>
              <a:t>FROM 	Orders </a:t>
            </a:r>
            <a:r>
              <a:rPr lang="en-US" altLang="ko-KR" sz="1400" dirty="0" err="1" smtClean="0"/>
              <a:t>od</a:t>
            </a:r>
            <a:endParaRPr lang="en-US" altLang="ko-KR" sz="1400" dirty="0" smtClean="0"/>
          </a:p>
          <a:p>
            <a:r>
              <a:rPr lang="en-US" altLang="ko-KR" sz="1400" dirty="0" smtClean="0"/>
              <a:t>WHERE 	EXISTS (SELECT *</a:t>
            </a:r>
          </a:p>
          <a:p>
            <a:pPr marL="1524000"/>
            <a:r>
              <a:rPr lang="en-US" altLang="ko-KR" sz="1400" dirty="0" smtClean="0"/>
              <a:t> FROM Customer </a:t>
            </a:r>
            <a:r>
              <a:rPr lang="en-US" altLang="ko-KR" sz="1400" dirty="0" err="1" smtClean="0"/>
              <a:t>cs</a:t>
            </a:r>
            <a:endParaRPr lang="en-US" altLang="ko-KR" sz="1400" dirty="0" smtClean="0"/>
          </a:p>
          <a:p>
            <a:pPr marL="1524000"/>
            <a:r>
              <a:rPr lang="en-US" altLang="ko-KR" sz="1400" dirty="0" smtClean="0"/>
              <a:t> WHERE address LIKE '%</a:t>
            </a:r>
            <a:r>
              <a:rPr lang="ko-KR" altLang="en-US" sz="1400" dirty="0" smtClean="0"/>
              <a:t>대한민국</a:t>
            </a:r>
            <a:r>
              <a:rPr lang="en-US" altLang="ko-KR" sz="1400" dirty="0" smtClean="0"/>
              <a:t>%' AND </a:t>
            </a:r>
            <a:r>
              <a:rPr lang="en-US" altLang="ko-KR" sz="1400" dirty="0" err="1" smtClean="0"/>
              <a:t>cs.custid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od.custid</a:t>
            </a:r>
            <a:r>
              <a:rPr lang="en-US" altLang="ko-KR" sz="1400" dirty="0" smtClean="0"/>
              <a:t>);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864" y="5426380"/>
            <a:ext cx="609600" cy="5619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연습문제 풀이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en-US" altLang="ko-KR" sz="1600" b="1" dirty="0" smtClean="0"/>
              <a:t>4. </a:t>
            </a:r>
            <a:r>
              <a:rPr lang="ko-KR" altLang="en-US" sz="1600" b="1" dirty="0" smtClean="0"/>
              <a:t>부속질의에 </a:t>
            </a:r>
            <a:r>
              <a:rPr lang="ko-KR" altLang="en-US" sz="1600" b="1" dirty="0"/>
              <a:t>관한 다음 </a:t>
            </a:r>
            <a:r>
              <a:rPr lang="en-US" altLang="ko-KR" sz="1600" b="1" dirty="0"/>
              <a:t>SQL </a:t>
            </a:r>
            <a:r>
              <a:rPr lang="ko-KR" altLang="en-US" sz="1600" b="1" dirty="0" smtClean="0"/>
              <a:t>문을 수행해보고 어떤 질의에 대한 답인지 설명하시오</a:t>
            </a:r>
            <a:r>
              <a:rPr lang="en-US" altLang="ko-KR" sz="1600" b="1" dirty="0" smtClean="0"/>
              <a:t>.</a:t>
            </a:r>
            <a:r>
              <a:rPr lang="ko-KR" altLang="en-US" sz="1600" b="1" dirty="0" smtClean="0"/>
              <a:t>    </a:t>
            </a:r>
            <a:endParaRPr lang="en-US" altLang="ko-KR" sz="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7486"/>
            <a:ext cx="68961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3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내장함수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내장 함수</a:t>
            </a:r>
            <a:endParaRPr lang="en-US" altLang="ko-KR" dirty="0" smtClean="0"/>
          </a:p>
          <a:p>
            <a:r>
              <a:rPr lang="en-US" altLang="ko-KR" dirty="0" smtClean="0"/>
              <a:t>NULL </a:t>
            </a:r>
            <a:r>
              <a:rPr lang="ko-KR" altLang="en-US" dirty="0" smtClean="0"/>
              <a:t>값 처리</a:t>
            </a:r>
            <a:endParaRPr lang="en-US" altLang="ko-KR" dirty="0" smtClean="0"/>
          </a:p>
          <a:p>
            <a:r>
              <a:rPr lang="en-US" altLang="ko-KR" dirty="0" smtClean="0"/>
              <a:t>ROWNUM</a:t>
            </a: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뷰의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ko-KR" altLang="en-US" dirty="0" err="1" smtClean="0"/>
              <a:t>뷰의</a:t>
            </a:r>
            <a:r>
              <a:rPr lang="ko-KR" altLang="en-US" dirty="0" smtClean="0"/>
              <a:t> 수정</a:t>
            </a:r>
            <a:endParaRPr lang="en-US" altLang="ko-KR" dirty="0" smtClean="0"/>
          </a:p>
          <a:p>
            <a:r>
              <a:rPr lang="ko-KR" altLang="en-US" dirty="0" err="1" smtClean="0"/>
              <a:t>뷰의</a:t>
            </a:r>
            <a:r>
              <a:rPr lang="ko-KR" altLang="en-US" dirty="0" smtClean="0"/>
              <a:t> 삭제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err="1" smtClean="0"/>
              <a:t>뷰</a:t>
            </a:r>
            <a:r>
              <a:rPr lang="en-US" altLang="ko-KR" dirty="0" smtClean="0"/>
              <a:t>(view)</a:t>
            </a:r>
            <a:r>
              <a:rPr lang="ko-KR" altLang="en-US" dirty="0" smtClean="0"/>
              <a:t>는 하나 이상의 테이블을 합하여 만든 가상의 테이블</a:t>
            </a:r>
            <a:r>
              <a:rPr lang="en-US" altLang="ko-KR" dirty="0" smtClean="0"/>
              <a:t>.</a:t>
            </a:r>
          </a:p>
          <a:p>
            <a:pPr algn="just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 algn="just"/>
            <a:r>
              <a:rPr lang="ko-KR" altLang="en-US" sz="1400" dirty="0" smtClean="0">
                <a:latin typeface="+mn-ea"/>
              </a:rPr>
              <a:t>편리성 및 </a:t>
            </a:r>
            <a:r>
              <a:rPr lang="ko-KR" altLang="en-US" sz="1400" dirty="0" err="1" smtClean="0">
                <a:latin typeface="+mn-ea"/>
              </a:rPr>
              <a:t>재사용성</a:t>
            </a:r>
            <a:r>
              <a:rPr lang="ko-KR" altLang="en-US" sz="1400" dirty="0" smtClean="0">
                <a:latin typeface="+mn-ea"/>
              </a:rPr>
              <a:t> 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자주 사용되는 복잡한 질의를 </a:t>
            </a:r>
            <a:r>
              <a:rPr lang="ko-KR" altLang="en-US" sz="1400" dirty="0" err="1" smtClean="0">
                <a:latin typeface="+mn-ea"/>
              </a:rPr>
              <a:t>뷰로</a:t>
            </a:r>
            <a:r>
              <a:rPr lang="ko-KR" altLang="en-US" sz="1400" dirty="0" smtClean="0">
                <a:latin typeface="+mn-ea"/>
              </a:rPr>
              <a:t> 미리 정의해 놓을 수 있음</a:t>
            </a:r>
            <a:r>
              <a:rPr lang="en-US" altLang="ko-KR" sz="1400" dirty="0" smtClean="0">
                <a:latin typeface="+mn-ea"/>
              </a:rPr>
              <a:t>. </a:t>
            </a:r>
          </a:p>
          <a:p>
            <a:pPr marL="266700" lvl="1" indent="0" algn="just">
              <a:buNone/>
            </a:pPr>
            <a:r>
              <a:rPr lang="en-US" altLang="ko-KR" sz="1400" smtClean="0">
                <a:latin typeface="+mn-ea"/>
              </a:rPr>
              <a:t>   </a:t>
            </a:r>
            <a:r>
              <a:rPr lang="ko-KR" altLang="en-US" sz="1400" smtClean="0">
                <a:latin typeface="+mn-ea"/>
              </a:rPr>
              <a:t>→</a:t>
            </a:r>
            <a:r>
              <a:rPr lang="en-US" altLang="ko-KR" sz="140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복잡한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질의를 간단히 작성</a:t>
            </a:r>
            <a:endParaRPr lang="en-US" altLang="ko-KR" sz="1400" dirty="0" smtClean="0">
              <a:latin typeface="+mn-ea"/>
            </a:endParaRPr>
          </a:p>
          <a:p>
            <a:pPr lvl="1" algn="just"/>
            <a:r>
              <a:rPr lang="ko-KR" altLang="en-US" sz="1400" dirty="0" err="1" smtClean="0">
                <a:latin typeface="+mn-ea"/>
              </a:rPr>
              <a:t>보안성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각 </a:t>
            </a:r>
            <a:r>
              <a:rPr lang="ko-KR" altLang="en-US" sz="1400" dirty="0" err="1" smtClean="0">
                <a:latin typeface="+mn-ea"/>
              </a:rPr>
              <a:t>사용자별로</a:t>
            </a:r>
            <a:r>
              <a:rPr lang="ko-KR" altLang="en-US" sz="1400" dirty="0" smtClean="0">
                <a:latin typeface="+mn-ea"/>
              </a:rPr>
              <a:t> 필요한 데이터만 선별하여 보여줄 수 있음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중요한 질의의 경우 질의 내용을 암호화할 </a:t>
            </a:r>
            <a:r>
              <a:rPr lang="en-US" altLang="ko-KR" sz="1400" dirty="0" smtClean="0">
                <a:latin typeface="+mn-ea"/>
              </a:rPr>
              <a:t>	</a:t>
            </a:r>
            <a:r>
              <a:rPr lang="ko-KR" altLang="en-US" sz="1400" dirty="0" smtClean="0">
                <a:latin typeface="+mn-ea"/>
              </a:rPr>
              <a:t>수 있음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266700" lvl="1" indent="0" algn="just">
              <a:buNone/>
            </a:pPr>
            <a:r>
              <a:rPr lang="en-US" altLang="ko-KR" sz="1400" smtClean="0">
                <a:latin typeface="+mn-ea"/>
              </a:rPr>
              <a:t>   </a:t>
            </a:r>
            <a:r>
              <a:rPr lang="ko-KR" altLang="en-US" sz="1400">
                <a:latin typeface="+mn-ea"/>
              </a:rPr>
              <a:t>→</a:t>
            </a:r>
            <a:r>
              <a:rPr lang="en-US" altLang="ko-KR" sz="140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개인정보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주민번호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나 급여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건강 같은 민감한 정보를 제외한 테이블을 만들어 사용 </a:t>
            </a:r>
            <a:endParaRPr lang="en-US" altLang="ko-KR" sz="1400" dirty="0">
              <a:latin typeface="+mn-ea"/>
            </a:endParaRPr>
          </a:p>
          <a:p>
            <a:pPr lvl="1" algn="just"/>
            <a:r>
              <a:rPr lang="ko-KR" altLang="en-US" sz="1400" dirty="0" smtClean="0">
                <a:latin typeface="+mn-ea"/>
              </a:rPr>
              <a:t>독립성 </a:t>
            </a:r>
            <a:r>
              <a:rPr lang="ko-KR" altLang="en-US" sz="1400" dirty="0">
                <a:latin typeface="+mn-ea"/>
              </a:rPr>
              <a:t>제공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미리 정의된 </a:t>
            </a:r>
            <a:r>
              <a:rPr lang="ko-KR" altLang="en-US" sz="1400" dirty="0" err="1">
                <a:latin typeface="+mn-ea"/>
              </a:rPr>
              <a:t>뷰를</a:t>
            </a:r>
            <a:r>
              <a:rPr lang="ko-KR" altLang="en-US" sz="1400" dirty="0">
                <a:latin typeface="+mn-ea"/>
              </a:rPr>
              <a:t> 일반 테이블처럼 사용할 수 있기 때문에 편리함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또 사용자가 필요한 정보만 요구에 맞게 가공하여 </a:t>
            </a:r>
            <a:r>
              <a:rPr lang="ko-KR" altLang="en-US" sz="1400" dirty="0" err="1">
                <a:latin typeface="+mn-ea"/>
              </a:rPr>
              <a:t>뷰로</a:t>
            </a:r>
            <a:r>
              <a:rPr lang="ko-KR" altLang="en-US" sz="1400" dirty="0">
                <a:latin typeface="+mn-ea"/>
              </a:rPr>
              <a:t> 만들어 쓸 수 있음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266700" lvl="1" indent="0" algn="just">
              <a:buNone/>
            </a:pPr>
            <a:r>
              <a:rPr lang="en-US" altLang="ko-KR" sz="1400" smtClean="0">
                <a:latin typeface="+mn-ea"/>
              </a:rPr>
              <a:t>   </a:t>
            </a:r>
            <a:r>
              <a:rPr lang="ko-KR" altLang="en-US" sz="1400">
                <a:latin typeface="+mn-ea"/>
              </a:rPr>
              <a:t>→</a:t>
            </a:r>
            <a:r>
              <a:rPr lang="en-US" altLang="ko-KR" sz="140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원본테이블이 구조가 변하여도 응용에 영향을 </a:t>
            </a:r>
            <a:r>
              <a:rPr lang="ko-KR" altLang="en-US" sz="1400" dirty="0" err="1">
                <a:latin typeface="+mn-ea"/>
              </a:rPr>
              <a:t>주지않도록하는</a:t>
            </a:r>
            <a:r>
              <a:rPr lang="ko-KR" altLang="en-US" sz="1400" dirty="0">
                <a:latin typeface="+mn-ea"/>
              </a:rPr>
              <a:t> 논리적 독립성 제공  </a:t>
            </a:r>
            <a:endParaRPr lang="en-US" altLang="ko-KR" sz="1400" dirty="0">
              <a:latin typeface="+mn-ea"/>
            </a:endParaRPr>
          </a:p>
          <a:p>
            <a:pPr lvl="1" algn="just"/>
            <a:endParaRPr lang="en-US" altLang="ko-KR" sz="1400" dirty="0" smtClean="0">
              <a:latin typeface="+mn-ea"/>
            </a:endParaRPr>
          </a:p>
          <a:p>
            <a:pPr marL="266700" lvl="1" indent="0" algn="just">
              <a:buNone/>
            </a:pPr>
            <a:r>
              <a:rPr lang="en-US" altLang="ko-KR" sz="1400" dirty="0" smtClean="0">
                <a:latin typeface="+mn-ea"/>
              </a:rPr>
              <a:t>   </a:t>
            </a:r>
          </a:p>
          <a:p>
            <a:pPr lvl="1" algn="just"/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err="1" smtClean="0">
                <a:latin typeface="+mn-ea"/>
              </a:rPr>
              <a:t>뷰의</a:t>
            </a:r>
            <a:r>
              <a:rPr lang="ko-KR" altLang="en-US" sz="1400" dirty="0" smtClean="0">
                <a:latin typeface="+mn-ea"/>
              </a:rPr>
              <a:t> 특징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marL="266700" lvl="1" indent="0" algn="just">
              <a:buNone/>
            </a:pPr>
            <a:r>
              <a:rPr lang="en-US" altLang="ko-KR" sz="1400" dirty="0" smtClean="0">
                <a:latin typeface="+mn-ea"/>
              </a:rPr>
              <a:t>   1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원본 데이터 값에 따라 같이 변함</a:t>
            </a:r>
            <a:endParaRPr lang="en-US" altLang="ko-KR" sz="1400" dirty="0">
              <a:latin typeface="+mn-ea"/>
            </a:endParaRPr>
          </a:p>
          <a:p>
            <a:pPr marL="266700" lvl="1" indent="0" algn="just">
              <a:buNone/>
            </a:pPr>
            <a:r>
              <a:rPr lang="en-US" altLang="ko-KR" sz="1400" dirty="0" smtClean="0">
                <a:latin typeface="+mn-ea"/>
              </a:rPr>
              <a:t>   2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독립적인 인덱스 생성이 어려움</a:t>
            </a:r>
            <a:endParaRPr lang="en-US" altLang="ko-KR" sz="1400" dirty="0">
              <a:latin typeface="+mn-ea"/>
            </a:endParaRPr>
          </a:p>
          <a:p>
            <a:pPr marL="266700" lvl="1" indent="0" algn="just">
              <a:buNone/>
            </a:pPr>
            <a:r>
              <a:rPr lang="en-US" altLang="ko-KR" sz="1400" dirty="0" smtClean="0">
                <a:latin typeface="+mn-ea"/>
              </a:rPr>
              <a:t>   3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삽입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삭제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갱신 연산에 많은 제약이 </a:t>
            </a:r>
            <a:r>
              <a:rPr lang="ko-KR" altLang="en-US" sz="1400" dirty="0" smtClean="0">
                <a:latin typeface="+mn-ea"/>
              </a:rPr>
              <a:t>따름</a:t>
            </a:r>
            <a:endParaRPr lang="en-US" altLang="ko-KR" sz="1400" dirty="0" smtClean="0">
              <a:latin typeface="+mn-ea"/>
            </a:endParaRPr>
          </a:p>
          <a:p>
            <a:pPr marL="266700" lvl="1" indent="0" algn="just">
              <a:buNone/>
            </a:pP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1520" y="625213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4-6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9" y="914771"/>
            <a:ext cx="7056784" cy="591025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문법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Book </a:t>
            </a:r>
            <a:r>
              <a:rPr lang="ko-KR" altLang="en-US" dirty="0" smtClean="0"/>
              <a:t>테이블에서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축구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문구가 포함된 자료만 보여주는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위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문을 이용해 작성한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정의문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8064896" cy="7200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/>
              <a:t>CREATE VIEW </a:t>
            </a:r>
            <a:r>
              <a:rPr lang="ko-KR" altLang="en-US" sz="1400" dirty="0" err="1" smtClean="0"/>
              <a:t>뷰이름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[(</a:t>
            </a:r>
            <a:r>
              <a:rPr lang="ko-KR" altLang="en-US" sz="1400" dirty="0" err="1" smtClean="0"/>
              <a:t>열이름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 ,...n ])]</a:t>
            </a:r>
          </a:p>
          <a:p>
            <a:pPr>
              <a:lnSpc>
                <a:spcPct val="140000"/>
              </a:lnSpc>
            </a:pPr>
            <a:r>
              <a:rPr lang="en-US" altLang="ko-KR" sz="1400" dirty="0" smtClean="0"/>
              <a:t>AS SELECT </a:t>
            </a:r>
            <a:r>
              <a:rPr lang="ko-KR" altLang="en-US" sz="1400" dirty="0" smtClean="0"/>
              <a:t>문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60959" y="2996952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SELECT	 *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FROM 	Book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WHERE 	</a:t>
            </a:r>
            <a:r>
              <a:rPr lang="en-US" altLang="ko-KR" sz="1400" dirty="0" err="1" smtClean="0">
                <a:latin typeface="+mn-ea"/>
                <a:ea typeface="+mn-ea"/>
              </a:rPr>
              <a:t>bookname</a:t>
            </a:r>
            <a:r>
              <a:rPr lang="en-US" altLang="ko-KR" sz="1400" dirty="0" smtClean="0">
                <a:latin typeface="+mn-ea"/>
                <a:ea typeface="+mn-ea"/>
              </a:rPr>
              <a:t> LIKE '%</a:t>
            </a:r>
            <a:r>
              <a:rPr lang="ko-KR" altLang="en-US" sz="1400" dirty="0" smtClean="0">
                <a:latin typeface="+mn-ea"/>
                <a:ea typeface="+mn-ea"/>
              </a:rPr>
              <a:t>축구</a:t>
            </a:r>
            <a:r>
              <a:rPr lang="en-US" altLang="ko-KR" sz="1400" dirty="0" smtClean="0">
                <a:latin typeface="+mn-ea"/>
                <a:ea typeface="+mn-ea"/>
              </a:rPr>
              <a:t>%';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450912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CREATE VIEW </a:t>
            </a:r>
            <a:r>
              <a:rPr lang="en-US" altLang="ko-KR" sz="1400" dirty="0" err="1" smtClean="0">
                <a:latin typeface="+mn-ea"/>
                <a:ea typeface="+mn-ea"/>
              </a:rPr>
              <a:t>vw_Book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AS SELECT 	    *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FROM 	    Book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WHERE 	    </a:t>
            </a:r>
            <a:r>
              <a:rPr lang="en-US" altLang="ko-KR" sz="1400" dirty="0" err="1" smtClean="0">
                <a:latin typeface="+mn-ea"/>
                <a:ea typeface="+mn-ea"/>
              </a:rPr>
              <a:t>bookname</a:t>
            </a:r>
            <a:r>
              <a:rPr lang="en-US" altLang="ko-KR" sz="1400" dirty="0" smtClean="0">
                <a:latin typeface="+mn-ea"/>
                <a:ea typeface="+mn-ea"/>
              </a:rPr>
              <a:t> LIKE '%</a:t>
            </a:r>
            <a:r>
              <a:rPr lang="ko-KR" altLang="en-US" sz="1400" dirty="0" smtClean="0">
                <a:latin typeface="+mn-ea"/>
                <a:ea typeface="+mn-ea"/>
              </a:rPr>
              <a:t>축구</a:t>
            </a:r>
            <a:r>
              <a:rPr lang="en-US" altLang="ko-KR" sz="1400" dirty="0" smtClean="0">
                <a:latin typeface="+mn-ea"/>
                <a:ea typeface="+mn-ea"/>
              </a:rPr>
              <a:t>%';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25835" y="3212976"/>
            <a:ext cx="125387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&lt;</a:t>
            </a:r>
            <a:r>
              <a:rPr kumimoji="0" lang="ko-KR" altLang="en-US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결과 확인</a:t>
            </a: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&gt; </a:t>
            </a:r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0256342"/>
              </p:ext>
            </p:extLst>
          </p:nvPr>
        </p:nvGraphicFramePr>
        <p:xfrm>
          <a:off x="755576" y="1225699"/>
          <a:ext cx="7272808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4-20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주소에 ‘대한민국’을 포함하는 고객들로 구성된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뷰를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만들고 조회하시오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뷰의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이름은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vw_Customer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한다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CREATE VIEW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vw_Customer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AS SELECT      *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 FROM 	    Customer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 WHERE    address LIKE '%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대한민국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%';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797843" y="364502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SELECT 	*</a:t>
            </a:r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vw_Customer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98" y="4179150"/>
            <a:ext cx="3095625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7946797"/>
              </p:ext>
            </p:extLst>
          </p:nvPr>
        </p:nvGraphicFramePr>
        <p:xfrm>
          <a:off x="755576" y="1225699"/>
          <a:ext cx="7344816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4-21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Orders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 고객이름과 도서이름을 바로 확인할 수 있는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뷰를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생성한 후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김연아’ 고객이 구입한 도서의 주문번호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도서이름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주문액을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/>
                        <a:t>CREATE VIEW </a:t>
                      </a:r>
                      <a:r>
                        <a:rPr lang="en-US" altLang="ko-KR" sz="1400" dirty="0" err="1" smtClean="0"/>
                        <a:t>vw_Orders</a:t>
                      </a:r>
                      <a:r>
                        <a:rPr lang="en-US" altLang="ko-KR" sz="1400" dirty="0" smtClean="0"/>
                        <a:t> (</a:t>
                      </a:r>
                      <a:r>
                        <a:rPr lang="en-US" altLang="ko-KR" sz="1400" dirty="0" err="1" smtClean="0"/>
                        <a:t>orderid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custid</a:t>
                      </a:r>
                      <a:r>
                        <a:rPr lang="en-US" altLang="ko-KR" sz="1400" dirty="0" smtClean="0"/>
                        <a:t>, name, </a:t>
                      </a:r>
                      <a:r>
                        <a:rPr lang="en-US" altLang="ko-KR" sz="1400" dirty="0" err="1" smtClean="0"/>
                        <a:t>bookid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bookname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saleprice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orderdate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r>
                        <a:rPr lang="en-US" altLang="ko-KR" sz="1400" dirty="0" smtClean="0"/>
                        <a:t>AS SELECT 	    </a:t>
                      </a:r>
                      <a:r>
                        <a:rPr lang="en-US" altLang="ko-KR" sz="1400" dirty="0" err="1" smtClean="0"/>
                        <a:t>od.orderid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od.custid</a:t>
                      </a:r>
                      <a:r>
                        <a:rPr lang="en-US" altLang="ko-KR" sz="1400" dirty="0" smtClean="0"/>
                        <a:t>, cs.name,</a:t>
                      </a:r>
                    </a:p>
                    <a:p>
                      <a:r>
                        <a:rPr lang="en-US" altLang="ko-KR" sz="1400" dirty="0" smtClean="0"/>
                        <a:t>	    </a:t>
                      </a:r>
                      <a:r>
                        <a:rPr lang="en-US" altLang="ko-KR" sz="1400" dirty="0" err="1" smtClean="0"/>
                        <a:t>od.bookid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bk.bookname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od.saleprice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od.orderdate</a:t>
                      </a:r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     FROM 	    Orders od, Customer </a:t>
                      </a:r>
                      <a:r>
                        <a:rPr lang="en-US" altLang="ko-KR" sz="1400" dirty="0" err="1" smtClean="0"/>
                        <a:t>cs</a:t>
                      </a:r>
                      <a:r>
                        <a:rPr lang="en-US" altLang="ko-KR" sz="1400" dirty="0" smtClean="0"/>
                        <a:t>, Book </a:t>
                      </a:r>
                      <a:r>
                        <a:rPr lang="en-US" altLang="ko-KR" sz="1400" dirty="0" err="1" smtClean="0"/>
                        <a:t>bk</a:t>
                      </a:r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     WHERE    </a:t>
                      </a:r>
                      <a:r>
                        <a:rPr lang="en-US" altLang="ko-KR" sz="1400" dirty="0" err="1" smtClean="0"/>
                        <a:t>od.custid</a:t>
                      </a:r>
                      <a:r>
                        <a:rPr lang="en-US" altLang="ko-KR" sz="1400" dirty="0" smtClean="0"/>
                        <a:t> =</a:t>
                      </a:r>
                      <a:r>
                        <a:rPr lang="en-US" altLang="ko-KR" sz="1400" dirty="0" err="1" smtClean="0"/>
                        <a:t>cs.custid</a:t>
                      </a:r>
                      <a:r>
                        <a:rPr lang="en-US" altLang="ko-KR" sz="1400" dirty="0" smtClean="0"/>
                        <a:t> AND </a:t>
                      </a:r>
                      <a:r>
                        <a:rPr lang="en-US" altLang="ko-KR" sz="1400" dirty="0" err="1" smtClean="0"/>
                        <a:t>od.bookid</a:t>
                      </a:r>
                      <a:r>
                        <a:rPr lang="en-US" altLang="ko-KR" sz="1400" dirty="0" smtClean="0"/>
                        <a:t> =</a:t>
                      </a:r>
                      <a:r>
                        <a:rPr lang="en-US" altLang="ko-KR" sz="1400" dirty="0" err="1" smtClean="0"/>
                        <a:t>bk.bookid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797843" y="4014847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SELECT 	</a:t>
            </a:r>
            <a:r>
              <a:rPr lang="en-US" altLang="ko-KR" sz="1400" dirty="0" err="1" smtClean="0"/>
              <a:t>orderid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saleprice</a:t>
            </a:r>
            <a:endParaRPr lang="en-US" altLang="ko-KR" sz="1400" dirty="0" smtClean="0"/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vw_Orders</a:t>
            </a:r>
            <a:endParaRPr lang="en-US" altLang="ko-KR" sz="1400" dirty="0" smtClean="0"/>
          </a:p>
          <a:p>
            <a:r>
              <a:rPr lang="en-US" altLang="ko-KR" sz="1400" dirty="0" smtClean="0"/>
              <a:t>WHERE 	name='</a:t>
            </a:r>
            <a:r>
              <a:rPr lang="ko-KR" altLang="en-US" sz="1400" dirty="0" smtClean="0"/>
              <a:t>김연아</a:t>
            </a:r>
            <a:r>
              <a:rPr lang="en-US" altLang="ko-KR" sz="1400" dirty="0" smtClean="0"/>
              <a:t>';</a:t>
            </a:r>
            <a:endParaRPr lang="ko-KR" altLang="en-US" sz="14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817290" y="3560698"/>
            <a:ext cx="125387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&lt;</a:t>
            </a:r>
            <a:r>
              <a:rPr kumimoji="0" lang="ko-KR" altLang="en-US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결과 확인</a:t>
            </a: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&gt; </a:t>
            </a:r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90" y="4869160"/>
            <a:ext cx="315277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문법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7704856" cy="7200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/>
              <a:t>CREATE OF REPLACE VIEW </a:t>
            </a:r>
            <a:r>
              <a:rPr lang="ko-KR" altLang="en-US" sz="1400" dirty="0" err="1" smtClean="0"/>
              <a:t>뷰이름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[(</a:t>
            </a:r>
            <a:r>
              <a:rPr lang="ko-KR" altLang="en-US" sz="1400" dirty="0" err="1" smtClean="0"/>
              <a:t>열이름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 ,...n ])]</a:t>
            </a:r>
          </a:p>
          <a:p>
            <a:pPr>
              <a:lnSpc>
                <a:spcPct val="140000"/>
              </a:lnSpc>
            </a:pPr>
            <a:r>
              <a:rPr lang="en-US" altLang="ko-KR" sz="1400" dirty="0" smtClean="0"/>
              <a:t>AS SELECT </a:t>
            </a:r>
            <a:r>
              <a:rPr lang="ko-KR" altLang="en-US" sz="1400" dirty="0" smtClean="0"/>
              <a:t>문</a:t>
            </a:r>
            <a:endParaRPr lang="ko-KR" altLang="en-US" sz="1400" dirty="0">
              <a:latin typeface="+mn-ea"/>
              <a:ea typeface="+mn-ea"/>
            </a:endParaRPr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8662198"/>
              </p:ext>
            </p:extLst>
          </p:nvPr>
        </p:nvGraphicFramePr>
        <p:xfrm>
          <a:off x="611560" y="2694806"/>
          <a:ext cx="7704856" cy="204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4-22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질의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4-20]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생성한 뷰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vw_Customer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는 주소가 대한민국인 고객을 보여준다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뷰를 영국을 주소로 가진 고객으로 변경하시오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phone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속성은 필요 없으므로 포함시키지 마시오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CREATE OR REPLACE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VIEW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vw_Customer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custid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name, address)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AS SELECT 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custid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name, address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FROM 	Customer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WHERE 	address LIKE '%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영국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%';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82873" y="535784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SELECT 	*</a:t>
            </a:r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vw_Customer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665014" y="4925799"/>
            <a:ext cx="125387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&lt;</a:t>
            </a:r>
            <a:r>
              <a:rPr kumimoji="0" lang="ko-KR" altLang="en-US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결과 확인</a:t>
            </a: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&gt; </a:t>
            </a:r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5229200"/>
            <a:ext cx="2295525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문법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7704856" cy="4320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/>
              <a:t>DROP VIEW </a:t>
            </a:r>
            <a:r>
              <a:rPr lang="ko-KR" altLang="en-US" sz="1400" dirty="0" err="1" smtClean="0"/>
              <a:t>뷰이름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 ,...n ];</a:t>
            </a:r>
            <a:endParaRPr lang="ko-KR" altLang="en-US" sz="1400" dirty="0">
              <a:latin typeface="+mn-ea"/>
              <a:ea typeface="+mn-ea"/>
            </a:endParaRPr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2319145"/>
              </p:ext>
            </p:extLst>
          </p:nvPr>
        </p:nvGraphicFramePr>
        <p:xfrm>
          <a:off x="611560" y="2420888"/>
          <a:ext cx="770485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4-23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앞서 생성한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vw_Customer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/>
                        <a:t>DROP VIEW </a:t>
                      </a:r>
                      <a:r>
                        <a:rPr lang="en-US" altLang="ko-KR" sz="1400" dirty="0" err="1" smtClean="0"/>
                        <a:t>vw_Customer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82873" y="407202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SELECT 	*</a:t>
            </a:r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vw_Customer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711870" y="3639974"/>
            <a:ext cx="125387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&lt;</a:t>
            </a:r>
            <a:r>
              <a:rPr kumimoji="0" lang="ko-KR" altLang="en-US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결과 확인</a:t>
            </a: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&gt; </a:t>
            </a:r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45" y="4671393"/>
            <a:ext cx="311467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en-US" altLang="ko-KR" sz="1600" b="1" dirty="0" smtClean="0"/>
              <a:t>6. </a:t>
            </a:r>
            <a:r>
              <a:rPr lang="ko-KR" altLang="en-US" sz="1600" b="1" dirty="0"/>
              <a:t>다음에 해당하는 </a:t>
            </a:r>
            <a:r>
              <a:rPr lang="ko-KR" altLang="en-US" sz="1600" b="1" dirty="0" err="1"/>
              <a:t>뷰를</a:t>
            </a:r>
            <a:r>
              <a:rPr lang="ko-KR" altLang="en-US" sz="1600" b="1" dirty="0"/>
              <a:t> 작성하시오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데이터베이스는 </a:t>
            </a:r>
            <a:r>
              <a:rPr lang="ko-KR" altLang="en-US" sz="1600" b="1" dirty="0" smtClean="0"/>
              <a:t>마당서점</a:t>
            </a:r>
            <a:r>
              <a:rPr lang="en-US" altLang="ko-KR" sz="1600" b="1" dirty="0" smtClean="0"/>
              <a:t> </a:t>
            </a:r>
            <a:r>
              <a:rPr lang="ko-KR" altLang="en-US" sz="1600" b="1" dirty="0"/>
              <a:t>데이터베이스를 이용한다</a:t>
            </a:r>
            <a:r>
              <a:rPr lang="en-US" altLang="ko-KR" sz="1600" b="1" dirty="0" smtClean="0"/>
              <a:t>.</a:t>
            </a:r>
          </a:p>
          <a:p>
            <a:endParaRPr lang="en-US" altLang="ko-KR" sz="200" b="1" dirty="0"/>
          </a:p>
          <a:p>
            <a:pPr marL="363538" indent="-363538">
              <a:tabLst>
                <a:tab pos="363538" algn="l"/>
              </a:tabLst>
            </a:pPr>
            <a:r>
              <a:rPr lang="en-US" altLang="ko-KR" sz="1600" dirty="0"/>
              <a:t>(1) </a:t>
            </a:r>
            <a:r>
              <a:rPr lang="ko-KR" altLang="en-US" sz="1600" dirty="0"/>
              <a:t>판매가격이 </a:t>
            </a:r>
            <a:r>
              <a:rPr lang="en-US" altLang="ko-KR" sz="1600" dirty="0"/>
              <a:t>20,000</a:t>
            </a:r>
            <a:r>
              <a:rPr lang="ko-KR" altLang="en-US" sz="1600" dirty="0" smtClean="0"/>
              <a:t>원 이상인 </a:t>
            </a:r>
            <a:r>
              <a:rPr lang="ko-KR" altLang="en-US" sz="1600" dirty="0"/>
              <a:t>도서의 도서번호</a:t>
            </a:r>
            <a:r>
              <a:rPr lang="en-US" altLang="ko-KR" sz="1600" dirty="0"/>
              <a:t>, </a:t>
            </a:r>
            <a:r>
              <a:rPr lang="ko-KR" altLang="en-US" sz="1600" dirty="0"/>
              <a:t>도서이름</a:t>
            </a:r>
            <a:r>
              <a:rPr lang="en-US" altLang="ko-KR" sz="1600" dirty="0"/>
              <a:t>, </a:t>
            </a:r>
            <a:r>
              <a:rPr lang="ko-KR" altLang="en-US" sz="1600" dirty="0"/>
              <a:t>고객이름</a:t>
            </a:r>
            <a:r>
              <a:rPr lang="en-US" altLang="ko-KR" sz="1600" dirty="0"/>
              <a:t>, </a:t>
            </a:r>
            <a:r>
              <a:rPr lang="ko-KR" altLang="en-US" sz="1600" dirty="0"/>
              <a:t>출판사</a:t>
            </a:r>
            <a:r>
              <a:rPr lang="en-US" altLang="ko-KR" sz="1600" dirty="0"/>
              <a:t>, </a:t>
            </a:r>
            <a:r>
              <a:rPr lang="ko-KR" altLang="en-US" sz="1600" dirty="0"/>
              <a:t>판매가격을 </a:t>
            </a:r>
            <a:r>
              <a:rPr lang="ko-KR" altLang="en-US" sz="1600" dirty="0" smtClean="0"/>
              <a:t>보여주는 </a:t>
            </a:r>
            <a:r>
              <a:rPr lang="en-US" altLang="ko-KR" sz="1600" dirty="0" err="1"/>
              <a:t>highorders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뷰를</a:t>
            </a:r>
            <a:r>
              <a:rPr lang="ko-KR" altLang="en-US" sz="1600" dirty="0"/>
              <a:t> 생성하시오</a:t>
            </a:r>
            <a:r>
              <a:rPr lang="en-US" altLang="ko-KR" sz="1600" dirty="0"/>
              <a:t>.</a:t>
            </a:r>
          </a:p>
          <a:p>
            <a:pPr marL="363538" indent="-363538">
              <a:tabLst>
                <a:tab pos="363538" algn="l"/>
              </a:tabLst>
            </a:pPr>
            <a:r>
              <a:rPr lang="en-US" altLang="ko-KR" sz="1600" dirty="0"/>
              <a:t>(2) </a:t>
            </a:r>
            <a:r>
              <a:rPr lang="ko-KR" altLang="en-US" sz="1600" dirty="0"/>
              <a:t>생성한 </a:t>
            </a:r>
            <a:r>
              <a:rPr lang="ko-KR" altLang="en-US" sz="1600" dirty="0" err="1"/>
              <a:t>뷰를</a:t>
            </a:r>
            <a:r>
              <a:rPr lang="ko-KR" altLang="en-US" sz="1600" dirty="0"/>
              <a:t> 이용하여 판매된 도서의 이름과 고객의 이름을 출력하는 </a:t>
            </a:r>
            <a:r>
              <a:rPr lang="en-US" altLang="ko-KR" sz="1600" dirty="0"/>
              <a:t>SQL </a:t>
            </a:r>
            <a:r>
              <a:rPr lang="ko-KR" altLang="en-US" sz="1600" dirty="0"/>
              <a:t>문을 작성하시오</a:t>
            </a:r>
            <a:r>
              <a:rPr lang="en-US" altLang="ko-KR" sz="1600" dirty="0"/>
              <a:t>.</a:t>
            </a:r>
          </a:p>
          <a:p>
            <a:pPr marL="363538" indent="-363538">
              <a:tabLst>
                <a:tab pos="363538" algn="l"/>
              </a:tabLst>
            </a:pPr>
            <a:r>
              <a:rPr lang="en-US" altLang="ko-KR" sz="1600" dirty="0"/>
              <a:t>(3) </a:t>
            </a:r>
            <a:r>
              <a:rPr lang="en-US" altLang="ko-KR" sz="1600" dirty="0" err="1"/>
              <a:t>highorders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뷰를</a:t>
            </a:r>
            <a:r>
              <a:rPr lang="ko-KR" altLang="en-US" sz="1600" dirty="0"/>
              <a:t> 변경하고자 한다</a:t>
            </a:r>
            <a:r>
              <a:rPr lang="en-US" altLang="ko-KR" sz="1600" dirty="0"/>
              <a:t>. </a:t>
            </a:r>
            <a:r>
              <a:rPr lang="ko-KR" altLang="en-US" sz="1600" dirty="0"/>
              <a:t>판매가격 속성을 삭제하는 명령을 수행하시오</a:t>
            </a:r>
            <a:r>
              <a:rPr lang="en-US" altLang="ko-KR" sz="1600" dirty="0"/>
              <a:t>. </a:t>
            </a:r>
            <a:r>
              <a:rPr lang="ko-KR" altLang="en-US" sz="1600" dirty="0"/>
              <a:t>삭제 </a:t>
            </a:r>
            <a:r>
              <a:rPr lang="ko-KR" altLang="en-US" sz="1600" dirty="0" smtClean="0"/>
              <a:t>후 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2)</a:t>
            </a:r>
            <a:r>
              <a:rPr lang="ko-KR" altLang="en-US" sz="1600" dirty="0"/>
              <a:t>번 </a:t>
            </a:r>
            <a:r>
              <a:rPr lang="en-US" altLang="ko-KR" sz="1600" dirty="0"/>
              <a:t>SQL </a:t>
            </a:r>
            <a:r>
              <a:rPr lang="ko-KR" altLang="en-US" sz="1600" dirty="0"/>
              <a:t>문을 다시 수행하시오</a:t>
            </a:r>
            <a:r>
              <a:rPr lang="en-US" altLang="ko-KR" sz="1600" dirty="0"/>
              <a:t>.</a:t>
            </a:r>
            <a:endParaRPr lang="en-US" altLang="ko-KR" sz="1600" i="0" u="none" strike="noStrike" baseline="0" dirty="0" smtClean="0">
              <a:latin typeface="YDVYMjOStd12"/>
            </a:endParaRPr>
          </a:p>
        </p:txBody>
      </p:sp>
    </p:spTree>
    <p:extLst>
      <p:ext uri="{BB962C8B-B14F-4D97-AF65-F5344CB8AC3E}">
        <p14:creationId xmlns:p14="http://schemas.microsoft.com/office/powerpoint/2010/main" val="5099045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인덱스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데이터베이스의 물리적 저장</a:t>
            </a:r>
            <a:endParaRPr lang="en-US" altLang="ko-KR" dirty="0" smtClean="0"/>
          </a:p>
          <a:p>
            <a:r>
              <a:rPr lang="ko-KR" altLang="en-US" dirty="0" smtClean="0"/>
              <a:t>인덱스와 </a:t>
            </a:r>
            <a:r>
              <a:rPr lang="en-US" altLang="ko-KR" dirty="0" smtClean="0"/>
              <a:t>B-tree</a:t>
            </a:r>
          </a:p>
          <a:p>
            <a:r>
              <a:rPr lang="ko-KR" altLang="en-US" dirty="0" err="1" smtClean="0"/>
              <a:t>오라클</a:t>
            </a:r>
            <a:r>
              <a:rPr lang="ko-KR" altLang="en-US" dirty="0" smtClean="0"/>
              <a:t> 인덱스</a:t>
            </a:r>
            <a:endParaRPr lang="en-US" altLang="ko-KR" dirty="0" smtClean="0"/>
          </a:p>
          <a:p>
            <a:r>
              <a:rPr lang="ko-KR" altLang="en-US" dirty="0" smtClean="0"/>
              <a:t>인덱스의 생성</a:t>
            </a:r>
            <a:endParaRPr lang="en-US" altLang="ko-KR" dirty="0" smtClean="0"/>
          </a:p>
          <a:p>
            <a:r>
              <a:rPr lang="ko-KR" altLang="en-US" dirty="0" smtClean="0"/>
              <a:t>인덱스의 재구성과 삭제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z="1400" dirty="0" smtClean="0"/>
              <a:t>SQL</a:t>
            </a:r>
            <a:r>
              <a:rPr lang="ko-KR" altLang="en-US" sz="1400" dirty="0" smtClean="0"/>
              <a:t>에서는 함수의 개념을 사용하는데 수학의 함수와 마찬가지로 특정 값이나 열의 값을 입력받아 그 값을 계산하여 결과 값을 돌려줌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200000"/>
              </a:lnSpc>
            </a:pPr>
            <a:endParaRPr lang="en-US" altLang="ko-KR" sz="1400" dirty="0"/>
          </a:p>
          <a:p>
            <a:pPr>
              <a:lnSpc>
                <a:spcPct val="200000"/>
              </a:lnSpc>
            </a:pPr>
            <a:endParaRPr lang="en-US" altLang="ko-KR" sz="1400" dirty="0" smtClean="0"/>
          </a:p>
          <a:p>
            <a:pPr>
              <a:lnSpc>
                <a:spcPct val="200000"/>
              </a:lnSpc>
            </a:pPr>
            <a:endParaRPr lang="en-US" altLang="ko-KR" sz="1400" dirty="0"/>
          </a:p>
          <a:p>
            <a:pPr>
              <a:lnSpc>
                <a:spcPct val="200000"/>
              </a:lnSpc>
            </a:pPr>
            <a:endParaRPr lang="en-US" altLang="ko-KR" sz="1400" dirty="0" smtClean="0"/>
          </a:p>
          <a:p>
            <a:pPr>
              <a:lnSpc>
                <a:spcPct val="200000"/>
              </a:lnSpc>
            </a:pPr>
            <a:endParaRPr lang="en-US" altLang="ko-KR" sz="1400" dirty="0" smtClean="0"/>
          </a:p>
          <a:p>
            <a:pPr>
              <a:lnSpc>
                <a:spcPct val="200000"/>
              </a:lnSpc>
            </a:pPr>
            <a:endParaRPr lang="en-US" altLang="ko-KR" sz="1400" dirty="0" smtClean="0"/>
          </a:p>
          <a:p>
            <a:pPr>
              <a:lnSpc>
                <a:spcPct val="200000"/>
              </a:lnSpc>
            </a:pPr>
            <a:r>
              <a:rPr lang="en-US" altLang="ko-KR" sz="1400" dirty="0" smtClean="0"/>
              <a:t>SQL</a:t>
            </a:r>
            <a:r>
              <a:rPr lang="ko-KR" altLang="en-US" sz="1400" dirty="0" smtClean="0"/>
              <a:t>의 함수는 </a:t>
            </a:r>
            <a:r>
              <a:rPr lang="en-US" altLang="ko-KR" sz="1400" dirty="0" smtClean="0"/>
              <a:t>DBMS</a:t>
            </a:r>
            <a:r>
              <a:rPr lang="ko-KR" altLang="en-US" sz="1400" dirty="0" smtClean="0"/>
              <a:t>가 제공하는 내장 함수</a:t>
            </a:r>
            <a:r>
              <a:rPr lang="en-US" altLang="ko-KR" sz="1400" dirty="0" smtClean="0"/>
              <a:t>(built-in function)</a:t>
            </a:r>
            <a:r>
              <a:rPr lang="ko-KR" altLang="en-US" sz="1400" dirty="0" smtClean="0"/>
              <a:t>와 사용자가 필요에 따라 직접 만드는 사용자 정의 함수</a:t>
            </a:r>
            <a:r>
              <a:rPr lang="en-US" altLang="ko-KR" sz="1400" dirty="0" smtClean="0"/>
              <a:t>(user-defined function)</a:t>
            </a:r>
            <a:r>
              <a:rPr lang="ko-KR" altLang="en-US" sz="1400" dirty="0" smtClean="0"/>
              <a:t>로 나뉨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4" name="_x74620696" descr="EMB00000bc43e9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3488" y="2260848"/>
            <a:ext cx="1681163" cy="1600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339512" y="411244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함수의 원리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데이터베이스의 물리적 저장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826767" y="2585484"/>
            <a:ext cx="4748872" cy="28962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45712" y="2436725"/>
            <a:ext cx="664214" cy="3045023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커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널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842676" y="1524231"/>
            <a:ext cx="4732963" cy="763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437466" y="1524231"/>
            <a:ext cx="857256" cy="793259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사용자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UI 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570088" y="1346897"/>
            <a:ext cx="555381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400" dirty="0" smtClean="0"/>
              <a:t>OS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8330" y="2706131"/>
            <a:ext cx="1492796" cy="550161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RAM</a:t>
            </a:r>
            <a:endParaRPr lang="en-US" altLang="ko-KR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20441" y="2507812"/>
            <a:ext cx="1163157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주기억장</a:t>
            </a:r>
            <a:r>
              <a:rPr lang="ko-KR" altLang="en-US" sz="1400" dirty="0"/>
              <a:t>치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67600" y="3654556"/>
            <a:ext cx="4236189" cy="1570780"/>
          </a:xfrm>
          <a:prstGeom prst="round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093129" y="3749599"/>
            <a:ext cx="1059261" cy="2462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데이터베이스</a:t>
            </a:r>
            <a:endParaRPr lang="ko-KR" altLang="en-US" sz="10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80792" y="4093813"/>
            <a:ext cx="1240214" cy="9976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데이터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파일</a:t>
            </a:r>
            <a:endParaRPr lang="en-US" altLang="ko-KR" sz="1400" dirty="0" smtClean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654191" y="4104511"/>
            <a:ext cx="1240214" cy="98694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컨트롤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파일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002653" y="4093813"/>
            <a:ext cx="1240214" cy="10016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리두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로그파일</a:t>
            </a:r>
            <a:endParaRPr lang="en-US" altLang="ko-KR" sz="1400" dirty="0" smtClean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144774" y="2994417"/>
            <a:ext cx="4259015" cy="334917"/>
          </a:xfrm>
          <a:prstGeom prst="round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INSTANCE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25139" y="1476378"/>
            <a:ext cx="1503150" cy="666037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CPU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1560" y="3933232"/>
            <a:ext cx="1492796" cy="15840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HDD, SSD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91152" y="3674370"/>
            <a:ext cx="1354849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보조기억장치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82010" y="1300253"/>
            <a:ext cx="1387092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중앙처리장치</a:t>
            </a:r>
            <a:endParaRPr lang="ko-KR" altLang="en-US" sz="14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095233" y="1637099"/>
            <a:ext cx="4236190" cy="320236"/>
          </a:xfrm>
          <a:prstGeom prst="round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SQL </a:t>
            </a:r>
            <a:r>
              <a:rPr lang="en-US" altLang="ko-KR" sz="1400" dirty="0" smtClean="0"/>
              <a:t>Developer / SQL PLUS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98247" y="2389498"/>
            <a:ext cx="897833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DBMS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949564" y="1289518"/>
            <a:ext cx="961919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TOOL</a:t>
            </a:r>
            <a:endParaRPr lang="ko-KR" altLang="en-US" sz="14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13429" y="3056350"/>
            <a:ext cx="384200" cy="189761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파일시스템</a:t>
            </a:r>
            <a:endParaRPr lang="ko-KR" altLang="en-US" sz="1400" dirty="0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3402962" y="3172061"/>
            <a:ext cx="720080" cy="50405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rot="10800000" flipV="1">
            <a:off x="2087768" y="4261706"/>
            <a:ext cx="432048" cy="28803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 flipV="1">
            <a:off x="3205529" y="2656143"/>
            <a:ext cx="939245" cy="33827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rot="10800000">
            <a:off x="2087768" y="2154424"/>
            <a:ext cx="504056" cy="28803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endCxn id="18" idx="0"/>
          </p:cNvCxnSpPr>
          <p:nvPr/>
        </p:nvCxnSpPr>
        <p:spPr>
          <a:xfrm>
            <a:off x="6264235" y="2173475"/>
            <a:ext cx="10047" cy="82094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rot="5400000">
            <a:off x="4680056" y="3488668"/>
            <a:ext cx="2880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rot="5400000">
            <a:off x="6120216" y="3488668"/>
            <a:ext cx="2880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rot="5400000">
            <a:off x="7488368" y="3494001"/>
            <a:ext cx="2880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rot="5400000">
            <a:off x="1223672" y="2351398"/>
            <a:ext cx="2880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rot="5400000">
            <a:off x="1233197" y="3473810"/>
            <a:ext cx="2880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2140726" y="4837770"/>
            <a:ext cx="3600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3417820" y="4837770"/>
            <a:ext cx="73913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311904" y="1885442"/>
            <a:ext cx="50405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74264" y="580526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4-7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DBMS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와 데이터 파일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603231" y="1999279"/>
            <a:ext cx="1728192" cy="224293"/>
          </a:xfrm>
          <a:prstGeom prst="round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/>
              <a:t>오라클</a:t>
            </a:r>
            <a:r>
              <a:rPr lang="ko-KR" altLang="en-US" sz="1000" b="1" dirty="0" smtClean="0"/>
              <a:t> 클라이언트</a:t>
            </a:r>
            <a:endParaRPr lang="en-US" altLang="ko-KR" sz="1000" b="1" dirty="0" smtClean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139241" y="3725888"/>
            <a:ext cx="864807" cy="224293"/>
          </a:xfrm>
          <a:prstGeom prst="round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DB FIELS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139952" y="2839971"/>
            <a:ext cx="752229" cy="224293"/>
          </a:xfrm>
          <a:prstGeom prst="round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/>
              <a:t>오라클</a:t>
            </a:r>
            <a:endParaRPr lang="en-US" altLang="ko-KR" sz="1000" b="1" dirty="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데이터베이스의 물리적 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실제 데이터가 저장되는 곳은 보조기억장치</a:t>
            </a:r>
            <a:r>
              <a:rPr lang="en-US" altLang="ko-KR" dirty="0" smtClean="0"/>
              <a:t> </a:t>
            </a:r>
          </a:p>
          <a:p>
            <a:pPr lvl="1" algn="just"/>
            <a:r>
              <a:rPr lang="ko-KR" altLang="en-US" sz="1400" dirty="0" smtClean="0"/>
              <a:t>하드디스크</a:t>
            </a:r>
            <a:r>
              <a:rPr lang="en-US" altLang="ko-KR" sz="1400" dirty="0" smtClean="0"/>
              <a:t>, SSD, USB </a:t>
            </a:r>
            <a:r>
              <a:rPr lang="ko-KR" altLang="en-US" sz="1400" dirty="0" smtClean="0"/>
              <a:t>메모리 등</a:t>
            </a:r>
            <a:endParaRPr lang="en-US" altLang="ko-KR" sz="1400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ko-KR" altLang="en-US" dirty="0" smtClean="0"/>
              <a:t>가장 많이 사용되는 장치는 하드디스크</a:t>
            </a:r>
            <a:endParaRPr lang="en-US" altLang="ko-KR" dirty="0" smtClean="0"/>
          </a:p>
          <a:p>
            <a:pPr lvl="1" algn="just"/>
            <a:r>
              <a:rPr lang="ko-KR" altLang="en-US" sz="1400" dirty="0" smtClean="0">
                <a:latin typeface="+mn-ea"/>
              </a:rPr>
              <a:t>하드디스크는 원형의 플레이트</a:t>
            </a:r>
            <a:r>
              <a:rPr lang="en-US" altLang="ko-KR" sz="1400" dirty="0" smtClean="0">
                <a:latin typeface="+mn-ea"/>
              </a:rPr>
              <a:t>(plate)</a:t>
            </a:r>
            <a:r>
              <a:rPr lang="ko-KR" altLang="en-US" sz="1400" dirty="0" smtClean="0">
                <a:latin typeface="+mn-ea"/>
              </a:rPr>
              <a:t>로 구성되어 있고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이 플레이트는 논리적으로 트랙으로 나뉘며 트랙은 다시 몇 개의 섹터로 나뉨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 algn="just"/>
            <a:r>
              <a:rPr lang="ko-KR" altLang="en-US" sz="1400" dirty="0" smtClean="0">
                <a:latin typeface="+mn-ea"/>
              </a:rPr>
              <a:t>원형의 플레이트는 초당 빠른 속도로 회전하고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회전하는 플레이트를 하드디스크의 액세스 암</a:t>
            </a:r>
            <a:r>
              <a:rPr lang="en-US" altLang="ko-KR" sz="1400" dirty="0" smtClean="0">
                <a:latin typeface="+mn-ea"/>
              </a:rPr>
              <a:t>(arm)</a:t>
            </a:r>
            <a:r>
              <a:rPr lang="ko-KR" altLang="en-US" sz="1400" dirty="0" smtClean="0">
                <a:latin typeface="+mn-ea"/>
              </a:rPr>
              <a:t>과 헤더</a:t>
            </a:r>
            <a:endParaRPr lang="en-US" altLang="ko-KR" sz="1400" dirty="0" smtClean="0">
              <a:latin typeface="+mn-ea"/>
            </a:endParaRPr>
          </a:p>
          <a:p>
            <a:pPr lvl="1" algn="just">
              <a:buNone/>
            </a:pPr>
            <a:r>
              <a:rPr lang="en-US" altLang="ko-KR" sz="1400" dirty="0" smtClean="0">
                <a:latin typeface="+mn-ea"/>
              </a:rPr>
              <a:t>	(header)</a:t>
            </a:r>
            <a:r>
              <a:rPr lang="ko-KR" altLang="en-US" sz="1400" dirty="0" smtClean="0">
                <a:latin typeface="+mn-ea"/>
              </a:rPr>
              <a:t>가 접근하여 원하는 섹터에서 데이터를 가져옴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 algn="just"/>
            <a:r>
              <a:rPr lang="ko-KR" altLang="en-US" sz="1400" dirty="0" smtClean="0">
                <a:latin typeface="+mn-ea"/>
              </a:rPr>
              <a:t>하드디스크에 저장된 데이터를 읽어 오는 데 걸리는 시간은 모터</a:t>
            </a:r>
            <a:r>
              <a:rPr lang="en-US" altLang="ko-KR" sz="1400" dirty="0" smtClean="0">
                <a:latin typeface="+mn-ea"/>
              </a:rPr>
              <a:t>(motor)</a:t>
            </a:r>
            <a:r>
              <a:rPr lang="ko-KR" altLang="en-US" sz="1400" dirty="0" smtClean="0">
                <a:latin typeface="+mn-ea"/>
              </a:rPr>
              <a:t>에 의해서 분당 회전하는 속도</a:t>
            </a:r>
            <a:r>
              <a:rPr lang="en-US" altLang="ko-KR" sz="1400" dirty="0" smtClean="0">
                <a:latin typeface="+mn-ea"/>
              </a:rPr>
              <a:t>(RPM, </a:t>
            </a:r>
          </a:p>
          <a:p>
            <a:pPr lvl="1" algn="just">
              <a:buNone/>
            </a:pPr>
            <a:r>
              <a:rPr lang="en-US" altLang="ko-KR" sz="1400" dirty="0" smtClean="0">
                <a:latin typeface="+mn-ea"/>
              </a:rPr>
              <a:t>	Revolutions Per Minute), </a:t>
            </a:r>
            <a:r>
              <a:rPr lang="ko-KR" altLang="en-US" sz="1400" dirty="0" smtClean="0">
                <a:latin typeface="+mn-ea"/>
              </a:rPr>
              <a:t>데이터를 읽을 때 액세스 암이 이동하는 시간</a:t>
            </a:r>
            <a:r>
              <a:rPr lang="en-US" altLang="ko-KR" sz="1400" dirty="0" smtClean="0">
                <a:latin typeface="+mn-ea"/>
              </a:rPr>
              <a:t>(latency time), </a:t>
            </a:r>
            <a:r>
              <a:rPr lang="ko-KR" altLang="en-US" sz="1400" dirty="0" smtClean="0">
                <a:latin typeface="+mn-ea"/>
              </a:rPr>
              <a:t>주기억장치로 읽어오는 시간</a:t>
            </a:r>
            <a:r>
              <a:rPr lang="en-US" altLang="ko-KR" sz="1400" dirty="0" smtClean="0">
                <a:latin typeface="+mn-ea"/>
              </a:rPr>
              <a:t>(transfer time)</a:t>
            </a:r>
            <a:r>
              <a:rPr lang="ko-KR" altLang="en-US" sz="1400" dirty="0" smtClean="0">
                <a:latin typeface="+mn-ea"/>
              </a:rPr>
              <a:t>에 영향을 받음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 smtClean="0">
              <a:latin typeface="+mn-ea"/>
            </a:endParaRPr>
          </a:p>
          <a:p>
            <a:pPr algn="just"/>
            <a:endParaRPr lang="en-US" altLang="ko-KR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데이터베이스의 물리적 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algn="just">
              <a:buFont typeface="Wingdings" panose="05000000000000000000" pitchFamily="2" charset="2"/>
              <a:buChar char="l"/>
            </a:pPr>
            <a:r>
              <a:rPr lang="ko-KR" altLang="en-US" sz="1400" dirty="0" smtClean="0"/>
              <a:t>액세스 </a:t>
            </a:r>
            <a:r>
              <a:rPr lang="ko-KR" altLang="en-US" sz="1400" dirty="0"/>
              <a:t>시간</a:t>
            </a:r>
            <a:r>
              <a:rPr lang="en-US" altLang="ko-KR" sz="1400" dirty="0"/>
              <a:t>(access time</a:t>
            </a:r>
            <a:r>
              <a:rPr lang="en-US" altLang="ko-KR" sz="1400"/>
              <a:t>) </a:t>
            </a:r>
            <a:endParaRPr lang="en-US" altLang="ko-KR" sz="1400" smtClean="0"/>
          </a:p>
          <a:p>
            <a:pPr algn="just">
              <a:buFont typeface="Wingdings" panose="05000000000000000000" pitchFamily="2" charset="2"/>
              <a:buChar char="l"/>
            </a:pPr>
            <a:endParaRPr lang="en-US" altLang="ko-KR" sz="500" smtClean="0"/>
          </a:p>
          <a:p>
            <a:pPr>
              <a:buNone/>
            </a:pPr>
            <a:r>
              <a:rPr lang="en-US" altLang="ko-KR" sz="1400" smtClean="0"/>
              <a:t>	</a:t>
            </a:r>
            <a:r>
              <a:rPr lang="ko-KR" altLang="en-US" sz="1400" b="0" smtClean="0"/>
              <a:t>액세스 시간 </a:t>
            </a:r>
            <a:r>
              <a:rPr lang="en-US" altLang="ko-KR" sz="1400" b="0" smtClean="0"/>
              <a:t>= </a:t>
            </a:r>
            <a:r>
              <a:rPr lang="ko-KR" altLang="en-US" sz="1400" b="0" smtClean="0"/>
              <a:t>탐색시간</a:t>
            </a:r>
            <a:r>
              <a:rPr lang="en-US" altLang="ko-KR" sz="1400" b="0" smtClean="0"/>
              <a:t>(seek time, </a:t>
            </a:r>
            <a:r>
              <a:rPr lang="ko-KR" altLang="en-US" sz="1400" b="0" smtClean="0"/>
              <a:t>액세스 헤드를 트랙에 이동시키는 시간</a:t>
            </a:r>
            <a:r>
              <a:rPr lang="en-US" altLang="ko-KR" sz="1400" b="0" smtClean="0"/>
              <a:t>)</a:t>
            </a:r>
          </a:p>
          <a:p>
            <a:pPr marL="1343025" indent="0">
              <a:buNone/>
            </a:pPr>
            <a:r>
              <a:rPr lang="en-US" altLang="ko-KR" sz="1400" b="0" smtClean="0"/>
              <a:t>+ </a:t>
            </a:r>
            <a:r>
              <a:rPr lang="ko-KR" altLang="en-US" sz="1400" b="0" dirty="0"/>
              <a:t>회전지연시간</a:t>
            </a:r>
            <a:r>
              <a:rPr lang="en-US" altLang="ko-KR" sz="1400" b="0" dirty="0"/>
              <a:t>(rotational latency time, </a:t>
            </a:r>
            <a:r>
              <a:rPr lang="ko-KR" altLang="en-US" sz="1400" b="0" dirty="0"/>
              <a:t>섹터가 액세스 헤드에 접근하는 시간</a:t>
            </a:r>
            <a:r>
              <a:rPr lang="en-US" altLang="ko-KR" sz="1400" b="0" dirty="0"/>
              <a:t>)</a:t>
            </a:r>
          </a:p>
          <a:p>
            <a:pPr marL="1343025" indent="0">
              <a:buNone/>
            </a:pPr>
            <a:r>
              <a:rPr lang="en-US" altLang="ko-KR" sz="1400" b="0" dirty="0"/>
              <a:t>+ </a:t>
            </a:r>
            <a:r>
              <a:rPr lang="ko-KR" altLang="en-US" sz="1400" b="0" dirty="0"/>
              <a:t>데이터 전송시간</a:t>
            </a:r>
            <a:r>
              <a:rPr lang="en-US" altLang="ko-KR" sz="1400" b="0" dirty="0"/>
              <a:t>(data transfer time, </a:t>
            </a:r>
            <a:r>
              <a:rPr lang="ko-KR" altLang="en-US" sz="1400" b="0" dirty="0"/>
              <a:t>데이터를 주기억장치로 읽어오는 시간</a:t>
            </a:r>
            <a:r>
              <a:rPr lang="en-US" altLang="ko-KR" sz="1400" b="0" dirty="0"/>
              <a:t>)</a:t>
            </a:r>
          </a:p>
        </p:txBody>
      </p:sp>
      <p:pic>
        <p:nvPicPr>
          <p:cNvPr id="41" name="Picture 2" descr="http://gigglehd.com/zbxe/files/attach/images/296468/557/319/004/samsungspinpointmt2hdd_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124744"/>
            <a:ext cx="2376264" cy="302433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</p:pic>
      <p:sp>
        <p:nvSpPr>
          <p:cNvPr id="42" name="타원 41"/>
          <p:cNvSpPr/>
          <p:nvPr/>
        </p:nvSpPr>
        <p:spPr>
          <a:xfrm>
            <a:off x="2157213" y="1503316"/>
            <a:ext cx="1853499" cy="167780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335435" y="1664644"/>
            <a:ext cx="1497057" cy="135515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513656" y="1825972"/>
            <a:ext cx="1140615" cy="103249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 rot="5400000" flipH="1" flipV="1">
            <a:off x="2777440" y="1680739"/>
            <a:ext cx="613045" cy="7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rot="5400000" flipH="1" flipV="1">
            <a:off x="2777836" y="2971002"/>
            <a:ext cx="613045" cy="7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476049" y="2342221"/>
            <a:ext cx="677240" cy="7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050281" y="2342221"/>
            <a:ext cx="677240" cy="7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rot="5400000" flipH="1" flipV="1">
            <a:off x="3340990" y="1660505"/>
            <a:ext cx="483983" cy="427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rot="5400000" flipH="1" flipV="1">
            <a:off x="2414241" y="2628471"/>
            <a:ext cx="483983" cy="427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rot="10800000">
            <a:off x="2335435" y="1696910"/>
            <a:ext cx="499019" cy="4194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rot="10800000">
            <a:off x="3369117" y="2568079"/>
            <a:ext cx="499019" cy="4194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369117" y="3826435"/>
            <a:ext cx="463375" cy="96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 rot="10800000">
            <a:off x="1619672" y="1772816"/>
            <a:ext cx="904878" cy="377832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619672" y="2708920"/>
            <a:ext cx="73913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619672" y="3429000"/>
            <a:ext cx="153121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rot="10800000" flipV="1">
            <a:off x="3131840" y="1700808"/>
            <a:ext cx="1368152" cy="616682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rot="10800000" flipV="1">
            <a:off x="3851920" y="2996952"/>
            <a:ext cx="720080" cy="184634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43608" y="16288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섹터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43608" y="254515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트랙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69851" y="3284984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액세스 암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499992" y="1556792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스핀들 모터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72000" y="2838078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액세스 헤드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18280" y="422108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4-8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하드디스크의 구조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데이터베이스의 물리적 저장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574264" y="609329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4-9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오라클의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내부 구조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46" y="1374068"/>
            <a:ext cx="7486650" cy="40957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데이터베이스의 물리적 저장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214410"/>
              </p:ext>
            </p:extLst>
          </p:nvPr>
        </p:nvGraphicFramePr>
        <p:xfrm>
          <a:off x="611560" y="1593877"/>
          <a:ext cx="7989172" cy="3256394"/>
        </p:xfrm>
        <a:graphic>
          <a:graphicData uri="http://schemas.openxmlformats.org/drawingml/2006/table">
            <a:tbl>
              <a:tblPr/>
              <a:tblGrid>
                <a:gridCol w="1584176"/>
                <a:gridCol w="6404996"/>
              </a:tblGrid>
              <a:tr h="3229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파일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운영체제상에 물리적으로 존재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사용자 데이터와 개체를 저장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테이블과 인덱스로 구성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252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ko-KR" altLang="en-US" sz="14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리두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로그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데이터의 모든 변경사항을 기록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데이터베이스 복구에 사용되는 로그 정보 저장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최소 두 개의 온라인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리두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로그 파일 그룹을 가짐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165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컨트롤 파일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오라클이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필요로 하는 다른 파일들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 파일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 파일 등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위치 정보를 저장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데이터베이스 구조 등의 변경사항이 있을 때 자동으로 업데이트됨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오라클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마운트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오픈의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필수 파일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복구 시 동기화 정보 저장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126876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4-8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오라클의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주요 파일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인덱스와 </a:t>
            </a:r>
            <a:r>
              <a:rPr lang="en-US" altLang="ko-KR" dirty="0" smtClean="0"/>
              <a:t>B-tree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인덱스</a:t>
            </a:r>
            <a:r>
              <a:rPr lang="en-US" altLang="ko-KR" dirty="0" smtClean="0"/>
              <a:t>(index, </a:t>
            </a:r>
            <a:r>
              <a:rPr lang="ko-KR" altLang="en-US" dirty="0" smtClean="0"/>
              <a:t>색인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란 도서의 색인이나 사전과 같이 데이터를 쉽고 빠르게 찾을 수 있도록 만든 데이터 구조임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95" name="TextBox 194"/>
          <p:cNvSpPr txBox="1"/>
          <p:nvPr/>
        </p:nvSpPr>
        <p:spPr>
          <a:xfrm>
            <a:off x="669514" y="64533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4-11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B-tree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의 구조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16832"/>
            <a:ext cx="6137855" cy="4464496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인덱스와 </a:t>
            </a:r>
            <a:r>
              <a:rPr lang="en-US" altLang="ko-KR" dirty="0" smtClean="0"/>
              <a:t>B-tree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인덱스의 특징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500" dirty="0" smtClean="0"/>
          </a:p>
          <a:p>
            <a:pPr lvl="1"/>
            <a:r>
              <a:rPr lang="ko-KR" altLang="en-US" sz="1400" dirty="0" smtClean="0">
                <a:latin typeface="+mn-ea"/>
              </a:rPr>
              <a:t>인덱스는 테이블에서 한 개 이상의 속성을 이용하여 생성함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ko-KR" altLang="en-US" sz="1400" dirty="0" smtClean="0">
                <a:latin typeface="+mn-ea"/>
              </a:rPr>
              <a:t>빠른 검색과 함께 효율적인 레코드 접근이 가능함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ko-KR" altLang="en-US" sz="1400" dirty="0" smtClean="0">
                <a:latin typeface="+mn-ea"/>
              </a:rPr>
              <a:t>순서대로 정렬된 속성과 데이터의 위치만 보유하므로 테이블보다 작은 공간을 차지함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ko-KR" altLang="en-US" sz="1400" dirty="0" smtClean="0">
                <a:latin typeface="+mn-ea"/>
              </a:rPr>
              <a:t>저장된 값들은 테이블의 부분집합이 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ko-KR" altLang="en-US" sz="1400" dirty="0" smtClean="0">
                <a:latin typeface="+mn-ea"/>
              </a:rPr>
              <a:t>일반적으로 </a:t>
            </a:r>
            <a:r>
              <a:rPr lang="en-US" altLang="ko-KR" sz="1400" dirty="0" smtClean="0">
                <a:latin typeface="+mn-ea"/>
              </a:rPr>
              <a:t>B-tree </a:t>
            </a:r>
            <a:r>
              <a:rPr lang="ko-KR" altLang="en-US" sz="1400" dirty="0" smtClean="0">
                <a:latin typeface="+mn-ea"/>
              </a:rPr>
              <a:t>형태의 구조를 가짐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ko-KR" altLang="en-US" sz="1400" dirty="0" smtClean="0">
                <a:latin typeface="+mn-ea"/>
              </a:rPr>
              <a:t>데이터의 수정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삭제 등의 변경이 발생하면 인덱스의 재구성이 필요함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5782" y="362793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4-12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B-tree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에서 검색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00590"/>
            <a:ext cx="4681100" cy="2412763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4.3.1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</a:t>
            </a:r>
            <a:r>
              <a:rPr lang="en-US" altLang="ko-KR" dirty="0" smtClean="0"/>
              <a:t>B-tree</a:t>
            </a:r>
            <a:r>
              <a:rPr lang="ko-KR" altLang="en-US" dirty="0" smtClean="0"/>
              <a:t> 인덱스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err="1" smtClean="0"/>
              <a:t>오라클</a:t>
            </a:r>
            <a:r>
              <a:rPr lang="ko-KR" altLang="en-US" sz="1400" dirty="0" smtClean="0"/>
              <a:t> 인덱스는 </a:t>
            </a:r>
            <a:r>
              <a:rPr lang="en-US" altLang="ko-KR" sz="1400" dirty="0" smtClean="0"/>
              <a:t>B-tree</a:t>
            </a:r>
            <a:r>
              <a:rPr lang="ko-KR" altLang="en-US" sz="1400" dirty="0" smtClean="0"/>
              <a:t>를 변형하여 사용하며 명칭은 </a:t>
            </a:r>
            <a:r>
              <a:rPr lang="en-US" altLang="ko-KR" sz="1400" dirty="0" smtClean="0"/>
              <a:t>B-tree</a:t>
            </a:r>
            <a:r>
              <a:rPr lang="ko-KR" altLang="en-US" sz="1400" dirty="0" smtClean="0"/>
              <a:t>로 동일한 이름으로 부름</a:t>
            </a:r>
            <a:endParaRPr lang="en-US" altLang="ko-KR" sz="14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07170"/>
            <a:ext cx="7395740" cy="4629273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691680" y="599242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4-13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인덱스의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4.3.2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인덱스의 종류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67544" y="566124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4-9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오라클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인덱스의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56792"/>
            <a:ext cx="8266763" cy="4071689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</a:t>
            </a:r>
            <a:r>
              <a:rPr lang="ko-KR" altLang="en-US" dirty="0" smtClean="0"/>
              <a:t>인덱스의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인덱스 생성 시 고려사항</a:t>
            </a:r>
            <a:endParaRPr lang="en-US" altLang="ko-KR" dirty="0" smtClean="0"/>
          </a:p>
          <a:p>
            <a:pPr lvl="1"/>
            <a:r>
              <a:rPr lang="ko-KR" altLang="en-US" sz="1400" dirty="0" smtClean="0">
                <a:latin typeface="+mn-ea"/>
              </a:rPr>
              <a:t>인덱스는 </a:t>
            </a:r>
            <a:r>
              <a:rPr lang="en-US" altLang="ko-KR" sz="1400" dirty="0" smtClean="0">
                <a:latin typeface="+mn-ea"/>
              </a:rPr>
              <a:t>WHERE </a:t>
            </a:r>
            <a:r>
              <a:rPr lang="ko-KR" altLang="en-US" sz="1400" dirty="0" smtClean="0">
                <a:latin typeface="+mn-ea"/>
              </a:rPr>
              <a:t>절에 자주 사용되는 속성이어야 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ko-KR" altLang="en-US" sz="1400" dirty="0" smtClean="0">
                <a:latin typeface="+mn-ea"/>
              </a:rPr>
              <a:t>인덱스는 조인에 자주 사용되는 속성이어야 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ko-KR" altLang="en-US" sz="1400" dirty="0" smtClean="0">
                <a:latin typeface="+mn-ea"/>
              </a:rPr>
              <a:t>단일 테이블에 인덱스가 많으면 속도가 느려질 수 있음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테이블 당 </a:t>
            </a:r>
            <a:r>
              <a:rPr lang="en-US" altLang="ko-KR" sz="1400" dirty="0" smtClean="0">
                <a:latin typeface="+mn-ea"/>
              </a:rPr>
              <a:t>4~5</a:t>
            </a:r>
            <a:r>
              <a:rPr lang="ko-KR" altLang="en-US" sz="1400" dirty="0" smtClean="0">
                <a:latin typeface="+mn-ea"/>
              </a:rPr>
              <a:t>개 정도 권장</a:t>
            </a:r>
            <a:r>
              <a:rPr lang="en-US" altLang="ko-KR" sz="1400" dirty="0" smtClean="0">
                <a:latin typeface="+mn-ea"/>
              </a:rPr>
              <a:t>).</a:t>
            </a:r>
          </a:p>
          <a:p>
            <a:pPr lvl="1"/>
            <a:r>
              <a:rPr lang="ko-KR" altLang="en-US" sz="1400" dirty="0" smtClean="0">
                <a:latin typeface="+mn-ea"/>
              </a:rPr>
              <a:t>속성이 가공되는 경우 사용하지 않음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ko-KR" altLang="en-US" sz="1400" dirty="0" smtClean="0">
                <a:latin typeface="+mn-ea"/>
              </a:rPr>
              <a:t>속성의 선택도가 낮을 때 유리함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속성의 모든 값이 다른 경우</a:t>
            </a:r>
            <a:r>
              <a:rPr lang="en-US" altLang="ko-KR" sz="1400" dirty="0" smtClean="0">
                <a:latin typeface="+mn-ea"/>
              </a:rPr>
              <a:t>).</a:t>
            </a:r>
            <a:endParaRPr lang="ko-KR" altLang="en-US" sz="1400" dirty="0" smtClean="0">
              <a:latin typeface="+mn-ea"/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인덱스의 생성 문법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584" y="3762609"/>
            <a:ext cx="5328592" cy="7200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/>
              <a:t>CREATE [REVERSE]┃[UNIQUE] INDEX </a:t>
            </a:r>
            <a:r>
              <a:rPr lang="ko-KR" altLang="en-US" sz="1400" dirty="0" smtClean="0"/>
              <a:t>인덱스이름</a:t>
            </a:r>
            <a:r>
              <a:rPr lang="en-US" altLang="ko-KR" sz="1400" dirty="0" smtClean="0"/>
              <a:t>]</a:t>
            </a:r>
            <a:endParaRPr lang="ko-KR" altLang="en-US" sz="1400" dirty="0" smtClean="0"/>
          </a:p>
          <a:p>
            <a:pPr>
              <a:lnSpc>
                <a:spcPct val="140000"/>
              </a:lnSpc>
            </a:pPr>
            <a:r>
              <a:rPr lang="en-US" altLang="ko-KR" sz="1400" dirty="0" smtClean="0"/>
              <a:t>ON </a:t>
            </a:r>
            <a:r>
              <a:rPr lang="ko-KR" altLang="en-US" sz="1400" dirty="0" smtClean="0"/>
              <a:t>테이블이름 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컬럼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[ASC</a:t>
            </a:r>
            <a:r>
              <a:rPr lang="ko-KR" altLang="en-US" sz="1400" dirty="0" smtClean="0"/>
              <a:t>┃</a:t>
            </a:r>
            <a:r>
              <a:rPr lang="en-US" altLang="ko-KR" sz="1400" dirty="0" smtClean="0"/>
              <a:t>DESC] [{, </a:t>
            </a:r>
            <a:r>
              <a:rPr lang="ko-KR" altLang="en-US" sz="1400" dirty="0" err="1" smtClean="0"/>
              <a:t>컬럼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[ASC | DESC]} …])[;]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SQL </a:t>
            </a:r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 smtClean="0"/>
              <a:t>SQL </a:t>
            </a:r>
            <a:r>
              <a:rPr lang="ko-KR" altLang="en-US" sz="1400" dirty="0" smtClean="0"/>
              <a:t>내장 함수는 상수나 속성 이름을 입력 값으로 받아 단일 값을 결과로 반환함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모든 내장 함수는 최초에 선언될 때 유효한 입력 값을 받아야 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367074"/>
              </p:ext>
            </p:extLst>
          </p:nvPr>
        </p:nvGraphicFramePr>
        <p:xfrm>
          <a:off x="910889" y="2276872"/>
          <a:ext cx="7373392" cy="4258048"/>
        </p:xfrm>
        <a:graphic>
          <a:graphicData uri="http://schemas.openxmlformats.org/drawingml/2006/table">
            <a:tbl>
              <a:tblPr/>
              <a:tblGrid>
                <a:gridCol w="864096"/>
                <a:gridCol w="1584176"/>
                <a:gridCol w="4925120"/>
              </a:tblGrid>
              <a:tr h="244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66565"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14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단일행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 함수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ABS, CEIL, COS, EXP, FLOOR, LN, LOG, MOD, POWER, ROUND(number), SIGN, TRUNC(number)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565">
                <a:tc vMerge="1"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 함수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 반환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CHR, CONCAT, LOWER, LPAD, LTRIM, STR, REPLACE, RPAD,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RTRIM, SUBSTR, TRIM, UPPER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470">
                <a:tc vMerge="1"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 함수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 반환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ASCII, INSTR, LENGTH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273">
                <a:tc vMerge="1"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 함수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ADD_MONTHS, LAST_DAY, NEXT_DAY, ROUND(date), SYSDATE, 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TO_CHAR(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3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변환 함수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ASCIISTR, CONVERT, TO_BINARY_DOUBLE, TO_BINARY_FLOAT,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TO_CHAR(character), TO_CHAR(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), TO_CHAR(number),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TO_DATE, TO_NUMBER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236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인코딩과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디코딩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DECODE, DUMP, VSIZE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470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관련 함수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COALESCE, NULLIF, NVL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집계 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AVG, COUNT, CUME_DIST, FIRST, LAST, MAX, MEDIAN, MIN, PERCENT_RANK,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PERCENTILE_CONT, SUM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분석 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AVG, CORR, COUNT, CUME_DIST, DENSE_RANK, FIRST, FIRST_VALUE, LAST_VALUE,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LEAD, MAX, MIN, RANK, SUM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184482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4-1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오라클에서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제공하는 주요 내장 함수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</a:t>
            </a:r>
            <a:r>
              <a:rPr lang="ko-KR" altLang="en-US" dirty="0" smtClean="0"/>
              <a:t>인덱스의 생성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8250864"/>
              </p:ext>
            </p:extLst>
          </p:nvPr>
        </p:nvGraphicFramePr>
        <p:xfrm>
          <a:off x="663799" y="1350640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4-24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bookname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열을 대상으로 비 클러스터 인덱스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ix_Book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생성하라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59943" y="2034045"/>
            <a:ext cx="6655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2050" indent="-1162050"/>
            <a:r>
              <a:rPr lang="en-US" altLang="ko-KR" sz="1400" dirty="0" smtClean="0"/>
              <a:t>CREATE INDEX </a:t>
            </a:r>
            <a:r>
              <a:rPr lang="en-US" altLang="ko-KR" sz="1400" dirty="0" err="1" smtClean="0"/>
              <a:t>ix_Book</a:t>
            </a:r>
            <a:r>
              <a:rPr lang="en-US" altLang="ko-KR" sz="1400" dirty="0" smtClean="0"/>
              <a:t> ON Book (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);</a:t>
            </a:r>
            <a:endParaRPr lang="ko-KR" altLang="en-US" sz="1400" dirty="0"/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7466098"/>
              </p:ext>
            </p:extLst>
          </p:nvPr>
        </p:nvGraphicFramePr>
        <p:xfrm>
          <a:off x="683308" y="3449154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4-25   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publisher, price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열을 대상으로 인덱스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ix_Book2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생성하시오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72292" y="4221088"/>
            <a:ext cx="6655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2050" indent="-1162050"/>
            <a:r>
              <a:rPr lang="en-US" altLang="ko-KR" sz="1400" dirty="0" smtClean="0"/>
              <a:t>CREATE INDEX ix_Book2 ON Book(publisher, price);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43" y="2401360"/>
            <a:ext cx="3733800" cy="476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33" y="4558581"/>
            <a:ext cx="3781425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</a:t>
            </a:r>
            <a:r>
              <a:rPr lang="ko-KR" altLang="en-US" dirty="0" smtClean="0"/>
              <a:t>인덱스의 생성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8760"/>
            <a:ext cx="6816757" cy="44644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7584" y="590797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4-14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생성된 인덱스 확인 및 실행 계획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– SQL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문에 커서를 위치시킨 다음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F10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키를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누른다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4.5 </a:t>
            </a:r>
            <a:r>
              <a:rPr lang="ko-KR" altLang="en-US" dirty="0" smtClean="0"/>
              <a:t>인덱스의 재구성과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인덱스의 재구성은 </a:t>
            </a:r>
            <a:r>
              <a:rPr lang="en-US" altLang="ko-KR" dirty="0" smtClean="0"/>
              <a:t>ALTER INDEX </a:t>
            </a:r>
            <a:r>
              <a:rPr lang="ko-KR" altLang="en-US" dirty="0" smtClean="0"/>
              <a:t>명령을 사용함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생성 문법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삭제 문법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7920880" cy="7200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/>
              <a:t>ALTER [REVERSE] [UNIQUE] INDEX </a:t>
            </a:r>
            <a:r>
              <a:rPr lang="ko-KR" altLang="en-US" sz="1400" dirty="0" smtClean="0"/>
              <a:t>인덱스이</a:t>
            </a:r>
            <a:r>
              <a:rPr lang="ko-KR" altLang="en-US" sz="1400" dirty="0"/>
              <a:t>름</a:t>
            </a:r>
            <a:endParaRPr lang="en-US" altLang="ko-KR" sz="1400" dirty="0" smtClean="0"/>
          </a:p>
          <a:p>
            <a:pPr marL="180975">
              <a:lnSpc>
                <a:spcPct val="140000"/>
              </a:lnSpc>
            </a:pPr>
            <a:r>
              <a:rPr lang="en-US" altLang="ko-KR" sz="1400" dirty="0" smtClean="0"/>
              <a:t>[ON {ONLY} </a:t>
            </a:r>
            <a:r>
              <a:rPr lang="ko-KR" altLang="en-US" sz="1400" dirty="0" smtClean="0"/>
              <a:t>테이블이름 </a:t>
            </a:r>
            <a:r>
              <a:rPr lang="en-US" altLang="ko-KR" sz="1400" dirty="0" smtClean="0"/>
              <a:t>{</a:t>
            </a:r>
            <a:r>
              <a:rPr lang="ko-KR" altLang="en-US" sz="1400" dirty="0" err="1" smtClean="0"/>
              <a:t>컬럼이름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[{, </a:t>
            </a:r>
            <a:r>
              <a:rPr lang="ko-KR" altLang="en-US" sz="1400" dirty="0" err="1" smtClean="0"/>
              <a:t>컬럼이름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} …])] REBUILD[;]</a:t>
            </a:r>
            <a:endParaRPr lang="ko-KR" altLang="en-US" sz="1400" dirty="0">
              <a:latin typeface="+mn-ea"/>
              <a:ea typeface="+mn-ea"/>
            </a:endParaRPr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0096869"/>
              </p:ext>
            </p:extLst>
          </p:nvPr>
        </p:nvGraphicFramePr>
        <p:xfrm>
          <a:off x="611560" y="2708920"/>
          <a:ext cx="7796633" cy="820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410491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4-26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인덱스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ix_Book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재생성하시오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ALTER INDEX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ix_Book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REBUILD;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429000"/>
            <a:ext cx="3467100" cy="485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4490839"/>
            <a:ext cx="7920880" cy="4320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/>
              <a:t>DROP INDEX </a:t>
            </a:r>
            <a:r>
              <a:rPr lang="ko-KR" altLang="en-US" sz="1400" dirty="0" smtClean="0"/>
              <a:t>인덱스이름</a:t>
            </a:r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735153"/>
              </p:ext>
            </p:extLst>
          </p:nvPr>
        </p:nvGraphicFramePr>
        <p:xfrm>
          <a:off x="608439" y="5017342"/>
          <a:ext cx="7796633" cy="763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81571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4-27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인덱스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ix_Book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1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 INDEX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ix_Book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92" y="5733256"/>
            <a:ext cx="35052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39552" y="1268760"/>
            <a:ext cx="8280920" cy="4824536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en-US" altLang="ko-KR" sz="1600" b="1" dirty="0"/>
              <a:t>13 [</a:t>
            </a:r>
            <a:r>
              <a:rPr lang="ko-KR" altLang="en-US" sz="1600" b="1" dirty="0"/>
              <a:t>마당서점 데이터베이스 인덱스</a:t>
            </a:r>
            <a:r>
              <a:rPr lang="en-US" altLang="ko-KR" sz="1600" b="1" dirty="0"/>
              <a:t>] </a:t>
            </a:r>
            <a:r>
              <a:rPr lang="ko-KR" altLang="en-US" sz="1600" b="1" dirty="0"/>
              <a:t>마당서점 데이터베이스에서 다음 </a:t>
            </a:r>
            <a:r>
              <a:rPr lang="en-US" altLang="ko-KR" sz="1600" b="1" dirty="0" smtClean="0"/>
              <a:t>SQL </a:t>
            </a:r>
            <a:r>
              <a:rPr lang="ko-KR" altLang="en-US" sz="1600" b="1" dirty="0" smtClean="0"/>
              <a:t>문을 </a:t>
            </a:r>
            <a:r>
              <a:rPr lang="ko-KR" altLang="en-US" sz="1600" b="1" dirty="0"/>
              <a:t>수행하고 </a:t>
            </a:r>
            <a:r>
              <a:rPr lang="ko-KR" altLang="en-US" sz="1600" b="1" dirty="0" smtClean="0"/>
              <a:t> 데이터베이스가 </a:t>
            </a:r>
            <a:r>
              <a:rPr lang="ko-KR" altLang="en-US" sz="1600" b="1" dirty="0"/>
              <a:t>인덱스를 사용하는 과정을 확인하시오</a:t>
            </a:r>
            <a:r>
              <a:rPr lang="en-US" altLang="ko-KR" sz="1600" b="1" dirty="0" smtClean="0"/>
              <a:t>.</a:t>
            </a:r>
          </a:p>
          <a:p>
            <a:endParaRPr lang="en-US" altLang="ko-KR" sz="200" b="1" dirty="0" smtClean="0"/>
          </a:p>
          <a:p>
            <a:r>
              <a:rPr lang="en-US" altLang="ko-KR" sz="1600" dirty="0" smtClean="0"/>
              <a:t>(</a:t>
            </a:r>
            <a:r>
              <a:rPr lang="en-US" altLang="ko-KR" sz="1600" dirty="0"/>
              <a:t>1) </a:t>
            </a:r>
            <a:r>
              <a:rPr lang="ko-KR" altLang="en-US" sz="1600" dirty="0"/>
              <a:t>다음 </a:t>
            </a:r>
            <a:r>
              <a:rPr lang="en-US" altLang="ko-KR" sz="1600" dirty="0" smtClean="0"/>
              <a:t>SQL </a:t>
            </a:r>
            <a:r>
              <a:rPr lang="ko-KR" altLang="en-US" sz="1600" dirty="0" smtClean="0"/>
              <a:t>문을 </a:t>
            </a:r>
            <a:r>
              <a:rPr lang="ko-KR" altLang="en-US" sz="1600" dirty="0"/>
              <a:t>수행해본다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smtClean="0"/>
              <a:t>	SELECT </a:t>
            </a:r>
            <a:r>
              <a:rPr lang="en-US" altLang="ko-KR" sz="1600" dirty="0"/>
              <a:t>name FROM Customer WHERE name LIKE '</a:t>
            </a:r>
            <a:r>
              <a:rPr lang="ko-KR" altLang="en-US" sz="1600" dirty="0"/>
              <a:t>박세리</a:t>
            </a:r>
            <a:r>
              <a:rPr lang="en-US" altLang="ko-KR" sz="1600" dirty="0"/>
              <a:t>';</a:t>
            </a:r>
          </a:p>
          <a:p>
            <a:r>
              <a:rPr lang="en-US" altLang="ko-KR" sz="1600" dirty="0"/>
              <a:t>(2) </a:t>
            </a:r>
            <a:r>
              <a:rPr lang="ko-KR" altLang="en-US" sz="1600" dirty="0"/>
              <a:t>실행 계획을 살펴본다</a:t>
            </a:r>
            <a:r>
              <a:rPr lang="en-US" altLang="ko-KR" sz="1600" dirty="0"/>
              <a:t>. </a:t>
            </a:r>
            <a:r>
              <a:rPr lang="ko-KR" altLang="en-US" sz="1600" dirty="0"/>
              <a:t>실행 계획은 </a:t>
            </a:r>
            <a:r>
              <a:rPr lang="en-US" altLang="ko-KR" sz="1600" dirty="0" smtClean="0"/>
              <a:t>[F10]</a:t>
            </a:r>
            <a:r>
              <a:rPr lang="ko-KR" altLang="en-US" sz="1600" dirty="0" smtClean="0"/>
              <a:t>키를 누른 후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계획 설명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탭을 </a:t>
            </a:r>
            <a:r>
              <a:rPr lang="ko-KR" altLang="en-US" sz="1600" dirty="0"/>
              <a:t>선택하면 </a:t>
            </a:r>
            <a:r>
              <a:rPr lang="ko-KR" altLang="en-US" sz="1600" dirty="0" smtClean="0"/>
              <a:t>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시된다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smtClean="0"/>
              <a:t>(3) </a:t>
            </a:r>
            <a:r>
              <a:rPr lang="en-US" altLang="ko-KR" sz="1600" dirty="0"/>
              <a:t>Customer </a:t>
            </a:r>
            <a:r>
              <a:rPr lang="ko-KR" altLang="en-US" sz="1600" dirty="0"/>
              <a:t>테이블에 </a:t>
            </a:r>
            <a:r>
              <a:rPr lang="en-US" altLang="ko-KR" sz="1600" dirty="0"/>
              <a:t>name</a:t>
            </a:r>
            <a:r>
              <a:rPr lang="ko-KR" altLang="en-US" sz="1600" dirty="0"/>
              <a:t>으로 인덱스를 생성하시오</a:t>
            </a:r>
            <a:r>
              <a:rPr lang="en-US" altLang="ko-KR" sz="1600" dirty="0"/>
              <a:t>. </a:t>
            </a:r>
            <a:r>
              <a:rPr lang="ko-KR" altLang="en-US" sz="1600" dirty="0"/>
              <a:t>생성 후 </a:t>
            </a:r>
            <a:r>
              <a:rPr lang="en-US" altLang="ko-KR" sz="1600" dirty="0"/>
              <a:t>(1)</a:t>
            </a:r>
            <a:r>
              <a:rPr lang="ko-KR" altLang="en-US" sz="1600" dirty="0"/>
              <a:t>번의 </a:t>
            </a:r>
            <a:endParaRPr lang="en-US" altLang="ko-KR" sz="1600" dirty="0"/>
          </a:p>
          <a:p>
            <a:r>
              <a:rPr lang="en-US" altLang="ko-KR" sz="1600" dirty="0"/>
              <a:t>     </a:t>
            </a:r>
            <a:r>
              <a:rPr lang="ko-KR" altLang="en-US" sz="1600" dirty="0"/>
              <a:t>질의를 다시 수행하고 실행 계획을 살펴보시오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smtClean="0"/>
              <a:t>(4) </a:t>
            </a:r>
            <a:r>
              <a:rPr lang="ko-KR" altLang="en-US" sz="1600" dirty="0" smtClean="0"/>
              <a:t>같은 </a:t>
            </a:r>
            <a:r>
              <a:rPr lang="ko-KR" altLang="en-US" sz="1600" dirty="0"/>
              <a:t>질의에 대한 두 가지 실행 계획을 비교해보시오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(5) (3)</a:t>
            </a:r>
            <a:r>
              <a:rPr lang="ko-KR" altLang="en-US" sz="1600" dirty="0"/>
              <a:t>번에서 생성한 인덱스를 삭제하시오</a:t>
            </a:r>
            <a:r>
              <a:rPr lang="en-US" altLang="ko-KR" sz="1600" dirty="0"/>
              <a:t>.</a:t>
            </a:r>
            <a:endParaRPr lang="en-US" altLang="ko-KR" sz="1600" i="0" u="none" strike="noStrike" baseline="0" dirty="0" smtClean="0">
              <a:latin typeface="YDVYMjOStd12"/>
            </a:endParaRPr>
          </a:p>
        </p:txBody>
      </p:sp>
    </p:spTree>
    <p:extLst>
      <p:ext uri="{BB962C8B-B14F-4D97-AF65-F5344CB8AC3E}">
        <p14:creationId xmlns:p14="http://schemas.microsoft.com/office/powerpoint/2010/main" val="17187583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내장 함수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부속질의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인덱스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B-tree</a:t>
            </a:r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오라클</a:t>
            </a:r>
            <a:r>
              <a:rPr lang="ko-KR" altLang="en-US" dirty="0" smtClean="0"/>
              <a:t> 인덱스의 종류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1.1.1 </a:t>
            </a:r>
            <a:r>
              <a:rPr lang="ko-KR" altLang="en-US" dirty="0" smtClean="0"/>
              <a:t>숫자 함수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29411"/>
              </p:ext>
            </p:extLst>
          </p:nvPr>
        </p:nvGraphicFramePr>
        <p:xfrm>
          <a:off x="611560" y="1484781"/>
          <a:ext cx="7920806" cy="4104459"/>
        </p:xfrm>
        <a:graphic>
          <a:graphicData uri="http://schemas.openxmlformats.org/drawingml/2006/table">
            <a:tbl>
              <a:tblPr/>
              <a:tblGrid>
                <a:gridCol w="1780310"/>
                <a:gridCol w="3768964"/>
                <a:gridCol w="2371532"/>
              </a:tblGrid>
              <a:tr h="4560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ABS(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절대값 계산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ABS(-4.5)=4.5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CEILING(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숫자보다 크거나 같은 최소의 정수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CEIL(4.1</a:t>
                      </a:r>
                      <a:r>
                        <a:rPr lang="en-US" sz="1400" kern="0" spc="0" dirty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)=5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FLOOR(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숫자보다 작거나 같은 최소의 정수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FLOOR(4.1)=4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ROUND(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숫자의 반올림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m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반올림 기준 자릿수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ROUND(5.36, 1)=5.40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LOG(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숫자의 자연로그 값을 반환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LOG(10)=2.30259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POWER(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제곱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값을 계산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POWER(2, 3)=8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SQRT(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숫자의 제곱근 값을 계산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숫자는 양수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SQRT(9.0)=3.0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SIGN(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숫자가 음수면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-1, 0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이면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양수면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SIGN(3.45)=1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112474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숫자 함수의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1.1.1 </a:t>
            </a:r>
            <a:r>
              <a:rPr lang="ko-KR" altLang="en-US" dirty="0" smtClean="0"/>
              <a:t>수학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ABS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절댓값을 구하는 함수</a:t>
            </a:r>
            <a:endParaRPr lang="en-US" altLang="ko-KR" sz="1600" b="1" dirty="0" smtClean="0">
              <a:latin typeface="+mn-ea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ko-KR" sz="1600" b="1" dirty="0" smtClean="0">
              <a:latin typeface="+mn-ea"/>
            </a:endParaRPr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ROUND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반올림한 값을 구하는 함수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숫자 함수의 연산</a:t>
            </a: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725000"/>
              </p:ext>
            </p:extLst>
          </p:nvPr>
        </p:nvGraphicFramePr>
        <p:xfrm>
          <a:off x="827585" y="1484785"/>
          <a:ext cx="7848872" cy="828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3101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-78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+78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절댓값을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81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SELECT ABS(-78), ABS(+78);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FROM   Dual;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8753449"/>
              </p:ext>
            </p:extLst>
          </p:nvPr>
        </p:nvGraphicFramePr>
        <p:xfrm>
          <a:off x="827584" y="2924944"/>
          <a:ext cx="7848872" cy="880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3445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4.875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소수 첫째 자리까지 반올림한 값을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35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SELECT ROUND(4.875, 1);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FROM</a:t>
                      </a:r>
                      <a:r>
                        <a:rPr lang="en-US" altLang="ko-KR" sz="1400" baseline="0" dirty="0" smtClean="0"/>
                        <a:t>  Dual;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1726549"/>
              </p:ext>
            </p:extLst>
          </p:nvPr>
        </p:nvGraphicFramePr>
        <p:xfrm>
          <a:off x="827584" y="4437112"/>
          <a:ext cx="7848872" cy="1154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422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4-3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고객별 평균 주문 금액을 백 원 단위로 반올림한 값을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57236"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SELECT 	</a:t>
                      </a:r>
                      <a:r>
                        <a:rPr lang="en-US" altLang="ko-KR" sz="1400" dirty="0" err="1" smtClean="0"/>
                        <a:t>custid</a:t>
                      </a:r>
                      <a:r>
                        <a:rPr lang="en-US" altLang="ko-KR" sz="1400" dirty="0" smtClean="0"/>
                        <a:t> "</a:t>
                      </a:r>
                      <a:r>
                        <a:rPr lang="ko-KR" altLang="en-US" sz="1400" dirty="0" smtClean="0"/>
                        <a:t>고객번호</a:t>
                      </a:r>
                      <a:r>
                        <a:rPr lang="en-US" altLang="ko-KR" sz="1400" dirty="0" smtClean="0"/>
                        <a:t>", ROUND(SUM(</a:t>
                      </a:r>
                      <a:r>
                        <a:rPr lang="en-US" altLang="ko-KR" sz="1400" dirty="0" err="1" smtClean="0"/>
                        <a:t>saleprice</a:t>
                      </a:r>
                      <a:r>
                        <a:rPr lang="en-US" altLang="ko-KR" sz="1400" dirty="0" smtClean="0"/>
                        <a:t>)/COUNT(*), -2) "</a:t>
                      </a:r>
                      <a:r>
                        <a:rPr lang="ko-KR" altLang="en-US" sz="1400" dirty="0" smtClean="0"/>
                        <a:t>평균금액</a:t>
                      </a:r>
                      <a:r>
                        <a:rPr lang="en-US" altLang="ko-KR" sz="1400" dirty="0" smtClean="0"/>
                        <a:t>"</a:t>
                      </a:r>
                    </a:p>
                    <a:p>
                      <a:r>
                        <a:rPr lang="en-US" altLang="ko-KR" sz="1400" dirty="0" smtClean="0"/>
                        <a:t>FROM 	Orders</a:t>
                      </a:r>
                    </a:p>
                    <a:p>
                      <a:r>
                        <a:rPr lang="en-US" altLang="ko-KR" sz="1400" dirty="0" smtClean="0"/>
                        <a:t>GROUP BY </a:t>
                      </a:r>
                      <a:r>
                        <a:rPr lang="en-US" altLang="ko-KR" sz="1400" dirty="0" err="1" smtClean="0"/>
                        <a:t>custid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506" y="1889766"/>
            <a:ext cx="1714500" cy="581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304" y="3457374"/>
            <a:ext cx="1338798" cy="5476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566" y="5229200"/>
            <a:ext cx="1476375" cy="1114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1.1.2 </a:t>
            </a:r>
            <a:r>
              <a:rPr lang="ko-KR" altLang="en-US" dirty="0" smtClean="0"/>
              <a:t>문자 함수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945923"/>
              </p:ext>
            </p:extLst>
          </p:nvPr>
        </p:nvGraphicFramePr>
        <p:xfrm>
          <a:off x="539552" y="1381262"/>
          <a:ext cx="7776864" cy="5092520"/>
        </p:xfrm>
        <a:graphic>
          <a:graphicData uri="http://schemas.openxmlformats.org/drawingml/2006/table">
            <a:tbl>
              <a:tblPr/>
              <a:tblGrid>
                <a:gridCol w="1296144"/>
                <a:gridCol w="1512168"/>
                <a:gridCol w="4968552"/>
              </a:tblGrid>
              <a:tr h="268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반환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구부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9960">
                <a:tc rowSpan="1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문자값</a:t>
                      </a:r>
                      <a:endParaRPr lang="ko-KR" altLang="en-US" sz="10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반환 함수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 : 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문자열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 : 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 : 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정수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 : 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정수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CHR(k)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정수 아스키 코드를 문자로 반환 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CHR(68) = ‘D’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CONCAT(s1,s2)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두 문자열을 연결 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CONCAT(‘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마당’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‘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서점’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= ‘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마당 서점’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INITCAP(s)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문자열의 첫 번째 알파벳을 대문자로 변환 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INITCAP(‘the soap’) = ‘The Soap’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LOWER(s)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문자열을 모두 소문자로 변환 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LOWER(‘MR. SCOTT’) = ‘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mr.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scott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LPAD(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s,n,c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왼쪽부터 지정한 자리 수까지 지정한 문자로 채움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LPAD(‘Page 1’, 10, ‘*’) = ‘****Page 1’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326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LTRIM(s1,s2)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왼쪽부터 지정한 문자들을 제거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LTRIM(‘&lt;= =&gt;BROWNING&lt;= =&gt;’, ‘&lt;&gt;=’) = ‘BROWNING&lt;= =&gt;’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REPLACE(s1,s2,s3)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지정한 문자를 원하는 문자로 변경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REPLACE(‘JACK and JUE’, ‘J’, ‘BL’) = ‘BLACK and BLUE’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RPAD(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s,n,c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오른쪽부터 지정한 자리 수까지 지정한 문자로 채움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RPAD(‘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’, 5, ‘*’) = ‘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**’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RTRIM(s1,s2)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오른쪽부터 지정한 문자들을 제거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RTRIM(‘&lt;= =&gt;BROWNING&lt;= =&gt;’, ‘&lt;&gt;=’) = ‘&lt;= =&gt;BROWNING’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SUBSTR(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s,n,k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지정된 자리에서부터 지정된 길이만큼 잘라서 반환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SUBSTR(‘ABCDEFG’, 3, 4) = ‘CDEF’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TRIM(c FROM s)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양쪽에서 지정된 문자를 삭제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문자열만 넣으면 기본값으로 공백 제거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TRIM(‘=’ FROM ‘= =&gt;BROWNING&lt;= =’) = ‘&gt;BROWNING&lt;’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UPPER(s)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문자열을 모두 대문자로 변환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UPPER(‘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mr.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scott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’) = ‘MR. SCOTT’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rowSpan="3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숫자값</a:t>
                      </a:r>
                      <a:endParaRPr lang="ko-KR" altLang="en-US" sz="10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반환 함수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ASCII(c)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알파벳 문자의 아스키 코드 값을 반환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ASCII(‘D’) = 68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INSTR(s1,s2,n,k)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문자열 중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번째 문자부터 시작하여 찾고자 하는 문자열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s2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번째 나타나는 문자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열 위치 반환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예제에서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번째부터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번째 나타나는 자리 수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INSTR(‘CORPORATE FLOOR’, ‘OR’, 3, 2) = 14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528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LENGTH(s)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글자 수를 반환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)LENGTH(‘CANDIDE’) = 7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0527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문자 함수의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5466</TotalTime>
  <Words>3604</Words>
  <Application>Microsoft Office PowerPoint</Application>
  <PresentationFormat>화면 슬라이드 쇼(4:3)</PresentationFormat>
  <Paragraphs>847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6" baseType="lpstr">
      <vt:lpstr>HY견고딕</vt:lpstr>
      <vt:lpstr>HY엽서L</vt:lpstr>
      <vt:lpstr>ITCGaramondStd-Lt</vt:lpstr>
      <vt:lpstr>YDVYMjOStd12</vt:lpstr>
      <vt:lpstr>YDVYMjOStd14</vt:lpstr>
      <vt:lpstr>굴림</vt:lpstr>
      <vt:lpstr>돋움</vt:lpstr>
      <vt:lpstr>맑은 고딕</vt:lpstr>
      <vt:lpstr>Arial</vt:lpstr>
      <vt:lpstr>Tahoma</vt:lpstr>
      <vt:lpstr>Wingdings</vt:lpstr>
      <vt:lpstr>Office 테마</vt:lpstr>
      <vt:lpstr>Chapter 04 SQL 고급</vt:lpstr>
      <vt:lpstr>PowerPoint 프레젠테이션</vt:lpstr>
      <vt:lpstr>PowerPoint 프레젠테이션</vt:lpstr>
      <vt:lpstr>01. 내장함수</vt:lpstr>
      <vt:lpstr>01. 내장 함수</vt:lpstr>
      <vt:lpstr>1.1 SQL 내장 함수</vt:lpstr>
      <vt:lpstr>1.1.1 숫자 함수</vt:lpstr>
      <vt:lpstr>1.1.1 수학 함수</vt:lpstr>
      <vt:lpstr>1.1.2 문자 함수</vt:lpstr>
      <vt:lpstr>1.1.2 문자 함수</vt:lpstr>
      <vt:lpstr>1.1.2 문자 함수</vt:lpstr>
      <vt:lpstr>1.1.3 날짜 ㆍ시간 함수</vt:lpstr>
      <vt:lpstr>1.1.3 날짜 함수</vt:lpstr>
      <vt:lpstr>1.1.3 날짜 함수</vt:lpstr>
      <vt:lpstr>1.1.3 날짜 함수</vt:lpstr>
      <vt:lpstr>1.1.3 날짜 함수</vt:lpstr>
      <vt:lpstr>PowerPoint 프레젠테이션</vt:lpstr>
      <vt:lpstr>1.2 NULL 값 처리</vt:lpstr>
      <vt:lpstr>1.2 NULL 값 처리</vt:lpstr>
      <vt:lpstr>1.2 NULL 값 처리</vt:lpstr>
      <vt:lpstr>1.2 NULL 값 처리</vt:lpstr>
      <vt:lpstr>1.3 ROWNUM</vt:lpstr>
      <vt:lpstr>PowerPoint 프레젠테이션</vt:lpstr>
      <vt:lpstr>PowerPoint 프레젠테이션</vt:lpstr>
      <vt:lpstr>02. 부속질의</vt:lpstr>
      <vt:lpstr>02 부속질의</vt:lpstr>
      <vt:lpstr>02 부속질의</vt:lpstr>
      <vt:lpstr>2.1 스칼라 부속질의 – SELECT 부속질의</vt:lpstr>
      <vt:lpstr>2.1 스칼라 부속질의 – SELECT 부속질의</vt:lpstr>
      <vt:lpstr>2.1 스칼라 부속질의 – SELECT 부속질의</vt:lpstr>
      <vt:lpstr>2.1 스칼라 부속질의 – SELECT 부속질의</vt:lpstr>
      <vt:lpstr>2.2 인라인 뷰- FROM 부속질의</vt:lpstr>
      <vt:lpstr>2.2 인라인 뷰- FROM 부속질의</vt:lpstr>
      <vt:lpstr>2.3 중첩질의 – WHERE 부속질의</vt:lpstr>
      <vt:lpstr>2.3 중첩질의 – WHERE 부속질의</vt:lpstr>
      <vt:lpstr>2.3 중첩질의 – WHERE 부속질의</vt:lpstr>
      <vt:lpstr>2.3 중첩질의 – WHERE 부속질의</vt:lpstr>
      <vt:lpstr>2.3 중첩질의 – WHERE 부속질의</vt:lpstr>
      <vt:lpstr>연습문제 풀이</vt:lpstr>
      <vt:lpstr>03. 뷰</vt:lpstr>
      <vt:lpstr>03 뷰</vt:lpstr>
      <vt:lpstr>03 뷰</vt:lpstr>
      <vt:lpstr>3.1 뷰의 생성</vt:lpstr>
      <vt:lpstr>3.1 뷰의 생성</vt:lpstr>
      <vt:lpstr>3.1 뷰의 생성</vt:lpstr>
      <vt:lpstr>3.2 뷰의 수정</vt:lpstr>
      <vt:lpstr>3.3 뷰의 삭제</vt:lpstr>
      <vt:lpstr>PowerPoint 프레젠테이션</vt:lpstr>
      <vt:lpstr>04. 인덱스</vt:lpstr>
      <vt:lpstr>4.1 데이터베이스의 물리적 저장</vt:lpstr>
      <vt:lpstr>4.1 데이터베이스의 물리적 저장</vt:lpstr>
      <vt:lpstr>4.1 데이터베이스의 물리적 저장</vt:lpstr>
      <vt:lpstr>4.1 데이터베이스의 물리적 저장</vt:lpstr>
      <vt:lpstr>4.1 데이터베이스의 물리적 저장</vt:lpstr>
      <vt:lpstr>4.2 인덱스와 B-tree</vt:lpstr>
      <vt:lpstr>4.2 인덱스와 B-tree</vt:lpstr>
      <vt:lpstr>4.3.1 오라클 B-tree 인덱스</vt:lpstr>
      <vt:lpstr>4.3.2 오라클 인덱스의 종류</vt:lpstr>
      <vt:lpstr>4.4 인덱스의 생성</vt:lpstr>
      <vt:lpstr>4.4 인덱스의 생성</vt:lpstr>
      <vt:lpstr>4.4 인덱스의 생성</vt:lpstr>
      <vt:lpstr>4.5 인덱스의 재구성과 삭제</vt:lpstr>
      <vt:lpstr>PowerPoint 프레젠테이션</vt:lpstr>
      <vt:lpstr>요약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변소현</cp:lastModifiedBy>
  <cp:revision>665</cp:revision>
  <dcterms:created xsi:type="dcterms:W3CDTF">2012-07-11T10:23:22Z</dcterms:created>
  <dcterms:modified xsi:type="dcterms:W3CDTF">2016-08-30T01:20:17Z</dcterms:modified>
</cp:coreProperties>
</file>