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95" r:id="rId2"/>
    <p:sldId id="266" r:id="rId3"/>
    <p:sldId id="383" r:id="rId4"/>
    <p:sldId id="382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89" r:id="rId16"/>
    <p:sldId id="406" r:id="rId17"/>
    <p:sldId id="407" r:id="rId18"/>
    <p:sldId id="408" r:id="rId19"/>
    <p:sldId id="410" r:id="rId20"/>
    <p:sldId id="411" r:id="rId21"/>
    <p:sldId id="412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7" r:id="rId33"/>
    <p:sldId id="429" r:id="rId34"/>
    <p:sldId id="430" r:id="rId35"/>
    <p:sldId id="431" r:id="rId36"/>
    <p:sldId id="432" r:id="rId37"/>
    <p:sldId id="433" r:id="rId38"/>
    <p:sldId id="497" r:id="rId39"/>
    <p:sldId id="496" r:id="rId40"/>
    <p:sldId id="488" r:id="rId41"/>
    <p:sldId id="390" r:id="rId42"/>
    <p:sldId id="436" r:id="rId43"/>
    <p:sldId id="438" r:id="rId44"/>
    <p:sldId id="439" r:id="rId45"/>
    <p:sldId id="440" r:id="rId46"/>
    <p:sldId id="442" r:id="rId47"/>
    <p:sldId id="444" r:id="rId48"/>
    <p:sldId id="489" r:id="rId49"/>
    <p:sldId id="490" r:id="rId50"/>
    <p:sldId id="393" r:id="rId51"/>
    <p:sldId id="445" r:id="rId52"/>
    <p:sldId id="446" r:id="rId53"/>
    <p:sldId id="447" r:id="rId54"/>
    <p:sldId id="448" r:id="rId55"/>
    <p:sldId id="452" r:id="rId56"/>
    <p:sldId id="492" r:id="rId57"/>
    <p:sldId id="462" r:id="rId58"/>
    <p:sldId id="467" r:id="rId59"/>
    <p:sldId id="494" r:id="rId60"/>
    <p:sldId id="498" r:id="rId61"/>
    <p:sldId id="471" r:id="rId62"/>
    <p:sldId id="394" r:id="rId63"/>
    <p:sldId id="476" r:id="rId64"/>
    <p:sldId id="477" r:id="rId65"/>
    <p:sldId id="478" r:id="rId66"/>
    <p:sldId id="479" r:id="rId67"/>
    <p:sldId id="480" r:id="rId68"/>
    <p:sldId id="481" r:id="rId69"/>
    <p:sldId id="482" r:id="rId70"/>
    <p:sldId id="483" r:id="rId71"/>
    <p:sldId id="484" r:id="rId72"/>
    <p:sldId id="485" r:id="rId73"/>
    <p:sldId id="491" r:id="rId74"/>
    <p:sldId id="392" r:id="rId7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927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5A0A5-32C8-49C3-8BF9-3DB36DF7EA66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80D2317-4DB1-4ADA-9BCC-3C724751848D}">
      <dgm:prSet phldrT="[텍스트]" custT="1"/>
      <dgm:spPr>
        <a:solidFill>
          <a:schemeClr val="tx2">
            <a:lumMod val="20000"/>
            <a:lumOff val="80000"/>
          </a:schemeClr>
        </a:solidFill>
        <a:ln w="12700">
          <a:solidFill>
            <a:schemeClr val="accent1"/>
          </a:solidFill>
        </a:ln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C4218342-8A18-46E2-8897-DD6D597AF5BF}" type="parTrans" cxnId="{6BA2D96A-7880-48F4-AC7A-067CB99BAD2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70F322D-219A-4571-AF52-EBD2C394B6E2}" type="sibTrans" cxnId="{6BA2D96A-7880-48F4-AC7A-067CB99BAD2B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9B40001-7A29-4AFE-BA11-951E6F297B37}">
      <dgm:prSet phldrT="[텍스트]" custT="1"/>
      <dgm:spPr>
        <a:solidFill>
          <a:schemeClr val="tx2">
            <a:lumMod val="20000"/>
            <a:lumOff val="80000"/>
          </a:schemeClr>
        </a:solidFill>
        <a:ln w="12700"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설계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8222BF82-E80D-4649-A326-D61D9D038559}" type="parTrans" cxnId="{934A8C39-62B6-47E6-ACBC-0F9E803BE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9061495-0912-47F2-9D0B-E1DFC91D4FB0}" type="sibTrans" cxnId="{934A8C39-62B6-47E6-ACBC-0F9E803BE967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7C0D987-ED0E-4904-9040-43E64445B3B2}">
      <dgm:prSet phldrT="[텍스트]" custT="1"/>
      <dgm:spPr>
        <a:solidFill>
          <a:schemeClr val="tx2">
            <a:lumMod val="20000"/>
            <a:lumOff val="80000"/>
          </a:schemeClr>
        </a:solidFill>
        <a:ln w="12700"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구현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73453CE1-2753-46F7-946E-C9DBA62F93A3}" type="parTrans" cxnId="{06D3D112-CB0F-4D63-BF7C-7ED9CF18F2D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1F52E54-2FC3-4921-9DB2-D92486387DCC}" type="sibTrans" cxnId="{06D3D112-CB0F-4D63-BF7C-7ED9CF18F2DF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DD9537-3788-4A2E-B1D0-78AE687D74C3}">
      <dgm:prSet phldrT="[텍스트]" custT="1"/>
      <dgm:spPr>
        <a:solidFill>
          <a:schemeClr val="tx2">
            <a:lumMod val="20000"/>
            <a:lumOff val="80000"/>
          </a:schemeClr>
        </a:solidFill>
        <a:ln w="12700"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운영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B9D6434-186D-4887-999F-318B621F3E13}" type="parTrans" cxnId="{7CD91EE0-E17E-4588-8F0D-7199CDAAA70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6CF61A4-F1E4-45A3-B8F1-8E8E467B96C4}" type="sibTrans" cxnId="{7CD91EE0-E17E-4588-8F0D-7199CDAAA70D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EB3B915-D25A-412A-8019-98877DE9AD32}">
      <dgm:prSet phldrT="[텍스트]" custT="1"/>
      <dgm:spPr>
        <a:solidFill>
          <a:schemeClr val="tx2">
            <a:lumMod val="20000"/>
            <a:lumOff val="80000"/>
          </a:schemeClr>
        </a:solidFill>
        <a:ln w="12700"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</a:rPr>
            <a:t>감시 및 개선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9C42C519-BAB6-4FC9-B12B-66D973623729}" type="parTrans" cxnId="{1BA25C7E-2AEF-4FA2-9A1D-C9ADF9C8853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E037650-FFA1-421D-B660-D450C438B8C9}" type="sibTrans" cxnId="{1BA25C7E-2AEF-4FA2-9A1D-C9ADF9C88535}">
      <dgm:prSet/>
      <dgm:spPr>
        <a:ln>
          <a:solidFill>
            <a:schemeClr val="accent1"/>
          </a:solidFill>
          <a:tailEnd type="triangle"/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24311D3-BC57-474E-BF8F-764C20061C0B}" type="pres">
      <dgm:prSet presAssocID="{03C5A0A5-32C8-49C3-8BF9-3DB36DF7EA6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D711AF-4F84-43C9-8F49-5B92D211CD6F}" type="pres">
      <dgm:prSet presAssocID="{C80D2317-4DB1-4ADA-9BCC-3C724751848D}" presName="node" presStyleLbl="node1" presStyleIdx="0" presStyleCnt="5" custScaleY="654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9C3B69-2F96-4570-AA9A-D251AF0185E1}" type="pres">
      <dgm:prSet presAssocID="{C80D2317-4DB1-4ADA-9BCC-3C724751848D}" presName="spNode" presStyleCnt="0"/>
      <dgm:spPr/>
    </dgm:pt>
    <dgm:pt modelId="{8761BBDA-3B05-4687-9A1C-29DE0E240D65}" type="pres">
      <dgm:prSet presAssocID="{970F322D-219A-4571-AF52-EBD2C394B6E2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8CC3B448-CF42-44E7-B5C9-B46845E6E5B8}" type="pres">
      <dgm:prSet presAssocID="{C9B40001-7A29-4AFE-BA11-951E6F297B37}" presName="node" presStyleLbl="node1" presStyleIdx="1" presStyleCnt="5" custScaleY="40077" custRadScaleRad="108749" custRadScaleInc="175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483D5B-1B87-4CC7-AED1-600A053D1CE4}" type="pres">
      <dgm:prSet presAssocID="{C9B40001-7A29-4AFE-BA11-951E6F297B37}" presName="spNode" presStyleCnt="0"/>
      <dgm:spPr/>
    </dgm:pt>
    <dgm:pt modelId="{4BB6FCDB-A32C-40D1-8A36-757631EFE52C}" type="pres">
      <dgm:prSet presAssocID="{D9061495-0912-47F2-9D0B-E1DFC91D4FB0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15DFB26-57D7-4A96-A446-A723CA0DD8F3}" type="pres">
      <dgm:prSet presAssocID="{F7C0D987-ED0E-4904-9040-43E64445B3B2}" presName="node" presStyleLbl="node1" presStyleIdx="2" presStyleCnt="5" custScaleY="40077" custRadScaleRad="103937" custRadScaleInc="-258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B3E23-753E-41B7-B327-14786342EA61}" type="pres">
      <dgm:prSet presAssocID="{F7C0D987-ED0E-4904-9040-43E64445B3B2}" presName="spNode" presStyleCnt="0"/>
      <dgm:spPr/>
    </dgm:pt>
    <dgm:pt modelId="{159A9AB9-A95E-42E0-BE7E-4709F71646E5}" type="pres">
      <dgm:prSet presAssocID="{61F52E54-2FC3-4921-9DB2-D92486387DCC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DA30297-C0A3-4236-9AE9-D90FA611E385}" type="pres">
      <dgm:prSet presAssocID="{5BDD9537-3788-4A2E-B1D0-78AE687D74C3}" presName="node" presStyleLbl="node1" presStyleIdx="3" presStyleCnt="5" custScaleY="40077" custRadScaleRad="103889" custRadScaleInc="25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B5EE74-5928-4CB8-ACC9-B5C92D875183}" type="pres">
      <dgm:prSet presAssocID="{5BDD9537-3788-4A2E-B1D0-78AE687D74C3}" presName="spNode" presStyleCnt="0"/>
      <dgm:spPr/>
    </dgm:pt>
    <dgm:pt modelId="{AD16FFF2-4DEC-4B0E-B9CF-899794AB09DC}" type="pres">
      <dgm:prSet presAssocID="{66CF61A4-F1E4-45A3-B8F1-8E8E467B96C4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94D2532-6D86-4C22-8116-685A995D6316}" type="pres">
      <dgm:prSet presAssocID="{7EB3B915-D25A-412A-8019-98877DE9AD32}" presName="node" presStyleLbl="node1" presStyleIdx="4" presStyleCnt="5" custScaleY="40077" custRadScaleRad="106778" custRadScaleInc="-2677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0F6D7E-46F7-4AA9-85F7-E4A5C3677CA9}" type="pres">
      <dgm:prSet presAssocID="{7EB3B915-D25A-412A-8019-98877DE9AD32}" presName="spNode" presStyleCnt="0"/>
      <dgm:spPr/>
    </dgm:pt>
    <dgm:pt modelId="{95E0A1A6-AD0A-4787-91A0-1FE847A7DFE4}" type="pres">
      <dgm:prSet presAssocID="{2E037650-FFA1-421D-B660-D450C438B8C9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45D92F25-5D16-4DE5-8DF2-B522ED1E0E5F}" type="presOf" srcId="{03C5A0A5-32C8-49C3-8BF9-3DB36DF7EA66}" destId="{C24311D3-BC57-474E-BF8F-764C20061C0B}" srcOrd="0" destOrd="0" presId="urn:microsoft.com/office/officeart/2005/8/layout/cycle5"/>
    <dgm:cxn modelId="{B7D832BC-006E-48B7-8249-9D009A6C4AFA}" type="presOf" srcId="{C9B40001-7A29-4AFE-BA11-951E6F297B37}" destId="{8CC3B448-CF42-44E7-B5C9-B46845E6E5B8}" srcOrd="0" destOrd="0" presId="urn:microsoft.com/office/officeart/2005/8/layout/cycle5"/>
    <dgm:cxn modelId="{02AB569A-E479-4FFC-85E0-D9BD6FD08BCA}" type="presOf" srcId="{D9061495-0912-47F2-9D0B-E1DFC91D4FB0}" destId="{4BB6FCDB-A32C-40D1-8A36-757631EFE52C}" srcOrd="0" destOrd="0" presId="urn:microsoft.com/office/officeart/2005/8/layout/cycle5"/>
    <dgm:cxn modelId="{06D3D112-CB0F-4D63-BF7C-7ED9CF18F2DF}" srcId="{03C5A0A5-32C8-49C3-8BF9-3DB36DF7EA66}" destId="{F7C0D987-ED0E-4904-9040-43E64445B3B2}" srcOrd="2" destOrd="0" parTransId="{73453CE1-2753-46F7-946E-C9DBA62F93A3}" sibTransId="{61F52E54-2FC3-4921-9DB2-D92486387DCC}"/>
    <dgm:cxn modelId="{3368D7B0-A72F-47DD-B3AC-CA3353FA953F}" type="presOf" srcId="{F7C0D987-ED0E-4904-9040-43E64445B3B2}" destId="{E15DFB26-57D7-4A96-A446-A723CA0DD8F3}" srcOrd="0" destOrd="0" presId="urn:microsoft.com/office/officeart/2005/8/layout/cycle5"/>
    <dgm:cxn modelId="{934A8C39-62B6-47E6-ACBC-0F9E803BE967}" srcId="{03C5A0A5-32C8-49C3-8BF9-3DB36DF7EA66}" destId="{C9B40001-7A29-4AFE-BA11-951E6F297B37}" srcOrd="1" destOrd="0" parTransId="{8222BF82-E80D-4649-A326-D61D9D038559}" sibTransId="{D9061495-0912-47F2-9D0B-E1DFC91D4FB0}"/>
    <dgm:cxn modelId="{FCBB52F9-E40A-44B2-935B-DF4EEFFEADE8}" type="presOf" srcId="{66CF61A4-F1E4-45A3-B8F1-8E8E467B96C4}" destId="{AD16FFF2-4DEC-4B0E-B9CF-899794AB09DC}" srcOrd="0" destOrd="0" presId="urn:microsoft.com/office/officeart/2005/8/layout/cycle5"/>
    <dgm:cxn modelId="{6BA2D96A-7880-48F4-AC7A-067CB99BAD2B}" srcId="{03C5A0A5-32C8-49C3-8BF9-3DB36DF7EA66}" destId="{C80D2317-4DB1-4ADA-9BCC-3C724751848D}" srcOrd="0" destOrd="0" parTransId="{C4218342-8A18-46E2-8897-DD6D597AF5BF}" sibTransId="{970F322D-219A-4571-AF52-EBD2C394B6E2}"/>
    <dgm:cxn modelId="{81E85702-AC85-4B16-ACD0-5C3213937B21}" type="presOf" srcId="{2E037650-FFA1-421D-B660-D450C438B8C9}" destId="{95E0A1A6-AD0A-4787-91A0-1FE847A7DFE4}" srcOrd="0" destOrd="0" presId="urn:microsoft.com/office/officeart/2005/8/layout/cycle5"/>
    <dgm:cxn modelId="{D4BDABE8-7F05-4BBB-A70A-4BC8BD8C9B44}" type="presOf" srcId="{5BDD9537-3788-4A2E-B1D0-78AE687D74C3}" destId="{2DA30297-C0A3-4236-9AE9-D90FA611E385}" srcOrd="0" destOrd="0" presId="urn:microsoft.com/office/officeart/2005/8/layout/cycle5"/>
    <dgm:cxn modelId="{A58C1ECB-650D-46ED-A0BD-E1069966F8F3}" type="presOf" srcId="{7EB3B915-D25A-412A-8019-98877DE9AD32}" destId="{294D2532-6D86-4C22-8116-685A995D6316}" srcOrd="0" destOrd="0" presId="urn:microsoft.com/office/officeart/2005/8/layout/cycle5"/>
    <dgm:cxn modelId="{6C788FE3-F6B6-4116-969E-D34BECA99E58}" type="presOf" srcId="{61F52E54-2FC3-4921-9DB2-D92486387DCC}" destId="{159A9AB9-A95E-42E0-BE7E-4709F71646E5}" srcOrd="0" destOrd="0" presId="urn:microsoft.com/office/officeart/2005/8/layout/cycle5"/>
    <dgm:cxn modelId="{1BA25C7E-2AEF-4FA2-9A1D-C9ADF9C88535}" srcId="{03C5A0A5-32C8-49C3-8BF9-3DB36DF7EA66}" destId="{7EB3B915-D25A-412A-8019-98877DE9AD32}" srcOrd="4" destOrd="0" parTransId="{9C42C519-BAB6-4FC9-B12B-66D973623729}" sibTransId="{2E037650-FFA1-421D-B660-D450C438B8C9}"/>
    <dgm:cxn modelId="{7CD91EE0-E17E-4588-8F0D-7199CDAAA70D}" srcId="{03C5A0A5-32C8-49C3-8BF9-3DB36DF7EA66}" destId="{5BDD9537-3788-4A2E-B1D0-78AE687D74C3}" srcOrd="3" destOrd="0" parTransId="{2B9D6434-186D-4887-999F-318B621F3E13}" sibTransId="{66CF61A4-F1E4-45A3-B8F1-8E8E467B96C4}"/>
    <dgm:cxn modelId="{E85FD303-0CBC-4C66-AA41-B8D9A13FDF74}" type="presOf" srcId="{970F322D-219A-4571-AF52-EBD2C394B6E2}" destId="{8761BBDA-3B05-4687-9A1C-29DE0E240D65}" srcOrd="0" destOrd="0" presId="urn:microsoft.com/office/officeart/2005/8/layout/cycle5"/>
    <dgm:cxn modelId="{0C84EAA3-8B63-4FB7-B582-265DABC0A94C}" type="presOf" srcId="{C80D2317-4DB1-4ADA-9BCC-3C724751848D}" destId="{61D711AF-4F84-43C9-8F49-5B92D211CD6F}" srcOrd="0" destOrd="0" presId="urn:microsoft.com/office/officeart/2005/8/layout/cycle5"/>
    <dgm:cxn modelId="{FAC5C2A4-2A0C-44C9-B4AA-EE9EB0D43AFF}" type="presParOf" srcId="{C24311D3-BC57-474E-BF8F-764C20061C0B}" destId="{61D711AF-4F84-43C9-8F49-5B92D211CD6F}" srcOrd="0" destOrd="0" presId="urn:microsoft.com/office/officeart/2005/8/layout/cycle5"/>
    <dgm:cxn modelId="{426A6AD6-AFE8-4AC6-869B-8E5D267FCAA3}" type="presParOf" srcId="{C24311D3-BC57-474E-BF8F-764C20061C0B}" destId="{A99C3B69-2F96-4570-AA9A-D251AF0185E1}" srcOrd="1" destOrd="0" presId="urn:microsoft.com/office/officeart/2005/8/layout/cycle5"/>
    <dgm:cxn modelId="{982A13A6-2B9B-4643-8E20-613DD574859E}" type="presParOf" srcId="{C24311D3-BC57-474E-BF8F-764C20061C0B}" destId="{8761BBDA-3B05-4687-9A1C-29DE0E240D65}" srcOrd="2" destOrd="0" presId="urn:microsoft.com/office/officeart/2005/8/layout/cycle5"/>
    <dgm:cxn modelId="{D5F1F1D9-D0BA-48F0-B875-5C3FD662CF7C}" type="presParOf" srcId="{C24311D3-BC57-474E-BF8F-764C20061C0B}" destId="{8CC3B448-CF42-44E7-B5C9-B46845E6E5B8}" srcOrd="3" destOrd="0" presId="urn:microsoft.com/office/officeart/2005/8/layout/cycle5"/>
    <dgm:cxn modelId="{46E56FA6-6CE3-4A34-860E-429E1330EA9E}" type="presParOf" srcId="{C24311D3-BC57-474E-BF8F-764C20061C0B}" destId="{A5483D5B-1B87-4CC7-AED1-600A053D1CE4}" srcOrd="4" destOrd="0" presId="urn:microsoft.com/office/officeart/2005/8/layout/cycle5"/>
    <dgm:cxn modelId="{F2173084-321B-40E7-AB29-5D20EDA0B477}" type="presParOf" srcId="{C24311D3-BC57-474E-BF8F-764C20061C0B}" destId="{4BB6FCDB-A32C-40D1-8A36-757631EFE52C}" srcOrd="5" destOrd="0" presId="urn:microsoft.com/office/officeart/2005/8/layout/cycle5"/>
    <dgm:cxn modelId="{55F9031E-50B6-4D3A-A494-C0B782D7C018}" type="presParOf" srcId="{C24311D3-BC57-474E-BF8F-764C20061C0B}" destId="{E15DFB26-57D7-4A96-A446-A723CA0DD8F3}" srcOrd="6" destOrd="0" presId="urn:microsoft.com/office/officeart/2005/8/layout/cycle5"/>
    <dgm:cxn modelId="{CA51E543-5712-45EE-A152-4AF2DB1C83B3}" type="presParOf" srcId="{C24311D3-BC57-474E-BF8F-764C20061C0B}" destId="{4B2B3E23-753E-41B7-B327-14786342EA61}" srcOrd="7" destOrd="0" presId="urn:microsoft.com/office/officeart/2005/8/layout/cycle5"/>
    <dgm:cxn modelId="{455B1A35-8B28-442B-A3EC-62FD20140CDB}" type="presParOf" srcId="{C24311D3-BC57-474E-BF8F-764C20061C0B}" destId="{159A9AB9-A95E-42E0-BE7E-4709F71646E5}" srcOrd="8" destOrd="0" presId="urn:microsoft.com/office/officeart/2005/8/layout/cycle5"/>
    <dgm:cxn modelId="{E018C015-8F40-438B-A054-1130D1C60B05}" type="presParOf" srcId="{C24311D3-BC57-474E-BF8F-764C20061C0B}" destId="{2DA30297-C0A3-4236-9AE9-D90FA611E385}" srcOrd="9" destOrd="0" presId="urn:microsoft.com/office/officeart/2005/8/layout/cycle5"/>
    <dgm:cxn modelId="{37BA6CA6-D042-4B21-B871-98FE0086F0C4}" type="presParOf" srcId="{C24311D3-BC57-474E-BF8F-764C20061C0B}" destId="{29B5EE74-5928-4CB8-ACC9-B5C92D875183}" srcOrd="10" destOrd="0" presId="urn:microsoft.com/office/officeart/2005/8/layout/cycle5"/>
    <dgm:cxn modelId="{A7272B0C-7DE7-4193-8986-25501F07EAC2}" type="presParOf" srcId="{C24311D3-BC57-474E-BF8F-764C20061C0B}" destId="{AD16FFF2-4DEC-4B0E-B9CF-899794AB09DC}" srcOrd="11" destOrd="0" presId="urn:microsoft.com/office/officeart/2005/8/layout/cycle5"/>
    <dgm:cxn modelId="{810E6A49-A2BD-4E6A-86CC-F23595159679}" type="presParOf" srcId="{C24311D3-BC57-474E-BF8F-764C20061C0B}" destId="{294D2532-6D86-4C22-8116-685A995D6316}" srcOrd="12" destOrd="0" presId="urn:microsoft.com/office/officeart/2005/8/layout/cycle5"/>
    <dgm:cxn modelId="{DEC6E827-97E7-414A-B091-6A557F7B054D}" type="presParOf" srcId="{C24311D3-BC57-474E-BF8F-764C20061C0B}" destId="{000F6D7E-46F7-4AA9-85F7-E4A5C3677CA9}" srcOrd="13" destOrd="0" presId="urn:microsoft.com/office/officeart/2005/8/layout/cycle5"/>
    <dgm:cxn modelId="{2931DB74-DC66-4DBD-9C48-21034715A1F3}" type="presParOf" srcId="{C24311D3-BC57-474E-BF8F-764C20061C0B}" destId="{95E0A1A6-AD0A-4787-91A0-1FE847A7DFE4}" srcOrd="14" destOrd="0" presId="urn:microsoft.com/office/officeart/2005/8/layout/cycle5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711AF-4F84-43C9-8F49-5B92D211CD6F}">
      <dsp:nvSpPr>
        <dsp:cNvPr id="0" name=""/>
        <dsp:cNvSpPr/>
      </dsp:nvSpPr>
      <dsp:spPr>
        <a:xfrm>
          <a:off x="2260094" y="71817"/>
          <a:ext cx="1240450" cy="527476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  <a:latin typeface="+mn-ea"/>
              <a:ea typeface="+mn-ea"/>
            </a:rPr>
            <a:t>요구사항 수집 및 분석</a:t>
          </a:r>
          <a:endParaRPr lang="ko-KR" altLang="en-US" sz="1200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285843" y="97566"/>
        <a:ext cx="1188952" cy="475978"/>
      </dsp:txXfrm>
    </dsp:sp>
    <dsp:sp modelId="{8761BBDA-3B05-4687-9A1C-29DE0E240D65}">
      <dsp:nvSpPr>
        <dsp:cNvPr id="0" name=""/>
        <dsp:cNvSpPr/>
      </dsp:nvSpPr>
      <dsp:spPr>
        <a:xfrm>
          <a:off x="1445656" y="397097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311252" y="160820"/>
              </a:moveTo>
              <a:arcTo wR="1609870" hR="1609870" stAng="17749701" swAng="185786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B448-CF42-44E7-B5C9-B46845E6E5B8}">
      <dsp:nvSpPr>
        <dsp:cNvPr id="0" name=""/>
        <dsp:cNvSpPr/>
      </dsp:nvSpPr>
      <dsp:spPr>
        <a:xfrm>
          <a:off x="3960444" y="1366936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설계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6218" y="1382710"/>
        <a:ext cx="1208902" cy="291589"/>
      </dsp:txXfrm>
    </dsp:sp>
    <dsp:sp modelId="{4BB6FCDB-A32C-40D1-8A36-757631EFE52C}">
      <dsp:nvSpPr>
        <dsp:cNvPr id="0" name=""/>
        <dsp:cNvSpPr/>
      </dsp:nvSpPr>
      <dsp:spPr>
        <a:xfrm>
          <a:off x="1405244" y="28177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3217781" y="1689255"/>
              </a:moveTo>
              <a:arcTo wR="1609870" hR="1609870" stAng="21769591" swAng="1908544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FB26-57D7-4A96-A446-A723CA0DD8F3}">
      <dsp:nvSpPr>
        <dsp:cNvPr id="0" name=""/>
        <dsp:cNvSpPr/>
      </dsp:nvSpPr>
      <dsp:spPr>
        <a:xfrm>
          <a:off x="3384371" y="3023118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구현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400145" y="3038892"/>
        <a:ext cx="1208902" cy="291589"/>
      </dsp:txXfrm>
    </dsp:sp>
    <dsp:sp modelId="{159A9AB9-A95E-42E0-BE7E-4709F71646E5}">
      <dsp:nvSpPr>
        <dsp:cNvPr id="0" name=""/>
        <dsp:cNvSpPr/>
      </dsp:nvSpPr>
      <dsp:spPr>
        <a:xfrm>
          <a:off x="1271157" y="411421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202332" y="3106756"/>
              </a:moveTo>
              <a:arcTo wR="1609870" hR="1609870" stAng="4104390" swAng="259119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30297-C0A3-4236-9AE9-D90FA611E385}">
      <dsp:nvSpPr>
        <dsp:cNvPr id="0" name=""/>
        <dsp:cNvSpPr/>
      </dsp:nvSpPr>
      <dsp:spPr>
        <a:xfrm>
          <a:off x="1136975" y="3023125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운영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52749" y="3038899"/>
        <a:ext cx="1208902" cy="291589"/>
      </dsp:txXfrm>
    </dsp:sp>
    <dsp:sp modelId="{AD16FFF2-4DEC-4B0E-B9CF-899794AB09DC}">
      <dsp:nvSpPr>
        <dsp:cNvPr id="0" name=""/>
        <dsp:cNvSpPr/>
      </dsp:nvSpPr>
      <dsp:spPr>
        <a:xfrm>
          <a:off x="1163433" y="309524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72074" y="2505406"/>
              </a:moveTo>
              <a:arcTo wR="1609870" hR="1609870" stAng="8772069" swAng="1795335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D2532-6D86-4C22-8116-685A995D6316}">
      <dsp:nvSpPr>
        <dsp:cNvPr id="0" name=""/>
        <dsp:cNvSpPr/>
      </dsp:nvSpPr>
      <dsp:spPr>
        <a:xfrm>
          <a:off x="576065" y="1438949"/>
          <a:ext cx="1240450" cy="323137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solidFill>
                <a:schemeClr val="tx1"/>
              </a:solidFill>
            </a:rPr>
            <a:t>감시 및 개선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591839" y="1454723"/>
        <a:ext cx="1208902" cy="291589"/>
      </dsp:txXfrm>
    </dsp:sp>
    <dsp:sp modelId="{95E0A1A6-AD0A-4787-91A0-1FE847A7DFE4}">
      <dsp:nvSpPr>
        <dsp:cNvPr id="0" name=""/>
        <dsp:cNvSpPr/>
      </dsp:nvSpPr>
      <dsp:spPr>
        <a:xfrm>
          <a:off x="1139041" y="383822"/>
          <a:ext cx="3219740" cy="3219740"/>
        </a:xfrm>
        <a:custGeom>
          <a:avLst/>
          <a:gdLst/>
          <a:ahLst/>
          <a:cxnLst/>
          <a:rect l="0" t="0" r="0" b="0"/>
          <a:pathLst>
            <a:path>
              <a:moveTo>
                <a:pt x="218972" y="799261"/>
              </a:moveTo>
              <a:arcTo wR="1609870" hR="1609870" stAng="12614005" swAng="1920817"/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56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06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데이터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2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smtClean="0"/>
              <a:t>요구사항 수집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수집 방법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실제 문서를 수집하고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담당자와의 인터뷰나 설문조사를 통해 요구사항을 직접 수렴함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비슷한 업무를 처리하는 기존의 데이터베이스를 분석함</a:t>
            </a:r>
            <a:r>
              <a:rPr lang="en-US" altLang="ko-KR" sz="1400" b="0" dirty="0" smtClean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 smtClean="0"/>
              <a:t>각 업무와 연관된 모든 부분을 살펴봄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smtClean="0"/>
              <a:t>개념적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개념적 모델링</a:t>
            </a:r>
            <a:r>
              <a:rPr lang="en-US" altLang="ko-KR" dirty="0" smtClean="0"/>
              <a:t>(conceptual modeling) :</a:t>
            </a:r>
            <a:r>
              <a:rPr lang="ko-KR" altLang="en-US" dirty="0" smtClean="0"/>
              <a:t> 요구사항을 수집하고 분석한 결과를 토대로 업무의 핵심적인 개념을 구분하고 전체적인 뼈대를 만드는 과정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를 추출하고 각 개체들 간의 관계를 정의하여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(ERD, Entity Relationship Diagram)</a:t>
            </a:r>
            <a:r>
              <a:rPr lang="ko-KR" altLang="en-US" dirty="0" smtClean="0"/>
              <a:t>을 만드는 과정까지를 말함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3503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도서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3905299" y="3212097"/>
            <a:ext cx="1487552" cy="752215"/>
          </a:xfrm>
          <a:prstGeom prst="diamond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47818" y="3274781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023959" y="3588204"/>
            <a:ext cx="881340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5392851" y="3588204"/>
            <a:ext cx="75496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4" idx="2"/>
            <a:endCxn id="11" idx="0"/>
          </p:cNvCxnSpPr>
          <p:nvPr/>
        </p:nvCxnSpPr>
        <p:spPr>
          <a:xfrm flipH="1">
            <a:off x="1571734" y="3901627"/>
            <a:ext cx="881997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12" idx="0"/>
          </p:cNvCxnSpPr>
          <p:nvPr/>
        </p:nvCxnSpPr>
        <p:spPr>
          <a:xfrm>
            <a:off x="2453731" y="3901627"/>
            <a:ext cx="846195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187624" y="4977784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도서이름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2915816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cxnSp>
        <p:nvCxnSpPr>
          <p:cNvPr id="13" name="직선 연결선 12"/>
          <p:cNvCxnSpPr>
            <a:stCxn id="4" idx="2"/>
            <a:endCxn id="15" idx="0"/>
          </p:cNvCxnSpPr>
          <p:nvPr/>
        </p:nvCxnSpPr>
        <p:spPr>
          <a:xfrm flipH="1">
            <a:off x="2453730" y="3901627"/>
            <a:ext cx="1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069621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069620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출판사</a:t>
            </a:r>
            <a:endParaRPr lang="ko-KR" altLang="en-US" sz="1200" dirty="0"/>
          </a:p>
        </p:txBody>
      </p:sp>
      <p:cxnSp>
        <p:nvCxnSpPr>
          <p:cNvPr id="16" name="직선 연결선 15"/>
          <p:cNvCxnSpPr>
            <a:stCxn id="5" idx="2"/>
          </p:cNvCxnSpPr>
          <p:nvPr/>
        </p:nvCxnSpPr>
        <p:spPr>
          <a:xfrm>
            <a:off x="4649075" y="3964312"/>
            <a:ext cx="0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272325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주문일자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2"/>
            <a:endCxn id="20" idx="0"/>
          </p:cNvCxnSpPr>
          <p:nvPr/>
        </p:nvCxnSpPr>
        <p:spPr>
          <a:xfrm flipH="1">
            <a:off x="5898382" y="3901627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21" idx="0"/>
          </p:cNvCxnSpPr>
          <p:nvPr/>
        </p:nvCxnSpPr>
        <p:spPr>
          <a:xfrm>
            <a:off x="6718046" y="3901627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514272" y="497778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212427" y="4916602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718045" y="3921131"/>
            <a:ext cx="1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348331" y="4953218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개념적 모델링의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1.2.3 </a:t>
            </a:r>
            <a:r>
              <a:rPr lang="ko-KR" altLang="en-US" dirty="0" smtClean="0"/>
              <a:t>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논리적 모델링</a:t>
            </a:r>
            <a:r>
              <a:rPr lang="en-US" altLang="ko-KR" sz="1400" dirty="0" smtClean="0"/>
              <a:t>(logical modeling) : </a:t>
            </a:r>
            <a:r>
              <a:rPr lang="ko-KR" altLang="en-US" sz="1400" dirty="0" smtClean="0"/>
              <a:t>개념적 모델링에서 만든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다이어그램을 사용하려는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에 맞게 사상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매핑</a:t>
            </a:r>
            <a:r>
              <a:rPr lang="en-US" altLang="ko-KR" sz="1400" dirty="0" smtClean="0"/>
              <a:t>, mapping)</a:t>
            </a:r>
            <a:r>
              <a:rPr lang="ko-KR" altLang="en-US" sz="1400" dirty="0" smtClean="0"/>
              <a:t>하여 실제 데이터베이스로 구현하기 위한 모델을 만드는 과정</a:t>
            </a:r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논리적 모델링 과정</a:t>
            </a:r>
            <a:endParaRPr lang="en-US" altLang="ko-KR" sz="1400" dirty="0" smtClean="0"/>
          </a:p>
          <a:p>
            <a:pPr algn="just"/>
            <a:endParaRPr lang="en-US" altLang="ko-KR" sz="500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개념적 모델링에서 추출하지 않았던 상세 속성들을 모두 추출함</a:t>
            </a:r>
            <a:r>
              <a:rPr lang="en-US" altLang="ko-KR" dirty="0" smtClean="0"/>
              <a:t>.</a:t>
            </a:r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정규화 수행</a:t>
            </a:r>
            <a:endParaRPr lang="en-US" altLang="ko-KR" dirty="0" smtClean="0"/>
          </a:p>
          <a:p>
            <a:pPr marL="628650" lvl="1" indent="-266700" algn="just">
              <a:buFont typeface="+mj-lt"/>
              <a:buAutoNum type="arabicPeriod"/>
            </a:pPr>
            <a:r>
              <a:rPr lang="ko-KR" altLang="en-US" dirty="0" smtClean="0"/>
              <a:t>데이터 표준화 수행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9" y="3068960"/>
            <a:ext cx="518457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 dirty="0">
                <a:solidFill>
                  <a:schemeClr val="tx1"/>
                </a:solidFill>
              </a:rPr>
              <a:t>도서번호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도서이름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출판사이름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도서단가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고객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 dirty="0">
                <a:solidFill>
                  <a:schemeClr val="tx1"/>
                </a:solidFill>
              </a:rPr>
              <a:t>고객번호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고객이름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u="sng" dirty="0">
                <a:solidFill>
                  <a:schemeClr val="tx1"/>
                </a:solidFill>
              </a:rPr>
              <a:t>주문번호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고객번호</a:t>
            </a:r>
            <a:r>
              <a:rPr lang="en-US" altLang="ko-KR" sz="1200" dirty="0">
                <a:solidFill>
                  <a:schemeClr val="tx1"/>
                </a:solidFill>
              </a:rPr>
              <a:t>(FK</a:t>
            </a: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  <a:r>
              <a:rPr lang="ko-KR" altLang="en-US" sz="1200" dirty="0" smtClean="0">
                <a:solidFill>
                  <a:schemeClr val="tx1"/>
                </a:solidFill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chemeClr val="tx1"/>
                </a:solidFill>
              </a:rPr>
              <a:t>FK),</a:t>
            </a:r>
            <a:r>
              <a:rPr lang="ko-KR" altLang="en-US" sz="1200" dirty="0">
                <a:solidFill>
                  <a:schemeClr val="tx1"/>
                </a:solidFill>
              </a:rPr>
              <a:t>주문일자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주문금액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3065404" y="2204864"/>
            <a:ext cx="1200341" cy="600727"/>
          </a:xfrm>
          <a:prstGeom prst="diamond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07923" y="2267548"/>
            <a:ext cx="920261" cy="500606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</a:t>
            </a: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1963869" y="2505228"/>
            <a:ext cx="1101535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>
            <a:off x="4265745" y="2505228"/>
            <a:ext cx="1042178" cy="126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995983" y="4111179"/>
            <a:ext cx="2069421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논리적 모델링의 예</a:t>
            </a:r>
            <a:endParaRPr lang="ko-KR" altLang="en-US" sz="10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물리적 모델링</a:t>
            </a:r>
            <a:r>
              <a:rPr lang="en-US" altLang="ko-KR" sz="1400" dirty="0" smtClean="0"/>
              <a:t>(physical modeling) : </a:t>
            </a:r>
            <a:r>
              <a:rPr lang="ko-KR" altLang="en-US" sz="1400" dirty="0" smtClean="0"/>
              <a:t>작성된 논리적 모델을 실제 컴퓨터의 저장 장치에 저장하기 위한 물리적 구조를 정의하고 구현하는 과정</a:t>
            </a:r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DBMS</a:t>
            </a:r>
            <a:r>
              <a:rPr lang="ko-KR" altLang="en-US" sz="1400" dirty="0" smtClean="0"/>
              <a:t>의 특성에 맞게 저장 구조를 정의해야 데이터베이스가 최적의 성능을 낼 수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043608" y="2276872"/>
            <a:ext cx="5544616" cy="403244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2006" y="3084959"/>
            <a:ext cx="2639913" cy="1225868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</a:rPr>
              <a:t>CREATE TABLE Book 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</a:rPr>
              <a:t>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INT </a:t>
            </a:r>
            <a:r>
              <a:rPr lang="en-US" altLang="ko-KR" sz="1100" dirty="0">
                <a:solidFill>
                  <a:schemeClr val="tx1"/>
                </a:solidFill>
              </a:rPr>
              <a:t>PRIMARY KEY,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bookname</a:t>
            </a:r>
            <a:r>
              <a:rPr lang="en-US" altLang="ko-KR" sz="1100" dirty="0">
                <a:solidFill>
                  <a:schemeClr val="tx1"/>
                </a:solidFill>
              </a:rPr>
              <a:t>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publisher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price       INT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);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37670" y="3084959"/>
            <a:ext cx="2299610" cy="1225868"/>
          </a:xfrm>
          <a:prstGeom prst="roundRect">
            <a:avLst>
              <a:gd name="adj" fmla="val 7343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</a:rPr>
              <a:t>CREATE TABLE  Customer 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</a:rPr>
              <a:t>      INT PRIMARY KEY,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name   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address     VARCHAR(40),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phone       VARCHAR(30)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373932" y="4597127"/>
            <a:ext cx="3558108" cy="1413153"/>
          </a:xfrm>
          <a:prstGeom prst="roundRect">
            <a:avLst>
              <a:gd name="adj" fmla="val 655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</a:rPr>
              <a:t>CREATE TABLE Orders 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orderid</a:t>
            </a:r>
            <a:r>
              <a:rPr lang="en-US" altLang="ko-KR" sz="1100" dirty="0">
                <a:solidFill>
                  <a:schemeClr val="tx1"/>
                </a:solidFill>
              </a:rPr>
              <a:t> INT  PRIMARY KEY,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</a:rPr>
              <a:t>  INT  REFERENCES Customer(</a:t>
            </a:r>
            <a:r>
              <a:rPr lang="en-US" altLang="ko-KR" sz="1100" dirty="0" err="1">
                <a:solidFill>
                  <a:schemeClr val="tx1"/>
                </a:solidFill>
              </a:rPr>
              <a:t>custid</a:t>
            </a:r>
            <a:r>
              <a:rPr lang="en-US" altLang="ko-KR" sz="1100" dirty="0">
                <a:solidFill>
                  <a:schemeClr val="tx1"/>
                </a:solidFill>
              </a:rPr>
              <a:t>),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 err="1">
                <a:solidFill>
                  <a:schemeClr val="tx1"/>
                </a:solidFill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</a:rPr>
              <a:t> INT  REFERENCES Book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bookid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),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orderdate</a:t>
            </a:r>
            <a:r>
              <a:rPr lang="en-US" altLang="ko-KR" sz="1100" dirty="0" smtClean="0">
                <a:solidFill>
                  <a:schemeClr val="tx1"/>
                </a:solidFill>
              </a:rPr>
              <a:t> DATE,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100" dirty="0" smtClean="0">
                <a:solidFill>
                  <a:schemeClr val="tx1"/>
                </a:solidFill>
              </a:rPr>
              <a:t> INT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9715" y="2833886"/>
            <a:ext cx="34325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도서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u="sng" dirty="0">
                <a:latin typeface="+mn-ea"/>
              </a:rPr>
              <a:t>도서번호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도서이름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출판사이름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도서단가</a:t>
            </a:r>
            <a:r>
              <a:rPr lang="en-US" altLang="ko-KR" sz="1000" dirty="0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08398" y="434605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주문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u="sng" dirty="0">
                <a:latin typeface="+mn-ea"/>
              </a:rPr>
              <a:t>주문번호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고</a:t>
            </a:r>
            <a:r>
              <a:rPr lang="ko-KR" altLang="en-US" sz="1000" dirty="0">
                <a:latin typeface="+mn-ea"/>
              </a:rPr>
              <a:t>객</a:t>
            </a:r>
            <a:r>
              <a:rPr lang="ko-KR" altLang="en-US" sz="1000" dirty="0" smtClean="0">
                <a:latin typeface="+mn-ea"/>
              </a:rPr>
              <a:t>번호</a:t>
            </a:r>
            <a:r>
              <a:rPr lang="en-US" altLang="ko-KR" sz="1000" dirty="0">
                <a:latin typeface="+mn-ea"/>
              </a:rPr>
              <a:t>(FK</a:t>
            </a:r>
            <a:r>
              <a:rPr lang="en-US" altLang="ko-KR" sz="1000" dirty="0" smtClean="0">
                <a:latin typeface="+mn-ea"/>
              </a:rPr>
              <a:t>),</a:t>
            </a:r>
            <a:r>
              <a:rPr lang="ko-KR" altLang="en-US" sz="1000" dirty="0" smtClean="0">
                <a:latin typeface="+mn-ea"/>
              </a:rPr>
              <a:t>도서번호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>
                <a:latin typeface="+mn-ea"/>
              </a:rPr>
              <a:t>FK),</a:t>
            </a:r>
            <a:r>
              <a:rPr lang="ko-KR" altLang="en-US" sz="1000" dirty="0">
                <a:latin typeface="+mn-ea"/>
              </a:rPr>
              <a:t>주문일자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주문금액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6328" y="2833886"/>
            <a:ext cx="2444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고객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u="sng" dirty="0">
                <a:latin typeface="+mn-ea"/>
              </a:rPr>
              <a:t>고객번호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고객이름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주소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전화번호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9768" y="2329830"/>
            <a:ext cx="14522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DBMS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983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물리적 모델링의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1.2.4 </a:t>
            </a:r>
            <a:r>
              <a:rPr lang="ko-KR" altLang="en-US" dirty="0" smtClean="0"/>
              <a:t>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시 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 설계 측면에서 고려할 사항</a:t>
            </a:r>
            <a:endParaRPr lang="en-US" altLang="ko-KR" dirty="0" smtClean="0"/>
          </a:p>
          <a:p>
            <a:endParaRPr lang="en-US" altLang="ko-KR" sz="500" dirty="0" smtClean="0"/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응답시간을 최소화해야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얼마나 많은 트랜잭션을 동시에 발생시킬 수 있는지 검토해야 한다</a:t>
            </a:r>
            <a:r>
              <a:rPr lang="en-US" altLang="ko-KR" sz="1400" dirty="0" smtClean="0"/>
              <a:t>.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/>
              <a:t>데이터가 저장될 공간을 효율적으로 배치해야 한다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관계와 관계 타입</a:t>
            </a:r>
            <a:endParaRPr lang="en-US" altLang="ko-KR" dirty="0" smtClean="0"/>
          </a:p>
          <a:p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ER(Entity Relationship)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</a:t>
            </a:r>
            <a:r>
              <a:rPr lang="ko-KR" altLang="en-US" dirty="0" smtClean="0"/>
              <a:t>세상의 사물을 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와 개체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로 표현함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개체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독립적인 의미를 지니고 있는 </a:t>
            </a:r>
            <a:r>
              <a:rPr lang="ko-KR" altLang="en-US" dirty="0" err="1" smtClean="0"/>
              <a:t>유무형의</a:t>
            </a:r>
            <a:r>
              <a:rPr lang="ko-KR" altLang="en-US" dirty="0" smtClean="0"/>
              <a:t> 사람 또는 사물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개체의 특성을 나타내는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에 의해 식별됨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개체끼리 서로 관계를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8689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모델의 기본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90682"/>
            <a:ext cx="3211240" cy="26985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 </a:t>
            </a:r>
            <a:r>
              <a:rPr lang="ko-KR" altLang="en-US" dirty="0"/>
              <a:t>다이어그램 </a:t>
            </a:r>
            <a:r>
              <a:rPr lang="en-US" altLang="ko-KR" dirty="0" smtClean="0"/>
              <a:t>: ER </a:t>
            </a:r>
            <a:r>
              <a:rPr lang="ko-KR" altLang="en-US" dirty="0" smtClean="0"/>
              <a:t>모델은 개체와 개체 간의 관계를 표준화된 그림으로 나타냄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436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직원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4505232" y="2621393"/>
            <a:ext cx="1487552" cy="752215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47751" y="2684077"/>
            <a:ext cx="1140456" cy="6268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프로젝트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1486364" y="4393346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직원번호</a:t>
            </a:r>
            <a:endParaRPr lang="ko-KR" altLang="en-US" sz="1200" dirty="0"/>
          </a:p>
        </p:txBody>
      </p:sp>
      <p:cxnSp>
        <p:nvCxnSpPr>
          <p:cNvPr id="8" name="직선 연결선 7"/>
          <p:cNvCxnSpPr>
            <a:stCxn id="4" idx="2"/>
            <a:endCxn id="7" idx="0"/>
          </p:cNvCxnSpPr>
          <p:nvPr/>
        </p:nvCxnSpPr>
        <p:spPr>
          <a:xfrm flipH="1">
            <a:off x="1870474" y="3310923"/>
            <a:ext cx="1183190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20" idx="0"/>
          </p:cNvCxnSpPr>
          <p:nvPr/>
        </p:nvCxnSpPr>
        <p:spPr>
          <a:xfrm flipH="1">
            <a:off x="2774046" y="3310923"/>
            <a:ext cx="279618" cy="10824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21" idx="0"/>
          </p:cNvCxnSpPr>
          <p:nvPr/>
        </p:nvCxnSpPr>
        <p:spPr>
          <a:xfrm>
            <a:off x="3053664" y="3310923"/>
            <a:ext cx="616562" cy="10740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2"/>
            <a:endCxn id="22" idx="0"/>
          </p:cNvCxnSpPr>
          <p:nvPr/>
        </p:nvCxnSpPr>
        <p:spPr>
          <a:xfrm>
            <a:off x="3053664" y="3310923"/>
            <a:ext cx="1537864" cy="10907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23" idx="0"/>
          </p:cNvCxnSpPr>
          <p:nvPr/>
        </p:nvCxnSpPr>
        <p:spPr>
          <a:xfrm flipH="1">
            <a:off x="6583418" y="3310923"/>
            <a:ext cx="734561" cy="1075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24" idx="0"/>
          </p:cNvCxnSpPr>
          <p:nvPr/>
        </p:nvCxnSpPr>
        <p:spPr>
          <a:xfrm>
            <a:off x="7317979" y="3310923"/>
            <a:ext cx="670059" cy="1067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5" idx="1"/>
          </p:cNvCxnSpPr>
          <p:nvPr/>
        </p:nvCxnSpPr>
        <p:spPr>
          <a:xfrm>
            <a:off x="3623892" y="2997500"/>
            <a:ext cx="88134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5" idx="3"/>
            <a:endCxn id="6" idx="1"/>
          </p:cNvCxnSpPr>
          <p:nvPr/>
        </p:nvCxnSpPr>
        <p:spPr>
          <a:xfrm flipV="1">
            <a:off x="5992784" y="2997500"/>
            <a:ext cx="754967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3772648" y="2621393"/>
            <a:ext cx="29848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1486" y="2621393"/>
            <a:ext cx="34176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N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2761940"/>
            <a:ext cx="11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3738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9936" y="4393346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3286116" y="438497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직위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4207418" y="4401720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6199308" y="4385954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과제번호</a:t>
            </a:r>
            <a:endParaRPr lang="ko-KR" altLang="en-US" sz="1200" dirty="0"/>
          </a:p>
        </p:txBody>
      </p:sp>
      <p:sp>
        <p:nvSpPr>
          <p:cNvPr id="24" name="타원 23"/>
          <p:cNvSpPr/>
          <p:nvPr/>
        </p:nvSpPr>
        <p:spPr>
          <a:xfrm>
            <a:off x="7603928" y="4378562"/>
            <a:ext cx="768219" cy="46744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예산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5965" y="51571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개체와 개체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 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사건과 같이 </a:t>
            </a:r>
            <a:r>
              <a:rPr lang="ko-KR" altLang="en-US" dirty="0" err="1" smtClean="0"/>
              <a:t>유무형의</a:t>
            </a:r>
            <a:r>
              <a:rPr lang="ko-KR" altLang="en-US" dirty="0" smtClean="0"/>
              <a:t> 정보를 가지고 있는 독립적인 실체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데이터베이스에서 주로 다루는 개체 </a:t>
            </a:r>
            <a:r>
              <a:rPr lang="en-US" altLang="ko-KR" dirty="0" smtClean="0"/>
              <a:t>- (</a:t>
            </a:r>
            <a:r>
              <a:rPr lang="ko-KR" altLang="en-US" dirty="0" smtClean="0"/>
              <a:t>낱개로 구성된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낱개가 각각 데이터 값을 가지는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값이 변하는 것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비슷한 속성의 개체 타입</a:t>
            </a:r>
            <a:r>
              <a:rPr lang="en-US" altLang="ko-KR" dirty="0" smtClean="0"/>
              <a:t>(entity type)</a:t>
            </a:r>
            <a:r>
              <a:rPr lang="ko-KR" altLang="en-US" dirty="0" smtClean="0"/>
              <a:t>을 구성하며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  <a:r>
              <a:rPr lang="ko-KR" altLang="en-US" dirty="0" smtClean="0"/>
              <a:t>으로 묶임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13043" y="3711388"/>
            <a:ext cx="2273142" cy="205222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669" y="2927905"/>
            <a:ext cx="2307890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</a:t>
            </a:r>
            <a:r>
              <a:rPr lang="ko-KR" altLang="en-US" sz="1400" dirty="0"/>
              <a:t>서</a:t>
            </a:r>
          </a:p>
        </p:txBody>
      </p:sp>
      <p:cxnSp>
        <p:nvCxnSpPr>
          <p:cNvPr id="6" name="직선 화살표 연결선 5"/>
          <p:cNvCxnSpPr>
            <a:endCxn id="9" idx="1"/>
          </p:cNvCxnSpPr>
          <p:nvPr/>
        </p:nvCxnSpPr>
        <p:spPr>
          <a:xfrm flipV="1">
            <a:off x="3838568" y="4681504"/>
            <a:ext cx="1384408" cy="377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9" idx="1"/>
          </p:cNvCxnSpPr>
          <p:nvPr/>
        </p:nvCxnSpPr>
        <p:spPr>
          <a:xfrm>
            <a:off x="3365588" y="4237104"/>
            <a:ext cx="1857388" cy="444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9" idx="1"/>
          </p:cNvCxnSpPr>
          <p:nvPr/>
        </p:nvCxnSpPr>
        <p:spPr>
          <a:xfrm flipV="1">
            <a:off x="3294150" y="4681504"/>
            <a:ext cx="1928826" cy="41285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2976" y="452761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4124320" y="5591349"/>
            <a:ext cx="1082890" cy="604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7210" y="5437460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집합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set)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화살표 연결선 11"/>
          <p:cNvCxnSpPr>
            <a:stCxn id="5" idx="3"/>
            <a:endCxn id="13" idx="1"/>
          </p:cNvCxnSpPr>
          <p:nvPr/>
        </p:nvCxnSpPr>
        <p:spPr>
          <a:xfrm flipV="1">
            <a:off x="4103559" y="3063475"/>
            <a:ext cx="1118547" cy="844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2106" y="2909586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개체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타입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(entity type)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2046288" y="4048388"/>
            <a:ext cx="1841500" cy="1606550"/>
            <a:chOff x="1121" y="2140"/>
            <a:chExt cx="1160" cy="1012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21" y="2140"/>
              <a:ext cx="1160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125" y="2144"/>
              <a:ext cx="1152" cy="1004"/>
            </a:xfrm>
            <a:custGeom>
              <a:avLst/>
              <a:gdLst/>
              <a:ahLst/>
              <a:cxnLst>
                <a:cxn ang="0">
                  <a:pos x="1056" y="538"/>
                </a:cxn>
                <a:cxn ang="0">
                  <a:pos x="1080" y="506"/>
                </a:cxn>
                <a:cxn ang="0">
                  <a:pos x="1084" y="124"/>
                </a:cxn>
                <a:cxn ang="0">
                  <a:pos x="102" y="180"/>
                </a:cxn>
                <a:cxn ang="0">
                  <a:pos x="90" y="186"/>
                </a:cxn>
                <a:cxn ang="0">
                  <a:pos x="66" y="210"/>
                </a:cxn>
                <a:cxn ang="0">
                  <a:pos x="56" y="254"/>
                </a:cxn>
                <a:cxn ang="0">
                  <a:pos x="56" y="274"/>
                </a:cxn>
                <a:cxn ang="0">
                  <a:pos x="60" y="322"/>
                </a:cxn>
                <a:cxn ang="0">
                  <a:pos x="76" y="374"/>
                </a:cxn>
                <a:cxn ang="0">
                  <a:pos x="68" y="374"/>
                </a:cxn>
                <a:cxn ang="0">
                  <a:pos x="54" y="378"/>
                </a:cxn>
                <a:cxn ang="0">
                  <a:pos x="30" y="398"/>
                </a:cxn>
                <a:cxn ang="0">
                  <a:pos x="18" y="428"/>
                </a:cxn>
                <a:cxn ang="0">
                  <a:pos x="14" y="468"/>
                </a:cxn>
                <a:cxn ang="0">
                  <a:pos x="22" y="528"/>
                </a:cxn>
                <a:cxn ang="0">
                  <a:pos x="6" y="550"/>
                </a:cxn>
                <a:cxn ang="0">
                  <a:pos x="0" y="572"/>
                </a:cxn>
                <a:cxn ang="0">
                  <a:pos x="0" y="576"/>
                </a:cxn>
                <a:cxn ang="0">
                  <a:pos x="0" y="674"/>
                </a:cxn>
                <a:cxn ang="0">
                  <a:pos x="0" y="678"/>
                </a:cxn>
                <a:cxn ang="0">
                  <a:pos x="16" y="714"/>
                </a:cxn>
                <a:cxn ang="0">
                  <a:pos x="28" y="726"/>
                </a:cxn>
                <a:cxn ang="0">
                  <a:pos x="32" y="728"/>
                </a:cxn>
                <a:cxn ang="0">
                  <a:pos x="416" y="994"/>
                </a:cxn>
                <a:cxn ang="0">
                  <a:pos x="450" y="1004"/>
                </a:cxn>
                <a:cxn ang="0">
                  <a:pos x="464" y="1002"/>
                </a:cxn>
                <a:cxn ang="0">
                  <a:pos x="1062" y="778"/>
                </a:cxn>
                <a:cxn ang="0">
                  <a:pos x="1086" y="752"/>
                </a:cxn>
                <a:cxn ang="0">
                  <a:pos x="1090" y="726"/>
                </a:cxn>
                <a:cxn ang="0">
                  <a:pos x="1090" y="714"/>
                </a:cxn>
                <a:cxn ang="0">
                  <a:pos x="1076" y="692"/>
                </a:cxn>
                <a:cxn ang="0">
                  <a:pos x="1076" y="658"/>
                </a:cxn>
                <a:cxn ang="0">
                  <a:pos x="1098" y="632"/>
                </a:cxn>
                <a:cxn ang="0">
                  <a:pos x="1100" y="612"/>
                </a:cxn>
                <a:cxn ang="0">
                  <a:pos x="1096" y="594"/>
                </a:cxn>
                <a:cxn ang="0">
                  <a:pos x="1106" y="572"/>
                </a:cxn>
                <a:cxn ang="0">
                  <a:pos x="1108" y="546"/>
                </a:cxn>
                <a:cxn ang="0">
                  <a:pos x="1102" y="528"/>
                </a:cxn>
                <a:cxn ang="0">
                  <a:pos x="1120" y="524"/>
                </a:cxn>
                <a:cxn ang="0">
                  <a:pos x="1140" y="512"/>
                </a:cxn>
                <a:cxn ang="0">
                  <a:pos x="1150" y="492"/>
                </a:cxn>
                <a:cxn ang="0">
                  <a:pos x="1152" y="470"/>
                </a:cxn>
                <a:cxn ang="0">
                  <a:pos x="1146" y="450"/>
                </a:cxn>
                <a:cxn ang="0">
                  <a:pos x="1134" y="436"/>
                </a:cxn>
                <a:cxn ang="0">
                  <a:pos x="1142" y="418"/>
                </a:cxn>
                <a:cxn ang="0">
                  <a:pos x="1152" y="390"/>
                </a:cxn>
                <a:cxn ang="0">
                  <a:pos x="1152" y="384"/>
                </a:cxn>
                <a:cxn ang="0">
                  <a:pos x="1148" y="364"/>
                </a:cxn>
                <a:cxn ang="0">
                  <a:pos x="1136" y="350"/>
                </a:cxn>
                <a:cxn ang="0">
                  <a:pos x="1114" y="316"/>
                </a:cxn>
                <a:cxn ang="0">
                  <a:pos x="1132" y="300"/>
                </a:cxn>
                <a:cxn ang="0">
                  <a:pos x="1140" y="268"/>
                </a:cxn>
                <a:cxn ang="0">
                  <a:pos x="1136" y="248"/>
                </a:cxn>
                <a:cxn ang="0">
                  <a:pos x="1124" y="234"/>
                </a:cxn>
                <a:cxn ang="0">
                  <a:pos x="1130" y="176"/>
                </a:cxn>
                <a:cxn ang="0">
                  <a:pos x="1138" y="150"/>
                </a:cxn>
                <a:cxn ang="0">
                  <a:pos x="1138" y="142"/>
                </a:cxn>
                <a:cxn ang="0">
                  <a:pos x="1130" y="114"/>
                </a:cxn>
                <a:cxn ang="0">
                  <a:pos x="1106" y="98"/>
                </a:cxn>
                <a:cxn ang="0">
                  <a:pos x="708" y="2"/>
                </a:cxn>
                <a:cxn ang="0">
                  <a:pos x="690" y="0"/>
                </a:cxn>
              </a:cxnLst>
              <a:rect l="0" t="0" r="r" b="b"/>
              <a:pathLst>
                <a:path w="1152" h="1004">
                  <a:moveTo>
                    <a:pt x="1056" y="538"/>
                  </a:moveTo>
                  <a:lnTo>
                    <a:pt x="1056" y="538"/>
                  </a:lnTo>
                  <a:lnTo>
                    <a:pt x="1056" y="538"/>
                  </a:lnTo>
                  <a:close/>
                  <a:moveTo>
                    <a:pt x="1080" y="506"/>
                  </a:moveTo>
                  <a:lnTo>
                    <a:pt x="1080" y="506"/>
                  </a:lnTo>
                  <a:lnTo>
                    <a:pt x="1080" y="506"/>
                  </a:lnTo>
                  <a:close/>
                  <a:moveTo>
                    <a:pt x="1084" y="124"/>
                  </a:moveTo>
                  <a:lnTo>
                    <a:pt x="1084" y="124"/>
                  </a:lnTo>
                  <a:lnTo>
                    <a:pt x="1084" y="124"/>
                  </a:lnTo>
                  <a:close/>
                  <a:moveTo>
                    <a:pt x="678" y="2"/>
                  </a:moveTo>
                  <a:lnTo>
                    <a:pt x="678" y="2"/>
                  </a:lnTo>
                  <a:lnTo>
                    <a:pt x="102" y="180"/>
                  </a:lnTo>
                  <a:lnTo>
                    <a:pt x="100" y="180"/>
                  </a:lnTo>
                  <a:lnTo>
                    <a:pt x="100" y="180"/>
                  </a:lnTo>
                  <a:lnTo>
                    <a:pt x="90" y="186"/>
                  </a:lnTo>
                  <a:lnTo>
                    <a:pt x="80" y="192"/>
                  </a:lnTo>
                  <a:lnTo>
                    <a:pt x="74" y="200"/>
                  </a:lnTo>
                  <a:lnTo>
                    <a:pt x="66" y="210"/>
                  </a:lnTo>
                  <a:lnTo>
                    <a:pt x="62" y="224"/>
                  </a:lnTo>
                  <a:lnTo>
                    <a:pt x="58" y="238"/>
                  </a:lnTo>
                  <a:lnTo>
                    <a:pt x="56" y="254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56" y="296"/>
                  </a:lnTo>
                  <a:lnTo>
                    <a:pt x="60" y="322"/>
                  </a:lnTo>
                  <a:lnTo>
                    <a:pt x="66" y="348"/>
                  </a:lnTo>
                  <a:lnTo>
                    <a:pt x="70" y="362"/>
                  </a:lnTo>
                  <a:lnTo>
                    <a:pt x="76" y="374"/>
                  </a:lnTo>
                  <a:lnTo>
                    <a:pt x="76" y="374"/>
                  </a:lnTo>
                  <a:lnTo>
                    <a:pt x="64" y="376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60" y="376"/>
                  </a:lnTo>
                  <a:lnTo>
                    <a:pt x="54" y="378"/>
                  </a:lnTo>
                  <a:lnTo>
                    <a:pt x="46" y="382"/>
                  </a:lnTo>
                  <a:lnTo>
                    <a:pt x="40" y="386"/>
                  </a:lnTo>
                  <a:lnTo>
                    <a:pt x="30" y="398"/>
                  </a:lnTo>
                  <a:lnTo>
                    <a:pt x="22" y="414"/>
                  </a:lnTo>
                  <a:lnTo>
                    <a:pt x="22" y="414"/>
                  </a:lnTo>
                  <a:lnTo>
                    <a:pt x="18" y="428"/>
                  </a:lnTo>
                  <a:lnTo>
                    <a:pt x="16" y="442"/>
                  </a:lnTo>
                  <a:lnTo>
                    <a:pt x="14" y="468"/>
                  </a:lnTo>
                  <a:lnTo>
                    <a:pt x="14" y="468"/>
                  </a:lnTo>
                  <a:lnTo>
                    <a:pt x="16" y="502"/>
                  </a:lnTo>
                  <a:lnTo>
                    <a:pt x="20" y="51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12" y="538"/>
                  </a:lnTo>
                  <a:lnTo>
                    <a:pt x="6" y="550"/>
                  </a:lnTo>
                  <a:lnTo>
                    <a:pt x="2" y="560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674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0" y="678"/>
                  </a:lnTo>
                  <a:lnTo>
                    <a:pt x="0" y="686"/>
                  </a:lnTo>
                  <a:lnTo>
                    <a:pt x="6" y="702"/>
                  </a:lnTo>
                  <a:lnTo>
                    <a:pt x="16" y="714"/>
                  </a:lnTo>
                  <a:lnTo>
                    <a:pt x="22" y="720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28" y="726"/>
                  </a:lnTo>
                  <a:lnTo>
                    <a:pt x="32" y="728"/>
                  </a:lnTo>
                  <a:lnTo>
                    <a:pt x="418" y="994"/>
                  </a:lnTo>
                  <a:lnTo>
                    <a:pt x="416" y="994"/>
                  </a:lnTo>
                  <a:lnTo>
                    <a:pt x="416" y="994"/>
                  </a:lnTo>
                  <a:lnTo>
                    <a:pt x="426" y="1000"/>
                  </a:lnTo>
                  <a:lnTo>
                    <a:pt x="438" y="1004"/>
                  </a:lnTo>
                  <a:lnTo>
                    <a:pt x="450" y="1004"/>
                  </a:lnTo>
                  <a:lnTo>
                    <a:pt x="462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464" y="1002"/>
                  </a:lnTo>
                  <a:lnTo>
                    <a:pt x="1062" y="778"/>
                  </a:lnTo>
                  <a:lnTo>
                    <a:pt x="1062" y="778"/>
                  </a:lnTo>
                  <a:lnTo>
                    <a:pt x="1072" y="772"/>
                  </a:lnTo>
                  <a:lnTo>
                    <a:pt x="1082" y="762"/>
                  </a:lnTo>
                  <a:lnTo>
                    <a:pt x="1086" y="752"/>
                  </a:lnTo>
                  <a:lnTo>
                    <a:pt x="1090" y="740"/>
                  </a:lnTo>
                  <a:lnTo>
                    <a:pt x="1090" y="740"/>
                  </a:lnTo>
                  <a:lnTo>
                    <a:pt x="1090" y="726"/>
                  </a:lnTo>
                  <a:lnTo>
                    <a:pt x="1090" y="724"/>
                  </a:lnTo>
                  <a:lnTo>
                    <a:pt x="1090" y="724"/>
                  </a:lnTo>
                  <a:lnTo>
                    <a:pt x="1090" y="714"/>
                  </a:lnTo>
                  <a:lnTo>
                    <a:pt x="1086" y="706"/>
                  </a:lnTo>
                  <a:lnTo>
                    <a:pt x="1082" y="698"/>
                  </a:lnTo>
                  <a:lnTo>
                    <a:pt x="1076" y="692"/>
                  </a:lnTo>
                  <a:lnTo>
                    <a:pt x="1076" y="692"/>
                  </a:lnTo>
                  <a:lnTo>
                    <a:pt x="1076" y="658"/>
                  </a:lnTo>
                  <a:lnTo>
                    <a:pt x="1076" y="658"/>
                  </a:lnTo>
                  <a:lnTo>
                    <a:pt x="1086" y="652"/>
                  </a:lnTo>
                  <a:lnTo>
                    <a:pt x="1094" y="642"/>
                  </a:lnTo>
                  <a:lnTo>
                    <a:pt x="1098" y="632"/>
                  </a:lnTo>
                  <a:lnTo>
                    <a:pt x="1100" y="620"/>
                  </a:lnTo>
                  <a:lnTo>
                    <a:pt x="1100" y="612"/>
                  </a:lnTo>
                  <a:lnTo>
                    <a:pt x="1100" y="612"/>
                  </a:lnTo>
                  <a:lnTo>
                    <a:pt x="1098" y="602"/>
                  </a:lnTo>
                  <a:lnTo>
                    <a:pt x="1096" y="594"/>
                  </a:lnTo>
                  <a:lnTo>
                    <a:pt x="1096" y="594"/>
                  </a:lnTo>
                  <a:lnTo>
                    <a:pt x="1100" y="588"/>
                  </a:lnTo>
                  <a:lnTo>
                    <a:pt x="1104" y="580"/>
                  </a:lnTo>
                  <a:lnTo>
                    <a:pt x="1106" y="572"/>
                  </a:lnTo>
                  <a:lnTo>
                    <a:pt x="1108" y="564"/>
                  </a:lnTo>
                  <a:lnTo>
                    <a:pt x="1108" y="546"/>
                  </a:lnTo>
                  <a:lnTo>
                    <a:pt x="1108" y="546"/>
                  </a:lnTo>
                  <a:lnTo>
                    <a:pt x="1106" y="536"/>
                  </a:lnTo>
                  <a:lnTo>
                    <a:pt x="1102" y="528"/>
                  </a:lnTo>
                  <a:lnTo>
                    <a:pt x="1102" y="528"/>
                  </a:lnTo>
                  <a:lnTo>
                    <a:pt x="1112" y="526"/>
                  </a:lnTo>
                  <a:lnTo>
                    <a:pt x="1112" y="526"/>
                  </a:lnTo>
                  <a:lnTo>
                    <a:pt x="1120" y="524"/>
                  </a:lnTo>
                  <a:lnTo>
                    <a:pt x="1128" y="522"/>
                  </a:lnTo>
                  <a:lnTo>
                    <a:pt x="1134" y="518"/>
                  </a:lnTo>
                  <a:lnTo>
                    <a:pt x="1140" y="512"/>
                  </a:lnTo>
                  <a:lnTo>
                    <a:pt x="1144" y="506"/>
                  </a:lnTo>
                  <a:lnTo>
                    <a:pt x="1148" y="498"/>
                  </a:lnTo>
                  <a:lnTo>
                    <a:pt x="1150" y="492"/>
                  </a:lnTo>
                  <a:lnTo>
                    <a:pt x="1150" y="484"/>
                  </a:lnTo>
                  <a:lnTo>
                    <a:pt x="1150" y="484"/>
                  </a:lnTo>
                  <a:lnTo>
                    <a:pt x="1152" y="470"/>
                  </a:lnTo>
                  <a:lnTo>
                    <a:pt x="1152" y="470"/>
                  </a:lnTo>
                  <a:lnTo>
                    <a:pt x="1150" y="460"/>
                  </a:lnTo>
                  <a:lnTo>
                    <a:pt x="1146" y="450"/>
                  </a:lnTo>
                  <a:lnTo>
                    <a:pt x="1140" y="442"/>
                  </a:lnTo>
                  <a:lnTo>
                    <a:pt x="1134" y="436"/>
                  </a:lnTo>
                  <a:lnTo>
                    <a:pt x="1134" y="436"/>
                  </a:lnTo>
                  <a:lnTo>
                    <a:pt x="1134" y="424"/>
                  </a:lnTo>
                  <a:lnTo>
                    <a:pt x="1134" y="424"/>
                  </a:lnTo>
                  <a:lnTo>
                    <a:pt x="1142" y="418"/>
                  </a:lnTo>
                  <a:lnTo>
                    <a:pt x="1146" y="410"/>
                  </a:lnTo>
                  <a:lnTo>
                    <a:pt x="1150" y="40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2" y="384"/>
                  </a:lnTo>
                  <a:lnTo>
                    <a:pt x="1152" y="374"/>
                  </a:lnTo>
                  <a:lnTo>
                    <a:pt x="1148" y="364"/>
                  </a:lnTo>
                  <a:lnTo>
                    <a:pt x="1144" y="356"/>
                  </a:lnTo>
                  <a:lnTo>
                    <a:pt x="1136" y="350"/>
                  </a:lnTo>
                  <a:lnTo>
                    <a:pt x="1136" y="350"/>
                  </a:lnTo>
                  <a:lnTo>
                    <a:pt x="1104" y="322"/>
                  </a:lnTo>
                  <a:lnTo>
                    <a:pt x="1104" y="322"/>
                  </a:lnTo>
                  <a:lnTo>
                    <a:pt x="1114" y="316"/>
                  </a:lnTo>
                  <a:lnTo>
                    <a:pt x="1114" y="316"/>
                  </a:lnTo>
                  <a:lnTo>
                    <a:pt x="1124" y="310"/>
                  </a:lnTo>
                  <a:lnTo>
                    <a:pt x="1132" y="300"/>
                  </a:lnTo>
                  <a:lnTo>
                    <a:pt x="1138" y="290"/>
                  </a:lnTo>
                  <a:lnTo>
                    <a:pt x="1140" y="276"/>
                  </a:lnTo>
                  <a:lnTo>
                    <a:pt x="1140" y="268"/>
                  </a:lnTo>
                  <a:lnTo>
                    <a:pt x="1140" y="268"/>
                  </a:lnTo>
                  <a:lnTo>
                    <a:pt x="1138" y="258"/>
                  </a:lnTo>
                  <a:lnTo>
                    <a:pt x="1136" y="248"/>
                  </a:lnTo>
                  <a:lnTo>
                    <a:pt x="1130" y="240"/>
                  </a:lnTo>
                  <a:lnTo>
                    <a:pt x="1124" y="234"/>
                  </a:lnTo>
                  <a:lnTo>
                    <a:pt x="1124" y="234"/>
                  </a:lnTo>
                  <a:lnTo>
                    <a:pt x="1124" y="184"/>
                  </a:lnTo>
                  <a:lnTo>
                    <a:pt x="1124" y="184"/>
                  </a:lnTo>
                  <a:lnTo>
                    <a:pt x="1130" y="176"/>
                  </a:lnTo>
                  <a:lnTo>
                    <a:pt x="1134" y="168"/>
                  </a:lnTo>
                  <a:lnTo>
                    <a:pt x="1138" y="160"/>
                  </a:lnTo>
                  <a:lnTo>
                    <a:pt x="1138" y="150"/>
                  </a:lnTo>
                  <a:lnTo>
                    <a:pt x="1138" y="150"/>
                  </a:lnTo>
                  <a:lnTo>
                    <a:pt x="1138" y="142"/>
                  </a:lnTo>
                  <a:lnTo>
                    <a:pt x="1138" y="142"/>
                  </a:lnTo>
                  <a:lnTo>
                    <a:pt x="1138" y="134"/>
                  </a:lnTo>
                  <a:lnTo>
                    <a:pt x="1136" y="126"/>
                  </a:lnTo>
                  <a:lnTo>
                    <a:pt x="1130" y="114"/>
                  </a:lnTo>
                  <a:lnTo>
                    <a:pt x="1118" y="104"/>
                  </a:lnTo>
                  <a:lnTo>
                    <a:pt x="1112" y="100"/>
                  </a:lnTo>
                  <a:lnTo>
                    <a:pt x="1106" y="98"/>
                  </a:lnTo>
                  <a:lnTo>
                    <a:pt x="1106" y="98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698" y="0"/>
                  </a:lnTo>
                  <a:lnTo>
                    <a:pt x="690" y="0"/>
                  </a:lnTo>
                  <a:lnTo>
                    <a:pt x="678" y="2"/>
                  </a:lnTo>
                  <a:lnTo>
                    <a:pt x="678" y="2"/>
                  </a:lnTo>
                  <a:close/>
                </a:path>
              </a:pathLst>
            </a:custGeom>
            <a:solidFill>
              <a:srgbClr val="8DD4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149" y="2168"/>
              <a:ext cx="1104" cy="956"/>
            </a:xfrm>
            <a:custGeom>
              <a:avLst/>
              <a:gdLst/>
              <a:ahLst/>
              <a:cxnLst>
                <a:cxn ang="0">
                  <a:pos x="84" y="180"/>
                </a:cxn>
                <a:cxn ang="0">
                  <a:pos x="62" y="202"/>
                </a:cxn>
                <a:cxn ang="0">
                  <a:pos x="56" y="248"/>
                </a:cxn>
                <a:cxn ang="0">
                  <a:pos x="64" y="316"/>
                </a:cxn>
                <a:cxn ang="0">
                  <a:pos x="90" y="354"/>
                </a:cxn>
                <a:cxn ang="0">
                  <a:pos x="98" y="356"/>
                </a:cxn>
                <a:cxn ang="0">
                  <a:pos x="114" y="362"/>
                </a:cxn>
                <a:cxn ang="0">
                  <a:pos x="46" y="374"/>
                </a:cxn>
                <a:cxn ang="0">
                  <a:pos x="20" y="398"/>
                </a:cxn>
                <a:cxn ang="0">
                  <a:pos x="14" y="444"/>
                </a:cxn>
                <a:cxn ang="0">
                  <a:pos x="22" y="500"/>
                </a:cxn>
                <a:cxn ang="0">
                  <a:pos x="32" y="516"/>
                </a:cxn>
                <a:cxn ang="0">
                  <a:pos x="12" y="524"/>
                </a:cxn>
                <a:cxn ang="0">
                  <a:pos x="0" y="548"/>
                </a:cxn>
                <a:cxn ang="0">
                  <a:pos x="0" y="550"/>
                </a:cxn>
                <a:cxn ang="0">
                  <a:pos x="0" y="648"/>
                </a:cxn>
                <a:cxn ang="0">
                  <a:pos x="16" y="682"/>
                </a:cxn>
                <a:cxn ang="0">
                  <a:pos x="34" y="692"/>
                </a:cxn>
                <a:cxn ang="0">
                  <a:pos x="416" y="956"/>
                </a:cxn>
                <a:cxn ang="0">
                  <a:pos x="1028" y="732"/>
                </a:cxn>
                <a:cxn ang="0">
                  <a:pos x="1040" y="720"/>
                </a:cxn>
                <a:cxn ang="0">
                  <a:pos x="1042" y="700"/>
                </a:cxn>
                <a:cxn ang="0">
                  <a:pos x="1036" y="686"/>
                </a:cxn>
                <a:cxn ang="0">
                  <a:pos x="1028" y="680"/>
                </a:cxn>
                <a:cxn ang="0">
                  <a:pos x="1038" y="616"/>
                </a:cxn>
                <a:cxn ang="0">
                  <a:pos x="1052" y="596"/>
                </a:cxn>
                <a:cxn ang="0">
                  <a:pos x="1048" y="576"/>
                </a:cxn>
                <a:cxn ang="0">
                  <a:pos x="1028" y="564"/>
                </a:cxn>
                <a:cxn ang="0">
                  <a:pos x="1050" y="558"/>
                </a:cxn>
                <a:cxn ang="0">
                  <a:pos x="1060" y="522"/>
                </a:cxn>
                <a:cxn ang="0">
                  <a:pos x="1052" y="506"/>
                </a:cxn>
                <a:cxn ang="0">
                  <a:pos x="1046" y="504"/>
                </a:cxn>
                <a:cxn ang="0">
                  <a:pos x="1086" y="478"/>
                </a:cxn>
                <a:cxn ang="0">
                  <a:pos x="1102" y="460"/>
                </a:cxn>
                <a:cxn ang="0">
                  <a:pos x="1102" y="440"/>
                </a:cxn>
                <a:cxn ang="0">
                  <a:pos x="1094" y="430"/>
                </a:cxn>
                <a:cxn ang="0">
                  <a:pos x="1086" y="386"/>
                </a:cxn>
                <a:cxn ang="0">
                  <a:pos x="1098" y="378"/>
                </a:cxn>
                <a:cxn ang="0">
                  <a:pos x="1104" y="366"/>
                </a:cxn>
                <a:cxn ang="0">
                  <a:pos x="1098" y="344"/>
                </a:cxn>
                <a:cxn ang="0">
                  <a:pos x="1080" y="270"/>
                </a:cxn>
                <a:cxn ang="0">
                  <a:pos x="1092" y="258"/>
                </a:cxn>
                <a:cxn ang="0">
                  <a:pos x="1092" y="238"/>
                </a:cxn>
                <a:cxn ang="0">
                  <a:pos x="1082" y="226"/>
                </a:cxn>
                <a:cxn ang="0">
                  <a:pos x="1076" y="146"/>
                </a:cxn>
                <a:cxn ang="0">
                  <a:pos x="1088" y="138"/>
                </a:cxn>
                <a:cxn ang="0">
                  <a:pos x="1090" y="118"/>
                </a:cxn>
                <a:cxn ang="0">
                  <a:pos x="1082" y="100"/>
                </a:cxn>
                <a:cxn ang="0">
                  <a:pos x="678" y="0"/>
                </a:cxn>
                <a:cxn ang="0">
                  <a:pos x="660" y="2"/>
                </a:cxn>
              </a:cxnLst>
              <a:rect l="0" t="0" r="r" b="b"/>
              <a:pathLst>
                <a:path w="1104" h="956">
                  <a:moveTo>
                    <a:pt x="660" y="2"/>
                  </a:moveTo>
                  <a:lnTo>
                    <a:pt x="660" y="2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78" y="182"/>
                  </a:lnTo>
                  <a:lnTo>
                    <a:pt x="72" y="188"/>
                  </a:lnTo>
                  <a:lnTo>
                    <a:pt x="66" y="194"/>
                  </a:lnTo>
                  <a:lnTo>
                    <a:pt x="62" y="202"/>
                  </a:lnTo>
                  <a:lnTo>
                    <a:pt x="60" y="210"/>
                  </a:lnTo>
                  <a:lnTo>
                    <a:pt x="58" y="222"/>
                  </a:lnTo>
                  <a:lnTo>
                    <a:pt x="56" y="248"/>
                  </a:lnTo>
                  <a:lnTo>
                    <a:pt x="56" y="248"/>
                  </a:lnTo>
                  <a:lnTo>
                    <a:pt x="56" y="266"/>
                  </a:lnTo>
                  <a:lnTo>
                    <a:pt x="58" y="282"/>
                  </a:lnTo>
                  <a:lnTo>
                    <a:pt x="60" y="300"/>
                  </a:lnTo>
                  <a:lnTo>
                    <a:pt x="64" y="316"/>
                  </a:lnTo>
                  <a:lnTo>
                    <a:pt x="70" y="332"/>
                  </a:lnTo>
                  <a:lnTo>
                    <a:pt x="80" y="346"/>
                  </a:lnTo>
                  <a:lnTo>
                    <a:pt x="84" y="350"/>
                  </a:lnTo>
                  <a:lnTo>
                    <a:pt x="90" y="354"/>
                  </a:lnTo>
                  <a:lnTo>
                    <a:pt x="90" y="354"/>
                  </a:lnTo>
                  <a:lnTo>
                    <a:pt x="90" y="352"/>
                  </a:lnTo>
                  <a:lnTo>
                    <a:pt x="90" y="352"/>
                  </a:lnTo>
                  <a:lnTo>
                    <a:pt x="98" y="356"/>
                  </a:lnTo>
                  <a:lnTo>
                    <a:pt x="98" y="356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114" y="362"/>
                  </a:lnTo>
                  <a:lnTo>
                    <a:pt x="44" y="374"/>
                  </a:lnTo>
                  <a:lnTo>
                    <a:pt x="46" y="374"/>
                  </a:lnTo>
                  <a:lnTo>
                    <a:pt x="46" y="374"/>
                  </a:lnTo>
                  <a:lnTo>
                    <a:pt x="40" y="376"/>
                  </a:lnTo>
                  <a:lnTo>
                    <a:pt x="34" y="378"/>
                  </a:lnTo>
                  <a:lnTo>
                    <a:pt x="26" y="386"/>
                  </a:lnTo>
                  <a:lnTo>
                    <a:pt x="20" y="398"/>
                  </a:lnTo>
                  <a:lnTo>
                    <a:pt x="20" y="398"/>
                  </a:lnTo>
                  <a:lnTo>
                    <a:pt x="18" y="410"/>
                  </a:lnTo>
                  <a:lnTo>
                    <a:pt x="16" y="422"/>
                  </a:lnTo>
                  <a:lnTo>
                    <a:pt x="14" y="444"/>
                  </a:lnTo>
                  <a:lnTo>
                    <a:pt x="14" y="444"/>
                  </a:lnTo>
                  <a:lnTo>
                    <a:pt x="16" y="460"/>
                  </a:lnTo>
                  <a:lnTo>
                    <a:pt x="18" y="480"/>
                  </a:lnTo>
                  <a:lnTo>
                    <a:pt x="22" y="500"/>
                  </a:lnTo>
                  <a:lnTo>
                    <a:pt x="26" y="508"/>
                  </a:lnTo>
                  <a:lnTo>
                    <a:pt x="30" y="516"/>
                  </a:lnTo>
                  <a:lnTo>
                    <a:pt x="30" y="516"/>
                  </a:lnTo>
                  <a:lnTo>
                    <a:pt x="32" y="516"/>
                  </a:lnTo>
                  <a:lnTo>
                    <a:pt x="32" y="516"/>
                  </a:lnTo>
                  <a:lnTo>
                    <a:pt x="24" y="518"/>
                  </a:lnTo>
                  <a:lnTo>
                    <a:pt x="24" y="518"/>
                  </a:lnTo>
                  <a:lnTo>
                    <a:pt x="12" y="524"/>
                  </a:lnTo>
                  <a:lnTo>
                    <a:pt x="6" y="532"/>
                  </a:lnTo>
                  <a:lnTo>
                    <a:pt x="2" y="54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0" y="650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656"/>
                  </a:lnTo>
                  <a:lnTo>
                    <a:pt x="2" y="666"/>
                  </a:lnTo>
                  <a:lnTo>
                    <a:pt x="8" y="674"/>
                  </a:lnTo>
                  <a:lnTo>
                    <a:pt x="16" y="682"/>
                  </a:lnTo>
                  <a:lnTo>
                    <a:pt x="16" y="682"/>
                  </a:lnTo>
                  <a:lnTo>
                    <a:pt x="16" y="680"/>
                  </a:lnTo>
                  <a:lnTo>
                    <a:pt x="16" y="680"/>
                  </a:lnTo>
                  <a:lnTo>
                    <a:pt x="34" y="692"/>
                  </a:lnTo>
                  <a:lnTo>
                    <a:pt x="406" y="952"/>
                  </a:lnTo>
                  <a:lnTo>
                    <a:pt x="406" y="952"/>
                  </a:lnTo>
                  <a:lnTo>
                    <a:pt x="410" y="954"/>
                  </a:lnTo>
                  <a:lnTo>
                    <a:pt x="416" y="956"/>
                  </a:lnTo>
                  <a:lnTo>
                    <a:pt x="424" y="956"/>
                  </a:lnTo>
                  <a:lnTo>
                    <a:pt x="432" y="954"/>
                  </a:lnTo>
                  <a:lnTo>
                    <a:pt x="432" y="954"/>
                  </a:lnTo>
                  <a:lnTo>
                    <a:pt x="1028" y="732"/>
                  </a:lnTo>
                  <a:lnTo>
                    <a:pt x="1028" y="732"/>
                  </a:lnTo>
                  <a:lnTo>
                    <a:pt x="1034" y="728"/>
                  </a:lnTo>
                  <a:lnTo>
                    <a:pt x="1038" y="724"/>
                  </a:lnTo>
                  <a:lnTo>
                    <a:pt x="1040" y="720"/>
                  </a:lnTo>
                  <a:lnTo>
                    <a:pt x="1042" y="714"/>
                  </a:lnTo>
                  <a:lnTo>
                    <a:pt x="1042" y="714"/>
                  </a:lnTo>
                  <a:lnTo>
                    <a:pt x="1042" y="702"/>
                  </a:lnTo>
                  <a:lnTo>
                    <a:pt x="1042" y="700"/>
                  </a:lnTo>
                  <a:lnTo>
                    <a:pt x="1042" y="700"/>
                  </a:lnTo>
                  <a:lnTo>
                    <a:pt x="1042" y="694"/>
                  </a:lnTo>
                  <a:lnTo>
                    <a:pt x="1040" y="690"/>
                  </a:lnTo>
                  <a:lnTo>
                    <a:pt x="1036" y="686"/>
                  </a:lnTo>
                  <a:lnTo>
                    <a:pt x="1032" y="682"/>
                  </a:lnTo>
                  <a:lnTo>
                    <a:pt x="1032" y="682"/>
                  </a:lnTo>
                  <a:lnTo>
                    <a:pt x="1028" y="680"/>
                  </a:lnTo>
                  <a:lnTo>
                    <a:pt x="1028" y="680"/>
                  </a:lnTo>
                  <a:lnTo>
                    <a:pt x="1028" y="620"/>
                  </a:lnTo>
                  <a:lnTo>
                    <a:pt x="1028" y="620"/>
                  </a:lnTo>
                  <a:lnTo>
                    <a:pt x="1038" y="616"/>
                  </a:lnTo>
                  <a:lnTo>
                    <a:pt x="1038" y="616"/>
                  </a:lnTo>
                  <a:lnTo>
                    <a:pt x="1044" y="612"/>
                  </a:lnTo>
                  <a:lnTo>
                    <a:pt x="1048" y="608"/>
                  </a:lnTo>
                  <a:lnTo>
                    <a:pt x="1050" y="602"/>
                  </a:lnTo>
                  <a:lnTo>
                    <a:pt x="1052" y="596"/>
                  </a:lnTo>
                  <a:lnTo>
                    <a:pt x="1052" y="588"/>
                  </a:lnTo>
                  <a:lnTo>
                    <a:pt x="1052" y="588"/>
                  </a:lnTo>
                  <a:lnTo>
                    <a:pt x="1050" y="582"/>
                  </a:lnTo>
                  <a:lnTo>
                    <a:pt x="1048" y="576"/>
                  </a:lnTo>
                  <a:lnTo>
                    <a:pt x="1044" y="572"/>
                  </a:lnTo>
                  <a:lnTo>
                    <a:pt x="1040" y="570"/>
                  </a:lnTo>
                  <a:lnTo>
                    <a:pt x="1040" y="570"/>
                  </a:lnTo>
                  <a:lnTo>
                    <a:pt x="1028" y="564"/>
                  </a:lnTo>
                  <a:lnTo>
                    <a:pt x="1028" y="564"/>
                  </a:lnTo>
                  <a:lnTo>
                    <a:pt x="1044" y="560"/>
                  </a:lnTo>
                  <a:lnTo>
                    <a:pt x="1044" y="560"/>
                  </a:lnTo>
                  <a:lnTo>
                    <a:pt x="1050" y="558"/>
                  </a:lnTo>
                  <a:lnTo>
                    <a:pt x="1056" y="552"/>
                  </a:lnTo>
                  <a:lnTo>
                    <a:pt x="1058" y="548"/>
                  </a:lnTo>
                  <a:lnTo>
                    <a:pt x="1060" y="540"/>
                  </a:lnTo>
                  <a:lnTo>
                    <a:pt x="1060" y="522"/>
                  </a:lnTo>
                  <a:lnTo>
                    <a:pt x="1060" y="522"/>
                  </a:lnTo>
                  <a:lnTo>
                    <a:pt x="1058" y="516"/>
                  </a:lnTo>
                  <a:lnTo>
                    <a:pt x="1056" y="510"/>
                  </a:lnTo>
                  <a:lnTo>
                    <a:pt x="1052" y="506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504"/>
                  </a:lnTo>
                  <a:lnTo>
                    <a:pt x="1046" y="484"/>
                  </a:lnTo>
                  <a:lnTo>
                    <a:pt x="1046" y="484"/>
                  </a:lnTo>
                  <a:lnTo>
                    <a:pt x="1086" y="478"/>
                  </a:lnTo>
                  <a:lnTo>
                    <a:pt x="1086" y="478"/>
                  </a:lnTo>
                  <a:lnTo>
                    <a:pt x="1092" y="476"/>
                  </a:lnTo>
                  <a:lnTo>
                    <a:pt x="1098" y="472"/>
                  </a:lnTo>
                  <a:lnTo>
                    <a:pt x="1102" y="466"/>
                  </a:lnTo>
                  <a:lnTo>
                    <a:pt x="1102" y="460"/>
                  </a:lnTo>
                  <a:lnTo>
                    <a:pt x="1102" y="460"/>
                  </a:lnTo>
                  <a:lnTo>
                    <a:pt x="1104" y="446"/>
                  </a:lnTo>
                  <a:lnTo>
                    <a:pt x="1104" y="446"/>
                  </a:lnTo>
                  <a:lnTo>
                    <a:pt x="1102" y="440"/>
                  </a:lnTo>
                  <a:lnTo>
                    <a:pt x="1100" y="436"/>
                  </a:lnTo>
                  <a:lnTo>
                    <a:pt x="1098" y="432"/>
                  </a:lnTo>
                  <a:lnTo>
                    <a:pt x="1094" y="430"/>
                  </a:lnTo>
                  <a:lnTo>
                    <a:pt x="1094" y="430"/>
                  </a:lnTo>
                  <a:lnTo>
                    <a:pt x="1086" y="424"/>
                  </a:lnTo>
                  <a:lnTo>
                    <a:pt x="1086" y="424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86" y="386"/>
                  </a:lnTo>
                  <a:lnTo>
                    <a:pt x="1094" y="384"/>
                  </a:lnTo>
                  <a:lnTo>
                    <a:pt x="1098" y="378"/>
                  </a:lnTo>
                  <a:lnTo>
                    <a:pt x="1102" y="372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6"/>
                  </a:lnTo>
                  <a:lnTo>
                    <a:pt x="1104" y="360"/>
                  </a:lnTo>
                  <a:lnTo>
                    <a:pt x="1104" y="360"/>
                  </a:lnTo>
                  <a:lnTo>
                    <a:pt x="1102" y="350"/>
                  </a:lnTo>
                  <a:lnTo>
                    <a:pt x="1098" y="344"/>
                  </a:lnTo>
                  <a:lnTo>
                    <a:pt x="1098" y="344"/>
                  </a:lnTo>
                  <a:lnTo>
                    <a:pt x="1034" y="290"/>
                  </a:lnTo>
                  <a:lnTo>
                    <a:pt x="1034" y="290"/>
                  </a:lnTo>
                  <a:lnTo>
                    <a:pt x="1080" y="270"/>
                  </a:lnTo>
                  <a:lnTo>
                    <a:pt x="1080" y="270"/>
                  </a:lnTo>
                  <a:lnTo>
                    <a:pt x="1084" y="268"/>
                  </a:lnTo>
                  <a:lnTo>
                    <a:pt x="1088" y="264"/>
                  </a:lnTo>
                  <a:lnTo>
                    <a:pt x="1092" y="258"/>
                  </a:lnTo>
                  <a:lnTo>
                    <a:pt x="1092" y="252"/>
                  </a:lnTo>
                  <a:lnTo>
                    <a:pt x="1092" y="244"/>
                  </a:lnTo>
                  <a:lnTo>
                    <a:pt x="1092" y="244"/>
                  </a:lnTo>
                  <a:lnTo>
                    <a:pt x="1092" y="238"/>
                  </a:lnTo>
                  <a:lnTo>
                    <a:pt x="1090" y="234"/>
                  </a:lnTo>
                  <a:lnTo>
                    <a:pt x="1086" y="230"/>
                  </a:lnTo>
                  <a:lnTo>
                    <a:pt x="1082" y="226"/>
                  </a:lnTo>
                  <a:lnTo>
                    <a:pt x="1082" y="226"/>
                  </a:lnTo>
                  <a:lnTo>
                    <a:pt x="1076" y="222"/>
                  </a:lnTo>
                  <a:lnTo>
                    <a:pt x="1076" y="222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4" y="142"/>
                  </a:lnTo>
                  <a:lnTo>
                    <a:pt x="1088" y="138"/>
                  </a:lnTo>
                  <a:lnTo>
                    <a:pt x="1090" y="132"/>
                  </a:lnTo>
                  <a:lnTo>
                    <a:pt x="1090" y="126"/>
                  </a:lnTo>
                  <a:lnTo>
                    <a:pt x="1090" y="126"/>
                  </a:lnTo>
                  <a:lnTo>
                    <a:pt x="1090" y="118"/>
                  </a:lnTo>
                  <a:lnTo>
                    <a:pt x="1090" y="118"/>
                  </a:lnTo>
                  <a:lnTo>
                    <a:pt x="1090" y="110"/>
                  </a:lnTo>
                  <a:lnTo>
                    <a:pt x="1086" y="104"/>
                  </a:lnTo>
                  <a:lnTo>
                    <a:pt x="1082" y="100"/>
                  </a:lnTo>
                  <a:lnTo>
                    <a:pt x="1076" y="98"/>
                  </a:lnTo>
                  <a:lnTo>
                    <a:pt x="1076" y="98"/>
                  </a:lnTo>
                  <a:lnTo>
                    <a:pt x="680" y="2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68" y="0"/>
                  </a:lnTo>
                  <a:lnTo>
                    <a:pt x="660" y="2"/>
                  </a:lnTo>
                  <a:lnTo>
                    <a:pt x="66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639" y="2302"/>
              <a:ext cx="560" cy="330"/>
            </a:xfrm>
            <a:custGeom>
              <a:avLst/>
              <a:gdLst/>
              <a:ahLst/>
              <a:cxnLst>
                <a:cxn ang="0">
                  <a:pos x="14" y="330"/>
                </a:cxn>
                <a:cxn ang="0">
                  <a:pos x="560" y="100"/>
                </a:cxn>
                <a:cxn ang="0">
                  <a:pos x="560" y="0"/>
                </a:cxn>
                <a:cxn ang="0">
                  <a:pos x="558" y="0"/>
                </a:cxn>
                <a:cxn ang="0">
                  <a:pos x="14" y="216"/>
                </a:cxn>
                <a:cxn ang="0">
                  <a:pos x="14" y="216"/>
                </a:cxn>
                <a:cxn ang="0">
                  <a:pos x="6" y="216"/>
                </a:cxn>
                <a:cxn ang="0">
                  <a:pos x="4" y="216"/>
                </a:cxn>
                <a:cxn ang="0">
                  <a:pos x="4" y="218"/>
                </a:cxn>
                <a:cxn ang="0">
                  <a:pos x="4" y="218"/>
                </a:cxn>
                <a:cxn ang="0">
                  <a:pos x="0" y="236"/>
                </a:cxn>
                <a:cxn ang="0">
                  <a:pos x="0" y="264"/>
                </a:cxn>
                <a:cxn ang="0">
                  <a:pos x="0" y="280"/>
                </a:cxn>
                <a:cxn ang="0">
                  <a:pos x="4" y="296"/>
                </a:cxn>
                <a:cxn ang="0">
                  <a:pos x="8" y="312"/>
                </a:cxn>
                <a:cxn ang="0">
                  <a:pos x="14" y="328"/>
                </a:cxn>
                <a:cxn ang="0">
                  <a:pos x="14" y="330"/>
                </a:cxn>
              </a:cxnLst>
              <a:rect l="0" t="0" r="r" b="b"/>
              <a:pathLst>
                <a:path w="560" h="330">
                  <a:moveTo>
                    <a:pt x="14" y="330"/>
                  </a:moveTo>
                  <a:lnTo>
                    <a:pt x="560" y="100"/>
                  </a:lnTo>
                  <a:lnTo>
                    <a:pt x="560" y="0"/>
                  </a:lnTo>
                  <a:lnTo>
                    <a:pt x="558" y="0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6" y="216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0" y="236"/>
                  </a:lnTo>
                  <a:lnTo>
                    <a:pt x="0" y="264"/>
                  </a:lnTo>
                  <a:lnTo>
                    <a:pt x="0" y="280"/>
                  </a:lnTo>
                  <a:lnTo>
                    <a:pt x="4" y="296"/>
                  </a:lnTo>
                  <a:lnTo>
                    <a:pt x="8" y="312"/>
                  </a:lnTo>
                  <a:lnTo>
                    <a:pt x="14" y="328"/>
                  </a:lnTo>
                  <a:lnTo>
                    <a:pt x="14" y="33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309" y="2210"/>
              <a:ext cx="906" cy="304"/>
            </a:xfrm>
            <a:custGeom>
              <a:avLst/>
              <a:gdLst/>
              <a:ahLst/>
              <a:cxnLst>
                <a:cxn ang="0">
                  <a:pos x="6" y="194"/>
                </a:cxn>
                <a:cxn ang="0">
                  <a:pos x="6" y="19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6" y="304"/>
                </a:cxn>
                <a:cxn ang="0">
                  <a:pos x="338" y="304"/>
                </a:cxn>
                <a:cxn ang="0">
                  <a:pos x="342" y="304"/>
                </a:cxn>
                <a:cxn ang="0">
                  <a:pos x="342" y="304"/>
                </a:cxn>
                <a:cxn ang="0">
                  <a:pos x="894" y="84"/>
                </a:cxn>
                <a:cxn ang="0">
                  <a:pos x="894" y="84"/>
                </a:cxn>
                <a:cxn ang="0">
                  <a:pos x="900" y="82"/>
                </a:cxn>
                <a:cxn ang="0">
                  <a:pos x="906" y="80"/>
                </a:cxn>
                <a:cxn ang="0">
                  <a:pos x="580" y="0"/>
                </a:cxn>
                <a:cxn ang="0">
                  <a:pos x="580" y="0"/>
                </a:cxn>
                <a:cxn ang="0">
                  <a:pos x="0" y="192"/>
                </a:cxn>
                <a:cxn ang="0">
                  <a:pos x="6" y="194"/>
                </a:cxn>
              </a:cxnLst>
              <a:rect l="0" t="0" r="r" b="b"/>
              <a:pathLst>
                <a:path w="906" h="304">
                  <a:moveTo>
                    <a:pt x="6" y="194"/>
                  </a:moveTo>
                  <a:lnTo>
                    <a:pt x="6" y="19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6" y="304"/>
                  </a:lnTo>
                  <a:lnTo>
                    <a:pt x="338" y="304"/>
                  </a:lnTo>
                  <a:lnTo>
                    <a:pt x="342" y="304"/>
                  </a:lnTo>
                  <a:lnTo>
                    <a:pt x="342" y="304"/>
                  </a:lnTo>
                  <a:lnTo>
                    <a:pt x="894" y="84"/>
                  </a:lnTo>
                  <a:lnTo>
                    <a:pt x="894" y="84"/>
                  </a:lnTo>
                  <a:lnTo>
                    <a:pt x="900" y="82"/>
                  </a:lnTo>
                  <a:lnTo>
                    <a:pt x="906" y="8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0" y="192"/>
                  </a:lnTo>
                  <a:lnTo>
                    <a:pt x="6" y="194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311" y="2534"/>
              <a:ext cx="84" cy="164"/>
            </a:xfrm>
            <a:custGeom>
              <a:avLst/>
              <a:gdLst/>
              <a:ahLst/>
              <a:cxnLst>
                <a:cxn ang="0">
                  <a:pos x="66" y="98"/>
                </a:cxn>
                <a:cxn ang="0">
                  <a:pos x="66" y="98"/>
                </a:cxn>
                <a:cxn ang="0">
                  <a:pos x="64" y="98"/>
                </a:cxn>
                <a:cxn ang="0">
                  <a:pos x="64" y="98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82" y="164"/>
                </a:cxn>
                <a:cxn ang="0">
                  <a:pos x="84" y="102"/>
                </a:cxn>
                <a:cxn ang="0">
                  <a:pos x="76" y="104"/>
                </a:cxn>
                <a:cxn ang="0">
                  <a:pos x="76" y="104"/>
                </a:cxn>
                <a:cxn ang="0">
                  <a:pos x="72" y="102"/>
                </a:cxn>
                <a:cxn ang="0">
                  <a:pos x="68" y="102"/>
                </a:cxn>
                <a:cxn ang="0">
                  <a:pos x="66" y="98"/>
                </a:cxn>
                <a:cxn ang="0">
                  <a:pos x="66" y="98"/>
                </a:cxn>
              </a:cxnLst>
              <a:rect l="0" t="0" r="r" b="b"/>
              <a:pathLst>
                <a:path w="84" h="164">
                  <a:moveTo>
                    <a:pt x="66" y="98"/>
                  </a:moveTo>
                  <a:lnTo>
                    <a:pt x="66" y="98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20" y="8"/>
                  </a:lnTo>
                  <a:lnTo>
                    <a:pt x="0" y="0"/>
                  </a:lnTo>
                  <a:lnTo>
                    <a:pt x="2" y="4"/>
                  </a:lnTo>
                  <a:lnTo>
                    <a:pt x="82" y="164"/>
                  </a:lnTo>
                  <a:lnTo>
                    <a:pt x="84" y="102"/>
                  </a:lnTo>
                  <a:lnTo>
                    <a:pt x="76" y="104"/>
                  </a:lnTo>
                  <a:lnTo>
                    <a:pt x="76" y="104"/>
                  </a:lnTo>
                  <a:lnTo>
                    <a:pt x="72" y="102"/>
                  </a:lnTo>
                  <a:lnTo>
                    <a:pt x="68" y="102"/>
                  </a:lnTo>
                  <a:lnTo>
                    <a:pt x="66" y="98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901" y="2460"/>
              <a:ext cx="324" cy="106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42" y="0"/>
                </a:cxn>
                <a:cxn ang="0">
                  <a:pos x="0" y="102"/>
                </a:cxn>
                <a:cxn ang="0">
                  <a:pos x="0" y="106"/>
                </a:cxn>
                <a:cxn ang="0">
                  <a:pos x="324" y="68"/>
                </a:cxn>
                <a:cxn ang="0">
                  <a:pos x="244" y="0"/>
                </a:cxn>
              </a:cxnLst>
              <a:rect l="0" t="0" r="r" b="b"/>
              <a:pathLst>
                <a:path w="324" h="106">
                  <a:moveTo>
                    <a:pt x="244" y="0"/>
                  </a:moveTo>
                  <a:lnTo>
                    <a:pt x="242" y="0"/>
                  </a:lnTo>
                  <a:lnTo>
                    <a:pt x="0" y="102"/>
                  </a:lnTo>
                  <a:lnTo>
                    <a:pt x="0" y="106"/>
                  </a:lnTo>
                  <a:lnTo>
                    <a:pt x="324" y="6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347" y="2548"/>
              <a:ext cx="154" cy="78"/>
            </a:xfrm>
            <a:custGeom>
              <a:avLst/>
              <a:gdLst/>
              <a:ahLst/>
              <a:cxnLst>
                <a:cxn ang="0">
                  <a:pos x="154" y="6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38" y="76"/>
                </a:cxn>
                <a:cxn ang="0">
                  <a:pos x="40" y="78"/>
                </a:cxn>
                <a:cxn ang="0">
                  <a:pos x="154" y="64"/>
                </a:cxn>
                <a:cxn ang="0">
                  <a:pos x="154" y="60"/>
                </a:cxn>
              </a:cxnLst>
              <a:rect l="0" t="0" r="r" b="b"/>
              <a:pathLst>
                <a:path w="154" h="78">
                  <a:moveTo>
                    <a:pt x="154" y="6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8"/>
                  </a:lnTo>
                  <a:lnTo>
                    <a:pt x="154" y="64"/>
                  </a:lnTo>
                  <a:lnTo>
                    <a:pt x="154" y="60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31" y="2194"/>
              <a:ext cx="652" cy="322"/>
            </a:xfrm>
            <a:custGeom>
              <a:avLst/>
              <a:gdLst/>
              <a:ahLst/>
              <a:cxnLst>
                <a:cxn ang="0">
                  <a:pos x="18" y="302"/>
                </a:cxn>
                <a:cxn ang="0">
                  <a:pos x="18" y="302"/>
                </a:cxn>
                <a:cxn ang="0">
                  <a:pos x="66" y="322"/>
                </a:cxn>
                <a:cxn ang="0">
                  <a:pos x="92" y="312"/>
                </a:cxn>
                <a:cxn ang="0">
                  <a:pos x="28" y="288"/>
                </a:cxn>
                <a:cxn ang="0">
                  <a:pos x="28" y="288"/>
                </a:cxn>
                <a:cxn ang="0">
                  <a:pos x="24" y="282"/>
                </a:cxn>
                <a:cxn ang="0">
                  <a:pos x="20" y="272"/>
                </a:cxn>
                <a:cxn ang="0">
                  <a:pos x="16" y="260"/>
                </a:cxn>
                <a:cxn ang="0">
                  <a:pos x="14" y="246"/>
                </a:cxn>
                <a:cxn ang="0">
                  <a:pos x="14" y="218"/>
                </a:cxn>
                <a:cxn ang="0">
                  <a:pos x="16" y="206"/>
                </a:cxn>
                <a:cxn ang="0">
                  <a:pos x="18" y="196"/>
                </a:cxn>
                <a:cxn ang="0">
                  <a:pos x="18" y="196"/>
                </a:cxn>
                <a:cxn ang="0">
                  <a:pos x="20" y="192"/>
                </a:cxn>
                <a:cxn ang="0">
                  <a:pos x="22" y="190"/>
                </a:cxn>
                <a:cxn ang="0">
                  <a:pos x="26" y="190"/>
                </a:cxn>
                <a:cxn ang="0">
                  <a:pos x="26" y="190"/>
                </a:cxn>
                <a:cxn ang="0">
                  <a:pos x="72" y="206"/>
                </a:cxn>
                <a:cxn ang="0">
                  <a:pos x="72" y="206"/>
                </a:cxn>
                <a:cxn ang="0">
                  <a:pos x="652" y="14"/>
                </a:cxn>
                <a:cxn ang="0">
                  <a:pos x="592" y="0"/>
                </a:cxn>
                <a:cxn ang="0">
                  <a:pos x="592" y="0"/>
                </a:cxn>
                <a:cxn ang="0">
                  <a:pos x="586" y="0"/>
                </a:cxn>
                <a:cxn ang="0">
                  <a:pos x="586" y="0"/>
                </a:cxn>
                <a:cxn ang="0">
                  <a:pos x="10" y="178"/>
                </a:cxn>
                <a:cxn ang="0">
                  <a:pos x="10" y="178"/>
                </a:cxn>
                <a:cxn ang="0">
                  <a:pos x="8" y="180"/>
                </a:cxn>
                <a:cxn ang="0">
                  <a:pos x="4" y="188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0" y="224"/>
                </a:cxn>
                <a:cxn ang="0">
                  <a:pos x="0" y="224"/>
                </a:cxn>
                <a:cxn ang="0">
                  <a:pos x="2" y="252"/>
                </a:cxn>
                <a:cxn ang="0">
                  <a:pos x="6" y="276"/>
                </a:cxn>
                <a:cxn ang="0">
                  <a:pos x="12" y="294"/>
                </a:cxn>
                <a:cxn ang="0">
                  <a:pos x="14" y="300"/>
                </a:cxn>
                <a:cxn ang="0">
                  <a:pos x="18" y="302"/>
                </a:cxn>
                <a:cxn ang="0">
                  <a:pos x="18" y="302"/>
                </a:cxn>
              </a:cxnLst>
              <a:rect l="0" t="0" r="r" b="b"/>
              <a:pathLst>
                <a:path w="652" h="322">
                  <a:moveTo>
                    <a:pt x="18" y="302"/>
                  </a:moveTo>
                  <a:lnTo>
                    <a:pt x="18" y="302"/>
                  </a:lnTo>
                  <a:lnTo>
                    <a:pt x="66" y="322"/>
                  </a:lnTo>
                  <a:lnTo>
                    <a:pt x="92" y="312"/>
                  </a:lnTo>
                  <a:lnTo>
                    <a:pt x="28" y="288"/>
                  </a:lnTo>
                  <a:lnTo>
                    <a:pt x="28" y="288"/>
                  </a:lnTo>
                  <a:lnTo>
                    <a:pt x="24" y="282"/>
                  </a:lnTo>
                  <a:lnTo>
                    <a:pt x="20" y="272"/>
                  </a:lnTo>
                  <a:lnTo>
                    <a:pt x="16" y="260"/>
                  </a:lnTo>
                  <a:lnTo>
                    <a:pt x="14" y="246"/>
                  </a:lnTo>
                  <a:lnTo>
                    <a:pt x="14" y="218"/>
                  </a:lnTo>
                  <a:lnTo>
                    <a:pt x="16" y="206"/>
                  </a:lnTo>
                  <a:lnTo>
                    <a:pt x="18" y="196"/>
                  </a:lnTo>
                  <a:lnTo>
                    <a:pt x="18" y="196"/>
                  </a:lnTo>
                  <a:lnTo>
                    <a:pt x="20" y="192"/>
                  </a:lnTo>
                  <a:lnTo>
                    <a:pt x="22" y="190"/>
                  </a:lnTo>
                  <a:lnTo>
                    <a:pt x="26" y="190"/>
                  </a:lnTo>
                  <a:lnTo>
                    <a:pt x="26" y="190"/>
                  </a:lnTo>
                  <a:lnTo>
                    <a:pt x="72" y="206"/>
                  </a:lnTo>
                  <a:lnTo>
                    <a:pt x="72" y="206"/>
                  </a:lnTo>
                  <a:lnTo>
                    <a:pt x="652" y="14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8" y="180"/>
                  </a:lnTo>
                  <a:lnTo>
                    <a:pt x="4" y="188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52"/>
                  </a:lnTo>
                  <a:lnTo>
                    <a:pt x="6" y="276"/>
                  </a:lnTo>
                  <a:lnTo>
                    <a:pt x="12" y="294"/>
                  </a:lnTo>
                  <a:lnTo>
                    <a:pt x="14" y="300"/>
                  </a:lnTo>
                  <a:lnTo>
                    <a:pt x="18" y="302"/>
                  </a:lnTo>
                  <a:lnTo>
                    <a:pt x="18" y="302"/>
                  </a:lnTo>
                  <a:close/>
                </a:path>
              </a:pathLst>
            </a:custGeom>
            <a:solidFill>
              <a:srgbClr val="D96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397" y="2542"/>
              <a:ext cx="812" cy="160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452" y="42"/>
                </a:cxn>
                <a:cxn ang="0">
                  <a:pos x="452" y="42"/>
                </a:cxn>
                <a:cxn ang="0">
                  <a:pos x="262" y="122"/>
                </a:cxn>
                <a:cxn ang="0">
                  <a:pos x="262" y="122"/>
                </a:cxn>
                <a:cxn ang="0">
                  <a:pos x="256" y="124"/>
                </a:cxn>
                <a:cxn ang="0">
                  <a:pos x="252" y="124"/>
                </a:cxn>
                <a:cxn ang="0">
                  <a:pos x="248" y="122"/>
                </a:cxn>
                <a:cxn ang="0">
                  <a:pos x="136" y="78"/>
                </a:cxn>
                <a:cxn ang="0">
                  <a:pos x="2" y="94"/>
                </a:cxn>
                <a:cxn ang="0">
                  <a:pos x="0" y="160"/>
                </a:cxn>
                <a:cxn ang="0">
                  <a:pos x="812" y="58"/>
                </a:cxn>
                <a:cxn ang="0">
                  <a:pos x="812" y="0"/>
                </a:cxn>
              </a:cxnLst>
              <a:rect l="0" t="0" r="r" b="b"/>
              <a:pathLst>
                <a:path w="812" h="160">
                  <a:moveTo>
                    <a:pt x="812" y="0"/>
                  </a:moveTo>
                  <a:lnTo>
                    <a:pt x="810" y="0"/>
                  </a:lnTo>
                  <a:lnTo>
                    <a:pt x="452" y="42"/>
                  </a:lnTo>
                  <a:lnTo>
                    <a:pt x="452" y="42"/>
                  </a:lnTo>
                  <a:lnTo>
                    <a:pt x="262" y="122"/>
                  </a:lnTo>
                  <a:lnTo>
                    <a:pt x="262" y="122"/>
                  </a:lnTo>
                  <a:lnTo>
                    <a:pt x="256" y="124"/>
                  </a:lnTo>
                  <a:lnTo>
                    <a:pt x="252" y="124"/>
                  </a:lnTo>
                  <a:lnTo>
                    <a:pt x="248" y="122"/>
                  </a:lnTo>
                  <a:lnTo>
                    <a:pt x="136" y="78"/>
                  </a:lnTo>
                  <a:lnTo>
                    <a:pt x="2" y="94"/>
                  </a:lnTo>
                  <a:lnTo>
                    <a:pt x="0" y="160"/>
                  </a:lnTo>
                  <a:lnTo>
                    <a:pt x="812" y="58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451" y="2732"/>
              <a:ext cx="720" cy="224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0" y="156"/>
                </a:cxn>
                <a:cxn ang="0">
                  <a:pos x="126" y="224"/>
                </a:cxn>
                <a:cxn ang="0">
                  <a:pos x="126" y="224"/>
                </a:cxn>
                <a:cxn ang="0">
                  <a:pos x="130" y="224"/>
                </a:cxn>
                <a:cxn ang="0">
                  <a:pos x="132" y="224"/>
                </a:cxn>
                <a:cxn ang="0">
                  <a:pos x="136" y="224"/>
                </a:cxn>
                <a:cxn ang="0">
                  <a:pos x="136" y="224"/>
                </a:cxn>
                <a:cxn ang="0">
                  <a:pos x="714" y="28"/>
                </a:cxn>
                <a:cxn ang="0">
                  <a:pos x="720" y="26"/>
                </a:cxn>
                <a:cxn ang="0">
                  <a:pos x="662" y="0"/>
                </a:cxn>
                <a:cxn ang="0">
                  <a:pos x="662" y="0"/>
                </a:cxn>
              </a:cxnLst>
              <a:rect l="0" t="0" r="r" b="b"/>
              <a:pathLst>
                <a:path w="720" h="224">
                  <a:moveTo>
                    <a:pt x="662" y="0"/>
                  </a:moveTo>
                  <a:lnTo>
                    <a:pt x="0" y="156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30" y="224"/>
                  </a:lnTo>
                  <a:lnTo>
                    <a:pt x="132" y="224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714" y="28"/>
                  </a:lnTo>
                  <a:lnTo>
                    <a:pt x="720" y="26"/>
                  </a:lnTo>
                  <a:lnTo>
                    <a:pt x="662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1243" y="2690"/>
              <a:ext cx="940" cy="194"/>
            </a:xfrm>
            <a:custGeom>
              <a:avLst/>
              <a:gdLst/>
              <a:ahLst/>
              <a:cxnLst>
                <a:cxn ang="0">
                  <a:pos x="930" y="0"/>
                </a:cxn>
                <a:cxn ang="0">
                  <a:pos x="928" y="0"/>
                </a:cxn>
                <a:cxn ang="0">
                  <a:pos x="182" y="174"/>
                </a:cxn>
                <a:cxn ang="0">
                  <a:pos x="182" y="174"/>
                </a:cxn>
                <a:cxn ang="0">
                  <a:pos x="180" y="17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0" y="20"/>
                </a:cxn>
                <a:cxn ang="0">
                  <a:pos x="176" y="192"/>
                </a:cxn>
                <a:cxn ang="0">
                  <a:pos x="176" y="192"/>
                </a:cxn>
                <a:cxn ang="0">
                  <a:pos x="178" y="194"/>
                </a:cxn>
                <a:cxn ang="0">
                  <a:pos x="178" y="194"/>
                </a:cxn>
                <a:cxn ang="0">
                  <a:pos x="938" y="14"/>
                </a:cxn>
                <a:cxn ang="0">
                  <a:pos x="940" y="14"/>
                </a:cxn>
                <a:cxn ang="0">
                  <a:pos x="940" y="4"/>
                </a:cxn>
                <a:cxn ang="0">
                  <a:pos x="930" y="0"/>
                </a:cxn>
                <a:cxn ang="0">
                  <a:pos x="930" y="0"/>
                </a:cxn>
              </a:cxnLst>
              <a:rect l="0" t="0" r="r" b="b"/>
              <a:pathLst>
                <a:path w="940" h="194">
                  <a:moveTo>
                    <a:pt x="930" y="0"/>
                  </a:moveTo>
                  <a:lnTo>
                    <a:pt x="928" y="0"/>
                  </a:lnTo>
                  <a:lnTo>
                    <a:pt x="182" y="174"/>
                  </a:lnTo>
                  <a:lnTo>
                    <a:pt x="182" y="174"/>
                  </a:lnTo>
                  <a:lnTo>
                    <a:pt x="180" y="17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0" y="20"/>
                  </a:lnTo>
                  <a:lnTo>
                    <a:pt x="176" y="192"/>
                  </a:lnTo>
                  <a:lnTo>
                    <a:pt x="176" y="192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938" y="14"/>
                  </a:lnTo>
                  <a:lnTo>
                    <a:pt x="940" y="14"/>
                  </a:lnTo>
                  <a:lnTo>
                    <a:pt x="940" y="4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193" y="2728"/>
              <a:ext cx="376" cy="338"/>
            </a:xfrm>
            <a:custGeom>
              <a:avLst/>
              <a:gdLst/>
              <a:ahLst/>
              <a:cxnLst>
                <a:cxn ang="0">
                  <a:pos x="230" y="168"/>
                </a:cxn>
                <a:cxn ang="0">
                  <a:pos x="230" y="168"/>
                </a:cxn>
                <a:cxn ang="0">
                  <a:pos x="222" y="166"/>
                </a:cxn>
                <a:cxn ang="0">
                  <a:pos x="216" y="164"/>
                </a:cxn>
                <a:cxn ang="0">
                  <a:pos x="216" y="164"/>
                </a:cxn>
                <a:cxn ang="0">
                  <a:pos x="144" y="92"/>
                </a:cxn>
                <a:cxn ang="0">
                  <a:pos x="144" y="9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84"/>
                </a:cxn>
                <a:cxn ang="0">
                  <a:pos x="2" y="86"/>
                </a:cxn>
                <a:cxn ang="0">
                  <a:pos x="376" y="338"/>
                </a:cxn>
                <a:cxn ang="0">
                  <a:pos x="374" y="334"/>
                </a:cxn>
                <a:cxn ang="0">
                  <a:pos x="374" y="334"/>
                </a:cxn>
                <a:cxn ang="0">
                  <a:pos x="372" y="316"/>
                </a:cxn>
                <a:cxn ang="0">
                  <a:pos x="370" y="292"/>
                </a:cxn>
                <a:cxn ang="0">
                  <a:pos x="370" y="264"/>
                </a:cxn>
                <a:cxn ang="0">
                  <a:pos x="376" y="230"/>
                </a:cxn>
                <a:cxn ang="0">
                  <a:pos x="376" y="228"/>
                </a:cxn>
                <a:cxn ang="0">
                  <a:pos x="252" y="162"/>
                </a:cxn>
                <a:cxn ang="0">
                  <a:pos x="230" y="168"/>
                </a:cxn>
              </a:cxnLst>
              <a:rect l="0" t="0" r="r" b="b"/>
              <a:pathLst>
                <a:path w="376" h="338">
                  <a:moveTo>
                    <a:pt x="230" y="168"/>
                  </a:moveTo>
                  <a:lnTo>
                    <a:pt x="230" y="168"/>
                  </a:lnTo>
                  <a:lnTo>
                    <a:pt x="222" y="166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144" y="92"/>
                  </a:lnTo>
                  <a:lnTo>
                    <a:pt x="144" y="9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376" y="338"/>
                  </a:lnTo>
                  <a:lnTo>
                    <a:pt x="374" y="334"/>
                  </a:lnTo>
                  <a:lnTo>
                    <a:pt x="374" y="334"/>
                  </a:lnTo>
                  <a:lnTo>
                    <a:pt x="372" y="316"/>
                  </a:lnTo>
                  <a:lnTo>
                    <a:pt x="370" y="292"/>
                  </a:lnTo>
                  <a:lnTo>
                    <a:pt x="370" y="264"/>
                  </a:lnTo>
                  <a:lnTo>
                    <a:pt x="376" y="230"/>
                  </a:lnTo>
                  <a:lnTo>
                    <a:pt x="376" y="228"/>
                  </a:lnTo>
                  <a:lnTo>
                    <a:pt x="252" y="162"/>
                  </a:lnTo>
                  <a:lnTo>
                    <a:pt x="230" y="16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1567" y="2768"/>
              <a:ext cx="584" cy="300"/>
            </a:xfrm>
            <a:custGeom>
              <a:avLst/>
              <a:gdLst/>
              <a:ahLst/>
              <a:cxnLst>
                <a:cxn ang="0">
                  <a:pos x="6" y="298"/>
                </a:cxn>
                <a:cxn ang="0">
                  <a:pos x="6" y="300"/>
                </a:cxn>
                <a:cxn ang="0">
                  <a:pos x="582" y="92"/>
                </a:cxn>
                <a:cxn ang="0">
                  <a:pos x="584" y="6"/>
                </a:cxn>
                <a:cxn ang="0">
                  <a:pos x="584" y="0"/>
                </a:cxn>
                <a:cxn ang="0">
                  <a:pos x="582" y="2"/>
                </a:cxn>
                <a:cxn ang="0">
                  <a:pos x="582" y="2"/>
                </a:cxn>
                <a:cxn ang="0">
                  <a:pos x="22" y="192"/>
                </a:cxn>
                <a:cxn ang="0">
                  <a:pos x="22" y="192"/>
                </a:cxn>
                <a:cxn ang="0">
                  <a:pos x="18" y="192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6" y="190"/>
                </a:cxn>
                <a:cxn ang="0">
                  <a:pos x="6" y="192"/>
                </a:cxn>
                <a:cxn ang="0">
                  <a:pos x="6" y="192"/>
                </a:cxn>
                <a:cxn ang="0">
                  <a:pos x="2" y="212"/>
                </a:cxn>
                <a:cxn ang="0">
                  <a:pos x="0" y="230"/>
                </a:cxn>
                <a:cxn ang="0">
                  <a:pos x="0" y="260"/>
                </a:cxn>
                <a:cxn ang="0">
                  <a:pos x="4" y="284"/>
                </a:cxn>
                <a:cxn ang="0">
                  <a:pos x="6" y="298"/>
                </a:cxn>
                <a:cxn ang="0">
                  <a:pos x="6" y="298"/>
                </a:cxn>
              </a:cxnLst>
              <a:rect l="0" t="0" r="r" b="b"/>
              <a:pathLst>
                <a:path w="584" h="300">
                  <a:moveTo>
                    <a:pt x="6" y="298"/>
                  </a:moveTo>
                  <a:lnTo>
                    <a:pt x="6" y="300"/>
                  </a:lnTo>
                  <a:lnTo>
                    <a:pt x="582" y="92"/>
                  </a:lnTo>
                  <a:lnTo>
                    <a:pt x="584" y="6"/>
                  </a:lnTo>
                  <a:lnTo>
                    <a:pt x="584" y="0"/>
                  </a:lnTo>
                  <a:lnTo>
                    <a:pt x="582" y="2"/>
                  </a:lnTo>
                  <a:lnTo>
                    <a:pt x="582" y="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8" y="192"/>
                  </a:lnTo>
                  <a:lnTo>
                    <a:pt x="14" y="192"/>
                  </a:lnTo>
                  <a:lnTo>
                    <a:pt x="8" y="192"/>
                  </a:lnTo>
                  <a:lnTo>
                    <a:pt x="6" y="190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2" y="212"/>
                  </a:lnTo>
                  <a:lnTo>
                    <a:pt x="0" y="230"/>
                  </a:lnTo>
                  <a:lnTo>
                    <a:pt x="0" y="260"/>
                  </a:lnTo>
                  <a:lnTo>
                    <a:pt x="4" y="284"/>
                  </a:lnTo>
                  <a:lnTo>
                    <a:pt x="6" y="298"/>
                  </a:lnTo>
                  <a:lnTo>
                    <a:pt x="6" y="2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1289" y="2526"/>
              <a:ext cx="938" cy="200"/>
            </a:xfrm>
            <a:custGeom>
              <a:avLst/>
              <a:gdLst/>
              <a:ahLst/>
              <a:cxnLst>
                <a:cxn ang="0">
                  <a:pos x="922" y="82"/>
                </a:cxn>
                <a:cxn ang="0">
                  <a:pos x="920" y="78"/>
                </a:cxn>
                <a:cxn ang="0">
                  <a:pos x="918" y="78"/>
                </a:cxn>
                <a:cxn ang="0">
                  <a:pos x="104" y="180"/>
                </a:cxn>
                <a:cxn ang="0">
                  <a:pos x="104" y="180"/>
                </a:cxn>
                <a:cxn ang="0">
                  <a:pos x="102" y="180"/>
                </a:cxn>
                <a:cxn ang="0">
                  <a:pos x="102" y="180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98" y="200"/>
                </a:cxn>
                <a:cxn ang="0">
                  <a:pos x="938" y="96"/>
                </a:cxn>
                <a:cxn ang="0">
                  <a:pos x="938" y="92"/>
                </a:cxn>
                <a:cxn ang="0">
                  <a:pos x="922" y="82"/>
                </a:cxn>
              </a:cxnLst>
              <a:rect l="0" t="0" r="r" b="b"/>
              <a:pathLst>
                <a:path w="938" h="200">
                  <a:moveTo>
                    <a:pt x="922" y="82"/>
                  </a:moveTo>
                  <a:lnTo>
                    <a:pt x="920" y="78"/>
                  </a:lnTo>
                  <a:lnTo>
                    <a:pt x="918" y="78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6" y="6"/>
                  </a:lnTo>
                  <a:lnTo>
                    <a:pt x="0" y="0"/>
                  </a:lnTo>
                  <a:lnTo>
                    <a:pt x="2" y="4"/>
                  </a:lnTo>
                  <a:lnTo>
                    <a:pt x="98" y="200"/>
                  </a:lnTo>
                  <a:lnTo>
                    <a:pt x="938" y="96"/>
                  </a:lnTo>
                  <a:lnTo>
                    <a:pt x="938" y="92"/>
                  </a:lnTo>
                  <a:lnTo>
                    <a:pt x="922" y="82"/>
                  </a:lnTo>
                  <a:close/>
                </a:path>
              </a:pathLst>
            </a:custGeom>
            <a:solidFill>
              <a:srgbClr val="6444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1423" y="2640"/>
              <a:ext cx="746" cy="220"/>
            </a:xfrm>
            <a:custGeom>
              <a:avLst/>
              <a:gdLst/>
              <a:ahLst/>
              <a:cxnLst>
                <a:cxn ang="0">
                  <a:pos x="4" y="220"/>
                </a:cxn>
                <a:cxn ang="0">
                  <a:pos x="746" y="46"/>
                </a:cxn>
                <a:cxn ang="0">
                  <a:pos x="746" y="0"/>
                </a:cxn>
                <a:cxn ang="0">
                  <a:pos x="744" y="2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4" y="144"/>
                </a:cxn>
                <a:cxn ang="0">
                  <a:pos x="4" y="146"/>
                </a:cxn>
                <a:cxn ang="0">
                  <a:pos x="4" y="146"/>
                </a:cxn>
                <a:cxn ang="0">
                  <a:pos x="2" y="152"/>
                </a:cxn>
                <a:cxn ang="0">
                  <a:pos x="0" y="168"/>
                </a:cxn>
                <a:cxn ang="0">
                  <a:pos x="0" y="192"/>
                </a:cxn>
                <a:cxn ang="0">
                  <a:pos x="0" y="204"/>
                </a:cxn>
                <a:cxn ang="0">
                  <a:pos x="4" y="218"/>
                </a:cxn>
                <a:cxn ang="0">
                  <a:pos x="4" y="220"/>
                </a:cxn>
              </a:cxnLst>
              <a:rect l="0" t="0" r="r" b="b"/>
              <a:pathLst>
                <a:path w="746" h="220">
                  <a:moveTo>
                    <a:pt x="4" y="220"/>
                  </a:moveTo>
                  <a:lnTo>
                    <a:pt x="746" y="46"/>
                  </a:lnTo>
                  <a:lnTo>
                    <a:pt x="746" y="0"/>
                  </a:lnTo>
                  <a:lnTo>
                    <a:pt x="744" y="2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2" y="152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4" y="218"/>
                  </a:lnTo>
                  <a:lnTo>
                    <a:pt x="4" y="22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175" y="2702"/>
              <a:ext cx="990" cy="396"/>
            </a:xfrm>
            <a:custGeom>
              <a:avLst/>
              <a:gdLst/>
              <a:ahLst/>
              <a:cxnLst>
                <a:cxn ang="0">
                  <a:pos x="978" y="164"/>
                </a:cxn>
                <a:cxn ang="0">
                  <a:pos x="976" y="162"/>
                </a:cxn>
                <a:cxn ang="0">
                  <a:pos x="974" y="162"/>
                </a:cxn>
                <a:cxn ang="0">
                  <a:pos x="398" y="372"/>
                </a:cxn>
                <a:cxn ang="0">
                  <a:pos x="398" y="372"/>
                </a:cxn>
                <a:cxn ang="0">
                  <a:pos x="396" y="372"/>
                </a:cxn>
                <a:cxn ang="0">
                  <a:pos x="18" y="116"/>
                </a:cxn>
                <a:cxn ang="0">
                  <a:pos x="18" y="116"/>
                </a:cxn>
                <a:cxn ang="0">
                  <a:pos x="16" y="114"/>
                </a:cxn>
                <a:cxn ang="0">
                  <a:pos x="14" y="110"/>
                </a:cxn>
                <a:cxn ang="0">
                  <a:pos x="14" y="10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6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134" y="94"/>
                </a:cxn>
                <a:cxn ang="0">
                  <a:pos x="136" y="9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16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2"/>
                </a:cxn>
                <a:cxn ang="0">
                  <a:pos x="4" y="126"/>
                </a:cxn>
                <a:cxn ang="0">
                  <a:pos x="396" y="396"/>
                </a:cxn>
                <a:cxn ang="0">
                  <a:pos x="396" y="396"/>
                </a:cxn>
                <a:cxn ang="0">
                  <a:pos x="398" y="396"/>
                </a:cxn>
                <a:cxn ang="0">
                  <a:pos x="398" y="396"/>
                </a:cxn>
                <a:cxn ang="0">
                  <a:pos x="988" y="174"/>
                </a:cxn>
                <a:cxn ang="0">
                  <a:pos x="990" y="174"/>
                </a:cxn>
                <a:cxn ang="0">
                  <a:pos x="990" y="170"/>
                </a:cxn>
                <a:cxn ang="0">
                  <a:pos x="990" y="170"/>
                </a:cxn>
                <a:cxn ang="0">
                  <a:pos x="978" y="164"/>
                </a:cxn>
              </a:cxnLst>
              <a:rect l="0" t="0" r="r" b="b"/>
              <a:pathLst>
                <a:path w="990" h="396">
                  <a:moveTo>
                    <a:pt x="978" y="164"/>
                  </a:moveTo>
                  <a:lnTo>
                    <a:pt x="976" y="162"/>
                  </a:lnTo>
                  <a:lnTo>
                    <a:pt x="974" y="162"/>
                  </a:lnTo>
                  <a:lnTo>
                    <a:pt x="398" y="372"/>
                  </a:lnTo>
                  <a:lnTo>
                    <a:pt x="398" y="372"/>
                  </a:lnTo>
                  <a:lnTo>
                    <a:pt x="396" y="372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6" y="114"/>
                  </a:lnTo>
                  <a:lnTo>
                    <a:pt x="14" y="110"/>
                  </a:lnTo>
                  <a:lnTo>
                    <a:pt x="14" y="10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34" y="94"/>
                  </a:lnTo>
                  <a:lnTo>
                    <a:pt x="136" y="9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4" y="126"/>
                  </a:lnTo>
                  <a:lnTo>
                    <a:pt x="396" y="396"/>
                  </a:lnTo>
                  <a:lnTo>
                    <a:pt x="396" y="396"/>
                  </a:lnTo>
                  <a:lnTo>
                    <a:pt x="398" y="396"/>
                  </a:lnTo>
                  <a:lnTo>
                    <a:pt x="398" y="396"/>
                  </a:lnTo>
                  <a:lnTo>
                    <a:pt x="988" y="174"/>
                  </a:lnTo>
                  <a:lnTo>
                    <a:pt x="990" y="174"/>
                  </a:lnTo>
                  <a:lnTo>
                    <a:pt x="990" y="170"/>
                  </a:lnTo>
                  <a:lnTo>
                    <a:pt x="990" y="170"/>
                  </a:lnTo>
                  <a:lnTo>
                    <a:pt x="978" y="164"/>
                  </a:lnTo>
                  <a:close/>
                </a:path>
              </a:pathLst>
            </a:custGeom>
            <a:solidFill>
              <a:srgbClr val="B3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1207" y="2588"/>
              <a:ext cx="216" cy="268"/>
            </a:xfrm>
            <a:custGeom>
              <a:avLst/>
              <a:gdLst/>
              <a:ahLst/>
              <a:cxnLst>
                <a:cxn ang="0">
                  <a:pos x="216" y="198"/>
                </a:cxn>
                <a:cxn ang="0">
                  <a:pos x="214" y="198"/>
                </a:cxn>
                <a:cxn ang="0">
                  <a:pos x="214" y="198"/>
                </a:cxn>
                <a:cxn ang="0">
                  <a:pos x="206" y="196"/>
                </a:cxn>
                <a:cxn ang="0">
                  <a:pos x="202" y="194"/>
                </a:cxn>
                <a:cxn ang="0">
                  <a:pos x="202" y="19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46"/>
                </a:cxn>
                <a:cxn ang="0">
                  <a:pos x="2" y="58"/>
                </a:cxn>
                <a:cxn ang="0">
                  <a:pos x="6" y="66"/>
                </a:cxn>
                <a:cxn ang="0">
                  <a:pos x="6" y="66"/>
                </a:cxn>
                <a:cxn ang="0">
                  <a:pos x="214" y="268"/>
                </a:cxn>
                <a:cxn ang="0">
                  <a:pos x="214" y="262"/>
                </a:cxn>
                <a:cxn ang="0">
                  <a:pos x="214" y="262"/>
                </a:cxn>
                <a:cxn ang="0">
                  <a:pos x="212" y="242"/>
                </a:cxn>
                <a:cxn ang="0">
                  <a:pos x="212" y="224"/>
                </a:cxn>
                <a:cxn ang="0">
                  <a:pos x="214" y="210"/>
                </a:cxn>
                <a:cxn ang="0">
                  <a:pos x="216" y="200"/>
                </a:cxn>
                <a:cxn ang="0">
                  <a:pos x="216" y="198"/>
                </a:cxn>
              </a:cxnLst>
              <a:rect l="0" t="0" r="r" b="b"/>
              <a:pathLst>
                <a:path w="216" h="268">
                  <a:moveTo>
                    <a:pt x="216" y="198"/>
                  </a:moveTo>
                  <a:lnTo>
                    <a:pt x="214" y="198"/>
                  </a:lnTo>
                  <a:lnTo>
                    <a:pt x="214" y="198"/>
                  </a:lnTo>
                  <a:lnTo>
                    <a:pt x="206" y="196"/>
                  </a:lnTo>
                  <a:lnTo>
                    <a:pt x="202" y="194"/>
                  </a:lnTo>
                  <a:lnTo>
                    <a:pt x="202" y="19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46"/>
                  </a:lnTo>
                  <a:lnTo>
                    <a:pt x="2" y="58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214" y="268"/>
                  </a:lnTo>
                  <a:lnTo>
                    <a:pt x="214" y="262"/>
                  </a:lnTo>
                  <a:lnTo>
                    <a:pt x="214" y="262"/>
                  </a:lnTo>
                  <a:lnTo>
                    <a:pt x="212" y="242"/>
                  </a:lnTo>
                  <a:lnTo>
                    <a:pt x="212" y="224"/>
                  </a:lnTo>
                  <a:lnTo>
                    <a:pt x="214" y="210"/>
                  </a:lnTo>
                  <a:lnTo>
                    <a:pt x="216" y="200"/>
                  </a:lnTo>
                  <a:lnTo>
                    <a:pt x="216" y="198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1189" y="2552"/>
              <a:ext cx="126" cy="154"/>
            </a:xfrm>
            <a:custGeom>
              <a:avLst/>
              <a:gdLst/>
              <a:ahLst/>
              <a:cxnLst>
                <a:cxn ang="0">
                  <a:pos x="50" y="154"/>
                </a:cxn>
                <a:cxn ang="0">
                  <a:pos x="70" y="154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18" y="100"/>
                </a:cxn>
                <a:cxn ang="0">
                  <a:pos x="16" y="92"/>
                </a:cxn>
                <a:cxn ang="0">
                  <a:pos x="14" y="70"/>
                </a:cxn>
                <a:cxn ang="0">
                  <a:pos x="16" y="46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56" y="66"/>
                </a:cxn>
                <a:cxn ang="0">
                  <a:pos x="126" y="54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24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6"/>
                </a:cxn>
                <a:cxn ang="0">
                  <a:pos x="2" y="92"/>
                </a:cxn>
                <a:cxn ang="0">
                  <a:pos x="6" y="106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50" y="154"/>
                </a:cxn>
                <a:cxn ang="0">
                  <a:pos x="50" y="154"/>
                </a:cxn>
              </a:cxnLst>
              <a:rect l="0" t="0" r="r" b="b"/>
              <a:pathLst>
                <a:path w="126" h="154">
                  <a:moveTo>
                    <a:pt x="50" y="154"/>
                  </a:moveTo>
                  <a:lnTo>
                    <a:pt x="70" y="15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18" y="100"/>
                  </a:lnTo>
                  <a:lnTo>
                    <a:pt x="16" y="92"/>
                  </a:lnTo>
                  <a:lnTo>
                    <a:pt x="14" y="70"/>
                  </a:lnTo>
                  <a:lnTo>
                    <a:pt x="16" y="46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6" y="66"/>
                  </a:lnTo>
                  <a:lnTo>
                    <a:pt x="126" y="54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6"/>
                  </a:lnTo>
                  <a:lnTo>
                    <a:pt x="2" y="92"/>
                  </a:lnTo>
                  <a:lnTo>
                    <a:pt x="6" y="106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50" y="154"/>
                  </a:lnTo>
                  <a:lnTo>
                    <a:pt x="50" y="154"/>
                  </a:lnTo>
                  <a:close/>
                </a:path>
              </a:pathLst>
            </a:custGeom>
            <a:solidFill>
              <a:srgbClr val="2B88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1249" y="2608"/>
              <a:ext cx="620" cy="174"/>
            </a:xfrm>
            <a:custGeom>
              <a:avLst/>
              <a:gdLst/>
              <a:ahLst/>
              <a:cxnLst>
                <a:cxn ang="0">
                  <a:pos x="582" y="76"/>
                </a:cxn>
                <a:cxn ang="0">
                  <a:pos x="582" y="76"/>
                </a:cxn>
                <a:cxn ang="0">
                  <a:pos x="140" y="130"/>
                </a:cxn>
                <a:cxn ang="0">
                  <a:pos x="140" y="130"/>
                </a:cxn>
                <a:cxn ang="0">
                  <a:pos x="134" y="130"/>
                </a:cxn>
                <a:cxn ang="0">
                  <a:pos x="130" y="128"/>
                </a:cxn>
                <a:cxn ang="0">
                  <a:pos x="128" y="124"/>
                </a:cxn>
                <a:cxn ang="0">
                  <a:pos x="68" y="0"/>
                </a:cxn>
                <a:cxn ang="0">
                  <a:pos x="66" y="2"/>
                </a:cxn>
                <a:cxn ang="0">
                  <a:pos x="0" y="12"/>
                </a:cxn>
                <a:cxn ang="0">
                  <a:pos x="164" y="172"/>
                </a:cxn>
                <a:cxn ang="0">
                  <a:pos x="164" y="172"/>
                </a:cxn>
                <a:cxn ang="0">
                  <a:pos x="166" y="172"/>
                </a:cxn>
                <a:cxn ang="0">
                  <a:pos x="170" y="174"/>
                </a:cxn>
                <a:cxn ang="0">
                  <a:pos x="170" y="174"/>
                </a:cxn>
                <a:cxn ang="0">
                  <a:pos x="620" y="74"/>
                </a:cxn>
                <a:cxn ang="0">
                  <a:pos x="620" y="70"/>
                </a:cxn>
                <a:cxn ang="0">
                  <a:pos x="582" y="76"/>
                </a:cxn>
              </a:cxnLst>
              <a:rect l="0" t="0" r="r" b="b"/>
              <a:pathLst>
                <a:path w="620" h="174">
                  <a:moveTo>
                    <a:pt x="582" y="76"/>
                  </a:moveTo>
                  <a:lnTo>
                    <a:pt x="582" y="76"/>
                  </a:lnTo>
                  <a:lnTo>
                    <a:pt x="140" y="130"/>
                  </a:lnTo>
                  <a:lnTo>
                    <a:pt x="140" y="130"/>
                  </a:lnTo>
                  <a:lnTo>
                    <a:pt x="134" y="130"/>
                  </a:lnTo>
                  <a:lnTo>
                    <a:pt x="130" y="128"/>
                  </a:lnTo>
                  <a:lnTo>
                    <a:pt x="128" y="124"/>
                  </a:lnTo>
                  <a:lnTo>
                    <a:pt x="68" y="0"/>
                  </a:lnTo>
                  <a:lnTo>
                    <a:pt x="66" y="2"/>
                  </a:lnTo>
                  <a:lnTo>
                    <a:pt x="0" y="12"/>
                  </a:lnTo>
                  <a:lnTo>
                    <a:pt x="164" y="172"/>
                  </a:lnTo>
                  <a:lnTo>
                    <a:pt x="164" y="172"/>
                  </a:lnTo>
                  <a:lnTo>
                    <a:pt x="166" y="172"/>
                  </a:lnTo>
                  <a:lnTo>
                    <a:pt x="170" y="174"/>
                  </a:lnTo>
                  <a:lnTo>
                    <a:pt x="170" y="174"/>
                  </a:lnTo>
                  <a:lnTo>
                    <a:pt x="620" y="74"/>
                  </a:lnTo>
                  <a:lnTo>
                    <a:pt x="620" y="70"/>
                  </a:lnTo>
                  <a:lnTo>
                    <a:pt x="582" y="76"/>
                  </a:lnTo>
                  <a:close/>
                </a:path>
              </a:pathLst>
            </a:custGeom>
            <a:solidFill>
              <a:srgbClr val="91C7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345" y="2214"/>
              <a:ext cx="842" cy="284"/>
            </a:xfrm>
            <a:custGeom>
              <a:avLst/>
              <a:gdLst/>
              <a:ahLst/>
              <a:cxnLst>
                <a:cxn ang="0">
                  <a:pos x="296" y="284"/>
                </a:cxn>
                <a:cxn ang="0">
                  <a:pos x="296" y="284"/>
                </a:cxn>
                <a:cxn ang="0">
                  <a:pos x="298" y="284"/>
                </a:cxn>
                <a:cxn ang="0">
                  <a:pos x="304" y="284"/>
                </a:cxn>
                <a:cxn ang="0">
                  <a:pos x="304" y="284"/>
                </a:cxn>
                <a:cxn ang="0">
                  <a:pos x="842" y="70"/>
                </a:cxn>
                <a:cxn ang="0">
                  <a:pos x="556" y="0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96" y="284"/>
                </a:cxn>
                <a:cxn ang="0">
                  <a:pos x="296" y="284"/>
                </a:cxn>
              </a:cxnLst>
              <a:rect l="0" t="0" r="r" b="b"/>
              <a:pathLst>
                <a:path w="842" h="284">
                  <a:moveTo>
                    <a:pt x="296" y="284"/>
                  </a:moveTo>
                  <a:lnTo>
                    <a:pt x="296" y="284"/>
                  </a:lnTo>
                  <a:lnTo>
                    <a:pt x="298" y="284"/>
                  </a:lnTo>
                  <a:lnTo>
                    <a:pt x="304" y="284"/>
                  </a:lnTo>
                  <a:lnTo>
                    <a:pt x="304" y="284"/>
                  </a:lnTo>
                  <a:lnTo>
                    <a:pt x="842" y="70"/>
                  </a:lnTo>
                  <a:lnTo>
                    <a:pt x="556" y="0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96" y="284"/>
                  </a:lnTo>
                  <a:lnTo>
                    <a:pt x="296" y="284"/>
                  </a:lnTo>
                  <a:close/>
                </a:path>
              </a:pathLst>
            </a:custGeom>
            <a:solidFill>
              <a:srgbClr val="8BD3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639" y="2314"/>
              <a:ext cx="558" cy="318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12" y="216"/>
                </a:cxn>
                <a:cxn ang="0">
                  <a:pos x="12" y="216"/>
                </a:cxn>
                <a:cxn ang="0">
                  <a:pos x="4" y="216"/>
                </a:cxn>
                <a:cxn ang="0">
                  <a:pos x="2" y="216"/>
                </a:cxn>
                <a:cxn ang="0">
                  <a:pos x="2" y="218"/>
                </a:cxn>
                <a:cxn ang="0">
                  <a:pos x="2" y="218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0" y="246"/>
                </a:cxn>
                <a:cxn ang="0">
                  <a:pos x="0" y="270"/>
                </a:cxn>
                <a:cxn ang="0">
                  <a:pos x="6" y="294"/>
                </a:cxn>
                <a:cxn ang="0">
                  <a:pos x="8" y="304"/>
                </a:cxn>
                <a:cxn ang="0">
                  <a:pos x="14" y="316"/>
                </a:cxn>
                <a:cxn ang="0">
                  <a:pos x="14" y="318"/>
                </a:cxn>
                <a:cxn ang="0">
                  <a:pos x="558" y="88"/>
                </a:cxn>
                <a:cxn ang="0">
                  <a:pos x="558" y="0"/>
                </a:cxn>
                <a:cxn ang="0">
                  <a:pos x="556" y="0"/>
                </a:cxn>
              </a:cxnLst>
              <a:rect l="0" t="0" r="r" b="b"/>
              <a:pathLst>
                <a:path w="558" h="318">
                  <a:moveTo>
                    <a:pt x="556" y="0"/>
                  </a:moveTo>
                  <a:lnTo>
                    <a:pt x="12" y="216"/>
                  </a:lnTo>
                  <a:lnTo>
                    <a:pt x="12" y="216"/>
                  </a:lnTo>
                  <a:lnTo>
                    <a:pt x="4" y="216"/>
                  </a:lnTo>
                  <a:lnTo>
                    <a:pt x="2" y="216"/>
                  </a:lnTo>
                  <a:lnTo>
                    <a:pt x="2" y="218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6" y="294"/>
                  </a:lnTo>
                  <a:lnTo>
                    <a:pt x="8" y="304"/>
                  </a:lnTo>
                  <a:lnTo>
                    <a:pt x="14" y="316"/>
                  </a:lnTo>
                  <a:lnTo>
                    <a:pt x="14" y="318"/>
                  </a:lnTo>
                  <a:lnTo>
                    <a:pt x="558" y="88"/>
                  </a:lnTo>
                  <a:lnTo>
                    <a:pt x="558" y="0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1397" y="2554"/>
              <a:ext cx="812" cy="148"/>
            </a:xfrm>
            <a:custGeom>
              <a:avLst/>
              <a:gdLst/>
              <a:ahLst/>
              <a:cxnLst>
                <a:cxn ang="0">
                  <a:pos x="812" y="0"/>
                </a:cxn>
                <a:cxn ang="0">
                  <a:pos x="810" y="0"/>
                </a:cxn>
                <a:cxn ang="0">
                  <a:pos x="2" y="94"/>
                </a:cxn>
                <a:cxn ang="0">
                  <a:pos x="0" y="148"/>
                </a:cxn>
                <a:cxn ang="0">
                  <a:pos x="812" y="46"/>
                </a:cxn>
                <a:cxn ang="0">
                  <a:pos x="812" y="0"/>
                </a:cxn>
              </a:cxnLst>
              <a:rect l="0" t="0" r="r" b="b"/>
              <a:pathLst>
                <a:path w="812" h="148">
                  <a:moveTo>
                    <a:pt x="812" y="0"/>
                  </a:moveTo>
                  <a:lnTo>
                    <a:pt x="810" y="0"/>
                  </a:lnTo>
                  <a:lnTo>
                    <a:pt x="2" y="94"/>
                  </a:lnTo>
                  <a:lnTo>
                    <a:pt x="0" y="148"/>
                  </a:lnTo>
                  <a:lnTo>
                    <a:pt x="812" y="46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1303" y="2406"/>
              <a:ext cx="914" cy="246"/>
            </a:xfrm>
            <a:custGeom>
              <a:avLst/>
              <a:gdLst/>
              <a:ahLst/>
              <a:cxnLst>
                <a:cxn ang="0">
                  <a:pos x="896" y="0"/>
                </a:cxn>
                <a:cxn ang="0">
                  <a:pos x="350" y="230"/>
                </a:cxn>
                <a:cxn ang="0">
                  <a:pos x="348" y="230"/>
                </a:cxn>
                <a:cxn ang="0">
                  <a:pos x="348" y="230"/>
                </a:cxn>
                <a:cxn ang="0">
                  <a:pos x="26" y="104"/>
                </a:cxn>
                <a:cxn ang="0">
                  <a:pos x="0" y="112"/>
                </a:cxn>
                <a:cxn ang="0">
                  <a:pos x="346" y="246"/>
                </a:cxn>
                <a:cxn ang="0">
                  <a:pos x="346" y="246"/>
                </a:cxn>
                <a:cxn ang="0">
                  <a:pos x="352" y="246"/>
                </a:cxn>
                <a:cxn ang="0">
                  <a:pos x="352" y="246"/>
                </a:cxn>
                <a:cxn ang="0">
                  <a:pos x="914" y="10"/>
                </a:cxn>
                <a:cxn ang="0">
                  <a:pos x="898" y="0"/>
                </a:cxn>
                <a:cxn ang="0">
                  <a:pos x="896" y="0"/>
                </a:cxn>
              </a:cxnLst>
              <a:rect l="0" t="0" r="r" b="b"/>
              <a:pathLst>
                <a:path w="914" h="246">
                  <a:moveTo>
                    <a:pt x="896" y="0"/>
                  </a:moveTo>
                  <a:lnTo>
                    <a:pt x="350" y="230"/>
                  </a:lnTo>
                  <a:lnTo>
                    <a:pt x="348" y="230"/>
                  </a:lnTo>
                  <a:lnTo>
                    <a:pt x="348" y="230"/>
                  </a:lnTo>
                  <a:lnTo>
                    <a:pt x="26" y="104"/>
                  </a:lnTo>
                  <a:lnTo>
                    <a:pt x="0" y="112"/>
                  </a:lnTo>
                  <a:lnTo>
                    <a:pt x="346" y="246"/>
                  </a:lnTo>
                  <a:lnTo>
                    <a:pt x="346" y="246"/>
                  </a:lnTo>
                  <a:lnTo>
                    <a:pt x="352" y="246"/>
                  </a:lnTo>
                  <a:lnTo>
                    <a:pt x="352" y="246"/>
                  </a:lnTo>
                  <a:lnTo>
                    <a:pt x="914" y="10"/>
                  </a:lnTo>
                  <a:lnTo>
                    <a:pt x="898" y="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4B3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1423" y="2652"/>
              <a:ext cx="746" cy="208"/>
            </a:xfrm>
            <a:custGeom>
              <a:avLst/>
              <a:gdLst/>
              <a:ahLst/>
              <a:cxnLst>
                <a:cxn ang="0">
                  <a:pos x="4" y="206"/>
                </a:cxn>
                <a:cxn ang="0">
                  <a:pos x="4" y="208"/>
                </a:cxn>
                <a:cxn ang="0">
                  <a:pos x="746" y="34"/>
                </a:cxn>
                <a:cxn ang="0">
                  <a:pos x="746" y="0"/>
                </a:cxn>
                <a:cxn ang="0">
                  <a:pos x="744" y="0"/>
                </a:cxn>
                <a:cxn ang="0">
                  <a:pos x="530" y="28"/>
                </a:cxn>
                <a:cxn ang="0">
                  <a:pos x="530" y="2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50"/>
                </a:cxn>
                <a:cxn ang="0">
                  <a:pos x="0" y="150"/>
                </a:cxn>
                <a:cxn ang="0">
                  <a:pos x="0" y="160"/>
                </a:cxn>
                <a:cxn ang="0">
                  <a:pos x="0" y="174"/>
                </a:cxn>
                <a:cxn ang="0">
                  <a:pos x="0" y="190"/>
                </a:cxn>
                <a:cxn ang="0">
                  <a:pos x="4" y="206"/>
                </a:cxn>
                <a:cxn ang="0">
                  <a:pos x="4" y="206"/>
                </a:cxn>
              </a:cxnLst>
              <a:rect l="0" t="0" r="r" b="b"/>
              <a:pathLst>
                <a:path w="746" h="208">
                  <a:moveTo>
                    <a:pt x="4" y="206"/>
                  </a:moveTo>
                  <a:lnTo>
                    <a:pt x="4" y="208"/>
                  </a:lnTo>
                  <a:lnTo>
                    <a:pt x="746" y="34"/>
                  </a:lnTo>
                  <a:lnTo>
                    <a:pt x="746" y="0"/>
                  </a:lnTo>
                  <a:lnTo>
                    <a:pt x="744" y="0"/>
                  </a:lnTo>
                  <a:lnTo>
                    <a:pt x="530" y="28"/>
                  </a:lnTo>
                  <a:lnTo>
                    <a:pt x="530" y="2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0" y="174"/>
                  </a:lnTo>
                  <a:lnTo>
                    <a:pt x="0" y="190"/>
                  </a:lnTo>
                  <a:lnTo>
                    <a:pt x="4" y="206"/>
                  </a:lnTo>
                  <a:lnTo>
                    <a:pt x="4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567" y="2784"/>
              <a:ext cx="584" cy="284"/>
            </a:xfrm>
            <a:custGeom>
              <a:avLst/>
              <a:gdLst/>
              <a:ahLst/>
              <a:cxnLst>
                <a:cxn ang="0">
                  <a:pos x="6" y="282"/>
                </a:cxn>
                <a:cxn ang="0">
                  <a:pos x="6" y="284"/>
                </a:cxn>
                <a:cxn ang="0">
                  <a:pos x="582" y="76"/>
                </a:cxn>
                <a:cxn ang="0">
                  <a:pos x="584" y="0"/>
                </a:cxn>
                <a:cxn ang="0">
                  <a:pos x="582" y="0"/>
                </a:cxn>
                <a:cxn ang="0">
                  <a:pos x="582" y="0"/>
                </a:cxn>
                <a:cxn ang="0">
                  <a:pos x="20" y="190"/>
                </a:cxn>
                <a:cxn ang="0">
                  <a:pos x="20" y="190"/>
                </a:cxn>
                <a:cxn ang="0">
                  <a:pos x="16" y="192"/>
                </a:cxn>
                <a:cxn ang="0">
                  <a:pos x="12" y="192"/>
                </a:cxn>
                <a:cxn ang="0">
                  <a:pos x="6" y="190"/>
                </a:cxn>
                <a:cxn ang="0">
                  <a:pos x="4" y="188"/>
                </a:cxn>
                <a:cxn ang="0">
                  <a:pos x="4" y="192"/>
                </a:cxn>
                <a:cxn ang="0">
                  <a:pos x="4" y="192"/>
                </a:cxn>
                <a:cxn ang="0">
                  <a:pos x="2" y="198"/>
                </a:cxn>
                <a:cxn ang="0">
                  <a:pos x="2" y="198"/>
                </a:cxn>
                <a:cxn ang="0">
                  <a:pos x="0" y="228"/>
                </a:cxn>
                <a:cxn ang="0">
                  <a:pos x="2" y="252"/>
                </a:cxn>
                <a:cxn ang="0">
                  <a:pos x="4" y="272"/>
                </a:cxn>
                <a:cxn ang="0">
                  <a:pos x="6" y="282"/>
                </a:cxn>
                <a:cxn ang="0">
                  <a:pos x="6" y="282"/>
                </a:cxn>
              </a:cxnLst>
              <a:rect l="0" t="0" r="r" b="b"/>
              <a:pathLst>
                <a:path w="584" h="284">
                  <a:moveTo>
                    <a:pt x="6" y="282"/>
                  </a:moveTo>
                  <a:lnTo>
                    <a:pt x="6" y="284"/>
                  </a:lnTo>
                  <a:lnTo>
                    <a:pt x="582" y="76"/>
                  </a:lnTo>
                  <a:lnTo>
                    <a:pt x="584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16" y="192"/>
                  </a:lnTo>
                  <a:lnTo>
                    <a:pt x="12" y="192"/>
                  </a:lnTo>
                  <a:lnTo>
                    <a:pt x="6" y="190"/>
                  </a:lnTo>
                  <a:lnTo>
                    <a:pt x="4" y="188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228"/>
                  </a:lnTo>
                  <a:lnTo>
                    <a:pt x="2" y="252"/>
                  </a:lnTo>
                  <a:lnTo>
                    <a:pt x="4" y="272"/>
                  </a:lnTo>
                  <a:lnTo>
                    <a:pt x="6" y="28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1361" y="2554"/>
              <a:ext cx="126" cy="60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30" y="58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30" y="58"/>
                </a:cxn>
                <a:cxn ang="0">
                  <a:pos x="30" y="60"/>
                </a:cxn>
                <a:cxn ang="0">
                  <a:pos x="126" y="48"/>
                </a:cxn>
                <a:cxn ang="0">
                  <a:pos x="0" y="0"/>
                </a:cxn>
                <a:cxn ang="0">
                  <a:pos x="30" y="58"/>
                </a:cxn>
              </a:cxnLst>
              <a:rect l="0" t="0" r="r" b="b"/>
              <a:pathLst>
                <a:path w="126" h="60">
                  <a:moveTo>
                    <a:pt x="30" y="58"/>
                  </a:moveTo>
                  <a:lnTo>
                    <a:pt x="30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126" y="48"/>
                  </a:lnTo>
                  <a:lnTo>
                    <a:pt x="0" y="0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1211" y="2712"/>
              <a:ext cx="94" cy="6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94" y="68"/>
                </a:cxn>
                <a:cxn ang="0">
                  <a:pos x="0" y="6"/>
                </a:cxn>
                <a:cxn ang="0">
                  <a:pos x="22" y="0"/>
                </a:cxn>
              </a:cxnLst>
              <a:rect l="0" t="0" r="r" b="b"/>
              <a:pathLst>
                <a:path w="94" h="68">
                  <a:moveTo>
                    <a:pt x="22" y="0"/>
                  </a:moveTo>
                  <a:lnTo>
                    <a:pt x="94" y="68"/>
                  </a:lnTo>
                  <a:lnTo>
                    <a:pt x="0" y="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1249" y="2388"/>
              <a:ext cx="400" cy="24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12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2" y="62"/>
                </a:cxn>
                <a:cxn ang="0">
                  <a:pos x="4" y="76"/>
                </a:cxn>
                <a:cxn ang="0">
                  <a:pos x="8" y="86"/>
                </a:cxn>
                <a:cxn ang="0">
                  <a:pos x="12" y="90"/>
                </a:cxn>
                <a:cxn ang="0">
                  <a:pos x="12" y="90"/>
                </a:cxn>
                <a:cxn ang="0">
                  <a:pos x="394" y="242"/>
                </a:cxn>
                <a:cxn ang="0">
                  <a:pos x="400" y="242"/>
                </a:cxn>
                <a:cxn ang="0">
                  <a:pos x="398" y="238"/>
                </a:cxn>
                <a:cxn ang="0">
                  <a:pos x="398" y="238"/>
                </a:cxn>
                <a:cxn ang="0">
                  <a:pos x="392" y="222"/>
                </a:cxn>
                <a:cxn ang="0">
                  <a:pos x="388" y="206"/>
                </a:cxn>
                <a:cxn ang="0">
                  <a:pos x="386" y="190"/>
                </a:cxn>
                <a:cxn ang="0">
                  <a:pos x="386" y="174"/>
                </a:cxn>
                <a:cxn ang="0">
                  <a:pos x="388" y="148"/>
                </a:cxn>
                <a:cxn ang="0">
                  <a:pos x="390" y="130"/>
                </a:cxn>
                <a:cxn ang="0">
                  <a:pos x="390" y="128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400" h="242">
                  <a:moveTo>
                    <a:pt x="4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2" y="1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62"/>
                  </a:lnTo>
                  <a:lnTo>
                    <a:pt x="4" y="76"/>
                  </a:lnTo>
                  <a:lnTo>
                    <a:pt x="8" y="86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394" y="242"/>
                  </a:lnTo>
                  <a:lnTo>
                    <a:pt x="400" y="242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92" y="222"/>
                  </a:lnTo>
                  <a:lnTo>
                    <a:pt x="388" y="206"/>
                  </a:lnTo>
                  <a:lnTo>
                    <a:pt x="386" y="190"/>
                  </a:lnTo>
                  <a:lnTo>
                    <a:pt x="386" y="174"/>
                  </a:lnTo>
                  <a:lnTo>
                    <a:pt x="388" y="148"/>
                  </a:lnTo>
                  <a:lnTo>
                    <a:pt x="390" y="130"/>
                  </a:lnTo>
                  <a:lnTo>
                    <a:pt x="390" y="128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273" y="2198"/>
              <a:ext cx="610" cy="19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74"/>
                </a:cxn>
                <a:cxn ang="0">
                  <a:pos x="564" y="0"/>
                </a:cxn>
                <a:cxn ang="0">
                  <a:pos x="610" y="10"/>
                </a:cxn>
                <a:cxn ang="0">
                  <a:pos x="54" y="194"/>
                </a:cxn>
                <a:cxn ang="0">
                  <a:pos x="0" y="174"/>
                </a:cxn>
              </a:cxnLst>
              <a:rect l="0" t="0" r="r" b="b"/>
              <a:pathLst>
                <a:path w="610" h="194">
                  <a:moveTo>
                    <a:pt x="0" y="174"/>
                  </a:moveTo>
                  <a:lnTo>
                    <a:pt x="0" y="174"/>
                  </a:lnTo>
                  <a:lnTo>
                    <a:pt x="564" y="0"/>
                  </a:lnTo>
                  <a:lnTo>
                    <a:pt x="610" y="10"/>
                  </a:lnTo>
                  <a:lnTo>
                    <a:pt x="54" y="19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1221" y="2562"/>
              <a:ext cx="94" cy="5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6" y="0"/>
                </a:cxn>
                <a:cxn ang="0">
                  <a:pos x="94" y="44"/>
                </a:cxn>
                <a:cxn ang="0">
                  <a:pos x="40" y="52"/>
                </a:cxn>
                <a:cxn ang="0">
                  <a:pos x="0" y="14"/>
                </a:cxn>
              </a:cxnLst>
              <a:rect l="0" t="0" r="r" b="b"/>
              <a:pathLst>
                <a:path w="94" h="52">
                  <a:moveTo>
                    <a:pt x="0" y="14"/>
                  </a:moveTo>
                  <a:lnTo>
                    <a:pt x="76" y="0"/>
                  </a:lnTo>
                  <a:lnTo>
                    <a:pt x="94" y="44"/>
                  </a:lnTo>
                  <a:lnTo>
                    <a:pt x="40" y="5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A02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1263" y="2608"/>
              <a:ext cx="112" cy="11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2" y="2"/>
                </a:cxn>
                <a:cxn ang="0">
                  <a:pos x="0" y="10"/>
                </a:cxn>
                <a:cxn ang="0">
                  <a:pos x="112" y="118"/>
                </a:cxn>
                <a:cxn ang="0">
                  <a:pos x="54" y="0"/>
                </a:cxn>
              </a:cxnLst>
              <a:rect l="0" t="0" r="r" b="b"/>
              <a:pathLst>
                <a:path w="112" h="118">
                  <a:moveTo>
                    <a:pt x="54" y="0"/>
                  </a:moveTo>
                  <a:lnTo>
                    <a:pt x="52" y="2"/>
                  </a:lnTo>
                  <a:lnTo>
                    <a:pt x="0" y="10"/>
                  </a:lnTo>
                  <a:lnTo>
                    <a:pt x="112" y="1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1387" y="2690"/>
              <a:ext cx="396" cy="7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" y="76"/>
                </a:cxn>
                <a:cxn ang="0">
                  <a:pos x="28" y="76"/>
                </a:cxn>
                <a:cxn ang="0">
                  <a:pos x="32" y="78"/>
                </a:cxn>
                <a:cxn ang="0">
                  <a:pos x="36" y="78"/>
                </a:cxn>
                <a:cxn ang="0">
                  <a:pos x="36" y="78"/>
                </a:cxn>
                <a:cxn ang="0">
                  <a:pos x="396" y="0"/>
                </a:cxn>
                <a:cxn ang="0">
                  <a:pos x="396" y="0"/>
                </a:cxn>
                <a:cxn ang="0">
                  <a:pos x="2" y="48"/>
                </a:cxn>
                <a:cxn ang="0">
                  <a:pos x="2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6" h="78">
                  <a:moveTo>
                    <a:pt x="0" y="48"/>
                  </a:moveTo>
                  <a:lnTo>
                    <a:pt x="28" y="76"/>
                  </a:lnTo>
                  <a:lnTo>
                    <a:pt x="28" y="76"/>
                  </a:lnTo>
                  <a:lnTo>
                    <a:pt x="32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BFE3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625" y="2732"/>
              <a:ext cx="528" cy="136"/>
            </a:xfrm>
            <a:custGeom>
              <a:avLst/>
              <a:gdLst/>
              <a:ahLst/>
              <a:cxnLst>
                <a:cxn ang="0">
                  <a:pos x="208" y="128"/>
                </a:cxn>
                <a:cxn ang="0">
                  <a:pos x="208" y="128"/>
                </a:cxn>
                <a:cxn ang="0">
                  <a:pos x="528" y="18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26" y="118"/>
                </a:cxn>
                <a:cxn ang="0">
                  <a:pos x="48" y="122"/>
                </a:cxn>
                <a:cxn ang="0">
                  <a:pos x="92" y="132"/>
                </a:cxn>
                <a:cxn ang="0">
                  <a:pos x="116" y="136"/>
                </a:cxn>
                <a:cxn ang="0">
                  <a:pos x="144" y="136"/>
                </a:cxn>
                <a:cxn ang="0">
                  <a:pos x="174" y="134"/>
                </a:cxn>
                <a:cxn ang="0">
                  <a:pos x="208" y="128"/>
                </a:cxn>
                <a:cxn ang="0">
                  <a:pos x="208" y="128"/>
                </a:cxn>
              </a:cxnLst>
              <a:rect l="0" t="0" r="r" b="b"/>
              <a:pathLst>
                <a:path w="528" h="136">
                  <a:moveTo>
                    <a:pt x="208" y="128"/>
                  </a:moveTo>
                  <a:lnTo>
                    <a:pt x="208" y="128"/>
                  </a:lnTo>
                  <a:lnTo>
                    <a:pt x="528" y="18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6" y="118"/>
                  </a:lnTo>
                  <a:lnTo>
                    <a:pt x="48" y="122"/>
                  </a:lnTo>
                  <a:lnTo>
                    <a:pt x="92" y="132"/>
                  </a:lnTo>
                  <a:lnTo>
                    <a:pt x="116" y="136"/>
                  </a:lnTo>
                  <a:lnTo>
                    <a:pt x="144" y="136"/>
                  </a:lnTo>
                  <a:lnTo>
                    <a:pt x="174" y="134"/>
                  </a:lnTo>
                  <a:lnTo>
                    <a:pt x="208" y="128"/>
                  </a:lnTo>
                  <a:lnTo>
                    <a:pt x="208" y="128"/>
                  </a:lnTo>
                  <a:close/>
                </a:path>
              </a:pathLst>
            </a:custGeom>
            <a:solidFill>
              <a:srgbClr val="D9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1925" y="2460"/>
              <a:ext cx="288" cy="92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218" y="0"/>
                </a:cxn>
                <a:cxn ang="0">
                  <a:pos x="0" y="92"/>
                </a:cxn>
                <a:cxn ang="0">
                  <a:pos x="288" y="58"/>
                </a:cxn>
                <a:cxn ang="0">
                  <a:pos x="220" y="0"/>
                </a:cxn>
              </a:cxnLst>
              <a:rect l="0" t="0" r="r" b="b"/>
              <a:pathLst>
                <a:path w="288" h="92">
                  <a:moveTo>
                    <a:pt x="220" y="0"/>
                  </a:moveTo>
                  <a:lnTo>
                    <a:pt x="218" y="0"/>
                  </a:lnTo>
                  <a:lnTo>
                    <a:pt x="0" y="92"/>
                  </a:lnTo>
                  <a:lnTo>
                    <a:pt x="288" y="5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7A54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/>
            <p:cNvSpPr>
              <a:spLocks noEditPoints="1"/>
            </p:cNvSpPr>
            <p:nvPr/>
          </p:nvSpPr>
          <p:spPr bwMode="auto">
            <a:xfrm>
              <a:off x="1161" y="2180"/>
              <a:ext cx="1080" cy="932"/>
            </a:xfrm>
            <a:custGeom>
              <a:avLst/>
              <a:gdLst/>
              <a:ahLst/>
              <a:cxnLst>
                <a:cxn ang="0">
                  <a:pos x="488" y="488"/>
                </a:cxn>
                <a:cxn ang="0">
                  <a:pos x="1064" y="440"/>
                </a:cxn>
                <a:cxn ang="0">
                  <a:pos x="230" y="528"/>
                </a:cxn>
                <a:cxn ang="0">
                  <a:pos x="1006" y="504"/>
                </a:cxn>
                <a:cxn ang="0">
                  <a:pos x="792" y="490"/>
                </a:cxn>
                <a:cxn ang="0">
                  <a:pos x="260" y="702"/>
                </a:cxn>
                <a:cxn ang="0">
                  <a:pos x="266" y="686"/>
                </a:cxn>
                <a:cxn ang="0">
                  <a:pos x="1004" y="578"/>
                </a:cxn>
                <a:cxn ang="0">
                  <a:pos x="1004" y="578"/>
                </a:cxn>
                <a:cxn ang="0">
                  <a:pos x="408" y="848"/>
                </a:cxn>
                <a:cxn ang="0">
                  <a:pos x="988" y="592"/>
                </a:cxn>
                <a:cxn ang="0">
                  <a:pos x="402" y="866"/>
                </a:cxn>
                <a:cxn ang="0">
                  <a:pos x="176" y="642"/>
                </a:cxn>
                <a:cxn ang="0">
                  <a:pos x="284" y="712"/>
                </a:cxn>
                <a:cxn ang="0">
                  <a:pos x="16" y="640"/>
                </a:cxn>
                <a:cxn ang="0">
                  <a:pos x="18" y="534"/>
                </a:cxn>
                <a:cxn ang="0">
                  <a:pos x="32" y="544"/>
                </a:cxn>
                <a:cxn ang="0">
                  <a:pos x="28" y="636"/>
                </a:cxn>
                <a:cxn ang="0">
                  <a:pos x="992" y="688"/>
                </a:cxn>
                <a:cxn ang="0">
                  <a:pos x="252" y="598"/>
                </a:cxn>
                <a:cxn ang="0">
                  <a:pos x="708" y="500"/>
                </a:cxn>
                <a:cxn ang="0">
                  <a:pos x="258" y="618"/>
                </a:cxn>
                <a:cxn ang="0">
                  <a:pos x="48" y="436"/>
                </a:cxn>
                <a:cxn ang="0">
                  <a:pos x="32" y="410"/>
                </a:cxn>
                <a:cxn ang="0">
                  <a:pos x="52" y="402"/>
                </a:cxn>
                <a:cxn ang="0">
                  <a:pos x="44" y="472"/>
                </a:cxn>
                <a:cxn ang="0">
                  <a:pos x="34" y="464"/>
                </a:cxn>
                <a:cxn ang="0">
                  <a:pos x="76" y="202"/>
                </a:cxn>
                <a:cxn ang="0">
                  <a:pos x="142" y="218"/>
                </a:cxn>
                <a:cxn ang="0">
                  <a:pos x="84" y="220"/>
                </a:cxn>
                <a:cxn ang="0">
                  <a:pos x="136" y="334"/>
                </a:cxn>
                <a:cxn ang="0">
                  <a:pos x="72" y="238"/>
                </a:cxn>
                <a:cxn ang="0">
                  <a:pos x="156" y="222"/>
                </a:cxn>
                <a:cxn ang="0">
                  <a:pos x="494" y="450"/>
                </a:cxn>
                <a:cxn ang="0">
                  <a:pos x="488" y="340"/>
                </a:cxn>
                <a:cxn ang="0">
                  <a:pos x="142" y="226"/>
                </a:cxn>
                <a:cxn ang="0">
                  <a:pos x="484" y="448"/>
                </a:cxn>
                <a:cxn ang="0">
                  <a:pos x="90" y="240"/>
                </a:cxn>
                <a:cxn ang="0">
                  <a:pos x="190" y="372"/>
                </a:cxn>
                <a:cxn ang="0">
                  <a:pos x="224" y="444"/>
                </a:cxn>
                <a:cxn ang="0">
                  <a:pos x="214" y="452"/>
                </a:cxn>
                <a:cxn ang="0">
                  <a:pos x="230" y="510"/>
                </a:cxn>
                <a:cxn ang="0">
                  <a:pos x="490" y="458"/>
                </a:cxn>
                <a:cxn ang="0">
                  <a:pos x="492" y="472"/>
                </a:cxn>
                <a:cxn ang="0">
                  <a:pos x="1080" y="354"/>
                </a:cxn>
                <a:cxn ang="0">
                  <a:pos x="1066" y="244"/>
                </a:cxn>
                <a:cxn ang="0">
                  <a:pos x="1052" y="218"/>
                </a:cxn>
                <a:cxn ang="0">
                  <a:pos x="1066" y="100"/>
                </a:cxn>
                <a:cxn ang="0">
                  <a:pos x="76" y="178"/>
                </a:cxn>
                <a:cxn ang="0">
                  <a:pos x="56" y="258"/>
                </a:cxn>
                <a:cxn ang="0">
                  <a:pos x="120" y="360"/>
                </a:cxn>
                <a:cxn ang="0">
                  <a:pos x="14" y="432"/>
                </a:cxn>
                <a:cxn ang="0">
                  <a:pos x="14" y="518"/>
                </a:cxn>
                <a:cxn ang="0">
                  <a:pos x="0" y="642"/>
                </a:cxn>
                <a:cxn ang="0">
                  <a:pos x="406" y="932"/>
                </a:cxn>
                <a:cxn ang="0">
                  <a:pos x="1018" y="688"/>
                </a:cxn>
                <a:cxn ang="0">
                  <a:pos x="1004" y="598"/>
                </a:cxn>
                <a:cxn ang="0">
                  <a:pos x="978" y="548"/>
                </a:cxn>
                <a:cxn ang="0">
                  <a:pos x="1030" y="502"/>
                </a:cxn>
                <a:cxn ang="0">
                  <a:pos x="1078" y="448"/>
                </a:cxn>
                <a:cxn ang="0">
                  <a:pos x="1062" y="362"/>
                </a:cxn>
              </a:cxnLst>
              <a:rect l="0" t="0" r="r" b="b"/>
              <a:pathLst>
                <a:path w="1080" h="932">
                  <a:moveTo>
                    <a:pt x="1046" y="418"/>
                  </a:moveTo>
                  <a:lnTo>
                    <a:pt x="1046" y="418"/>
                  </a:lnTo>
                  <a:lnTo>
                    <a:pt x="238" y="520"/>
                  </a:lnTo>
                  <a:lnTo>
                    <a:pt x="240" y="458"/>
                  </a:lnTo>
                  <a:lnTo>
                    <a:pt x="372" y="442"/>
                  </a:lnTo>
                  <a:lnTo>
                    <a:pt x="372" y="442"/>
                  </a:lnTo>
                  <a:lnTo>
                    <a:pt x="482" y="486"/>
                  </a:lnTo>
                  <a:lnTo>
                    <a:pt x="482" y="486"/>
                  </a:lnTo>
                  <a:lnTo>
                    <a:pt x="488" y="488"/>
                  </a:lnTo>
                  <a:lnTo>
                    <a:pt x="492" y="488"/>
                  </a:lnTo>
                  <a:lnTo>
                    <a:pt x="498" y="486"/>
                  </a:lnTo>
                  <a:lnTo>
                    <a:pt x="498" y="486"/>
                  </a:lnTo>
                  <a:lnTo>
                    <a:pt x="688" y="406"/>
                  </a:lnTo>
                  <a:lnTo>
                    <a:pt x="1046" y="364"/>
                  </a:lnTo>
                  <a:lnTo>
                    <a:pt x="1046" y="418"/>
                  </a:lnTo>
                  <a:close/>
                  <a:moveTo>
                    <a:pt x="1064" y="438"/>
                  </a:moveTo>
                  <a:lnTo>
                    <a:pt x="1064" y="438"/>
                  </a:lnTo>
                  <a:lnTo>
                    <a:pt x="1064" y="440"/>
                  </a:lnTo>
                  <a:lnTo>
                    <a:pt x="1064" y="440"/>
                  </a:lnTo>
                  <a:lnTo>
                    <a:pt x="228" y="544"/>
                  </a:lnTo>
                  <a:lnTo>
                    <a:pt x="228" y="544"/>
                  </a:lnTo>
                  <a:lnTo>
                    <a:pt x="132" y="350"/>
                  </a:lnTo>
                  <a:lnTo>
                    <a:pt x="132" y="350"/>
                  </a:lnTo>
                  <a:lnTo>
                    <a:pt x="142" y="354"/>
                  </a:lnTo>
                  <a:lnTo>
                    <a:pt x="228" y="526"/>
                  </a:lnTo>
                  <a:lnTo>
                    <a:pt x="228" y="526"/>
                  </a:lnTo>
                  <a:lnTo>
                    <a:pt x="230" y="528"/>
                  </a:lnTo>
                  <a:lnTo>
                    <a:pt x="232" y="528"/>
                  </a:lnTo>
                  <a:lnTo>
                    <a:pt x="1046" y="426"/>
                  </a:lnTo>
                  <a:lnTo>
                    <a:pt x="1046" y="426"/>
                  </a:lnTo>
                  <a:lnTo>
                    <a:pt x="1050" y="430"/>
                  </a:lnTo>
                  <a:lnTo>
                    <a:pt x="1050" y="430"/>
                  </a:lnTo>
                  <a:lnTo>
                    <a:pt x="1064" y="438"/>
                  </a:lnTo>
                  <a:lnTo>
                    <a:pt x="1064" y="438"/>
                  </a:lnTo>
                  <a:close/>
                  <a:moveTo>
                    <a:pt x="1006" y="504"/>
                  </a:moveTo>
                  <a:lnTo>
                    <a:pt x="1006" y="504"/>
                  </a:lnTo>
                  <a:lnTo>
                    <a:pt x="268" y="678"/>
                  </a:lnTo>
                  <a:lnTo>
                    <a:pt x="268" y="678"/>
                  </a:lnTo>
                  <a:lnTo>
                    <a:pt x="264" y="664"/>
                  </a:lnTo>
                  <a:lnTo>
                    <a:pt x="264" y="652"/>
                  </a:lnTo>
                  <a:lnTo>
                    <a:pt x="264" y="630"/>
                  </a:lnTo>
                  <a:lnTo>
                    <a:pt x="266" y="614"/>
                  </a:lnTo>
                  <a:lnTo>
                    <a:pt x="268" y="606"/>
                  </a:lnTo>
                  <a:lnTo>
                    <a:pt x="268" y="606"/>
                  </a:lnTo>
                  <a:lnTo>
                    <a:pt x="792" y="490"/>
                  </a:lnTo>
                  <a:lnTo>
                    <a:pt x="792" y="490"/>
                  </a:lnTo>
                  <a:lnTo>
                    <a:pt x="1006" y="464"/>
                  </a:lnTo>
                  <a:lnTo>
                    <a:pt x="1006" y="464"/>
                  </a:lnTo>
                  <a:lnTo>
                    <a:pt x="1006" y="504"/>
                  </a:lnTo>
                  <a:lnTo>
                    <a:pt x="1006" y="504"/>
                  </a:lnTo>
                  <a:close/>
                  <a:moveTo>
                    <a:pt x="1020" y="522"/>
                  </a:moveTo>
                  <a:lnTo>
                    <a:pt x="1020" y="522"/>
                  </a:lnTo>
                  <a:lnTo>
                    <a:pt x="260" y="702"/>
                  </a:lnTo>
                  <a:lnTo>
                    <a:pt x="260" y="702"/>
                  </a:lnTo>
                  <a:lnTo>
                    <a:pt x="258" y="702"/>
                  </a:lnTo>
                  <a:lnTo>
                    <a:pt x="258" y="702"/>
                  </a:lnTo>
                  <a:lnTo>
                    <a:pt x="88" y="532"/>
                  </a:lnTo>
                  <a:lnTo>
                    <a:pt x="100" y="532"/>
                  </a:lnTo>
                  <a:lnTo>
                    <a:pt x="100" y="530"/>
                  </a:lnTo>
                  <a:lnTo>
                    <a:pt x="100" y="530"/>
                  </a:lnTo>
                  <a:lnTo>
                    <a:pt x="262" y="686"/>
                  </a:lnTo>
                  <a:lnTo>
                    <a:pt x="262" y="686"/>
                  </a:lnTo>
                  <a:lnTo>
                    <a:pt x="266" y="686"/>
                  </a:lnTo>
                  <a:lnTo>
                    <a:pt x="1010" y="512"/>
                  </a:lnTo>
                  <a:lnTo>
                    <a:pt x="1010" y="512"/>
                  </a:lnTo>
                  <a:lnTo>
                    <a:pt x="1012" y="512"/>
                  </a:lnTo>
                  <a:lnTo>
                    <a:pt x="1012" y="512"/>
                  </a:lnTo>
                  <a:lnTo>
                    <a:pt x="1020" y="516"/>
                  </a:lnTo>
                  <a:lnTo>
                    <a:pt x="1020" y="516"/>
                  </a:lnTo>
                  <a:lnTo>
                    <a:pt x="1020" y="522"/>
                  </a:lnTo>
                  <a:lnTo>
                    <a:pt x="1020" y="522"/>
                  </a:lnTo>
                  <a:close/>
                  <a:moveTo>
                    <a:pt x="1004" y="578"/>
                  </a:moveTo>
                  <a:lnTo>
                    <a:pt x="424" y="774"/>
                  </a:lnTo>
                  <a:lnTo>
                    <a:pt x="424" y="774"/>
                  </a:lnTo>
                  <a:lnTo>
                    <a:pt x="420" y="774"/>
                  </a:lnTo>
                  <a:lnTo>
                    <a:pt x="416" y="774"/>
                  </a:lnTo>
                  <a:lnTo>
                    <a:pt x="296" y="710"/>
                  </a:lnTo>
                  <a:lnTo>
                    <a:pt x="296" y="710"/>
                  </a:lnTo>
                  <a:lnTo>
                    <a:pt x="952" y="554"/>
                  </a:lnTo>
                  <a:lnTo>
                    <a:pt x="952" y="554"/>
                  </a:lnTo>
                  <a:lnTo>
                    <a:pt x="1004" y="578"/>
                  </a:lnTo>
                  <a:lnTo>
                    <a:pt x="1004" y="578"/>
                  </a:lnTo>
                  <a:close/>
                  <a:moveTo>
                    <a:pt x="988" y="594"/>
                  </a:moveTo>
                  <a:lnTo>
                    <a:pt x="988" y="594"/>
                  </a:lnTo>
                  <a:lnTo>
                    <a:pt x="988" y="678"/>
                  </a:lnTo>
                  <a:lnTo>
                    <a:pt x="988" y="678"/>
                  </a:lnTo>
                  <a:lnTo>
                    <a:pt x="414" y="886"/>
                  </a:lnTo>
                  <a:lnTo>
                    <a:pt x="414" y="886"/>
                  </a:lnTo>
                  <a:lnTo>
                    <a:pt x="410" y="872"/>
                  </a:lnTo>
                  <a:lnTo>
                    <a:pt x="408" y="848"/>
                  </a:lnTo>
                  <a:lnTo>
                    <a:pt x="408" y="818"/>
                  </a:lnTo>
                  <a:lnTo>
                    <a:pt x="410" y="800"/>
                  </a:lnTo>
                  <a:lnTo>
                    <a:pt x="414" y="782"/>
                  </a:lnTo>
                  <a:lnTo>
                    <a:pt x="414" y="782"/>
                  </a:lnTo>
                  <a:lnTo>
                    <a:pt x="420" y="782"/>
                  </a:lnTo>
                  <a:lnTo>
                    <a:pt x="424" y="782"/>
                  </a:lnTo>
                  <a:lnTo>
                    <a:pt x="428" y="782"/>
                  </a:lnTo>
                  <a:lnTo>
                    <a:pt x="428" y="782"/>
                  </a:lnTo>
                  <a:lnTo>
                    <a:pt x="988" y="592"/>
                  </a:lnTo>
                  <a:lnTo>
                    <a:pt x="988" y="592"/>
                  </a:lnTo>
                  <a:lnTo>
                    <a:pt x="988" y="594"/>
                  </a:lnTo>
                  <a:lnTo>
                    <a:pt x="988" y="594"/>
                  </a:lnTo>
                  <a:close/>
                  <a:moveTo>
                    <a:pt x="284" y="712"/>
                  </a:moveTo>
                  <a:lnTo>
                    <a:pt x="406" y="778"/>
                  </a:lnTo>
                  <a:lnTo>
                    <a:pt x="406" y="778"/>
                  </a:lnTo>
                  <a:lnTo>
                    <a:pt x="400" y="812"/>
                  </a:lnTo>
                  <a:lnTo>
                    <a:pt x="400" y="842"/>
                  </a:lnTo>
                  <a:lnTo>
                    <a:pt x="402" y="866"/>
                  </a:lnTo>
                  <a:lnTo>
                    <a:pt x="404" y="882"/>
                  </a:lnTo>
                  <a:lnTo>
                    <a:pt x="404" y="882"/>
                  </a:lnTo>
                  <a:lnTo>
                    <a:pt x="36" y="632"/>
                  </a:lnTo>
                  <a:lnTo>
                    <a:pt x="36" y="632"/>
                  </a:lnTo>
                  <a:lnTo>
                    <a:pt x="34" y="630"/>
                  </a:lnTo>
                  <a:lnTo>
                    <a:pt x="34" y="630"/>
                  </a:lnTo>
                  <a:lnTo>
                    <a:pt x="34" y="552"/>
                  </a:lnTo>
                  <a:lnTo>
                    <a:pt x="34" y="552"/>
                  </a:lnTo>
                  <a:lnTo>
                    <a:pt x="176" y="642"/>
                  </a:lnTo>
                  <a:lnTo>
                    <a:pt x="176" y="642"/>
                  </a:lnTo>
                  <a:lnTo>
                    <a:pt x="248" y="712"/>
                  </a:lnTo>
                  <a:lnTo>
                    <a:pt x="248" y="712"/>
                  </a:lnTo>
                  <a:lnTo>
                    <a:pt x="252" y="716"/>
                  </a:lnTo>
                  <a:lnTo>
                    <a:pt x="258" y="718"/>
                  </a:lnTo>
                  <a:lnTo>
                    <a:pt x="262" y="718"/>
                  </a:lnTo>
                  <a:lnTo>
                    <a:pt x="262" y="718"/>
                  </a:lnTo>
                  <a:lnTo>
                    <a:pt x="284" y="712"/>
                  </a:lnTo>
                  <a:lnTo>
                    <a:pt x="284" y="712"/>
                  </a:lnTo>
                  <a:close/>
                  <a:moveTo>
                    <a:pt x="1002" y="694"/>
                  </a:moveTo>
                  <a:lnTo>
                    <a:pt x="1002" y="694"/>
                  </a:lnTo>
                  <a:lnTo>
                    <a:pt x="412" y="916"/>
                  </a:lnTo>
                  <a:lnTo>
                    <a:pt x="412" y="916"/>
                  </a:lnTo>
                  <a:lnTo>
                    <a:pt x="410" y="916"/>
                  </a:lnTo>
                  <a:lnTo>
                    <a:pt x="20" y="646"/>
                  </a:lnTo>
                  <a:lnTo>
                    <a:pt x="20" y="646"/>
                  </a:lnTo>
                  <a:lnTo>
                    <a:pt x="16" y="642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40"/>
                  </a:lnTo>
                  <a:lnTo>
                    <a:pt x="16" y="638"/>
                  </a:lnTo>
                  <a:lnTo>
                    <a:pt x="16" y="638"/>
                  </a:lnTo>
                  <a:lnTo>
                    <a:pt x="16" y="538"/>
                  </a:lnTo>
                  <a:lnTo>
                    <a:pt x="16" y="538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18" y="534"/>
                  </a:lnTo>
                  <a:lnTo>
                    <a:pt x="56" y="524"/>
                  </a:lnTo>
                  <a:lnTo>
                    <a:pt x="56" y="524"/>
                  </a:lnTo>
                  <a:lnTo>
                    <a:pt x="148" y="616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6" y="544"/>
                  </a:lnTo>
                  <a:lnTo>
                    <a:pt x="32" y="544"/>
                  </a:lnTo>
                  <a:lnTo>
                    <a:pt x="30" y="544"/>
                  </a:lnTo>
                  <a:lnTo>
                    <a:pt x="30" y="544"/>
                  </a:lnTo>
                  <a:lnTo>
                    <a:pt x="28" y="546"/>
                  </a:lnTo>
                  <a:lnTo>
                    <a:pt x="26" y="550"/>
                  </a:lnTo>
                  <a:lnTo>
                    <a:pt x="26" y="550"/>
                  </a:lnTo>
                  <a:lnTo>
                    <a:pt x="26" y="630"/>
                  </a:lnTo>
                  <a:lnTo>
                    <a:pt x="26" y="630"/>
                  </a:lnTo>
                  <a:lnTo>
                    <a:pt x="26" y="634"/>
                  </a:lnTo>
                  <a:lnTo>
                    <a:pt x="28" y="636"/>
                  </a:lnTo>
                  <a:lnTo>
                    <a:pt x="30" y="638"/>
                  </a:lnTo>
                  <a:lnTo>
                    <a:pt x="30" y="638"/>
                  </a:lnTo>
                  <a:lnTo>
                    <a:pt x="408" y="894"/>
                  </a:lnTo>
                  <a:lnTo>
                    <a:pt x="408" y="894"/>
                  </a:lnTo>
                  <a:lnTo>
                    <a:pt x="412" y="896"/>
                  </a:lnTo>
                  <a:lnTo>
                    <a:pt x="990" y="686"/>
                  </a:lnTo>
                  <a:lnTo>
                    <a:pt x="990" y="686"/>
                  </a:lnTo>
                  <a:lnTo>
                    <a:pt x="992" y="688"/>
                  </a:lnTo>
                  <a:lnTo>
                    <a:pt x="992" y="688"/>
                  </a:lnTo>
                  <a:lnTo>
                    <a:pt x="1002" y="692"/>
                  </a:lnTo>
                  <a:lnTo>
                    <a:pt x="1002" y="692"/>
                  </a:lnTo>
                  <a:lnTo>
                    <a:pt x="1002" y="694"/>
                  </a:lnTo>
                  <a:lnTo>
                    <a:pt x="1002" y="694"/>
                  </a:lnTo>
                  <a:close/>
                  <a:moveTo>
                    <a:pt x="258" y="600"/>
                  </a:moveTo>
                  <a:lnTo>
                    <a:pt x="258" y="600"/>
                  </a:lnTo>
                  <a:lnTo>
                    <a:pt x="254" y="600"/>
                  </a:lnTo>
                  <a:lnTo>
                    <a:pt x="252" y="598"/>
                  </a:lnTo>
                  <a:lnTo>
                    <a:pt x="252" y="598"/>
                  </a:lnTo>
                  <a:lnTo>
                    <a:pt x="92" y="442"/>
                  </a:lnTo>
                  <a:lnTo>
                    <a:pt x="154" y="432"/>
                  </a:lnTo>
                  <a:lnTo>
                    <a:pt x="214" y="552"/>
                  </a:lnTo>
                  <a:lnTo>
                    <a:pt x="214" y="552"/>
                  </a:lnTo>
                  <a:lnTo>
                    <a:pt x="218" y="558"/>
                  </a:lnTo>
                  <a:lnTo>
                    <a:pt x="222" y="560"/>
                  </a:lnTo>
                  <a:lnTo>
                    <a:pt x="228" y="560"/>
                  </a:lnTo>
                  <a:lnTo>
                    <a:pt x="228" y="560"/>
                  </a:lnTo>
                  <a:lnTo>
                    <a:pt x="708" y="500"/>
                  </a:lnTo>
                  <a:lnTo>
                    <a:pt x="258" y="600"/>
                  </a:lnTo>
                  <a:close/>
                  <a:moveTo>
                    <a:pt x="248" y="604"/>
                  </a:moveTo>
                  <a:lnTo>
                    <a:pt x="248" y="604"/>
                  </a:lnTo>
                  <a:lnTo>
                    <a:pt x="252" y="606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58" y="618"/>
                  </a:lnTo>
                  <a:lnTo>
                    <a:pt x="256" y="632"/>
                  </a:lnTo>
                  <a:lnTo>
                    <a:pt x="256" y="650"/>
                  </a:lnTo>
                  <a:lnTo>
                    <a:pt x="258" y="670"/>
                  </a:lnTo>
                  <a:lnTo>
                    <a:pt x="258" y="670"/>
                  </a:lnTo>
                  <a:lnTo>
                    <a:pt x="52" y="472"/>
                  </a:lnTo>
                  <a:lnTo>
                    <a:pt x="52" y="472"/>
                  </a:lnTo>
                  <a:lnTo>
                    <a:pt x="50" y="468"/>
                  </a:lnTo>
                  <a:lnTo>
                    <a:pt x="50" y="458"/>
                  </a:lnTo>
                  <a:lnTo>
                    <a:pt x="48" y="436"/>
                  </a:lnTo>
                  <a:lnTo>
                    <a:pt x="48" y="436"/>
                  </a:lnTo>
                  <a:lnTo>
                    <a:pt x="50" y="412"/>
                  </a:lnTo>
                  <a:lnTo>
                    <a:pt x="50" y="412"/>
                  </a:lnTo>
                  <a:lnTo>
                    <a:pt x="248" y="604"/>
                  </a:lnTo>
                  <a:lnTo>
                    <a:pt x="248" y="604"/>
                  </a:lnTo>
                  <a:close/>
                  <a:moveTo>
                    <a:pt x="30" y="432"/>
                  </a:moveTo>
                  <a:lnTo>
                    <a:pt x="30" y="432"/>
                  </a:lnTo>
                  <a:lnTo>
                    <a:pt x="32" y="410"/>
                  </a:lnTo>
                  <a:lnTo>
                    <a:pt x="32" y="410"/>
                  </a:lnTo>
                  <a:lnTo>
                    <a:pt x="34" y="396"/>
                  </a:lnTo>
                  <a:lnTo>
                    <a:pt x="38" y="390"/>
                  </a:lnTo>
                  <a:lnTo>
                    <a:pt x="38" y="390"/>
                  </a:lnTo>
                  <a:lnTo>
                    <a:pt x="128" y="374"/>
                  </a:lnTo>
                  <a:lnTo>
                    <a:pt x="152" y="424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52" y="402"/>
                  </a:lnTo>
                  <a:lnTo>
                    <a:pt x="52" y="402"/>
                  </a:lnTo>
                  <a:lnTo>
                    <a:pt x="50" y="402"/>
                  </a:lnTo>
                  <a:lnTo>
                    <a:pt x="50" y="402"/>
                  </a:lnTo>
                  <a:lnTo>
                    <a:pt x="46" y="402"/>
                  </a:lnTo>
                  <a:lnTo>
                    <a:pt x="44" y="404"/>
                  </a:lnTo>
                  <a:lnTo>
                    <a:pt x="44" y="404"/>
                  </a:lnTo>
                  <a:lnTo>
                    <a:pt x="42" y="418"/>
                  </a:lnTo>
                  <a:lnTo>
                    <a:pt x="40" y="442"/>
                  </a:lnTo>
                  <a:lnTo>
                    <a:pt x="42" y="464"/>
                  </a:lnTo>
                  <a:lnTo>
                    <a:pt x="44" y="472"/>
                  </a:lnTo>
                  <a:lnTo>
                    <a:pt x="46" y="478"/>
                  </a:lnTo>
                  <a:lnTo>
                    <a:pt x="46" y="478"/>
                  </a:lnTo>
                  <a:lnTo>
                    <a:pt x="94" y="524"/>
                  </a:lnTo>
                  <a:lnTo>
                    <a:pt x="80" y="524"/>
                  </a:lnTo>
                  <a:lnTo>
                    <a:pt x="80" y="524"/>
                  </a:lnTo>
                  <a:lnTo>
                    <a:pt x="38" y="482"/>
                  </a:lnTo>
                  <a:lnTo>
                    <a:pt x="38" y="482"/>
                  </a:lnTo>
                  <a:lnTo>
                    <a:pt x="36" y="476"/>
                  </a:lnTo>
                  <a:lnTo>
                    <a:pt x="34" y="464"/>
                  </a:lnTo>
                  <a:lnTo>
                    <a:pt x="32" y="450"/>
                  </a:lnTo>
                  <a:lnTo>
                    <a:pt x="30" y="432"/>
                  </a:lnTo>
                  <a:lnTo>
                    <a:pt x="30" y="432"/>
                  </a:lnTo>
                  <a:close/>
                  <a:moveTo>
                    <a:pt x="72" y="238"/>
                  </a:moveTo>
                  <a:lnTo>
                    <a:pt x="72" y="238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2" y="214"/>
                  </a:lnTo>
                  <a:lnTo>
                    <a:pt x="76" y="202"/>
                  </a:lnTo>
                  <a:lnTo>
                    <a:pt x="78" y="196"/>
                  </a:lnTo>
                  <a:lnTo>
                    <a:pt x="80" y="194"/>
                  </a:lnTo>
                  <a:lnTo>
                    <a:pt x="80" y="194"/>
                  </a:lnTo>
                  <a:lnTo>
                    <a:pt x="656" y="16"/>
                  </a:lnTo>
                  <a:lnTo>
                    <a:pt x="656" y="16"/>
                  </a:lnTo>
                  <a:lnTo>
                    <a:pt x="662" y="16"/>
                  </a:lnTo>
                  <a:lnTo>
                    <a:pt x="662" y="16"/>
                  </a:lnTo>
                  <a:lnTo>
                    <a:pt x="714" y="30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88" y="206"/>
                  </a:lnTo>
                  <a:lnTo>
                    <a:pt x="86" y="210"/>
                  </a:lnTo>
                  <a:lnTo>
                    <a:pt x="86" y="210"/>
                  </a:lnTo>
                  <a:lnTo>
                    <a:pt x="84" y="220"/>
                  </a:lnTo>
                  <a:lnTo>
                    <a:pt x="82" y="232"/>
                  </a:lnTo>
                  <a:lnTo>
                    <a:pt x="84" y="260"/>
                  </a:lnTo>
                  <a:lnTo>
                    <a:pt x="86" y="276"/>
                  </a:lnTo>
                  <a:lnTo>
                    <a:pt x="88" y="288"/>
                  </a:lnTo>
                  <a:lnTo>
                    <a:pt x="92" y="298"/>
                  </a:lnTo>
                  <a:lnTo>
                    <a:pt x="98" y="304"/>
                  </a:lnTo>
                  <a:lnTo>
                    <a:pt x="98" y="304"/>
                  </a:lnTo>
                  <a:lnTo>
                    <a:pt x="156" y="326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88" y="316"/>
                  </a:lnTo>
                  <a:lnTo>
                    <a:pt x="88" y="316"/>
                  </a:lnTo>
                  <a:lnTo>
                    <a:pt x="86" y="312"/>
                  </a:lnTo>
                  <a:lnTo>
                    <a:pt x="84" y="308"/>
                  </a:lnTo>
                  <a:lnTo>
                    <a:pt x="78" y="292"/>
                  </a:lnTo>
                  <a:lnTo>
                    <a:pt x="74" y="268"/>
                  </a:lnTo>
                  <a:lnTo>
                    <a:pt x="72" y="238"/>
                  </a:lnTo>
                  <a:lnTo>
                    <a:pt x="72" y="238"/>
                  </a:lnTo>
                  <a:close/>
                  <a:moveTo>
                    <a:pt x="1042" y="112"/>
                  </a:moveTo>
                  <a:lnTo>
                    <a:pt x="1042" y="112"/>
                  </a:lnTo>
                  <a:lnTo>
                    <a:pt x="1042" y="112"/>
                  </a:lnTo>
                  <a:lnTo>
                    <a:pt x="490" y="332"/>
                  </a:lnTo>
                  <a:lnTo>
                    <a:pt x="490" y="332"/>
                  </a:lnTo>
                  <a:lnTo>
                    <a:pt x="486" y="332"/>
                  </a:lnTo>
                  <a:lnTo>
                    <a:pt x="484" y="332"/>
                  </a:lnTo>
                  <a:lnTo>
                    <a:pt x="484" y="332"/>
                  </a:lnTo>
                  <a:lnTo>
                    <a:pt x="156" y="222"/>
                  </a:lnTo>
                  <a:lnTo>
                    <a:pt x="728" y="32"/>
                  </a:lnTo>
                  <a:lnTo>
                    <a:pt x="728" y="32"/>
                  </a:lnTo>
                  <a:lnTo>
                    <a:pt x="1048" y="110"/>
                  </a:lnTo>
                  <a:lnTo>
                    <a:pt x="1048" y="110"/>
                  </a:lnTo>
                  <a:lnTo>
                    <a:pt x="1042" y="112"/>
                  </a:lnTo>
                  <a:lnTo>
                    <a:pt x="1042" y="112"/>
                  </a:lnTo>
                  <a:close/>
                  <a:moveTo>
                    <a:pt x="1036" y="222"/>
                  </a:moveTo>
                  <a:lnTo>
                    <a:pt x="1036" y="222"/>
                  </a:lnTo>
                  <a:lnTo>
                    <a:pt x="494" y="450"/>
                  </a:lnTo>
                  <a:lnTo>
                    <a:pt x="494" y="450"/>
                  </a:lnTo>
                  <a:lnTo>
                    <a:pt x="488" y="434"/>
                  </a:lnTo>
                  <a:lnTo>
                    <a:pt x="484" y="418"/>
                  </a:lnTo>
                  <a:lnTo>
                    <a:pt x="480" y="402"/>
                  </a:lnTo>
                  <a:lnTo>
                    <a:pt x="480" y="386"/>
                  </a:lnTo>
                  <a:lnTo>
                    <a:pt x="482" y="358"/>
                  </a:lnTo>
                  <a:lnTo>
                    <a:pt x="484" y="340"/>
                  </a:lnTo>
                  <a:lnTo>
                    <a:pt x="484" y="340"/>
                  </a:lnTo>
                  <a:lnTo>
                    <a:pt x="488" y="340"/>
                  </a:lnTo>
                  <a:lnTo>
                    <a:pt x="494" y="340"/>
                  </a:lnTo>
                  <a:lnTo>
                    <a:pt x="494" y="340"/>
                  </a:lnTo>
                  <a:lnTo>
                    <a:pt x="1036" y="124"/>
                  </a:lnTo>
                  <a:lnTo>
                    <a:pt x="1036" y="124"/>
                  </a:lnTo>
                  <a:lnTo>
                    <a:pt x="1036" y="222"/>
                  </a:lnTo>
                  <a:lnTo>
                    <a:pt x="1036" y="222"/>
                  </a:lnTo>
                  <a:close/>
                  <a:moveTo>
                    <a:pt x="142" y="226"/>
                  </a:moveTo>
                  <a:lnTo>
                    <a:pt x="142" y="226"/>
                  </a:lnTo>
                  <a:lnTo>
                    <a:pt x="142" y="226"/>
                  </a:lnTo>
                  <a:lnTo>
                    <a:pt x="142" y="226"/>
                  </a:lnTo>
                  <a:lnTo>
                    <a:pt x="476" y="338"/>
                  </a:lnTo>
                  <a:lnTo>
                    <a:pt x="476" y="338"/>
                  </a:lnTo>
                  <a:lnTo>
                    <a:pt x="474" y="354"/>
                  </a:lnTo>
                  <a:lnTo>
                    <a:pt x="472" y="382"/>
                  </a:lnTo>
                  <a:lnTo>
                    <a:pt x="472" y="398"/>
                  </a:lnTo>
                  <a:lnTo>
                    <a:pt x="474" y="414"/>
                  </a:lnTo>
                  <a:lnTo>
                    <a:pt x="478" y="430"/>
                  </a:lnTo>
                  <a:lnTo>
                    <a:pt x="484" y="448"/>
                  </a:lnTo>
                  <a:lnTo>
                    <a:pt x="484" y="448"/>
                  </a:lnTo>
                  <a:lnTo>
                    <a:pt x="102" y="296"/>
                  </a:lnTo>
                  <a:lnTo>
                    <a:pt x="102" y="296"/>
                  </a:lnTo>
                  <a:lnTo>
                    <a:pt x="98" y="292"/>
                  </a:lnTo>
                  <a:lnTo>
                    <a:pt x="94" y="284"/>
                  </a:lnTo>
                  <a:lnTo>
                    <a:pt x="92" y="270"/>
                  </a:lnTo>
                  <a:lnTo>
                    <a:pt x="90" y="252"/>
                  </a:lnTo>
                  <a:lnTo>
                    <a:pt x="90" y="252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2" y="220"/>
                  </a:lnTo>
                  <a:lnTo>
                    <a:pt x="94" y="210"/>
                  </a:lnTo>
                  <a:lnTo>
                    <a:pt x="94" y="210"/>
                  </a:lnTo>
                  <a:lnTo>
                    <a:pt x="142" y="226"/>
                  </a:lnTo>
                  <a:lnTo>
                    <a:pt x="142" y="226"/>
                  </a:lnTo>
                  <a:close/>
                  <a:moveTo>
                    <a:pt x="226" y="444"/>
                  </a:moveTo>
                  <a:lnTo>
                    <a:pt x="226" y="444"/>
                  </a:lnTo>
                  <a:lnTo>
                    <a:pt x="190" y="372"/>
                  </a:lnTo>
                  <a:lnTo>
                    <a:pt x="190" y="372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226" y="444"/>
                  </a:lnTo>
                  <a:lnTo>
                    <a:pt x="226" y="444"/>
                  </a:lnTo>
                  <a:close/>
                  <a:moveTo>
                    <a:pt x="224" y="444"/>
                  </a:move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lnTo>
                    <a:pt x="224" y="444"/>
                  </a:lnTo>
                  <a:close/>
                  <a:moveTo>
                    <a:pt x="230" y="510"/>
                  </a:moveTo>
                  <a:lnTo>
                    <a:pt x="230" y="510"/>
                  </a:lnTo>
                  <a:lnTo>
                    <a:pt x="154" y="358"/>
                  </a:lnTo>
                  <a:lnTo>
                    <a:pt x="154" y="358"/>
                  </a:lnTo>
                  <a:lnTo>
                    <a:pt x="168" y="364"/>
                  </a:lnTo>
                  <a:lnTo>
                    <a:pt x="214" y="452"/>
                  </a:lnTo>
                  <a:lnTo>
                    <a:pt x="214" y="452"/>
                  </a:lnTo>
                  <a:lnTo>
                    <a:pt x="214" y="454"/>
                  </a:lnTo>
                  <a:lnTo>
                    <a:pt x="214" y="454"/>
                  </a:lnTo>
                  <a:lnTo>
                    <a:pt x="218" y="456"/>
                  </a:lnTo>
                  <a:lnTo>
                    <a:pt x="220" y="458"/>
                  </a:lnTo>
                  <a:lnTo>
                    <a:pt x="224" y="460"/>
                  </a:lnTo>
                  <a:lnTo>
                    <a:pt x="224" y="460"/>
                  </a:lnTo>
                  <a:lnTo>
                    <a:pt x="226" y="460"/>
                  </a:lnTo>
                  <a:lnTo>
                    <a:pt x="232" y="458"/>
                  </a:lnTo>
                  <a:lnTo>
                    <a:pt x="230" y="510"/>
                  </a:lnTo>
                  <a:close/>
                  <a:moveTo>
                    <a:pt x="492" y="472"/>
                  </a:moveTo>
                  <a:lnTo>
                    <a:pt x="492" y="472"/>
                  </a:lnTo>
                  <a:lnTo>
                    <a:pt x="488" y="472"/>
                  </a:lnTo>
                  <a:lnTo>
                    <a:pt x="488" y="472"/>
                  </a:lnTo>
                  <a:lnTo>
                    <a:pt x="148" y="338"/>
                  </a:lnTo>
                  <a:lnTo>
                    <a:pt x="168" y="332"/>
                  </a:lnTo>
                  <a:lnTo>
                    <a:pt x="168" y="332"/>
                  </a:lnTo>
                  <a:lnTo>
                    <a:pt x="490" y="458"/>
                  </a:lnTo>
                  <a:lnTo>
                    <a:pt x="490" y="458"/>
                  </a:lnTo>
                  <a:lnTo>
                    <a:pt x="494" y="458"/>
                  </a:lnTo>
                  <a:lnTo>
                    <a:pt x="1038" y="228"/>
                  </a:lnTo>
                  <a:lnTo>
                    <a:pt x="1038" y="228"/>
                  </a:lnTo>
                  <a:lnTo>
                    <a:pt x="1040" y="228"/>
                  </a:lnTo>
                  <a:lnTo>
                    <a:pt x="1040" y="228"/>
                  </a:lnTo>
                  <a:lnTo>
                    <a:pt x="1052" y="236"/>
                  </a:lnTo>
                  <a:lnTo>
                    <a:pt x="1052" y="236"/>
                  </a:lnTo>
                  <a:lnTo>
                    <a:pt x="492" y="472"/>
                  </a:lnTo>
                  <a:lnTo>
                    <a:pt x="492" y="472"/>
                  </a:lnTo>
                  <a:close/>
                  <a:moveTo>
                    <a:pt x="1060" y="346"/>
                  </a:moveTo>
                  <a:lnTo>
                    <a:pt x="1060" y="346"/>
                  </a:lnTo>
                  <a:lnTo>
                    <a:pt x="740" y="384"/>
                  </a:lnTo>
                  <a:lnTo>
                    <a:pt x="740" y="384"/>
                  </a:lnTo>
                  <a:lnTo>
                    <a:pt x="982" y="282"/>
                  </a:lnTo>
                  <a:lnTo>
                    <a:pt x="982" y="282"/>
                  </a:lnTo>
                  <a:lnTo>
                    <a:pt x="1060" y="346"/>
                  </a:lnTo>
                  <a:lnTo>
                    <a:pt x="1060" y="346"/>
                  </a:lnTo>
                  <a:close/>
                  <a:moveTo>
                    <a:pt x="1080" y="354"/>
                  </a:moveTo>
                  <a:lnTo>
                    <a:pt x="1080" y="348"/>
                  </a:lnTo>
                  <a:lnTo>
                    <a:pt x="1080" y="348"/>
                  </a:lnTo>
                  <a:lnTo>
                    <a:pt x="1080" y="344"/>
                  </a:lnTo>
                  <a:lnTo>
                    <a:pt x="1078" y="340"/>
                  </a:lnTo>
                  <a:lnTo>
                    <a:pt x="1000" y="274"/>
                  </a:lnTo>
                  <a:lnTo>
                    <a:pt x="1000" y="274"/>
                  </a:lnTo>
                  <a:lnTo>
                    <a:pt x="1064" y="248"/>
                  </a:lnTo>
                  <a:lnTo>
                    <a:pt x="1064" y="248"/>
                  </a:lnTo>
                  <a:lnTo>
                    <a:pt x="1066" y="244"/>
                  </a:lnTo>
                  <a:lnTo>
                    <a:pt x="1068" y="240"/>
                  </a:lnTo>
                  <a:lnTo>
                    <a:pt x="1068" y="240"/>
                  </a:lnTo>
                  <a:lnTo>
                    <a:pt x="1068" y="232"/>
                  </a:lnTo>
                  <a:lnTo>
                    <a:pt x="1068" y="232"/>
                  </a:lnTo>
                  <a:lnTo>
                    <a:pt x="1066" y="228"/>
                  </a:lnTo>
                  <a:lnTo>
                    <a:pt x="1064" y="224"/>
                  </a:lnTo>
                  <a:lnTo>
                    <a:pt x="1064" y="224"/>
                  </a:lnTo>
                  <a:lnTo>
                    <a:pt x="1052" y="218"/>
                  </a:lnTo>
                  <a:lnTo>
                    <a:pt x="1052" y="218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62" y="122"/>
                  </a:lnTo>
                  <a:lnTo>
                    <a:pt x="1062" y="122"/>
                  </a:lnTo>
                  <a:lnTo>
                    <a:pt x="1066" y="120"/>
                  </a:lnTo>
                  <a:lnTo>
                    <a:pt x="1066" y="114"/>
                  </a:lnTo>
                  <a:lnTo>
                    <a:pt x="1066" y="106"/>
                  </a:lnTo>
                  <a:lnTo>
                    <a:pt x="1066" y="106"/>
                  </a:lnTo>
                  <a:lnTo>
                    <a:pt x="1066" y="100"/>
                  </a:lnTo>
                  <a:lnTo>
                    <a:pt x="1060" y="98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"/>
                  </a:lnTo>
                  <a:lnTo>
                    <a:pt x="652" y="2"/>
                  </a:lnTo>
                  <a:lnTo>
                    <a:pt x="76" y="178"/>
                  </a:lnTo>
                  <a:lnTo>
                    <a:pt x="76" y="178"/>
                  </a:lnTo>
                  <a:lnTo>
                    <a:pt x="70" y="182"/>
                  </a:lnTo>
                  <a:lnTo>
                    <a:pt x="66" y="186"/>
                  </a:lnTo>
                  <a:lnTo>
                    <a:pt x="62" y="194"/>
                  </a:lnTo>
                  <a:lnTo>
                    <a:pt x="60" y="200"/>
                  </a:lnTo>
                  <a:lnTo>
                    <a:pt x="56" y="218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6" y="258"/>
                  </a:lnTo>
                  <a:lnTo>
                    <a:pt x="60" y="288"/>
                  </a:lnTo>
                  <a:lnTo>
                    <a:pt x="64" y="302"/>
                  </a:lnTo>
                  <a:lnTo>
                    <a:pt x="68" y="314"/>
                  </a:lnTo>
                  <a:lnTo>
                    <a:pt x="76" y="324"/>
                  </a:lnTo>
                  <a:lnTo>
                    <a:pt x="78" y="328"/>
                  </a:lnTo>
                  <a:lnTo>
                    <a:pt x="82" y="330"/>
                  </a:lnTo>
                  <a:lnTo>
                    <a:pt x="82" y="330"/>
                  </a:lnTo>
                  <a:lnTo>
                    <a:pt x="110" y="340"/>
                  </a:lnTo>
                  <a:lnTo>
                    <a:pt x="120" y="360"/>
                  </a:lnTo>
                  <a:lnTo>
                    <a:pt x="34" y="374"/>
                  </a:lnTo>
                  <a:lnTo>
                    <a:pt x="34" y="374"/>
                  </a:lnTo>
                  <a:lnTo>
                    <a:pt x="32" y="376"/>
                  </a:lnTo>
                  <a:lnTo>
                    <a:pt x="28" y="378"/>
                  </a:lnTo>
                  <a:lnTo>
                    <a:pt x="24" y="382"/>
                  </a:lnTo>
                  <a:lnTo>
                    <a:pt x="20" y="390"/>
                  </a:lnTo>
                  <a:lnTo>
                    <a:pt x="20" y="390"/>
                  </a:lnTo>
                  <a:lnTo>
                    <a:pt x="16" y="408"/>
                  </a:lnTo>
                  <a:lnTo>
                    <a:pt x="14" y="432"/>
                  </a:lnTo>
                  <a:lnTo>
                    <a:pt x="14" y="432"/>
                  </a:lnTo>
                  <a:lnTo>
                    <a:pt x="16" y="452"/>
                  </a:lnTo>
                  <a:lnTo>
                    <a:pt x="18" y="470"/>
                  </a:lnTo>
                  <a:lnTo>
                    <a:pt x="22" y="486"/>
                  </a:lnTo>
                  <a:lnTo>
                    <a:pt x="24" y="490"/>
                  </a:lnTo>
                  <a:lnTo>
                    <a:pt x="26" y="494"/>
                  </a:lnTo>
                  <a:lnTo>
                    <a:pt x="26" y="494"/>
                  </a:lnTo>
                  <a:lnTo>
                    <a:pt x="44" y="510"/>
                  </a:lnTo>
                  <a:lnTo>
                    <a:pt x="14" y="518"/>
                  </a:lnTo>
                  <a:lnTo>
                    <a:pt x="14" y="518"/>
                  </a:lnTo>
                  <a:lnTo>
                    <a:pt x="8" y="522"/>
                  </a:lnTo>
                  <a:lnTo>
                    <a:pt x="2" y="528"/>
                  </a:lnTo>
                  <a:lnTo>
                    <a:pt x="0" y="534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642"/>
                  </a:lnTo>
                  <a:lnTo>
                    <a:pt x="2" y="648"/>
                  </a:lnTo>
                  <a:lnTo>
                    <a:pt x="6" y="654"/>
                  </a:lnTo>
                  <a:lnTo>
                    <a:pt x="12" y="658"/>
                  </a:lnTo>
                  <a:lnTo>
                    <a:pt x="12" y="658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2" y="930"/>
                  </a:lnTo>
                  <a:lnTo>
                    <a:pt x="406" y="932"/>
                  </a:lnTo>
                  <a:lnTo>
                    <a:pt x="412" y="932"/>
                  </a:lnTo>
                  <a:lnTo>
                    <a:pt x="418" y="932"/>
                  </a:lnTo>
                  <a:lnTo>
                    <a:pt x="418" y="932"/>
                  </a:lnTo>
                  <a:lnTo>
                    <a:pt x="1012" y="708"/>
                  </a:lnTo>
                  <a:lnTo>
                    <a:pt x="1012" y="708"/>
                  </a:lnTo>
                  <a:lnTo>
                    <a:pt x="1016" y="706"/>
                  </a:lnTo>
                  <a:lnTo>
                    <a:pt x="1018" y="700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8"/>
                  </a:lnTo>
                  <a:lnTo>
                    <a:pt x="1018" y="684"/>
                  </a:lnTo>
                  <a:lnTo>
                    <a:pt x="1014" y="682"/>
                  </a:lnTo>
                  <a:lnTo>
                    <a:pt x="1014" y="682"/>
                  </a:lnTo>
                  <a:lnTo>
                    <a:pt x="1004" y="676"/>
                  </a:lnTo>
                  <a:lnTo>
                    <a:pt x="1004" y="676"/>
                  </a:lnTo>
                  <a:lnTo>
                    <a:pt x="1004" y="598"/>
                  </a:lnTo>
                  <a:lnTo>
                    <a:pt x="1004" y="598"/>
                  </a:lnTo>
                  <a:lnTo>
                    <a:pt x="1022" y="592"/>
                  </a:lnTo>
                  <a:lnTo>
                    <a:pt x="1022" y="592"/>
                  </a:lnTo>
                  <a:lnTo>
                    <a:pt x="1026" y="588"/>
                  </a:lnTo>
                  <a:lnTo>
                    <a:pt x="1028" y="584"/>
                  </a:lnTo>
                  <a:lnTo>
                    <a:pt x="1028" y="576"/>
                  </a:lnTo>
                  <a:lnTo>
                    <a:pt x="1028" y="576"/>
                  </a:lnTo>
                  <a:lnTo>
                    <a:pt x="1026" y="572"/>
                  </a:lnTo>
                  <a:lnTo>
                    <a:pt x="1022" y="568"/>
                  </a:lnTo>
                  <a:lnTo>
                    <a:pt x="978" y="548"/>
                  </a:lnTo>
                  <a:lnTo>
                    <a:pt x="978" y="548"/>
                  </a:lnTo>
                  <a:lnTo>
                    <a:pt x="1030" y="536"/>
                  </a:lnTo>
                  <a:lnTo>
                    <a:pt x="1030" y="536"/>
                  </a:lnTo>
                  <a:lnTo>
                    <a:pt x="1034" y="534"/>
                  </a:lnTo>
                  <a:lnTo>
                    <a:pt x="1036" y="528"/>
                  </a:lnTo>
                  <a:lnTo>
                    <a:pt x="1036" y="510"/>
                  </a:lnTo>
                  <a:lnTo>
                    <a:pt x="1036" y="510"/>
                  </a:lnTo>
                  <a:lnTo>
                    <a:pt x="1034" y="506"/>
                  </a:lnTo>
                  <a:lnTo>
                    <a:pt x="1030" y="502"/>
                  </a:lnTo>
                  <a:lnTo>
                    <a:pt x="1030" y="502"/>
                  </a:lnTo>
                  <a:lnTo>
                    <a:pt x="1022" y="500"/>
                  </a:lnTo>
                  <a:lnTo>
                    <a:pt x="1022" y="500"/>
                  </a:lnTo>
                  <a:lnTo>
                    <a:pt x="1022" y="462"/>
                  </a:lnTo>
                  <a:lnTo>
                    <a:pt x="1022" y="462"/>
                  </a:lnTo>
                  <a:lnTo>
                    <a:pt x="1072" y="454"/>
                  </a:lnTo>
                  <a:lnTo>
                    <a:pt x="1072" y="454"/>
                  </a:lnTo>
                  <a:lnTo>
                    <a:pt x="1076" y="452"/>
                  </a:lnTo>
                  <a:lnTo>
                    <a:pt x="1078" y="448"/>
                  </a:lnTo>
                  <a:lnTo>
                    <a:pt x="1078" y="448"/>
                  </a:lnTo>
                  <a:lnTo>
                    <a:pt x="1080" y="434"/>
                  </a:lnTo>
                  <a:lnTo>
                    <a:pt x="1080" y="434"/>
                  </a:lnTo>
                  <a:lnTo>
                    <a:pt x="1078" y="430"/>
                  </a:lnTo>
                  <a:lnTo>
                    <a:pt x="1076" y="428"/>
                  </a:lnTo>
                  <a:lnTo>
                    <a:pt x="1076" y="428"/>
                  </a:lnTo>
                  <a:lnTo>
                    <a:pt x="1062" y="418"/>
                  </a:lnTo>
                  <a:lnTo>
                    <a:pt x="1062" y="418"/>
                  </a:lnTo>
                  <a:lnTo>
                    <a:pt x="1062" y="362"/>
                  </a:lnTo>
                  <a:lnTo>
                    <a:pt x="1072" y="362"/>
                  </a:lnTo>
                  <a:lnTo>
                    <a:pt x="1072" y="362"/>
                  </a:lnTo>
                  <a:lnTo>
                    <a:pt x="1078" y="358"/>
                  </a:lnTo>
                  <a:lnTo>
                    <a:pt x="1080" y="354"/>
                  </a:lnTo>
                  <a:lnTo>
                    <a:pt x="1080" y="3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7544" y="4710937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467544" y="4290501"/>
            <a:ext cx="1162498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>
                <a:latin typeface="+mn-ea"/>
              </a:rPr>
              <a:t>축구아는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여자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5116388"/>
            <a:ext cx="1008609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>
                <a:latin typeface="+mn-ea"/>
              </a:rPr>
              <a:t>축구의 역사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2838885" y="3286512"/>
            <a:ext cx="221458" cy="35288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99592" y="60228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7" name="직선 화살표 연결선 56"/>
          <p:cNvCxnSpPr>
            <a:stCxn id="53" idx="3"/>
          </p:cNvCxnSpPr>
          <p:nvPr/>
        </p:nvCxnSpPr>
        <p:spPr>
          <a:xfrm>
            <a:off x="1630042" y="4429001"/>
            <a:ext cx="501971" cy="4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7569" y="4804038"/>
            <a:ext cx="575069" cy="2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1615851" y="4978663"/>
            <a:ext cx="538387" cy="20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개체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다이어그램상에서 개체 타입은 직사각형으로 나타냄</a:t>
            </a:r>
            <a:r>
              <a:rPr lang="en-US" altLang="ko-KR" sz="1400" dirty="0" smtClean="0"/>
              <a:t>.</a:t>
            </a:r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endParaRPr lang="en-US" altLang="ko-KR" sz="1400" dirty="0" smtClean="0"/>
          </a:p>
          <a:p>
            <a:pPr algn="just"/>
            <a:r>
              <a:rPr lang="ko-KR" altLang="en-US" sz="1400" dirty="0" smtClean="0"/>
              <a:t>개체 타입의 유형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강한 개체</a:t>
            </a:r>
            <a:r>
              <a:rPr lang="en-US" altLang="ko-KR" sz="1400" dirty="0" smtClean="0"/>
              <a:t>(strong entity) : </a:t>
            </a:r>
            <a:r>
              <a:rPr lang="ko-KR" altLang="en-US" sz="1400" dirty="0" smtClean="0"/>
              <a:t>다른 개체의 도움 없이 독자적으로 존재할 수 있는 개체</a:t>
            </a:r>
            <a:endParaRPr lang="en-US" altLang="ko-KR" sz="1400" dirty="0" smtClean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약한 개체</a:t>
            </a:r>
            <a:r>
              <a:rPr lang="en-US" altLang="ko-KR" sz="1400" dirty="0" smtClean="0"/>
              <a:t>(weak entity) :</a:t>
            </a:r>
            <a:r>
              <a:rPr lang="ko-KR" altLang="en-US" sz="1400" dirty="0" smtClean="0"/>
              <a:t> 독자적으로는 존재할 수 없고 반드시 상위 개체 타입을 가짐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556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3" y="1878324"/>
            <a:ext cx="7130181" cy="212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데이터 모델링의 개념</a:t>
            </a:r>
            <a:endParaRPr lang="en-US" altLang="ko-KR" dirty="0" smtClean="0"/>
          </a:p>
          <a:p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r>
              <a:rPr lang="en-US" altLang="ko-KR" dirty="0" smtClean="0">
                <a:latin typeface="+mn-ea"/>
              </a:rPr>
              <a:t>ER </a:t>
            </a:r>
            <a:r>
              <a:rPr lang="ko-KR" altLang="en-US" dirty="0" smtClean="0">
                <a:latin typeface="+mn-ea"/>
              </a:rPr>
              <a:t>모델을 관계 데이터 모델로 사상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ERwin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모델링 연습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마당대학 데이터베이스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속성</a:t>
            </a:r>
            <a:r>
              <a:rPr lang="en-US" altLang="ko-KR" sz="1400" dirty="0" smtClean="0"/>
              <a:t>(attribute) :</a:t>
            </a:r>
            <a:r>
              <a:rPr lang="ko-KR" altLang="en-US" sz="1400" dirty="0" smtClean="0"/>
              <a:t> 개체가 가진 성질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속성의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표현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속성은 기본적으로 타원으로 표현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 개체 타입을 나타내는 직사각형과 실선으로 연결됨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속성의 이름은 타원의 중앙에 표기함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속성이 개체를 유일하게 식별할 수 있는 키일 경우 속성 이름에 밑줄을 </a:t>
            </a:r>
            <a:r>
              <a:rPr lang="ko-KR" altLang="en-US" sz="1400" dirty="0" smtClean="0"/>
              <a:t>그음</a:t>
            </a:r>
            <a:r>
              <a:rPr lang="en-US" altLang="ko-KR" sz="140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04715"/>
              </p:ext>
            </p:extLst>
          </p:nvPr>
        </p:nvGraphicFramePr>
        <p:xfrm>
          <a:off x="971521" y="1699066"/>
          <a:ext cx="4464496" cy="72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59"/>
                <a:gridCol w="3155937"/>
              </a:tblGrid>
              <a:tr h="331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개체 타입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2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도서단가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741746" y="4293094"/>
            <a:ext cx="3829473" cy="1695467"/>
            <a:chOff x="1115616" y="1049020"/>
            <a:chExt cx="5432350" cy="2405133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934390" y="1049020"/>
              <a:ext cx="1717757" cy="60121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15616" y="2852936"/>
              <a:ext cx="1471911" cy="601217"/>
              <a:chOff x="5580112" y="3645024"/>
              <a:chExt cx="1471911" cy="60121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580112" y="3645024"/>
                <a:ext cx="1471911" cy="601217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도서이름</a:t>
                </a:r>
                <a:endParaRPr lang="ko-KR" altLang="en-US" sz="100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780213" y="4103977"/>
                <a:ext cx="108012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>
              <a:off x="3059832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출판사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076056" y="2852936"/>
              <a:ext cx="1471910" cy="601216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>
              <a:stCxn id="6" idx="2"/>
              <a:endCxn id="8" idx="0"/>
            </p:cNvCxnSpPr>
            <p:nvPr/>
          </p:nvCxnSpPr>
          <p:spPr>
            <a:xfrm flipH="1">
              <a:off x="1851571" y="1650236"/>
              <a:ext cx="194169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>
              <a:off x="3793270" y="1650236"/>
              <a:ext cx="2518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2"/>
              <a:endCxn id="11" idx="0"/>
            </p:cNvCxnSpPr>
            <p:nvPr/>
          </p:nvCxnSpPr>
          <p:spPr>
            <a:xfrm>
              <a:off x="3793270" y="1650236"/>
              <a:ext cx="2018741" cy="12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885573" y="61429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16288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타입과 속성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속성의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altLang="ko-KR" sz="1400" dirty="0"/>
          </a:p>
          <a:p>
            <a:pPr algn="just">
              <a:buNone/>
            </a:pPr>
            <a:endParaRPr lang="ko-KR" altLang="en-US" sz="14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63288"/>
            <a:ext cx="6818337" cy="571703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60" y="3573016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560" y="4365104"/>
            <a:ext cx="66967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5520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8284" y="5301208"/>
            <a:ext cx="1872208" cy="11524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속성의 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관계와 관계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사이의 연관성을 나타내는 개념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타입</a:t>
            </a:r>
            <a:r>
              <a:rPr lang="en-US" altLang="ko-KR" dirty="0" smtClean="0"/>
              <a:t>(relationship type) :</a:t>
            </a:r>
            <a:r>
              <a:rPr lang="ko-KR" altLang="en-US" dirty="0" smtClean="0"/>
              <a:t> 개체 타입과 개체 타입 간의 연결 가능한 관계를 정의한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집합</a:t>
            </a:r>
            <a:r>
              <a:rPr lang="en-US" altLang="ko-KR" dirty="0" smtClean="0"/>
              <a:t>(relationship set)</a:t>
            </a:r>
            <a:r>
              <a:rPr lang="ko-KR" altLang="en-US" dirty="0" smtClean="0"/>
              <a:t>은 관계로 연결된 집합을 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933079" y="2672976"/>
            <a:ext cx="1487552" cy="540000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0093" y="4101838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축구의 이해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65811" y="3650740"/>
            <a:ext cx="1162498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여자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0093" y="4596369"/>
            <a:ext cx="1224136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ctr"/>
            <a:r>
              <a:rPr lang="ko-KR" altLang="en-US" sz="1200" dirty="0"/>
              <a:t>축구의 역사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02057" y="3381758"/>
            <a:ext cx="1162285" cy="1716093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21" idx="3"/>
          </p:cNvCxnSpPr>
          <p:nvPr/>
        </p:nvCxnSpPr>
        <p:spPr>
          <a:xfrm>
            <a:off x="4074819" y="3776725"/>
            <a:ext cx="1261698" cy="469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8" idx="3"/>
          </p:cNvCxnSpPr>
          <p:nvPr/>
        </p:nvCxnSpPr>
        <p:spPr>
          <a:xfrm flipV="1">
            <a:off x="4059580" y="4245854"/>
            <a:ext cx="1276937" cy="4669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4819" y="3654325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336517" y="4101838"/>
            <a:ext cx="64633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ctr"/>
            <a:r>
              <a:rPr lang="ko-KR" altLang="en-US" sz="1200" dirty="0" smtClean="0">
                <a:solidFill>
                  <a:srgbClr val="000000"/>
                </a:solidFill>
              </a:rPr>
              <a:t>박지성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2616" y="5201008"/>
            <a:ext cx="15953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관계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6806" y="5512457"/>
            <a:ext cx="2287806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관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계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집합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(relationship set)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3500313" y="5270920"/>
            <a:ext cx="36004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9580" y="4590370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번 주문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endCxn id="5" idx="1"/>
          </p:cNvCxnSpPr>
          <p:nvPr/>
        </p:nvCxnSpPr>
        <p:spPr>
          <a:xfrm flipV="1">
            <a:off x="2168165" y="2942976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09938" y="2937394"/>
            <a:ext cx="854571" cy="27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04173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062521" y="2733686"/>
            <a:ext cx="114045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3968365" y="4245854"/>
            <a:ext cx="1368152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4416" y="4122347"/>
            <a:ext cx="720000" cy="24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번 주문 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590688" y="3770373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2566305" y="4238425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581163" y="4706477"/>
            <a:ext cx="764914" cy="6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1" idx="1"/>
          </p:cNvCxnSpPr>
          <p:nvPr/>
        </p:nvCxnSpPr>
        <p:spPr>
          <a:xfrm rot="5400000" flipH="1" flipV="1">
            <a:off x="2130884" y="3958023"/>
            <a:ext cx="1405233" cy="1042638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27" idx="1"/>
          </p:cNvCxnSpPr>
          <p:nvPr/>
        </p:nvCxnSpPr>
        <p:spPr>
          <a:xfrm flipV="1">
            <a:off x="2312181" y="4244747"/>
            <a:ext cx="1022235" cy="1009219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28" idx="1"/>
          </p:cNvCxnSpPr>
          <p:nvPr/>
        </p:nvCxnSpPr>
        <p:spPr>
          <a:xfrm flipV="1">
            <a:off x="2384189" y="4712770"/>
            <a:ext cx="955391" cy="541197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7267" y="59441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집합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25171" y="3429000"/>
            <a:ext cx="64087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25171" y="2708920"/>
            <a:ext cx="6408712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관계 타입의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 표현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09961"/>
              </p:ext>
            </p:extLst>
          </p:nvPr>
        </p:nvGraphicFramePr>
        <p:xfrm>
          <a:off x="1345663" y="1484778"/>
          <a:ext cx="4032448" cy="840773"/>
        </p:xfrm>
        <a:graphic>
          <a:graphicData uri="http://schemas.openxmlformats.org/drawingml/2006/table">
            <a:tbl>
              <a:tblPr/>
              <a:tblGrid>
                <a:gridCol w="2448272"/>
                <a:gridCol w="1584176"/>
              </a:tblGrid>
              <a:tr h="207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3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3655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 표현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79435" y="1859682"/>
            <a:ext cx="1405785" cy="36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397179" y="2839708"/>
            <a:ext cx="6225621" cy="373268"/>
            <a:chOff x="-1404664" y="2852936"/>
            <a:chExt cx="6225621" cy="373268"/>
          </a:xfrm>
        </p:grpSpPr>
        <p:sp>
          <p:nvSpPr>
            <p:cNvPr id="8" name="직사각형 7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 타입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 flipH="1">
            <a:off x="5368734" y="3030860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397179" y="3559788"/>
            <a:ext cx="6225621" cy="373268"/>
            <a:chOff x="-1404664" y="2852936"/>
            <a:chExt cx="6225621" cy="373268"/>
          </a:xfrm>
        </p:grpSpPr>
        <p:sp>
          <p:nvSpPr>
            <p:cNvPr id="14" name="직사각형 13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고객</a:t>
              </a:r>
              <a:endParaRPr lang="ko-KR" altLang="en-US" sz="1200" dirty="0"/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도서</a:t>
              </a:r>
              <a:endParaRPr lang="ko-KR" altLang="en-US" sz="1200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 flipH="1">
            <a:off x="5368734" y="3748399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397179" y="4077072"/>
            <a:ext cx="6225621" cy="373268"/>
            <a:chOff x="-1404664" y="2852936"/>
            <a:chExt cx="6225621" cy="373268"/>
          </a:xfrm>
        </p:grpSpPr>
        <p:sp>
          <p:nvSpPr>
            <p:cNvPr id="20" name="직사각형 19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학과</a:t>
              </a:r>
              <a:endParaRPr lang="ko-KR" altLang="en-US" sz="1200" dirty="0"/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329221" y="3051072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/>
          <p:cNvCxnSpPr/>
          <p:nvPr/>
        </p:nvCxnSpPr>
        <p:spPr>
          <a:xfrm flipH="1">
            <a:off x="5368734" y="4265683"/>
            <a:ext cx="526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397179" y="4640680"/>
            <a:ext cx="6225621" cy="373268"/>
            <a:chOff x="-1404664" y="2852936"/>
            <a:chExt cx="6225621" cy="373268"/>
          </a:xfrm>
        </p:grpSpPr>
        <p:sp>
          <p:nvSpPr>
            <p:cNvPr id="26" name="직사각형 25"/>
            <p:cNvSpPr/>
            <p:nvPr/>
          </p:nvSpPr>
          <p:spPr>
            <a:xfrm>
              <a:off x="3092957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강좌</a:t>
              </a:r>
              <a:endParaRPr lang="ko-KR" altLang="en-US" sz="1200" dirty="0"/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860709" y="2866204"/>
              <a:ext cx="1728192" cy="36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수강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1404664" y="2852936"/>
              <a:ext cx="1728000" cy="36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>
              <a:stCxn id="27" idx="1"/>
            </p:cNvCxnSpPr>
            <p:nvPr/>
          </p:nvCxnSpPr>
          <p:spPr>
            <a:xfrm flipH="1">
              <a:off x="329221" y="3046204"/>
              <a:ext cx="531488" cy="4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>
            <a:endCxn id="27" idx="3"/>
          </p:cNvCxnSpPr>
          <p:nvPr/>
        </p:nvCxnSpPr>
        <p:spPr>
          <a:xfrm flipH="1" flipV="1">
            <a:off x="5390744" y="4833948"/>
            <a:ext cx="504056" cy="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91120" y="5445264"/>
            <a:ext cx="12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수강학기</a:t>
            </a:r>
            <a:endParaRPr lang="ko-KR" altLang="en-US" sz="1200" dirty="0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 rot="5400000">
            <a:off x="4301062" y="52207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1891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차수에 따른 유형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관계 집합에 참가하는 개체 타입의 수를 관계 타입의 차수</a:t>
            </a:r>
            <a:r>
              <a:rPr lang="en-US" altLang="ko-KR" sz="1200" b="0" dirty="0" smtClean="0"/>
              <a:t>(degree)</a:t>
            </a:r>
            <a:r>
              <a:rPr lang="ko-KR" altLang="en-US" sz="1200" b="0" dirty="0" smtClean="0"/>
              <a:t>라고 함</a:t>
            </a:r>
            <a:r>
              <a:rPr lang="en-US" altLang="ko-KR" sz="1200" b="0" dirty="0" smtClean="0"/>
              <a:t>.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97059"/>
              </p:ext>
            </p:extLst>
          </p:nvPr>
        </p:nvGraphicFramePr>
        <p:xfrm>
          <a:off x="611560" y="2414218"/>
          <a:ext cx="7920806" cy="3864864"/>
        </p:xfrm>
        <a:graphic>
          <a:graphicData uri="http://schemas.openxmlformats.org/drawingml/2006/table">
            <a:tbl>
              <a:tblPr/>
              <a:tblGrid>
                <a:gridCol w="4824536"/>
                <a:gridCol w="864096"/>
                <a:gridCol w="2232174"/>
              </a:tblGrid>
              <a:tr h="182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97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개의 개체가 자기 자신과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관계를 맺음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5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개의 개체가 관계를 맺음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054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차수에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038228" y="3321590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38228" y="2833886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1350690" y="2833886"/>
            <a:ext cx="3331418" cy="771062"/>
            <a:chOff x="614769" y="188640"/>
            <a:chExt cx="3331418" cy="771062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개체</a:t>
              </a:r>
              <a:endParaRPr lang="ko-KR" altLang="en-US" sz="1200" dirty="0"/>
            </a:p>
          </p:txBody>
        </p:sp>
        <p:sp>
          <p:nvSpPr>
            <p:cNvPr id="26" name="순서도: 판단 25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관계</a:t>
              </a:r>
              <a:endParaRPr lang="en-US" altLang="ko-KR" sz="12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00375" y="4115172"/>
            <a:ext cx="2323761" cy="23571"/>
            <a:chOff x="589550" y="3284984"/>
            <a:chExt cx="2323761" cy="23571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>
            <a:spLocks noChangeAspect="1"/>
          </p:cNvSpPr>
          <p:nvPr/>
        </p:nvSpPr>
        <p:spPr>
          <a:xfrm>
            <a:off x="4134035" y="390290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2" name="순서도: 판단 41"/>
          <p:cNvSpPr>
            <a:spLocks noChangeAspect="1"/>
          </p:cNvSpPr>
          <p:nvPr/>
        </p:nvSpPr>
        <p:spPr>
          <a:xfrm>
            <a:off x="2304431" y="386104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>
          <a:xfrm>
            <a:off x="792263" y="388962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97596" y="5015332"/>
            <a:ext cx="2323761" cy="23571"/>
            <a:chOff x="589550" y="3284984"/>
            <a:chExt cx="2323761" cy="23571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>
            <a:spLocks noChangeAspect="1"/>
          </p:cNvSpPr>
          <p:nvPr/>
        </p:nvSpPr>
        <p:spPr>
          <a:xfrm>
            <a:off x="4131256" y="4803067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789484" y="478978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 rot="5400000">
            <a:off x="2734763" y="5411278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 noChangeAspect="1"/>
          </p:cNvSpPr>
          <p:nvPr/>
        </p:nvSpPr>
        <p:spPr>
          <a:xfrm>
            <a:off x="2464718" y="551723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개체</a:t>
            </a:r>
            <a:endParaRPr lang="ko-KR" altLang="en-US" sz="1200" dirty="0"/>
          </a:p>
        </p:txBody>
      </p:sp>
      <p:sp>
        <p:nvSpPr>
          <p:cNvPr id="48" name="순서도: 판단 47"/>
          <p:cNvSpPr>
            <a:spLocks noChangeAspect="1"/>
          </p:cNvSpPr>
          <p:nvPr/>
        </p:nvSpPr>
        <p:spPr>
          <a:xfrm>
            <a:off x="2301652" y="476120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 1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(recursive relationship) : </a:t>
            </a:r>
            <a:r>
              <a:rPr lang="ko-KR" altLang="en-US" dirty="0" smtClean="0"/>
              <a:t>한 개의 개체가 자기 자신과 관계를 맺는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2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(binary relationship) : </a:t>
            </a:r>
            <a:r>
              <a:rPr lang="ko-KR" altLang="en-US" dirty="0" smtClean="0"/>
              <a:t>두 개의 개체가 관계를 맺는 경우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3</a:t>
            </a:r>
            <a:r>
              <a:rPr lang="ko-KR" altLang="en-US" dirty="0" smtClean="0"/>
              <a:t>진 관계</a:t>
            </a:r>
            <a:r>
              <a:rPr lang="en-US" altLang="ko-KR" dirty="0" smtClean="0"/>
              <a:t>(ternary relationship) : </a:t>
            </a:r>
            <a:r>
              <a:rPr lang="ko-KR" altLang="en-US" dirty="0" smtClean="0"/>
              <a:t>세 개의 개체가 관계를 맺는 경우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3712096" y="2155745"/>
            <a:ext cx="0" cy="275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712096" y="1668041"/>
            <a:ext cx="0" cy="25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017812" y="1668041"/>
            <a:ext cx="3331418" cy="771062"/>
            <a:chOff x="614769" y="188640"/>
            <a:chExt cx="3331418" cy="771062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1115616" y="959702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115616" y="677838"/>
              <a:ext cx="0" cy="275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115616" y="188640"/>
              <a:ext cx="2181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115616" y="188640"/>
              <a:ext cx="0" cy="251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614769" y="310172"/>
              <a:ext cx="1004504" cy="43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endParaRPr lang="ko-KR" altLang="en-US" sz="1200" dirty="0"/>
            </a:p>
          </p:txBody>
        </p:sp>
        <p:sp>
          <p:nvSpPr>
            <p:cNvPr id="12" name="순서도: 판단 11"/>
            <p:cNvSpPr>
              <a:spLocks noChangeAspect="1"/>
            </p:cNvSpPr>
            <p:nvPr/>
          </p:nvSpPr>
          <p:spPr>
            <a:xfrm>
              <a:off x="2650187" y="307787"/>
              <a:ext cx="1296000" cy="540000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멘토링</a:t>
              </a:r>
              <a:endParaRPr lang="en-US" altLang="ko-KR" sz="1200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1600" y="25321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025924" y="3758429"/>
            <a:ext cx="2323761" cy="23571"/>
            <a:chOff x="589550" y="3284984"/>
            <a:chExt cx="2323761" cy="23571"/>
          </a:xfrm>
        </p:grpSpPr>
        <p:cxnSp>
          <p:nvCxnSpPr>
            <p:cNvPr id="15" name="직선 연결선 14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>
            <a:spLocks noChangeAspect="1"/>
          </p:cNvSpPr>
          <p:nvPr/>
        </p:nvSpPr>
        <p:spPr>
          <a:xfrm>
            <a:off x="4359584" y="354616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18" name="순서도: 판단 17"/>
          <p:cNvSpPr>
            <a:spLocks noChangeAspect="1"/>
          </p:cNvSpPr>
          <p:nvPr/>
        </p:nvSpPr>
        <p:spPr>
          <a:xfrm>
            <a:off x="2529980" y="350430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1017812" y="353288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4260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6-18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25924" y="5486669"/>
            <a:ext cx="2323761" cy="23571"/>
            <a:chOff x="589550" y="3284984"/>
            <a:chExt cx="2323761" cy="23571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2387245" y="3308555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589550" y="3284984"/>
              <a:ext cx="526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>
            <a:spLocks noChangeAspect="1"/>
          </p:cNvSpPr>
          <p:nvPr/>
        </p:nvSpPr>
        <p:spPr>
          <a:xfrm>
            <a:off x="4359584" y="527440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프로젝트</a:t>
            </a:r>
            <a:endParaRPr lang="ko-KR" altLang="en-US" sz="1200" dirty="0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1017812" y="526112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직원</a:t>
            </a:r>
            <a:endParaRPr lang="ko-KR" altLang="en-US" sz="1200" dirty="0"/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63091" y="5882615"/>
            <a:ext cx="444544" cy="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2693046" y="5988569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부품</a:t>
            </a:r>
            <a:endParaRPr lang="ko-KR" altLang="en-US" sz="1200" dirty="0"/>
          </a:p>
        </p:txBody>
      </p:sp>
      <p:sp>
        <p:nvSpPr>
          <p:cNvPr id="28" name="순서도: 판단 27"/>
          <p:cNvSpPr>
            <a:spLocks noChangeAspect="1"/>
          </p:cNvSpPr>
          <p:nvPr/>
        </p:nvSpPr>
        <p:spPr>
          <a:xfrm>
            <a:off x="2529980" y="5232545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수행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6749" y="61071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6-19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18" y="298742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 </a:t>
            </a:r>
            <a:endParaRPr lang="ko-KR" altLang="en-US" sz="2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043" y="4821535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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518" y="116817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 err="1" smtClean="0"/>
              <a:t>대응수</a:t>
            </a:r>
            <a:r>
              <a:rPr lang="en-US" altLang="ko-KR" dirty="0" smtClean="0"/>
              <a:t>(cardinality) :</a:t>
            </a:r>
            <a:r>
              <a:rPr lang="ko-KR" altLang="en-US" dirty="0" smtClean="0"/>
              <a:t> 두 개체 타입의 관계에 실제로 참여하는 개별 개체 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06881"/>
              </p:ext>
            </p:extLst>
          </p:nvPr>
        </p:nvGraphicFramePr>
        <p:xfrm>
          <a:off x="611560" y="1834663"/>
          <a:ext cx="7920806" cy="3214878"/>
        </p:xfrm>
        <a:graphic>
          <a:graphicData uri="http://schemas.openxmlformats.org/drawingml/2006/table">
            <a:tbl>
              <a:tblPr/>
              <a:tblGrid>
                <a:gridCol w="3672408"/>
                <a:gridCol w="1224136"/>
                <a:gridCol w="3024262"/>
              </a:tblGrid>
              <a:tr h="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65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일대일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하나의 개체가 하나의 개체에 대응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일대다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하나의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하나의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3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다대다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개체가 여러 개체에 대응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53012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10800000">
            <a:off x="899593" y="250845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1800375" y="2239473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899593" y="321901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판단 33"/>
          <p:cNvSpPr>
            <a:spLocks noChangeAspect="1"/>
          </p:cNvSpPr>
          <p:nvPr/>
        </p:nvSpPr>
        <p:spPr>
          <a:xfrm>
            <a:off x="1800375" y="295002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5" name="직선 연결선 34"/>
          <p:cNvCxnSpPr/>
          <p:nvPr/>
        </p:nvCxnSpPr>
        <p:spPr>
          <a:xfrm rot="10800000">
            <a:off x="899593" y="394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>
            <a:spLocks noChangeAspect="1"/>
          </p:cNvSpPr>
          <p:nvPr/>
        </p:nvSpPr>
        <p:spPr>
          <a:xfrm>
            <a:off x="1800375" y="367759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cxnSp>
        <p:nvCxnSpPr>
          <p:cNvPr id="37" name="직선 연결선 36"/>
          <p:cNvCxnSpPr/>
          <p:nvPr/>
        </p:nvCxnSpPr>
        <p:spPr>
          <a:xfrm rot="10800000">
            <a:off x="899593" y="466665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/>
          <p:cNvSpPr>
            <a:spLocks noChangeAspect="1"/>
          </p:cNvSpPr>
          <p:nvPr/>
        </p:nvSpPr>
        <p:spPr>
          <a:xfrm>
            <a:off x="1800375" y="439767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관계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959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9592" y="292145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9912" y="220137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3641533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292145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9592" y="364153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912" y="4361613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9592" y="4361613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좌측 개체 타입에 포함된 개체가 우측 개체 타입에 포함된 개체와 일대일로 대응하는 관계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242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67369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 rot="16200000" flipH="1">
            <a:off x="3768394" y="735359"/>
            <a:ext cx="254059" cy="402898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 flipH="1" flipV="1">
            <a:off x="3504143" y="999611"/>
            <a:ext cx="796118" cy="404253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 flipH="1">
            <a:off x="3768394" y="1023359"/>
            <a:ext cx="254059" cy="402898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894490" y="2732880"/>
            <a:ext cx="4015424" cy="288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894490" y="2766821"/>
            <a:ext cx="4028981" cy="254059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94490" y="3164880"/>
            <a:ext cx="4028981" cy="254059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94490" y="3308880"/>
            <a:ext cx="4015424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198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8204" y="3860888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컴퓨터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319833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220615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31983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00152" y="4434916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305803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사원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88184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컴퓨터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374203" y="522690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실제 일상생활에서 가장 많이 볼 수 있는 관계로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한쪽 개체 타입의 개체 하나가 다른 쪽 개체 타입의 여러 개체와 관계를 맺음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4" name="그룹 32"/>
          <p:cNvGrpSpPr/>
          <p:nvPr/>
        </p:nvGrpSpPr>
        <p:grpSpPr>
          <a:xfrm>
            <a:off x="1498447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34" name="타원 33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1"/>
          <p:cNvGrpSpPr/>
          <p:nvPr/>
        </p:nvGrpSpPr>
        <p:grpSpPr>
          <a:xfrm>
            <a:off x="5641611" y="2565064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3" name="타원 42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576226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학과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8171" y="4077072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94075" y="4958182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94857" y="4689200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94074" y="4651100"/>
            <a:ext cx="27443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74394" y="4651100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80045" y="474419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62426" y="4725144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13954" y="54274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일대다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(1:N),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다대일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(N:1)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7" name="직선 연결선 66"/>
          <p:cNvCxnSpPr>
            <a:endCxn id="44" idx="3"/>
          </p:cNvCxnSpPr>
          <p:nvPr/>
        </p:nvCxnSpPr>
        <p:spPr>
          <a:xfrm flipV="1">
            <a:off x="1822448" y="2839005"/>
            <a:ext cx="4110434" cy="8592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3823798" y="779577"/>
            <a:ext cx="144000" cy="4146703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0" idx="2"/>
          </p:cNvCxnSpPr>
          <p:nvPr/>
        </p:nvCxnSpPr>
        <p:spPr>
          <a:xfrm>
            <a:off x="1862026" y="2794987"/>
            <a:ext cx="4057299" cy="874077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868732" y="3116928"/>
            <a:ext cx="4054132" cy="288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 flipH="1" flipV="1">
            <a:off x="3833990" y="1282114"/>
            <a:ext cx="110059" cy="4067689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 flipH="1">
            <a:off x="3895798" y="1398246"/>
            <a:ext cx="0" cy="4081246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868732" y="3404928"/>
            <a:ext cx="4054132" cy="144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"/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(M:N)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각 개체 타입의 개체들이 서로 임의의 개수의 개체들과 서로 복합적인 관계를 맺고 있는 관계를 말함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97" name="그룹 32"/>
          <p:cNvGrpSpPr/>
          <p:nvPr/>
        </p:nvGrpSpPr>
        <p:grpSpPr>
          <a:xfrm>
            <a:off x="1459810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98" name="타원 97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연결자 104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41"/>
          <p:cNvGrpSpPr/>
          <p:nvPr/>
        </p:nvGrpSpPr>
        <p:grpSpPr>
          <a:xfrm>
            <a:off x="5567805" y="2348880"/>
            <a:ext cx="648000" cy="1440000"/>
            <a:chOff x="1043608" y="1124744"/>
            <a:chExt cx="1008112" cy="2160240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107" name="타원 106"/>
            <p:cNvSpPr/>
            <p:nvPr/>
          </p:nvSpPr>
          <p:spPr>
            <a:xfrm>
              <a:off x="1043608" y="1124744"/>
              <a:ext cx="1008112" cy="2160240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1475656" y="141277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1475656" y="162880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1475656" y="1844824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순서도: 연결자 110"/>
            <p:cNvSpPr/>
            <p:nvPr/>
          </p:nvSpPr>
          <p:spPr>
            <a:xfrm>
              <a:off x="1475656" y="2060848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1475656" y="2276872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/>
            <p:cNvSpPr/>
            <p:nvPr/>
          </p:nvSpPr>
          <p:spPr>
            <a:xfrm>
              <a:off x="1475656" y="2492896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연결자 113"/>
            <p:cNvSpPr/>
            <p:nvPr/>
          </p:nvSpPr>
          <p:spPr>
            <a:xfrm>
              <a:off x="1475656" y="2708920"/>
              <a:ext cx="144016" cy="144016"/>
            </a:xfrm>
            <a:prstGeom prst="flowChartConnector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37589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1434" y="3860888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강좌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rot="10800000">
            <a:off x="2255438" y="474199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>
            <a:spLocks noChangeAspect="1"/>
          </p:cNvSpPr>
          <p:nvPr/>
        </p:nvSpPr>
        <p:spPr>
          <a:xfrm>
            <a:off x="3156220" y="447301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255437" y="4434916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35757" y="443491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241408" y="452801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5423789" y="450896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1408" y="52290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다대다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(M:N)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830095" y="2588880"/>
            <a:ext cx="40154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830095" y="2588880"/>
            <a:ext cx="4015496" cy="288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30095" y="2588880"/>
            <a:ext cx="4029053" cy="5420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10800000" flipV="1">
            <a:off x="1816539" y="2588879"/>
            <a:ext cx="4029053" cy="3980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rot="10800000" flipV="1">
            <a:off x="1816539" y="2732879"/>
            <a:ext cx="4029053" cy="46594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0800000">
            <a:off x="1816539" y="2910822"/>
            <a:ext cx="4029053" cy="5420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1830095" y="2732880"/>
            <a:ext cx="4015496" cy="720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830095" y="3452880"/>
            <a:ext cx="40154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830095" y="2732880"/>
            <a:ext cx="4015496" cy="576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1830095" y="3054821"/>
            <a:ext cx="4029053" cy="2540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데이터 모델링의 개념을 이해한다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개념적 모델링 단계에 사용하는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이해하고 작성 방법을 알아본다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ERwin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프로그램을 사용하여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모델을 작성해본다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마당대학 데이터베이스를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모델로 직접 설계해본다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관계 타입의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관계 대응수의 최솟값과 최댓값</a:t>
            </a:r>
            <a:endParaRPr lang="en-US" altLang="ko-KR" sz="1400" dirty="0" smtClean="0"/>
          </a:p>
          <a:p>
            <a:pPr lvl="1" algn="just"/>
            <a:r>
              <a:rPr lang="ko-KR" altLang="en-US" sz="1400" b="0" dirty="0" smtClean="0"/>
              <a:t>관계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1:1, 1:N, M:N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1, N, M</a:t>
            </a:r>
            <a:r>
              <a:rPr lang="ko-KR" altLang="en-US" sz="1400" b="0" dirty="0" smtClean="0"/>
              <a:t>은 각 개체가 관계에 참여하는 최댓값을 의미함</a:t>
            </a:r>
            <a:r>
              <a:rPr lang="en-US" altLang="ko-KR" sz="1400" b="0" dirty="0" smtClean="0"/>
              <a:t>.</a:t>
            </a:r>
          </a:p>
          <a:p>
            <a:pPr lvl="1" algn="just"/>
            <a:r>
              <a:rPr lang="ko-KR" altLang="en-US" sz="1400" b="0" dirty="0" smtClean="0"/>
              <a:t>관계에 참여하는 개체의 최솟값을 표시하지 않는다는 단점을 보완하기 위해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다이어그램에서는 </a:t>
            </a:r>
            <a:r>
              <a:rPr lang="ko-KR" altLang="en-US" sz="1400" b="0" dirty="0" err="1" smtClean="0"/>
              <a:t>대응수</a:t>
            </a:r>
            <a:r>
              <a:rPr lang="ko-KR" altLang="en-US" sz="1400" b="0" dirty="0" smtClean="0"/>
              <a:t> 외에 최솟값과 최댓값을 관계실선 위에 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최솟값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최댓값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으로 표기함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335586" y="2814836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(min2, max2)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27396"/>
              </p:ext>
            </p:extLst>
          </p:nvPr>
        </p:nvGraphicFramePr>
        <p:xfrm>
          <a:off x="823466" y="4022997"/>
          <a:ext cx="7276925" cy="1121664"/>
        </p:xfrm>
        <a:graphic>
          <a:graphicData uri="http://schemas.openxmlformats.org/drawingml/2006/table">
            <a:tbl>
              <a:tblPr/>
              <a:tblGrid>
                <a:gridCol w="2268160"/>
                <a:gridCol w="2538689"/>
                <a:gridCol w="2470076"/>
              </a:tblGrid>
              <a:tr h="307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(min1,max1)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(min2,max2)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64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(0, 1)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0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M:N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(0, *)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3466" y="37349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따른 관계 타입의 유형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2203922" y="279997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>
            <a:spLocks noChangeAspect="1"/>
          </p:cNvSpPr>
          <p:nvPr/>
        </p:nvSpPr>
        <p:spPr>
          <a:xfrm>
            <a:off x="3104704" y="253099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1189892" y="258599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72273" y="256694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160488" y="2819028"/>
            <a:ext cx="108555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(min1, max1)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3801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대응수의 최솟값과 최댓값의 표기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9230" y="5797975"/>
            <a:ext cx="535724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(1, 1)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10800000">
            <a:off x="2191043" y="5770238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>
            <a:spLocks noChangeAspect="1"/>
          </p:cNvSpPr>
          <p:nvPr/>
        </p:nvSpPr>
        <p:spPr>
          <a:xfrm>
            <a:off x="3091825" y="5501256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소속</a:t>
            </a:r>
            <a:endParaRPr lang="en-US" altLang="ko-KR" sz="1200" dirty="0" smtClean="0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1177013" y="555625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5359394" y="5537200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9125" y="5789288"/>
            <a:ext cx="516488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(0, *)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0922" y="61832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6-24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최솟값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최댓값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87252" y="5501256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2312" y="5501256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2.3.3 ISA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개체 타입의 특성에 따라 하위 개체 타입이 결정되는 형태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dirty="0"/>
              <a:t> (ISA =&gt; is-a 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88" y="1634722"/>
            <a:ext cx="3396063" cy="10209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03" y="2924944"/>
            <a:ext cx="4943741" cy="3466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ISA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smtClean="0"/>
              <a:t>참여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dirty="0" smtClean="0"/>
              <a:t>개체 집합 내 모든 개체가 관계에 참여하는지 유무에 따라 전체 참여와 부분 참여로 구분 가능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참여는 개체 집합의 모든 개체가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일부만 참여함</a:t>
            </a:r>
            <a:r>
              <a:rPr lang="en-US" altLang="ko-KR" sz="1400" dirty="0" smtClean="0"/>
              <a:t>.</a:t>
            </a:r>
          </a:p>
          <a:p>
            <a:pPr algn="just"/>
            <a:r>
              <a:rPr lang="ko-KR" altLang="en-US" sz="1400" dirty="0" smtClean="0"/>
              <a:t>전체 참여를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최솟값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최댓값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표현할 경우 최솟값이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이상으로 모두 참여한다는 뜻이고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부분 참여는 최솟값이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이상이다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63842"/>
              </p:ext>
            </p:extLst>
          </p:nvPr>
        </p:nvGraphicFramePr>
        <p:xfrm>
          <a:off x="971600" y="3107940"/>
          <a:ext cx="619268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2160240"/>
              </a:tblGrid>
              <a:tr h="124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449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참여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4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 참여</a:t>
                      </a:r>
                      <a:endParaRPr lang="en-US" altLang="ko-KR" sz="120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27913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관계의 참여 제약 조건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0800000">
            <a:off x="1389931" y="369087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>
            <a:off x="1418506" y="3748020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>
            <a:spLocks noChangeAspect="1"/>
          </p:cNvSpPr>
          <p:nvPr/>
        </p:nvSpPr>
        <p:spPr>
          <a:xfrm>
            <a:off x="3572544" y="3476882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순서도: 판단 7"/>
          <p:cNvSpPr>
            <a:spLocks noChangeAspect="1"/>
          </p:cNvSpPr>
          <p:nvPr/>
        </p:nvSpPr>
        <p:spPr>
          <a:xfrm>
            <a:off x="1304975" y="3440938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7" name="직선 연결선 26"/>
          <p:cNvCxnSpPr/>
          <p:nvPr/>
        </p:nvCxnSpPr>
        <p:spPr>
          <a:xfrm rot="10800000">
            <a:off x="1423839" y="4348467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 noChangeAspect="1"/>
          </p:cNvSpPr>
          <p:nvPr/>
        </p:nvSpPr>
        <p:spPr>
          <a:xfrm>
            <a:off x="3599209" y="4113393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순서도: 판단 13"/>
          <p:cNvSpPr>
            <a:spLocks noChangeAspect="1"/>
          </p:cNvSpPr>
          <p:nvPr/>
        </p:nvSpPr>
        <p:spPr>
          <a:xfrm>
            <a:off x="1331640" y="4077449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</p:txBody>
      </p:sp>
      <p:cxnSp>
        <p:nvCxnSpPr>
          <p:cNvPr id="28" name="직선 연결선 27"/>
          <p:cNvCxnSpPr/>
          <p:nvPr/>
        </p:nvCxnSpPr>
        <p:spPr>
          <a:xfrm rot="10800000">
            <a:off x="1464961" y="5328004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 noChangeAspect="1"/>
          </p:cNvSpPr>
          <p:nvPr/>
        </p:nvSpPr>
        <p:spPr>
          <a:xfrm>
            <a:off x="1438853" y="512354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3460994" y="535657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0800000">
            <a:off x="3456803" y="5294095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 noChangeAspect="1"/>
          </p:cNvSpPr>
          <p:nvPr/>
        </p:nvSpPr>
        <p:spPr>
          <a:xfrm>
            <a:off x="5621234" y="510449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강좌</a:t>
            </a:r>
            <a:endParaRPr lang="ko-KR" altLang="en-US" sz="1200" dirty="0"/>
          </a:p>
        </p:txBody>
      </p:sp>
      <p:sp>
        <p:nvSpPr>
          <p:cNvPr id="17" name="순서도: 판단 16"/>
          <p:cNvSpPr>
            <a:spLocks noChangeAspect="1"/>
          </p:cNvSpPr>
          <p:nvPr/>
        </p:nvSpPr>
        <p:spPr>
          <a:xfrm>
            <a:off x="3353665" y="506854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72205" y="577123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부분 참여와 전체 참여의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2.3.5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 간의 관계를 표현할 때 각 개체들은 고유한 역할</a:t>
            </a:r>
            <a:r>
              <a:rPr lang="en-US" altLang="ko-KR" dirty="0" smtClean="0"/>
              <a:t>(role)</a:t>
            </a:r>
            <a:r>
              <a:rPr lang="ko-KR" altLang="en-US" dirty="0" smtClean="0"/>
              <a:t>을 담당함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5490" y="2210667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지도받는다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2287151" y="2195809"/>
            <a:ext cx="3168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/>
          <p:cNvSpPr>
            <a:spLocks noChangeAspect="1"/>
          </p:cNvSpPr>
          <p:nvPr/>
        </p:nvSpPr>
        <p:spPr>
          <a:xfrm>
            <a:off x="3187933" y="1926827"/>
            <a:ext cx="1296000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지도</a:t>
            </a:r>
            <a:endParaRPr lang="en-US" altLang="ko-KR" sz="1200" dirty="0" smtClean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1273121" y="198182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교수</a:t>
            </a:r>
            <a:endParaRPr lang="ko-KR" altLang="en-US" sz="12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5455502" y="1962771"/>
            <a:ext cx="1004504" cy="432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9442" y="2214859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지도한다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453" y="27390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역할의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3360" y="1926827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420" y="192682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2.3.6 </a:t>
            </a:r>
            <a:r>
              <a:rPr lang="ko-KR" altLang="en-US" dirty="0" smtClean="0"/>
              <a:t>순환적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순환적 관계</a:t>
            </a:r>
            <a:r>
              <a:rPr lang="en-US" altLang="ko-KR" dirty="0" smtClean="0"/>
              <a:t>(recursive relationship) :</a:t>
            </a:r>
            <a:r>
              <a:rPr lang="ko-KR" altLang="en-US" dirty="0" smtClean="0"/>
              <a:t> 하나의 개체 타입이 동일한 개체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순환적으로 관계를 가지는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353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377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303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/>
          <p:cNvSpPr/>
          <p:nvPr/>
        </p:nvSpPr>
        <p:spPr>
          <a:xfrm>
            <a:off x="13593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err="1" smtClean="0"/>
              <a:t>멘토링</a:t>
            </a:r>
            <a:endParaRPr lang="ko-KR" altLang="en-US" sz="1600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231657" y="2398049"/>
            <a:ext cx="1248137" cy="46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사원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434021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326615" y="2863241"/>
            <a:ext cx="0" cy="13681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4055637" y="4076311"/>
            <a:ext cx="1728192" cy="540000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 smtClean="0"/>
              <a:t>지시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1992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7090" y="3262145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3589" y="3262145"/>
            <a:ext cx="800219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지시한다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650" y="3262145"/>
            <a:ext cx="954107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지시받는다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6601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49787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9545" y="3561210"/>
            <a:ext cx="325730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2731" y="3550177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9333" y="4774313"/>
            <a:ext cx="169790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(a)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학생의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멘토링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13920" y="4774313"/>
            <a:ext cx="155683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(b)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사원의 지시 관계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1992" y="52529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순환적 관계의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약한 개체</a:t>
            </a:r>
            <a:r>
              <a:rPr lang="en-US" altLang="ko-KR" sz="1400" dirty="0"/>
              <a:t>(weak entity) </a:t>
            </a:r>
            <a:r>
              <a:rPr lang="ko-KR" altLang="en-US" sz="1400" dirty="0" smtClean="0"/>
              <a:t>타입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상위 개체 타입이 결정되지 않으면 개별 개체를 식별할 수 없는 종속된 개체 타입 </a:t>
            </a:r>
            <a:endParaRPr lang="en-US" altLang="ko-KR" sz="1400" dirty="0" smtClean="0"/>
          </a:p>
          <a:p>
            <a:r>
              <a:rPr lang="ko-KR" altLang="en-US" sz="1400" dirty="0" smtClean="0"/>
              <a:t>약한 개체 타입은 독립적인 키로는 존재할 수 없지만 상위 개체 타입의 키와 결합하여 약한 개체 타입의 개별 개체를 고유하게 식별하는 속성을 </a:t>
            </a:r>
            <a:r>
              <a:rPr lang="ko-KR" altLang="en-US" sz="1400" dirty="0" err="1" smtClean="0"/>
              <a:t>식별자</a:t>
            </a:r>
            <a:r>
              <a:rPr lang="en-US" altLang="ko-KR" sz="1400" dirty="0" smtClean="0"/>
              <a:t>(discriminator) </a:t>
            </a:r>
            <a:r>
              <a:rPr lang="ko-KR" altLang="en-US" sz="1400" dirty="0" smtClean="0"/>
              <a:t>혹은 </a:t>
            </a:r>
            <a:r>
              <a:rPr lang="ko-KR" altLang="en-US" sz="1400" dirty="0" err="1" smtClean="0"/>
              <a:t>부분키</a:t>
            </a:r>
            <a:r>
              <a:rPr lang="en-US" altLang="ko-KR" sz="1400" dirty="0" smtClean="0"/>
              <a:t>(partial key)</a:t>
            </a:r>
            <a:r>
              <a:rPr lang="ko-KR" altLang="en-US" sz="1400" dirty="0" smtClean="0"/>
              <a:t>라고 함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47995"/>
              </p:ext>
            </p:extLst>
          </p:nvPr>
        </p:nvGraphicFramePr>
        <p:xfrm>
          <a:off x="823466" y="3235148"/>
          <a:ext cx="7636966" cy="3002164"/>
        </p:xfrm>
        <a:graphic>
          <a:graphicData uri="http://schemas.openxmlformats.org/drawingml/2006/table">
            <a:tbl>
              <a:tblPr/>
              <a:tblGrid>
                <a:gridCol w="1444278"/>
                <a:gridCol w="1656184"/>
                <a:gridCol w="4536504"/>
              </a:tblGrid>
              <a:tr h="3569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약한 개체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강한 개체 타입이 있어야 존재할 수 있음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이중 직사각형으로 표현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 관계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타입과 약한 개체 타입의 관계를 나타냄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기본키를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상속받아 사용함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이중 마름모꼴로 표현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5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강한 개체 타입의 키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4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약한 개체 타입에서 개별 개체를 구분하는 속성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ts val="18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키라고 하지 않고 식별자라고 부름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3466" y="289851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식별자와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약한 개체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10143" y="3703406"/>
            <a:ext cx="837086" cy="360000"/>
            <a:chOff x="3309256" y="1233714"/>
            <a:chExt cx="1991207" cy="856343"/>
          </a:xfrm>
        </p:grpSpPr>
        <p:sp>
          <p:nvSpPr>
            <p:cNvPr id="10" name="직사각형 9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880686" y="4340812"/>
            <a:ext cx="1296000" cy="540000"/>
            <a:chOff x="3203847" y="2451922"/>
            <a:chExt cx="1999349" cy="833062"/>
          </a:xfrm>
        </p:grpSpPr>
        <p:sp>
          <p:nvSpPr>
            <p:cNvPr id="13" name="순서도: 판단 12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1102224" y="5098992"/>
            <a:ext cx="852924" cy="504000"/>
            <a:chOff x="1917444" y="4079930"/>
            <a:chExt cx="1584176" cy="936104"/>
          </a:xfrm>
        </p:grpSpPr>
        <p:sp>
          <p:nvSpPr>
            <p:cNvPr id="16" name="타원 15"/>
            <p:cNvSpPr/>
            <p:nvPr/>
          </p:nvSpPr>
          <p:spPr>
            <a:xfrm>
              <a:off x="1917444" y="407993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90962" y="4800010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1102224" y="5695247"/>
            <a:ext cx="852924" cy="504000"/>
            <a:chOff x="2411759" y="3429000"/>
            <a:chExt cx="1584176" cy="936104"/>
          </a:xfrm>
        </p:grpSpPr>
        <p:sp>
          <p:nvSpPr>
            <p:cNvPr id="19" name="타원 18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약한 개체 타입과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6660" y="4391515"/>
            <a:ext cx="1339341" cy="576000"/>
            <a:chOff x="3309256" y="1233714"/>
            <a:chExt cx="1991207" cy="85634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3309256" y="1233714"/>
              <a:ext cx="1991207" cy="856343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34386" y="1340768"/>
              <a:ext cx="1728192" cy="648072"/>
            </a:xfrm>
            <a:prstGeom prst="rect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가족</a:t>
              </a:r>
              <a:endParaRPr lang="ko-KR" altLang="en-US" sz="1000" dirty="0"/>
            </a:p>
          </p:txBody>
        </p:sp>
      </p:grpSp>
      <p:cxnSp>
        <p:nvCxnSpPr>
          <p:cNvPr id="12" name="직선 연결선 11"/>
          <p:cNvCxnSpPr>
            <a:cxnSpLocks noChangeAspect="1"/>
          </p:cNvCxnSpPr>
          <p:nvPr/>
        </p:nvCxnSpPr>
        <p:spPr>
          <a:xfrm rot="16200000" flipH="1">
            <a:off x="2903387" y="32837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7" idx="0"/>
          </p:cNvCxnSpPr>
          <p:nvPr/>
        </p:nvCxnSpPr>
        <p:spPr>
          <a:xfrm>
            <a:off x="1526648" y="1880760"/>
            <a:ext cx="1586687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7" idx="0"/>
          </p:cNvCxnSpPr>
          <p:nvPr/>
        </p:nvCxnSpPr>
        <p:spPr>
          <a:xfrm rot="5400000">
            <a:off x="2826144" y="2192335"/>
            <a:ext cx="576064" cy="1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981419" y="5464183"/>
            <a:ext cx="1036800" cy="612000"/>
            <a:chOff x="2411759" y="3429000"/>
            <a:chExt cx="1584176" cy="936104"/>
          </a:xfrm>
        </p:grpSpPr>
        <p:sp>
          <p:nvSpPr>
            <p:cNvPr id="21" name="타원 20"/>
            <p:cNvSpPr/>
            <p:nvPr/>
          </p:nvSpPr>
          <p:spPr>
            <a:xfrm>
              <a:off x="2411759" y="3429000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85277" y="4149080"/>
              <a:ext cx="1080120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 rot="5400000">
            <a:off x="2577085" y="4874937"/>
            <a:ext cx="496668" cy="68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66330" y="4967515"/>
            <a:ext cx="925025" cy="549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7" idx="0"/>
          </p:cNvCxnSpPr>
          <p:nvPr/>
        </p:nvCxnSpPr>
        <p:spPr>
          <a:xfrm rot="10800000" flipV="1">
            <a:off x="3113336" y="1880759"/>
            <a:ext cx="1523999" cy="60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>
            <a:spLocks noChangeAspect="1"/>
          </p:cNvSpPr>
          <p:nvPr/>
        </p:nvSpPr>
        <p:spPr>
          <a:xfrm>
            <a:off x="2443665" y="2481207"/>
            <a:ext cx="133934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직원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2592424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</a:p>
        </p:txBody>
      </p:sp>
      <p:sp>
        <p:nvSpPr>
          <p:cNvPr id="25" name="타원 24"/>
          <p:cNvSpPr/>
          <p:nvPr/>
        </p:nvSpPr>
        <p:spPr>
          <a:xfrm>
            <a:off x="4262952" y="1412776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직책</a:t>
            </a:r>
            <a:endParaRPr lang="ko-KR" altLang="en-US" sz="1000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923003" y="1412776"/>
            <a:ext cx="1035693" cy="612000"/>
            <a:chOff x="5600437" y="3616044"/>
            <a:chExt cx="1584176" cy="936104"/>
          </a:xfrm>
        </p:grpSpPr>
        <p:sp>
          <p:nvSpPr>
            <p:cNvPr id="14" name="타원 13"/>
            <p:cNvSpPr/>
            <p:nvPr/>
          </p:nvSpPr>
          <p:spPr>
            <a:xfrm>
              <a:off x="5600437" y="3616044"/>
              <a:ext cx="1584176" cy="936104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직원번호</a:t>
              </a:r>
              <a:endParaRPr lang="ko-KR" altLang="en-US" sz="10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853630" y="4365104"/>
              <a:ext cx="108012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" name="직선 연결선 34"/>
          <p:cNvCxnSpPr>
            <a:cxnSpLocks noChangeAspect="1"/>
          </p:cNvCxnSpPr>
          <p:nvPr/>
        </p:nvCxnSpPr>
        <p:spPr>
          <a:xfrm rot="16200000" flipH="1">
            <a:off x="2904485" y="4121957"/>
            <a:ext cx="510167" cy="8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462752" y="3464936"/>
            <a:ext cx="1382400" cy="576000"/>
            <a:chOff x="3203847" y="2451922"/>
            <a:chExt cx="1999349" cy="833062"/>
          </a:xfrm>
        </p:grpSpPr>
        <p:sp>
          <p:nvSpPr>
            <p:cNvPr id="9" name="순서도: 판단 8"/>
            <p:cNvSpPr/>
            <p:nvPr/>
          </p:nvSpPr>
          <p:spPr>
            <a:xfrm>
              <a:off x="3203847" y="2451922"/>
              <a:ext cx="1999349" cy="833062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3500263" y="2564904"/>
              <a:ext cx="1431777" cy="596574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부양</a:t>
              </a:r>
              <a:endParaRPr lang="ko-KR" altLang="en-US" sz="1000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3658200" y="5464183"/>
            <a:ext cx="1036800" cy="612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관계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64088" y="262519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약한 개체 타입과 식별자의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4776" y="4052689"/>
            <a:ext cx="30168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4301" y="3140968"/>
            <a:ext cx="269626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(Information Engineering </a:t>
            </a:r>
            <a:r>
              <a:rPr lang="ko-KR" altLang="en-US" dirty="0" smtClean="0"/>
              <a:t>표기법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ER </a:t>
            </a:r>
            <a:r>
              <a:rPr lang="ko-KR" altLang="en-US" dirty="0" smtClean="0"/>
              <a:t>다이어그램을 더 축약하여 </a:t>
            </a:r>
            <a:r>
              <a:rPr lang="ko-KR" altLang="en-US" dirty="0" err="1" smtClean="0"/>
              <a:t>쉽게표현하면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Erwin </a:t>
            </a:r>
            <a:r>
              <a:rPr lang="ko-KR" altLang="en-US" dirty="0" smtClean="0"/>
              <a:t>등 소프트웨어에서 사용함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IE </a:t>
            </a:r>
            <a:r>
              <a:rPr lang="ko-KR" altLang="en-US" dirty="0"/>
              <a:t>표기법에서 개체 타입과 속성은 직사각형으로 </a:t>
            </a:r>
            <a:r>
              <a:rPr lang="ko-KR" altLang="en-US" dirty="0" smtClean="0"/>
              <a:t>표현함</a:t>
            </a:r>
            <a:r>
              <a:rPr lang="en-US" altLang="ko-KR" dirty="0" smtClean="0"/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59422" y="50851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Peter Chen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1477" y="2396594"/>
            <a:ext cx="5495242" cy="2450649"/>
            <a:chOff x="660934" y="1640210"/>
            <a:chExt cx="7655482" cy="3061664"/>
          </a:xfrm>
        </p:grpSpPr>
        <p:sp>
          <p:nvSpPr>
            <p:cNvPr id="10" name="직사각형 9"/>
            <p:cNvSpPr/>
            <p:nvPr/>
          </p:nvSpPr>
          <p:spPr>
            <a:xfrm>
              <a:off x="6612341" y="2107067"/>
              <a:ext cx="1704075" cy="420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식별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12341" y="2527144"/>
              <a:ext cx="1704075" cy="1452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속성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67666" y="1640210"/>
              <a:ext cx="1405104" cy="346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엔티티</a:t>
              </a:r>
              <a:r>
                <a:rPr lang="ko-KR" altLang="en-US" sz="1200" dirty="0" smtClean="0"/>
                <a:t> 이름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83196" y="1796813"/>
              <a:ext cx="1787691" cy="428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엔티티</a:t>
              </a:r>
              <a:r>
                <a:rPr lang="ko-KR" altLang="en-US" sz="1200" dirty="0" smtClean="0"/>
                <a:t> 이름</a:t>
              </a:r>
              <a:endParaRPr lang="ko-KR" altLang="en-US" sz="12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60934" y="3641432"/>
              <a:ext cx="1422262" cy="468053"/>
              <a:chOff x="5580112" y="3645024"/>
              <a:chExt cx="1584176" cy="936104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580112" y="3645024"/>
                <a:ext cx="1584176" cy="93610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식별자</a:t>
                </a:r>
                <a:endParaRPr lang="ko-KR" altLang="en-US" sz="1200" dirty="0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" name="타원 16"/>
            <p:cNvSpPr/>
            <p:nvPr/>
          </p:nvSpPr>
          <p:spPr>
            <a:xfrm>
              <a:off x="2274064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80372" y="3641432"/>
              <a:ext cx="1422262" cy="46805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속성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cxnSp>
          <p:nvCxnSpPr>
            <p:cNvPr id="19" name="직선 연결선 18"/>
            <p:cNvCxnSpPr>
              <a:endCxn id="15" idx="0"/>
            </p:cNvCxnSpPr>
            <p:nvPr/>
          </p:nvCxnSpPr>
          <p:spPr>
            <a:xfrm flipH="1">
              <a:off x="1372065" y="2212672"/>
              <a:ext cx="1289133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3" idx="2"/>
              <a:endCxn id="17" idx="0"/>
            </p:cNvCxnSpPr>
            <p:nvPr/>
          </p:nvCxnSpPr>
          <p:spPr>
            <a:xfrm>
              <a:off x="2977042" y="2224985"/>
              <a:ext cx="8153" cy="1416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47016" y="2228438"/>
              <a:ext cx="1144487" cy="1428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49403" y="4355811"/>
              <a:ext cx="1667013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IE </a:t>
              </a:r>
              <a:r>
                <a:rPr lang="ko-KR" altLang="en-US" sz="1200" b="1" dirty="0" smtClean="0"/>
                <a:t>표기법</a:t>
              </a:r>
              <a:endParaRPr lang="ko-KR" alt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57203" y="4355811"/>
              <a:ext cx="2571768" cy="3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Peter  Chen </a:t>
              </a:r>
              <a:r>
                <a:rPr lang="ko-KR" altLang="en-US" sz="1200" b="1" dirty="0" smtClean="0"/>
                <a:t>표기법</a:t>
              </a:r>
              <a:endParaRPr lang="en-US" altLang="ko-KR" sz="1200" b="1" dirty="0" smtClean="0"/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4753372" y="3426621"/>
            <a:ext cx="610716" cy="261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관계는 실선 혹은 점선으로 표기함</a:t>
            </a:r>
            <a:r>
              <a:rPr lang="en-US" altLang="ko-KR" dirty="0" smtClean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6448" y="194884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–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관계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대응수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8" y="2236872"/>
            <a:ext cx="6513864" cy="27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IE </a:t>
            </a:r>
            <a:r>
              <a:rPr lang="ko-KR" altLang="en-US" dirty="0"/>
              <a:t>표기법에서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강한관계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점선으로 표기함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437112"/>
            <a:ext cx="3543300" cy="1552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97" y="4761075"/>
            <a:ext cx="3514725" cy="1209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830" y="6036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60361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IE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표기법의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31260" y="1915300"/>
            <a:ext cx="6481100" cy="1642079"/>
            <a:chOff x="198782" y="1190381"/>
            <a:chExt cx="7685586" cy="2022596"/>
          </a:xfrm>
        </p:grpSpPr>
        <p:sp>
          <p:nvSpPr>
            <p:cNvPr id="10" name="순서도: 판단 9"/>
            <p:cNvSpPr/>
            <p:nvPr/>
          </p:nvSpPr>
          <p:spPr>
            <a:xfrm>
              <a:off x="3199568" y="1310392"/>
              <a:ext cx="1471149" cy="634195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소속</a:t>
              </a:r>
              <a:endParaRPr lang="ko-KR" altLang="en-US" sz="12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670717" y="15845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0" idx="1"/>
            </p:cNvCxnSpPr>
            <p:nvPr/>
          </p:nvCxnSpPr>
          <p:spPr>
            <a:xfrm>
              <a:off x="2516230" y="1627489"/>
              <a:ext cx="6833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4976" y="1320634"/>
              <a:ext cx="39815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24568" y="1284388"/>
              <a:ext cx="446991" cy="3411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1185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62687" y="1190381"/>
              <a:ext cx="1695045" cy="75420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직원</a:t>
              </a:r>
              <a:endParaRPr lang="ko-KR" altLang="en-US" sz="12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198782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부서번호</a:t>
              </a:r>
              <a:endParaRPr lang="ko-KR" altLang="en-US" sz="1200" u="sng" dirty="0"/>
            </a:p>
          </p:txBody>
        </p:sp>
        <p:cxnSp>
          <p:nvCxnSpPr>
            <p:cNvPr id="18" name="직선 연결선 17"/>
            <p:cNvCxnSpPr>
              <a:stCxn id="17" idx="0"/>
              <a:endCxn id="15" idx="2"/>
            </p:cNvCxnSpPr>
            <p:nvPr/>
          </p:nvCxnSpPr>
          <p:spPr>
            <a:xfrm flipV="1">
              <a:off x="903708" y="1944587"/>
              <a:ext cx="765000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4746336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 smtClean="0"/>
                <a:t>직원번호</a:t>
              </a:r>
              <a:endParaRPr lang="ko-KR" altLang="en-US" sz="1200" u="sng" dirty="0"/>
            </a:p>
          </p:txBody>
        </p:sp>
        <p:cxnSp>
          <p:nvCxnSpPr>
            <p:cNvPr id="20" name="직선 연결선 19"/>
            <p:cNvCxnSpPr>
              <a:stCxn id="19" idx="0"/>
              <a:endCxn id="16" idx="2"/>
            </p:cNvCxnSpPr>
            <p:nvPr/>
          </p:nvCxnSpPr>
          <p:spPr>
            <a:xfrm flipV="1">
              <a:off x="5451262" y="1944587"/>
              <a:ext cx="858948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906621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부서이름</a:t>
              </a:r>
              <a:endParaRPr lang="ko-KR" altLang="en-US" sz="1200" dirty="0"/>
            </a:p>
          </p:txBody>
        </p:sp>
        <p:cxnSp>
          <p:nvCxnSpPr>
            <p:cNvPr id="22" name="직선 연결선 21"/>
            <p:cNvCxnSpPr>
              <a:stCxn id="21" idx="0"/>
              <a:endCxn id="15" idx="2"/>
            </p:cNvCxnSpPr>
            <p:nvPr/>
          </p:nvCxnSpPr>
          <p:spPr>
            <a:xfrm flipH="1" flipV="1">
              <a:off x="1668708" y="1944587"/>
              <a:ext cx="942839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474517" y="2451943"/>
              <a:ext cx="1409851" cy="76103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직급</a:t>
              </a:r>
              <a:endParaRPr lang="ko-KR" altLang="en-US" sz="1200" dirty="0"/>
            </a:p>
          </p:txBody>
        </p:sp>
        <p:cxnSp>
          <p:nvCxnSpPr>
            <p:cNvPr id="24" name="직선 연결선 23"/>
            <p:cNvCxnSpPr>
              <a:stCxn id="23" idx="0"/>
              <a:endCxn id="16" idx="2"/>
            </p:cNvCxnSpPr>
            <p:nvPr/>
          </p:nvCxnSpPr>
          <p:spPr>
            <a:xfrm flipH="1" flipV="1">
              <a:off x="6310210" y="1944587"/>
              <a:ext cx="869233" cy="507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92166" y="1714624"/>
              <a:ext cx="116096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포함한다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4081" y="1773993"/>
              <a:ext cx="1209804" cy="341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소속된다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4661872" y="1673100"/>
              <a:ext cx="774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아래쪽 화살표 7"/>
          <p:cNvSpPr/>
          <p:nvPr/>
        </p:nvSpPr>
        <p:spPr>
          <a:xfrm>
            <a:off x="2123728" y="3861048"/>
            <a:ext cx="1245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6768" y="40050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+mn-ea"/>
                <a:ea typeface="+mn-ea"/>
              </a:rPr>
              <a:t>IE </a:t>
            </a:r>
            <a:r>
              <a:rPr lang="ko-KR" altLang="en-US" sz="1600" b="1" dirty="0">
                <a:latin typeface="+mn-ea"/>
                <a:ea typeface="+mn-ea"/>
              </a:rPr>
              <a:t>표기법에서 관계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err="1" smtClean="0">
                <a:latin typeface="+mn-ea"/>
                <a:ea typeface="+mn-ea"/>
              </a:rPr>
              <a:t>약한관계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 smtClean="0">
                <a:latin typeface="+mn-ea"/>
                <a:ea typeface="+mn-ea"/>
              </a:rPr>
              <a:t>식별자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관계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ko-KR" altLang="en-US" sz="1600" b="1" dirty="0" smtClean="0">
                <a:latin typeface="+mn-ea"/>
                <a:ea typeface="+mn-ea"/>
              </a:rPr>
              <a:t>실선으로 </a:t>
            </a:r>
            <a:r>
              <a:rPr lang="ko-KR" altLang="en-US" sz="1600" b="1" dirty="0">
                <a:latin typeface="+mn-ea"/>
                <a:ea typeface="+mn-ea"/>
              </a:rPr>
              <a:t>표기함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r>
              <a:rPr lang="ko-KR" altLang="en-US" dirty="0" smtClean="0"/>
              <a:t>데이터 모델링 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32768"/>
            <a:ext cx="5501804" cy="53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개체 타입의 사상</a:t>
            </a:r>
            <a:endParaRPr lang="en-US" altLang="ko-KR" dirty="0" smtClean="0"/>
          </a:p>
          <a:p>
            <a:r>
              <a:rPr lang="ko-KR" altLang="en-US" dirty="0" smtClean="0"/>
              <a:t>관계 타입의 사상</a:t>
            </a:r>
            <a:endParaRPr lang="en-US" altLang="ko-KR" dirty="0" smtClean="0"/>
          </a:p>
          <a:p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ER </a:t>
            </a:r>
            <a:r>
              <a:rPr lang="ko-KR" altLang="en-US" dirty="0" smtClean="0"/>
              <a:t>모델을 관계 데이터 모델로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완성된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모델은 실제 데이터베이스로 구축하기 위해 논리적 모델링 단계를 거치는데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 사상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이 이루어짐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3" y="2204864"/>
            <a:ext cx="4145944" cy="25922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62" y="2060849"/>
            <a:ext cx="4117246" cy="28631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42611" y="4951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모델과 관계 데이터 모델의 사상 알고리즘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492399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모델을 관계 데이터 모델로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716016" y="4509120"/>
            <a:ext cx="40113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개체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[1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강한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개체 타입 </a:t>
            </a:r>
            <a:r>
              <a:rPr lang="en-US" altLang="ko-KR" sz="1400" dirty="0" smtClean="0"/>
              <a:t> </a:t>
            </a:r>
            <a:r>
              <a:rPr lang="ko-KR" altLang="en-US" sz="1200" b="0" dirty="0" smtClean="0"/>
              <a:t>정규 개체 타입 </a:t>
            </a:r>
            <a:r>
              <a:rPr lang="en-US" altLang="ko-KR" sz="1200" b="0" dirty="0" smtClean="0"/>
              <a:t>E</a:t>
            </a:r>
            <a:r>
              <a:rPr lang="ko-KR" altLang="en-US" sz="1200" b="0" dirty="0" smtClean="0"/>
              <a:t>의 경우 대응하는 릴레이션 </a:t>
            </a:r>
            <a:r>
              <a:rPr lang="en-US" altLang="ko-KR" sz="1200" b="0" dirty="0" smtClean="0"/>
              <a:t>R</a:t>
            </a:r>
            <a:r>
              <a:rPr lang="ko-KR" altLang="en-US" sz="1200" b="0" dirty="0" smtClean="0"/>
              <a:t>을 생성함</a:t>
            </a:r>
            <a:r>
              <a:rPr lang="en-US" altLang="ko-KR" sz="1200" b="0" dirty="0" smtClean="0"/>
              <a:t>.</a:t>
            </a:r>
          </a:p>
          <a:p>
            <a:r>
              <a:rPr lang="en-US" altLang="ko-KR" sz="1400" dirty="0" smtClean="0"/>
              <a:t>[2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약한 개체 타입 </a:t>
            </a:r>
            <a:r>
              <a:rPr lang="en-US" altLang="ko-KR" sz="1400" dirty="0" smtClean="0"/>
              <a:t>: </a:t>
            </a:r>
            <a:r>
              <a:rPr lang="ko-KR" altLang="en-US" sz="1200" b="0" dirty="0" smtClean="0"/>
              <a:t>약한 개체 타입에서 생성된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자신의 키와 함께 강한 개체 타입의 키를 </a:t>
            </a:r>
            <a:r>
              <a:rPr lang="ko-KR" altLang="en-US" sz="1200" b="0" dirty="0" err="1" smtClean="0"/>
              <a:t>외래키로</a:t>
            </a:r>
            <a:r>
              <a:rPr lang="ko-KR" altLang="en-US" sz="1200" b="0" dirty="0" smtClean="0"/>
              <a:t> 사상하여 자신의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구성함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32856"/>
            <a:ext cx="7353300" cy="35718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95350" y="58433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타입의 사상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indent="-257175">
              <a:buNone/>
            </a:pPr>
            <a:r>
              <a:rPr lang="en-US" altLang="ko-KR" dirty="0" smtClean="0"/>
              <a:t>	</a:t>
            </a:r>
          </a:p>
          <a:p>
            <a:pPr indent="-2571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1]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 개체 타입 </a:t>
            </a:r>
            <a:r>
              <a:rPr lang="en-US" altLang="ko-KR" sz="1400" b="0" dirty="0" smtClean="0"/>
              <a:t>E2</a:t>
            </a:r>
            <a:r>
              <a:rPr lang="ko-KR" altLang="en-US" sz="1400" b="0" dirty="0" smtClean="0"/>
              <a:t>를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A4, </a:t>
            </a:r>
            <a:r>
              <a:rPr lang="en-US" altLang="ko-KR" sz="1400" b="0" u="dotted" dirty="0" smtClean="0"/>
              <a:t>KA1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2] </a:t>
            </a:r>
            <a:r>
              <a:rPr lang="ko-KR" altLang="en-US" sz="1400" b="0" dirty="0" smtClean="0"/>
              <a:t>왼쪽 개체 타입 </a:t>
            </a:r>
            <a:r>
              <a:rPr lang="en-US" altLang="ko-KR" sz="1400" b="0" dirty="0" smtClean="0"/>
              <a:t>E1</a:t>
            </a:r>
            <a:r>
              <a:rPr lang="ko-KR" altLang="en-US" sz="1400" b="0" dirty="0" smtClean="0"/>
              <a:t>을 기준으로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dotted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3] </a:t>
            </a:r>
            <a:r>
              <a:rPr lang="ko-KR" altLang="en-US" sz="1400" b="0" dirty="0" smtClean="0"/>
              <a:t>단일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ER</a:t>
            </a:r>
            <a:r>
              <a:rPr lang="ko-KR" altLang="en-US" sz="1400" b="0" dirty="0" smtClean="0"/>
              <a:t>로 모두 통합하여 관계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</a:p>
          <a:p>
            <a:pPr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방법</a:t>
            </a:r>
            <a:r>
              <a:rPr lang="en-US" altLang="ko-KR" sz="1400" b="1" dirty="0" smtClean="0"/>
              <a:t>4] </a:t>
            </a:r>
            <a:r>
              <a:rPr lang="ko-KR" altLang="en-US" sz="1400" b="0" dirty="0" smtClean="0"/>
              <a:t>개체 타입 </a:t>
            </a:r>
            <a:r>
              <a:rPr lang="en-US" altLang="ko-KR" sz="1400" b="0" dirty="0" smtClean="0"/>
              <a:t>E1, E2</a:t>
            </a:r>
            <a:r>
              <a:rPr lang="ko-KR" altLang="en-US" sz="1400" b="0" dirty="0" smtClean="0"/>
              <a:t>와 관계 타입 </a:t>
            </a:r>
            <a:r>
              <a:rPr lang="en-US" altLang="ko-KR" sz="1400" b="0" dirty="0" smtClean="0"/>
              <a:t>R</a:t>
            </a:r>
            <a:r>
              <a:rPr lang="ko-KR" altLang="en-US" sz="1400" b="0" dirty="0" smtClean="0"/>
              <a:t>을 모두 독립된 릴레이션으로 표현한다</a:t>
            </a:r>
            <a:r>
              <a:rPr lang="en-US" altLang="ko-KR" sz="1400" b="0" dirty="0" smtClean="0"/>
              <a:t>.</a:t>
            </a:r>
          </a:p>
          <a:p>
            <a:pPr>
              <a:buNone/>
            </a:pPr>
            <a:r>
              <a:rPr lang="en-US" altLang="ko-KR" sz="1400" b="0" dirty="0" smtClean="0"/>
              <a:t>		E1(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A2)</a:t>
            </a:r>
          </a:p>
          <a:p>
            <a:pPr>
              <a:buNone/>
            </a:pPr>
            <a:r>
              <a:rPr lang="en-US" altLang="ko-KR" sz="1400" b="0" dirty="0" smtClean="0"/>
              <a:t>		R(</a:t>
            </a:r>
            <a:r>
              <a:rPr lang="en-US" altLang="ko-KR" sz="1400" b="0" u="sng" dirty="0" smtClean="0"/>
              <a:t>KA1</a:t>
            </a:r>
            <a:r>
              <a:rPr lang="en-US" altLang="ko-KR" sz="1400" b="0" dirty="0" smtClean="0"/>
              <a:t>, 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sz="1400" b="0" dirty="0" smtClean="0"/>
              <a:t>		E2(</a:t>
            </a:r>
            <a:r>
              <a:rPr lang="en-US" altLang="ko-KR" sz="1400" b="0" u="sng" dirty="0" smtClean="0"/>
              <a:t>KA2</a:t>
            </a:r>
            <a:r>
              <a:rPr lang="en-US" altLang="ko-KR" sz="1400" b="0" dirty="0" smtClean="0"/>
              <a:t>, A4)</a:t>
            </a:r>
            <a:endParaRPr lang="ko-KR" altLang="en-US" sz="1400" b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827584" y="1340769"/>
            <a:ext cx="7272808" cy="1152127"/>
            <a:chOff x="611560" y="2506587"/>
            <a:chExt cx="7776864" cy="1296145"/>
          </a:xfrm>
        </p:grpSpPr>
        <p:grpSp>
          <p:nvGrpSpPr>
            <p:cNvPr id="5" name="그룹 6"/>
            <p:cNvGrpSpPr/>
            <p:nvPr/>
          </p:nvGrpSpPr>
          <p:grpSpPr>
            <a:xfrm>
              <a:off x="611560" y="2506587"/>
              <a:ext cx="1224136" cy="531440"/>
              <a:chOff x="5600437" y="3616044"/>
              <a:chExt cx="1584176" cy="936104"/>
            </a:xfrm>
          </p:grpSpPr>
          <p:sp>
            <p:nvSpPr>
              <p:cNvPr id="20" name="타원 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KA1</a:t>
                </a:r>
                <a:endParaRPr lang="ko-KR" altLang="en-US" sz="1400" dirty="0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611560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A2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67744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E1</a:t>
              </a:r>
              <a:endParaRPr lang="ko-KR" altLang="en-US" sz="1400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23928" y="3284984"/>
              <a:ext cx="1368152" cy="504057"/>
            </a:xfrm>
            <a:prstGeom prst="flowChartDecisio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7" idx="0"/>
            </p:cNvCxnSpPr>
            <p:nvPr/>
          </p:nvCxnSpPr>
          <p:spPr>
            <a:xfrm flipH="1" flipV="1">
              <a:off x="1835696" y="2772307"/>
              <a:ext cx="936104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34"/>
            <p:cNvGrpSpPr/>
            <p:nvPr/>
          </p:nvGrpSpPr>
          <p:grpSpPr>
            <a:xfrm>
              <a:off x="7164288" y="2506587"/>
              <a:ext cx="1224136" cy="531440"/>
              <a:chOff x="5600437" y="3616044"/>
              <a:chExt cx="1584176" cy="936104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600437" y="3616044"/>
                <a:ext cx="1584176" cy="93610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KA2</a:t>
                </a:r>
                <a:endParaRPr lang="ko-KR" altLang="en-US" sz="1400" dirty="0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853630" y="4365104"/>
                <a:ext cx="108012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>
              <a:off x="7164288" y="3271292"/>
              <a:ext cx="1224136" cy="5314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A4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68145" y="3284984"/>
              <a:ext cx="1008111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E2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>
              <a:stCxn id="6" idx="6"/>
              <a:endCxn id="7" idx="1"/>
            </p:cNvCxnSpPr>
            <p:nvPr/>
          </p:nvCxnSpPr>
          <p:spPr>
            <a:xfrm>
              <a:off x="1835696" y="353701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3"/>
              <a:endCxn id="11" idx="2"/>
            </p:cNvCxnSpPr>
            <p:nvPr/>
          </p:nvCxnSpPr>
          <p:spPr>
            <a:xfrm>
              <a:off x="6876256" y="35370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8" idx="2"/>
              <a:endCxn id="12" idx="0"/>
            </p:cNvCxnSpPr>
            <p:nvPr/>
          </p:nvCxnSpPr>
          <p:spPr>
            <a:xfrm flipH="1">
              <a:off x="6372201" y="2772307"/>
              <a:ext cx="792087" cy="51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3"/>
              <a:endCxn id="8" idx="1"/>
            </p:cNvCxnSpPr>
            <p:nvPr/>
          </p:nvCxnSpPr>
          <p:spPr>
            <a:xfrm>
              <a:off x="3275855" y="3537012"/>
              <a:ext cx="648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3"/>
              <a:endCxn id="12" idx="1"/>
            </p:cNvCxnSpPr>
            <p:nvPr/>
          </p:nvCxnSpPr>
          <p:spPr>
            <a:xfrm flipV="1">
              <a:off x="5292080" y="3537012"/>
              <a:ext cx="57606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5576" y="27089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관계 타입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1:1 </a:t>
            </a:r>
            <a:r>
              <a:rPr lang="ko-KR" altLang="en-US" sz="1200" b="0" dirty="0" smtClean="0"/>
              <a:t>관계 타입의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1]~[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까지 모든 유형으로 사상 가능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개체가 가진 정보 유형에 따라 판단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이진 </a:t>
            </a:r>
            <a:r>
              <a:rPr lang="en-US" altLang="ko-KR" dirty="0">
                <a:solidFill>
                  <a:prstClr val="black"/>
                </a:solidFill>
              </a:rPr>
              <a:t>1:N </a:t>
            </a:r>
            <a:r>
              <a:rPr lang="ko-KR" altLang="en-US" dirty="0">
                <a:solidFill>
                  <a:prstClr val="black"/>
                </a:solidFill>
              </a:rPr>
              <a:t>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ko-KR" altLang="en-US" sz="1200" b="0" dirty="0" smtClean="0"/>
              <a:t>      이진 </a:t>
            </a:r>
            <a:r>
              <a:rPr lang="en-US" altLang="ko-KR" sz="1200" b="0" dirty="0"/>
              <a:t>1:N </a:t>
            </a:r>
            <a:r>
              <a:rPr lang="ko-KR" altLang="en-US" sz="1200" b="0" dirty="0"/>
              <a:t>관계 타입의 경우 </a:t>
            </a:r>
            <a:r>
              <a:rPr lang="en-US" altLang="ko-KR" sz="1200" b="0" dirty="0"/>
              <a:t>N</a:t>
            </a:r>
            <a:r>
              <a:rPr lang="ko-KR" altLang="en-US" sz="1200" b="0" dirty="0"/>
              <a:t>의 위치에 따라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1] </a:t>
            </a:r>
            <a:r>
              <a:rPr lang="ko-KR" altLang="en-US" sz="1200" b="0" dirty="0"/>
              <a:t>또는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방법</a:t>
            </a:r>
            <a:r>
              <a:rPr lang="en-US" altLang="ko-KR" sz="1200" b="0" dirty="0"/>
              <a:t>2]</a:t>
            </a:r>
            <a:r>
              <a:rPr lang="ko-KR" altLang="en-US" sz="1200" b="0" dirty="0"/>
              <a:t>의 유형으로 </a:t>
            </a:r>
            <a:r>
              <a:rPr lang="ko-KR" altLang="en-US" sz="1200" b="0" dirty="0" smtClean="0"/>
              <a:t>사상됨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ko-KR" altLang="en-US" sz="1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28164" y="361399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0" y="1916832"/>
            <a:ext cx="6206598" cy="1722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3" y="4869160"/>
            <a:ext cx="6460269" cy="15620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370" y="602364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1:N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관계 타입의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이진 </a:t>
            </a:r>
            <a:r>
              <a:rPr lang="en-US" altLang="ko-KR" dirty="0" smtClean="0"/>
              <a:t>M:N </a:t>
            </a:r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이진 </a:t>
            </a:r>
            <a:r>
              <a:rPr lang="en-US" altLang="ko-KR" sz="1200" b="0" dirty="0" smtClean="0"/>
              <a:t>M:N </a:t>
            </a:r>
            <a:r>
              <a:rPr lang="ko-KR" altLang="en-US" sz="1200" b="0" dirty="0" smtClean="0"/>
              <a:t>관계 타입은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4]</a:t>
            </a:r>
            <a:r>
              <a:rPr lang="ko-KR" altLang="en-US" sz="1200" b="0" dirty="0" smtClean="0"/>
              <a:t>의 유형으로 사상됨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endParaRPr lang="en-US" altLang="ko-KR" sz="1200" b="0" dirty="0"/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6</a:t>
            </a:r>
            <a:r>
              <a:rPr lang="ko-KR" altLang="en-US" dirty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] N</a:t>
            </a:r>
            <a:r>
              <a:rPr lang="ko-KR" altLang="en-US" dirty="0">
                <a:solidFill>
                  <a:prstClr val="black"/>
                </a:solidFill>
              </a:rPr>
              <a:t>진 관계 타입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sz="1200" b="0" dirty="0">
                <a:solidFill>
                  <a:prstClr val="black"/>
                </a:solidFill>
              </a:rPr>
              <a:t>ER </a:t>
            </a:r>
            <a:r>
              <a:rPr lang="ko-KR" altLang="en-US" sz="1200" b="0" dirty="0">
                <a:solidFill>
                  <a:prstClr val="black"/>
                </a:solidFill>
              </a:rPr>
              <a:t>모델의 차수가 </a:t>
            </a:r>
            <a:r>
              <a:rPr lang="en-US" altLang="ko-KR" sz="1200" b="0" dirty="0">
                <a:solidFill>
                  <a:prstClr val="black"/>
                </a:solidFill>
              </a:rPr>
              <a:t>3 </a:t>
            </a:r>
            <a:r>
              <a:rPr lang="ko-KR" altLang="en-US" sz="1200" b="0" dirty="0">
                <a:solidFill>
                  <a:prstClr val="black"/>
                </a:solidFill>
              </a:rPr>
              <a:t>이상인 다진 관계 타입의 경우 </a:t>
            </a:r>
            <a:r>
              <a:rPr lang="en-US" altLang="ko-KR" sz="1200" b="0" dirty="0">
                <a:solidFill>
                  <a:prstClr val="black"/>
                </a:solidFill>
              </a:rPr>
              <a:t>[</a:t>
            </a:r>
            <a:r>
              <a:rPr lang="ko-KR" altLang="en-US" sz="1200" b="0" dirty="0">
                <a:solidFill>
                  <a:prstClr val="black"/>
                </a:solidFill>
              </a:rPr>
              <a:t>방법</a:t>
            </a:r>
            <a:r>
              <a:rPr lang="en-US" altLang="ko-KR" sz="1200" b="0" dirty="0">
                <a:solidFill>
                  <a:prstClr val="black"/>
                </a:solidFill>
              </a:rPr>
              <a:t>4]</a:t>
            </a:r>
            <a:r>
              <a:rPr lang="ko-KR" altLang="en-US" sz="1200" b="0" dirty="0">
                <a:solidFill>
                  <a:prstClr val="black"/>
                </a:solidFill>
              </a:rPr>
              <a:t>의 유형으로 사상된다</a:t>
            </a:r>
            <a:r>
              <a:rPr lang="en-US" altLang="ko-KR" sz="1200" b="0" dirty="0">
                <a:solidFill>
                  <a:prstClr val="black"/>
                </a:solidFill>
              </a:rPr>
              <a:t>.</a:t>
            </a:r>
            <a:endParaRPr lang="ko-KR" altLang="en-US" sz="1200" b="0" dirty="0">
              <a:solidFill>
                <a:prstClr val="black"/>
              </a:solidFill>
            </a:endParaRPr>
          </a:p>
          <a:p>
            <a:pPr>
              <a:buNone/>
            </a:pPr>
            <a:endParaRPr lang="ko-KR" altLang="en-US" sz="12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904656" cy="1715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121"/>
            <a:ext cx="6048672" cy="17477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9592" y="33778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611944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진 관계 타입의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다중값</a:t>
            </a:r>
            <a:r>
              <a:rPr lang="ko-KR" altLang="en-US" dirty="0" smtClean="0"/>
              <a:t> 속성의 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[7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속성의 개수를 알 수 없는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1]</a:t>
            </a:r>
            <a:r>
              <a:rPr lang="ko-KR" altLang="en-US" sz="1200" b="0" dirty="0" smtClean="0"/>
              <a:t>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속성의 개수가 제한적으로 정해지는 경우 </a:t>
            </a: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방법</a:t>
            </a:r>
            <a:r>
              <a:rPr lang="en-US" altLang="ko-KR" sz="1200" b="0" dirty="0" smtClean="0"/>
              <a:t>2]</a:t>
            </a:r>
            <a:r>
              <a:rPr lang="ko-KR" altLang="en-US" sz="1200" b="0" dirty="0" smtClean="0"/>
              <a:t>를 사용함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5943" y="289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개수에 따른 사상 방법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5943" y="602128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다중값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속성의 사상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3" y="1126074"/>
            <a:ext cx="5911180" cy="17268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5" y="4288079"/>
            <a:ext cx="5181177" cy="168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7835404" cy="31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2" y="1052736"/>
            <a:ext cx="7304162" cy="55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pic>
        <p:nvPicPr>
          <p:cNvPr id="4" name="_x95414072" descr="EMB000002c420c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7" y="1196752"/>
            <a:ext cx="5904656" cy="46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대괄호 4"/>
          <p:cNvSpPr/>
          <p:nvPr/>
        </p:nvSpPr>
        <p:spPr>
          <a:xfrm>
            <a:off x="6516216" y="1196752"/>
            <a:ext cx="144016" cy="2736304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오른쪽 대괄호 5"/>
          <p:cNvSpPr/>
          <p:nvPr/>
        </p:nvSpPr>
        <p:spPr>
          <a:xfrm>
            <a:off x="6516216" y="4365104"/>
            <a:ext cx="144016" cy="864096"/>
          </a:xfrm>
          <a:prstGeom prst="righ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27584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중요성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24208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건물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소프트웨어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56636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지반 설계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데이터베이스 설계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en-US" altLang="ko-KR" dirty="0" smtClean="0"/>
          </a:p>
          <a:p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마당서점 설계 실습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에 접속하여 테이블 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CC"/>
                </a:solidFill>
              </a:rPr>
              <a:t>(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여기서 잠깐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rgbClr val="0000CC"/>
                </a:solidFill>
              </a:rPr>
              <a:t>Erwin (http://erwin.com) 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데이터모델링 도구는 은 미국 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CA Technologies 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회사에서 만든 제품으로 시험용 버전은 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Community Edition 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을 제공한다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. 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교재는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0" dirty="0" smtClean="0">
                <a:solidFill>
                  <a:srgbClr val="FF0000"/>
                </a:solidFill>
              </a:rPr>
              <a:t>Erwin r9 Community Edition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으로 작성되었다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.</a:t>
            </a:r>
            <a:r>
              <a:rPr lang="ko-KR" altLang="en-US" sz="1400" b="0" dirty="0">
                <a:solidFill>
                  <a:srgbClr val="0000CC"/>
                </a:solidFill>
              </a:rPr>
              <a:t> </a:t>
            </a:r>
            <a:r>
              <a:rPr lang="ko-KR" altLang="en-US" sz="1400" b="0" dirty="0" smtClean="0">
                <a:solidFill>
                  <a:srgbClr val="0000CC"/>
                </a:solidFill>
              </a:rPr>
              <a:t>무료이나 유효기간이 있어서 일정시간이 지나면 다시 다운 </a:t>
            </a:r>
            <a:r>
              <a:rPr lang="ko-KR" altLang="en-US" sz="1400" b="0" dirty="0" err="1" smtClean="0">
                <a:solidFill>
                  <a:srgbClr val="0000CC"/>
                </a:solidFill>
              </a:rPr>
              <a:t>받아야한다</a:t>
            </a:r>
            <a:r>
              <a:rPr lang="en-US" altLang="ko-KR" sz="1400" b="0" dirty="0" smtClean="0">
                <a:solidFill>
                  <a:srgbClr val="00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err="1"/>
              <a:t>ERwin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 모델링을 하기 위한 프로그램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IE </a:t>
            </a:r>
            <a:r>
              <a:rPr lang="ko-KR" altLang="en-US" sz="1400" dirty="0" smtClean="0"/>
              <a:t>표기법을 지원함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6455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6455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도서단가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446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48653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8653" y="2307634"/>
            <a:ext cx="1296144" cy="105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도서번호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(FK)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주문일자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주문금액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834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02598" y="2400396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6614" y="2256380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83278" y="2310100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786726" y="2311244"/>
            <a:ext cx="161779" cy="213593"/>
            <a:chOff x="5076056" y="5517232"/>
            <a:chExt cx="161779" cy="213593"/>
          </a:xfrm>
          <a:scene3d>
            <a:camera prst="orthographicFront">
              <a:rot lat="0" lon="0" rev="10800000"/>
            </a:camera>
            <a:lightRig rig="threePt" dir="t"/>
          </a:scene3d>
        </p:grpSpPr>
        <p:cxnSp>
          <p:nvCxnSpPr>
            <p:cNvPr id="14" name="직선 연결선 1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5266894" y="2417540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19022" y="2273524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442165" y="2327244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66894" y="2328388"/>
            <a:ext cx="161779" cy="213593"/>
            <a:chOff x="5076056" y="5517232"/>
            <a:chExt cx="161779" cy="213593"/>
          </a:xfrm>
          <a:scene3d>
            <a:camera prst="orthographicFront">
              <a:rot lat="0" lon="0" rev="21594000"/>
            </a:camera>
            <a:lightRig rig="threePt" dir="t"/>
          </a:scene3d>
        </p:grpSpPr>
        <p:cxnSp>
          <p:nvCxnSpPr>
            <p:cNvPr id="23" name="직선 연결선 22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6563039" y="1968349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고객번호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63039" y="2307635"/>
            <a:ext cx="1296144" cy="884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91030" y="1680316"/>
            <a:ext cx="492443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고객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625494" y="3975047"/>
            <a:ext cx="1337144" cy="6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97949" y="4345381"/>
            <a:ext cx="0" cy="3073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201558" y="3470991"/>
            <a:ext cx="184769" cy="1959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2220608" y="3264492"/>
            <a:ext cx="161779" cy="213593"/>
            <a:chOff x="5076056" y="5517232"/>
            <a:chExt cx="161779" cy="213593"/>
          </a:xfrm>
          <a:scene3d>
            <a:camera prst="orthographicFront">
              <a:rot lat="0" lon="0" rev="16200000"/>
            </a:camera>
            <a:lightRig rig="threePt" dir="t"/>
          </a:scene3d>
        </p:grpSpPr>
        <p:cxnSp>
          <p:nvCxnSpPr>
            <p:cNvPr id="34" name="직선 연결선 33"/>
            <p:cNvCxnSpPr/>
            <p:nvPr/>
          </p:nvCxnSpPr>
          <p:spPr>
            <a:xfrm>
              <a:off x="5076056" y="5627080"/>
              <a:ext cx="161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076056" y="5517232"/>
              <a:ext cx="161779" cy="109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5076056" y="5627080"/>
              <a:ext cx="161779" cy="103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1306455" y="4642170"/>
            <a:ext cx="1296144" cy="33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출판사이름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6455" y="4981456"/>
            <a:ext cx="1296144" cy="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담당자이름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6" y="4354137"/>
            <a:ext cx="646331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출판사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2438" y="574972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8236"/>
            <a:ext cx="8064896" cy="462716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Data Modeler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26" name="Picture 2" descr="C:\Documents and Settings\Administrator\바탕 화면\DB_개론과_실습_강의교안_제작\04. 캡처 이미지\6장 이미지\ch06_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799" y="1700808"/>
            <a:ext cx="2322212" cy="3024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5536" y="1206536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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Documents and Settings\Administrator\바탕 화면\DB_개론과_실습_강의교안_제작\04. 캡처 이미지\6장 이미지\ch06_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337" y="1678938"/>
            <a:ext cx="5379711" cy="376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87924" y="126195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 2"/>
              </a:rPr>
              <a:t></a:t>
            </a:r>
            <a:endParaRPr lang="ko-KR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8718" y="1155175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 err="1" smtClean="0">
                <a:latin typeface="+mj-ea"/>
                <a:ea typeface="+mj-ea"/>
              </a:rPr>
              <a:t>ERwin</a:t>
            </a:r>
            <a:r>
              <a:rPr lang="ko-KR" altLang="en-US" sz="1600" b="1" dirty="0" smtClean="0">
                <a:latin typeface="+mj-ea"/>
                <a:ea typeface="+mj-ea"/>
              </a:rPr>
              <a:t>의 기본 화면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861048"/>
            <a:ext cx="1296144" cy="144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/>
          </p:cNvSpPr>
          <p:nvPr/>
        </p:nvSpPr>
        <p:spPr>
          <a:xfrm>
            <a:off x="5672618" y="1681492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메뉴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3029" y="1675539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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8587413" y="1972436"/>
            <a:ext cx="556587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툴바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23795" y="196648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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>
            <a:spLocks/>
          </p:cNvSpPr>
          <p:nvPr/>
        </p:nvSpPr>
        <p:spPr>
          <a:xfrm>
            <a:off x="5719788" y="3149944"/>
            <a:ext cx="1533050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다이어그램 작성 영역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6566" y="3165643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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>
            <a:spLocks/>
          </p:cNvSpPr>
          <p:nvPr/>
        </p:nvSpPr>
        <p:spPr>
          <a:xfrm>
            <a:off x="3434730" y="3861048"/>
            <a:ext cx="979099" cy="2724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모델 탐색기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6437" y="3873070"/>
            <a:ext cx="432048" cy="2880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sym typeface="Wingdings 2"/>
              </a:rPr>
              <a:t>               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화면 및 툴 둘러보기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툴바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itchFamily="2" charset="2"/>
              <a:buChar char=""/>
            </a:pPr>
            <a:r>
              <a:rPr lang="ko-KR" altLang="en-US" sz="1200" dirty="0" smtClean="0"/>
              <a:t>개체 </a:t>
            </a:r>
            <a:r>
              <a:rPr lang="en-US" altLang="ko-KR" sz="1200" dirty="0" smtClean="0"/>
              <a:t>: </a:t>
            </a:r>
            <a:r>
              <a:rPr lang="ko-KR" altLang="en-US" sz="1200" b="0" dirty="0" smtClean="0"/>
              <a:t>개체 타입의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식별자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속성을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"/>
            </a:pPr>
            <a:r>
              <a:rPr lang="en-US" altLang="ko-KR" sz="1200" dirty="0" smtClean="0"/>
              <a:t>SUB </a:t>
            </a:r>
            <a:r>
              <a:rPr lang="ko-KR" altLang="en-US" sz="1200" dirty="0" smtClean="0"/>
              <a:t>타입 </a:t>
            </a:r>
            <a:r>
              <a:rPr lang="en-US" altLang="ko-KR" sz="1200" dirty="0" smtClean="0"/>
              <a:t>: </a:t>
            </a:r>
            <a:r>
              <a:rPr lang="en-US" altLang="ko-KR" sz="1200" b="0" dirty="0" smtClean="0"/>
              <a:t>ISA </a:t>
            </a:r>
            <a:r>
              <a:rPr lang="ko-KR" altLang="en-US" sz="1200" b="0" dirty="0" smtClean="0"/>
              <a:t>모델의 슈퍼클래스와 서브클래스처럼 부모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관계에서 자식 개체가 서로 배타적인 관계를 가지는 여러 서브 개체 타입을 표현함</a:t>
            </a:r>
            <a:r>
              <a:rPr lang="en-US" altLang="ko-KR" sz="1200" b="0" dirty="0" smtClean="0"/>
              <a:t>.</a:t>
            </a:r>
          </a:p>
          <a:p>
            <a:pPr algn="just">
              <a:buFont typeface="Wingdings" pitchFamily="2" charset="2"/>
              <a:buChar char=""/>
            </a:pPr>
            <a:r>
              <a:rPr lang="en-US" altLang="ko-KR" sz="1200" dirty="0" smtClean="0"/>
              <a:t>1:N(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N:M(</a:t>
            </a:r>
            <a:r>
              <a:rPr lang="ko-KR" altLang="en-US" sz="1200" dirty="0" smtClean="0"/>
              <a:t>식별</a:t>
            </a:r>
            <a:r>
              <a:rPr lang="en-US" altLang="ko-KR" sz="1200" dirty="0" smtClean="0"/>
              <a:t>), 1:N(</a:t>
            </a:r>
            <a:r>
              <a:rPr lang="ko-KR" altLang="en-US" sz="1200" dirty="0" err="1" smtClean="0"/>
              <a:t>비식별</a:t>
            </a:r>
            <a:r>
              <a:rPr lang="en-US" altLang="ko-KR" sz="1200" dirty="0" smtClean="0"/>
              <a:t>) : </a:t>
            </a:r>
            <a:r>
              <a:rPr lang="en-US" altLang="ko-KR" sz="1200" b="0" dirty="0" smtClean="0"/>
              <a:t>1, N, M</a:t>
            </a:r>
            <a:r>
              <a:rPr lang="ko-KR" altLang="en-US" sz="1200" b="0" dirty="0" smtClean="0"/>
              <a:t>은 두 개체 간의 관계에서 관계 </a:t>
            </a:r>
            <a:r>
              <a:rPr lang="ko-KR" altLang="en-US" sz="1200" b="0" dirty="0" err="1" smtClean="0"/>
              <a:t>대응수를</a:t>
            </a:r>
            <a:r>
              <a:rPr lang="ko-KR" altLang="en-US" sz="1200" b="0" dirty="0" smtClean="0"/>
              <a:t> 말함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식별 관계는 두 개체가 부모</a:t>
            </a:r>
            <a:r>
              <a:rPr lang="en-US" altLang="ko-KR" sz="1200" b="0" dirty="0" smtClean="0"/>
              <a:t>(1), </a:t>
            </a:r>
            <a:r>
              <a:rPr lang="ko-KR" altLang="en-US" sz="1200" b="0" dirty="0" smtClean="0"/>
              <a:t>자식</a:t>
            </a:r>
            <a:r>
              <a:rPr lang="en-US" altLang="ko-KR" sz="1200" b="0" dirty="0" smtClean="0"/>
              <a:t>(N) </a:t>
            </a:r>
            <a:r>
              <a:rPr lang="ko-KR" altLang="en-US" sz="1200" b="0" dirty="0" smtClean="0"/>
              <a:t>관계일 때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되거나 </a:t>
            </a:r>
            <a:r>
              <a:rPr lang="ko-KR" altLang="en-US" sz="1200" b="0" dirty="0" err="1" smtClean="0"/>
              <a:t>기본키의</a:t>
            </a:r>
            <a:r>
              <a:rPr lang="ko-KR" altLang="en-US" sz="1200" b="0" dirty="0" smtClean="0"/>
              <a:t> 구성원으로 사용되는 관계로 실선으로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비식별</a:t>
            </a:r>
            <a:r>
              <a:rPr lang="ko-KR" altLang="en-US" sz="1200" b="0" dirty="0" smtClean="0"/>
              <a:t> 관계는 부모의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자식의 </a:t>
            </a:r>
            <a:r>
              <a:rPr lang="ko-KR" altLang="en-US" sz="1200" b="0" dirty="0" err="1" smtClean="0"/>
              <a:t>기본키가</a:t>
            </a:r>
            <a:r>
              <a:rPr lang="ko-KR" altLang="en-US" sz="1200" b="0" dirty="0" smtClean="0"/>
              <a:t> 아닌 속성의 일부로 전이되는 관계로 점선으로 나타냄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관계의 필수</a:t>
            </a:r>
            <a:r>
              <a:rPr lang="en-US" altLang="ko-KR" sz="1200" b="0" dirty="0" smtClean="0"/>
              <a:t>(1)</a:t>
            </a:r>
            <a:r>
              <a:rPr lang="ko-KR" altLang="en-US" sz="1200" b="0" dirty="0" smtClean="0"/>
              <a:t>와 선택</a:t>
            </a:r>
            <a:r>
              <a:rPr lang="en-US" altLang="ko-KR" sz="1200" b="0" dirty="0" smtClean="0"/>
              <a:t>(0)</a:t>
            </a:r>
            <a:r>
              <a:rPr lang="ko-KR" altLang="en-US" sz="1200" b="0" dirty="0" smtClean="0"/>
              <a:t>은 관계선의 옵션을 통해 선택할 수 있음</a:t>
            </a:r>
            <a:r>
              <a:rPr lang="en-US" altLang="ko-KR" sz="1200" b="0" dirty="0" smtClean="0"/>
              <a:t>. </a:t>
            </a:r>
            <a:endParaRPr lang="ko-KR" altLang="en-US" sz="1200" b="0" dirty="0"/>
          </a:p>
        </p:txBody>
      </p:sp>
      <p:pic>
        <p:nvPicPr>
          <p:cNvPr id="2051" name="Picture 3" descr="C:\Documents and Settings\Administrator\바탕 화면\DB_개론과_실습_강의교안_제작\04. 캡처 이미지\6장 이미지\ch06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3151136" cy="792089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flipH="1">
            <a:off x="1354842" y="2455831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8574" y="2849614"/>
            <a:ext cx="492444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개체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430" y="3327375"/>
            <a:ext cx="88197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SUB </a:t>
            </a:r>
            <a:r>
              <a:rPr lang="ko-KR" altLang="en-US" sz="1200" dirty="0" smtClean="0">
                <a:latin typeface="+mn-ea"/>
              </a:rPr>
              <a:t>타입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(ISA)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0194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1082" y="2884459"/>
            <a:ext cx="875561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9536" y="3334785"/>
            <a:ext cx="93166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N:M (</a:t>
            </a:r>
            <a:r>
              <a:rPr lang="ko-KR" altLang="en-US" sz="1200" dirty="0" smtClean="0">
                <a:latin typeface="+mn-ea"/>
              </a:rPr>
              <a:t>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209" y="2887879"/>
            <a:ext cx="1029449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1:N (</a:t>
            </a:r>
            <a:r>
              <a:rPr lang="ko-KR" altLang="en-US" sz="1200" dirty="0" err="1" smtClean="0">
                <a:latin typeface="+mn-ea"/>
              </a:rPr>
              <a:t>비식별</a:t>
            </a:r>
            <a:r>
              <a:rPr lang="en-US" altLang="ko-KR" sz="1200" dirty="0" smtClean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194942" y="2507116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79365" y="2455831"/>
            <a:ext cx="794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34866" y="2527839"/>
            <a:ext cx="794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en-US" altLang="ko-KR" dirty="0" err="1" smtClean="0"/>
              <a:t>ERwin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실습을 위한 기본 환경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목적과 대상에 맞는 모델</a:t>
            </a:r>
            <a:r>
              <a:rPr lang="en-US" altLang="ko-KR" dirty="0" smtClean="0"/>
              <a:t>, DBMS, </a:t>
            </a:r>
            <a:r>
              <a:rPr lang="ko-KR" altLang="en-US" dirty="0" smtClean="0"/>
              <a:t>표기법을 선택해야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환경 설정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341</a:t>
            </a:r>
            <a:r>
              <a:rPr lang="ko-KR" altLang="en-US" dirty="0" smtClean="0"/>
              <a:t>쪽</a:t>
            </a:r>
            <a:r>
              <a:rPr lang="en-US" altLang="ko-KR" dirty="0" smtClean="0"/>
              <a:t>~345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>)</a:t>
            </a:r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/>
              <a:t>모델 타입</a:t>
            </a:r>
            <a:r>
              <a:rPr lang="en-US" altLang="ko-KR" sz="1400" dirty="0"/>
              <a:t>, DBMS </a:t>
            </a:r>
            <a:r>
              <a:rPr lang="ko-KR" altLang="en-US" sz="1400" dirty="0" smtClean="0"/>
              <a:t>선택하기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en-US" altLang="ko-KR" sz="1400" dirty="0"/>
              <a:t>IE </a:t>
            </a:r>
            <a:r>
              <a:rPr lang="ko-KR" altLang="en-US" sz="1400" dirty="0"/>
              <a:t>표기법으로 </a:t>
            </a:r>
            <a:r>
              <a:rPr lang="ko-KR" altLang="en-US" sz="1400" dirty="0" smtClean="0"/>
              <a:t>변경하기</a:t>
            </a:r>
            <a:endParaRPr lang="en-US" altLang="ko-KR" sz="1400" dirty="0" smtClean="0"/>
          </a:p>
          <a:p>
            <a:pPr marL="495300" lvl="1" indent="-2286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</a:pPr>
            <a:r>
              <a:rPr lang="ko-KR" altLang="en-US" sz="1400" dirty="0" err="1"/>
              <a:t>툴바에</a:t>
            </a:r>
            <a:r>
              <a:rPr lang="ko-KR" altLang="en-US" sz="1400" dirty="0"/>
              <a:t> 메뉴 추가하기</a:t>
            </a:r>
            <a:r>
              <a:rPr lang="en-US" altLang="ko-KR" sz="1400" dirty="0"/>
              <a:t>(</a:t>
            </a:r>
            <a:r>
              <a:rPr lang="ko-KR" altLang="en-US" sz="1400" dirty="0"/>
              <a:t>선택사항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71881"/>
              </p:ext>
            </p:extLst>
          </p:nvPr>
        </p:nvGraphicFramePr>
        <p:xfrm>
          <a:off x="941213" y="1991571"/>
          <a:ext cx="6655124" cy="82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15"/>
                <a:gridCol w="1368152"/>
                <a:gridCol w="4104457"/>
              </a:tblGrid>
              <a:tr h="234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타입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Logical/Physical</a:t>
                      </a:r>
                      <a:endParaRPr lang="ko-KR" altLang="en-US" sz="1200" b="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새로만들때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File -&gt; New -&gt; Type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IE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표기법</a:t>
                      </a:r>
                      <a:endParaRPr lang="ko-KR" altLang="en-US" sz="1200" b="0" kern="0" spc="0" dirty="0" smtClean="0">
                        <a:solidFill>
                          <a:srgbClr val="00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 -&gt; Properties -&gt; Notation</a:t>
                      </a:r>
                      <a:r>
                        <a:rPr lang="en-US" altLang="ko-KR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변경</a:t>
                      </a:r>
                      <a:endParaRPr lang="ko-KR" altLang="en-US" sz="1200" b="0" kern="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16288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6-13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Erwin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실습을 위한 기본 환경 설정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논리적 모델링</a:t>
            </a: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마당서점의 요구사항 분석 후 개체 만들기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 smtClean="0">
                <a:latin typeface="+mn-ea"/>
              </a:rPr>
              <a:t>개체 간 관계 표현하기 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 smtClean="0">
              <a:latin typeface="+mn-ea"/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1911474"/>
            <a:ext cx="2952327" cy="1165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78900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개체 생성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3600400" cy="20711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913" y="3573016"/>
            <a:ext cx="3612503" cy="2070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81189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6-53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출판사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개체의 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(1:N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비식별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9728" y="5670083"/>
            <a:ext cx="3722712" cy="58932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6-54 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 개체의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관계 설정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(N:M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400" dirty="0">
                <a:latin typeface="+mn-ea"/>
              </a:rPr>
              <a:t>N:M </a:t>
            </a:r>
            <a:r>
              <a:rPr lang="ko-KR" altLang="en-US" sz="1400" dirty="0">
                <a:latin typeface="+mn-ea"/>
              </a:rPr>
              <a:t>관계 </a:t>
            </a:r>
            <a:r>
              <a:rPr lang="ko-KR" altLang="en-US" sz="1400" dirty="0" smtClean="0">
                <a:latin typeface="+mn-ea"/>
              </a:rPr>
              <a:t>해소하기</a:t>
            </a: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 smtClean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endParaRPr lang="en-US" altLang="ko-KR" sz="1400" dirty="0">
              <a:latin typeface="+mn-ea"/>
            </a:endParaRPr>
          </a:p>
          <a:p>
            <a:pPr marL="6096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dirty="0" smtClean="0">
                <a:latin typeface="+mn-ea"/>
              </a:rPr>
              <a:t>식별 </a:t>
            </a:r>
            <a:r>
              <a:rPr lang="ko-KR" altLang="en-US" sz="1400" dirty="0">
                <a:latin typeface="+mn-ea"/>
              </a:rPr>
              <a:t>관계 및 관계 대응 수 변경하기</a:t>
            </a:r>
            <a:endParaRPr lang="en-US" altLang="ko-KR" sz="14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0" y="1488420"/>
            <a:ext cx="4242276" cy="2118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5886" y="15227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6-55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N:M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해소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54" y="4009581"/>
            <a:ext cx="3960439" cy="23525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08" y="3026132"/>
            <a:ext cx="3109424" cy="3715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4605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6-57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간 식별 관계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마당서점 설계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smtClean="0"/>
              <a:t>도메인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도메인이란 속성이 가질 수 있는 값을 정의하는 </a:t>
            </a:r>
            <a:r>
              <a:rPr lang="ko-KR" altLang="en-US" sz="1400" dirty="0" smtClean="0"/>
              <a:t>것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다이어그램이 완성 후 도메인을 정의함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8330" y="38495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6-17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정의표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2" y="1511357"/>
            <a:ext cx="3090507" cy="2321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0" y="4168071"/>
            <a:ext cx="4940055" cy="2126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97" y="1501231"/>
            <a:ext cx="3437588" cy="4050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63552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도메인 정의표에 따라 생성한 도메인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9811" y="565099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도메인별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데이터 타입 설정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smtClean="0"/>
              <a:t>마당서점의 물리적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 불러오기</a:t>
            </a:r>
            <a:r>
              <a:rPr lang="en-US" altLang="ko-KR" sz="1400" dirty="0" smtClean="0"/>
              <a:t> : [File] –[Open] </a:t>
            </a:r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en-US" altLang="ko-KR" sz="1400" dirty="0" smtClean="0"/>
              <a:t>Physical </a:t>
            </a:r>
            <a:r>
              <a:rPr lang="ko-KR" altLang="en-US" sz="1400" dirty="0" smtClean="0"/>
              <a:t>타입으로 변경하기 </a:t>
            </a:r>
            <a:r>
              <a:rPr lang="en-US" altLang="ko-KR" sz="1400" dirty="0" smtClean="0"/>
              <a:t>: [View] – [Physical Model]</a:t>
            </a:r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>
              <a:buFont typeface="+mj-ea"/>
              <a:buAutoNum type="circleNumDbPlain"/>
            </a:pPr>
            <a:endParaRPr lang="en-US" altLang="ko-KR" sz="1400" dirty="0"/>
          </a:p>
          <a:p>
            <a:pPr>
              <a:buFont typeface="+mj-ea"/>
              <a:buAutoNum type="circleNumDbPlain"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  <a:p>
            <a:pPr>
              <a:buFont typeface="Wingdings" pitchFamily="2" charset="2"/>
              <a:buChar char=""/>
            </a:pPr>
            <a:endParaRPr lang="en-US" altLang="ko-KR" sz="1400" dirty="0"/>
          </a:p>
          <a:p>
            <a:pPr>
              <a:buFont typeface="Wingdings" pitchFamily="2" charset="2"/>
              <a:buChar char=""/>
            </a:pP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5837" y="52040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모델 타입의 변경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165714"/>
            <a:ext cx="5536749" cy="2991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0148"/>
            <a:ext cx="5871333" cy="40969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ea"/>
              <a:buAutoNum type="circleNumDbPlain" startAt="3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r>
              <a:rPr lang="ko-KR" altLang="en-US" dirty="0" err="1" smtClean="0"/>
              <a:t>컬럼의</a:t>
            </a:r>
            <a:r>
              <a:rPr lang="ko-KR" altLang="en-US" dirty="0" smtClean="0"/>
              <a:t> 속성 확인하기</a:t>
            </a:r>
            <a:endParaRPr lang="en-US" altLang="ko-KR" dirty="0" smtClean="0"/>
          </a:p>
          <a:p>
            <a:pPr>
              <a:buFont typeface="+mj-ea"/>
              <a:buAutoNum type="circleNumDbPlain" startAt="3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4248472" cy="2391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16091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컬럼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속성 확인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데이터 모델링의 개념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8446" y="1242447"/>
            <a:ext cx="3836002" cy="4447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0048" y="148903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780897" y="3861048"/>
            <a:ext cx="2160240" cy="18024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292233" y="2240868"/>
            <a:ext cx="1348574" cy="252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2423" y="249289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정보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3292231" y="4516045"/>
            <a:ext cx="1351776" cy="2497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61293" y="4768074"/>
            <a:ext cx="15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로 구현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33152" y="1844824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847060" y="1772816"/>
            <a:ext cx="1250351" cy="504056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관계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03312" y="2708920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개체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3"/>
            <a:endCxn id="12" idx="1"/>
          </p:cNvCxnSpPr>
          <p:nvPr/>
        </p:nvCxnSpPr>
        <p:spPr>
          <a:xfrm>
            <a:off x="6270997" y="2024844"/>
            <a:ext cx="57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2235" y="2273464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23659" y="1513359"/>
            <a:ext cx="2154757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개념적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(ER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2433" y="3735664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36449" y="4163461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1 </a:t>
            </a:r>
            <a:r>
              <a:rPr lang="en-US" altLang="ko-KR" sz="1400" dirty="0"/>
              <a:t>(</a:t>
            </a:r>
            <a:r>
              <a:rPr lang="ko-KR" altLang="en-US" sz="1400" u="sng" dirty="0"/>
              <a:t>속성</a:t>
            </a:r>
            <a:r>
              <a:rPr lang="en-US" altLang="ko-KR" sz="1400" u="sng" dirty="0"/>
              <a:t>1</a:t>
            </a:r>
            <a:r>
              <a:rPr lang="en-US" altLang="ko-KR" sz="1400" dirty="0"/>
              <a:t>,</a:t>
            </a:r>
            <a:r>
              <a:rPr lang="ko-KR" altLang="en-US" sz="1400" dirty="0"/>
              <a:t>속성</a:t>
            </a:r>
            <a:r>
              <a:rPr lang="en-US" altLang="ko-KR" sz="1400" dirty="0"/>
              <a:t>2,</a:t>
            </a:r>
            <a:r>
              <a:rPr lang="ko-KR" altLang="en-US" sz="1400" dirty="0"/>
              <a:t>속성</a:t>
            </a:r>
            <a:r>
              <a:rPr lang="en-US" altLang="ko-KR" sz="1400" dirty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42298" y="4542551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2 </a:t>
            </a:r>
            <a:r>
              <a:rPr lang="en-US" altLang="ko-KR" sz="1400" dirty="0"/>
              <a:t>(</a:t>
            </a:r>
            <a:r>
              <a:rPr lang="ko-KR" altLang="en-US" sz="1400" u="sng" dirty="0"/>
              <a:t>속성</a:t>
            </a:r>
            <a:r>
              <a:rPr lang="en-US" altLang="ko-KR" sz="1400" u="sng" dirty="0"/>
              <a:t>1</a:t>
            </a:r>
            <a:r>
              <a:rPr lang="en-US" altLang="ko-KR" sz="1400" dirty="0"/>
              <a:t>,</a:t>
            </a:r>
            <a:r>
              <a:rPr lang="ko-KR" altLang="en-US" sz="1400" dirty="0"/>
              <a:t>속성</a:t>
            </a:r>
            <a:r>
              <a:rPr lang="en-US" altLang="ko-KR" sz="1400" dirty="0"/>
              <a:t>2,</a:t>
            </a:r>
            <a:r>
              <a:rPr lang="ko-KR" altLang="en-US" sz="1400" dirty="0"/>
              <a:t>속성</a:t>
            </a:r>
            <a:r>
              <a:rPr lang="en-US" altLang="ko-KR" sz="1400" dirty="0"/>
              <a:t>3)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130130" y="3764657"/>
            <a:ext cx="228780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논리적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관계 데이터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6554376" y="3291683"/>
            <a:ext cx="223587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0632" y="3017091"/>
            <a:ext cx="114165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일치해야 함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0074" y="3920424"/>
            <a:ext cx="12618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HY엽서L" pitchFamily="18" charset="-127"/>
                <a:ea typeface="HY엽서L" pitchFamily="18" charset="-127"/>
              </a:rPr>
              <a:t>데이터베이</a:t>
            </a:r>
            <a:r>
              <a:rPr lang="ko-KR" altLang="en-US" sz="1400" dirty="0">
                <a:latin typeface="HY엽서L" pitchFamily="18" charset="-127"/>
                <a:ea typeface="HY엽서L" pitchFamily="18" charset="-127"/>
              </a:rPr>
              <a:t>스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485"/>
              </p:ext>
            </p:extLst>
          </p:nvPr>
        </p:nvGraphicFramePr>
        <p:xfrm>
          <a:off x="1020225" y="4482612"/>
          <a:ext cx="17013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12"/>
                <a:gridCol w="567112"/>
                <a:gridCol w="567112"/>
              </a:tblGrid>
              <a:tr h="174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구름 24"/>
          <p:cNvSpPr/>
          <p:nvPr/>
        </p:nvSpPr>
        <p:spPr>
          <a:xfrm>
            <a:off x="579123" y="1254778"/>
            <a:ext cx="2563788" cy="136487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현실 세계</a:t>
            </a:r>
          </a:p>
          <a:p>
            <a:pPr algn="ctr"/>
            <a:endParaRPr lang="en-US" altLang="ko-KR" sz="500" dirty="0" smtClean="0">
              <a:latin typeface="+mn-ea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 smtClean="0">
                <a:latin typeface="+mn-ea"/>
              </a:rPr>
              <a:t>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1331991" y="3260013"/>
            <a:ext cx="1058054" cy="1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07909" y="328498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 모델링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356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모델링의 개념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</a:t>
            </a:r>
            <a:r>
              <a:rPr lang="ko-KR" altLang="en-US" dirty="0"/>
              <a:t>마당서점의 물리적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smtClean="0">
                <a:solidFill>
                  <a:srgbClr val="0000CC"/>
                </a:solidFill>
              </a:rPr>
              <a:t>[</a:t>
            </a:r>
            <a:r>
              <a:rPr lang="ko-KR" altLang="en-US" sz="1400" dirty="0" smtClean="0">
                <a:solidFill>
                  <a:srgbClr val="0000CC"/>
                </a:solidFill>
              </a:rPr>
              <a:t>참고</a:t>
            </a:r>
            <a:r>
              <a:rPr lang="en-US" altLang="ko-KR" sz="1400" dirty="0" smtClean="0">
                <a:solidFill>
                  <a:srgbClr val="0000CC"/>
                </a:solidFill>
              </a:rPr>
              <a:t>] Erwin </a:t>
            </a:r>
            <a:r>
              <a:rPr lang="ko-KR" altLang="en-US" sz="1400" dirty="0" smtClean="0">
                <a:solidFill>
                  <a:srgbClr val="0000CC"/>
                </a:solidFill>
              </a:rPr>
              <a:t>모델링 팁</a:t>
            </a:r>
            <a:endParaRPr lang="en-US" altLang="ko-KR" sz="140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ko-KR" sz="1400" b="0" dirty="0" smtClean="0"/>
              <a:t>(1) </a:t>
            </a:r>
            <a:r>
              <a:rPr lang="ko-KR" altLang="en-US" sz="1400" b="0" dirty="0" smtClean="0"/>
              <a:t>최소관계를 </a:t>
            </a:r>
            <a:r>
              <a:rPr lang="en-US" altLang="ko-KR" sz="1400" b="0" dirty="0" smtClean="0"/>
              <a:t>0-&gt;1</a:t>
            </a:r>
            <a:r>
              <a:rPr lang="ko-KR" altLang="en-US" sz="1400" b="0" dirty="0" smtClean="0"/>
              <a:t>로 변경하려면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</a:t>
            </a:r>
            <a:r>
              <a:rPr lang="ko-KR" altLang="en-US" sz="1400" b="0" dirty="0" smtClean="0"/>
              <a:t>의 관계는 관계를 오른쪽 마우스로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Cardinality Properties </a:t>
            </a:r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One or More</a:t>
            </a:r>
            <a:r>
              <a:rPr lang="ko-KR" altLang="en-US" sz="1400" b="0" dirty="0" smtClean="0"/>
              <a:t>로 수정</a:t>
            </a:r>
            <a:r>
              <a:rPr lang="en-US" altLang="ko-KR" sz="1400" b="0" dirty="0" smtClean="0"/>
              <a:t>(1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), Nulls Not Allowed(N</a:t>
            </a:r>
            <a:r>
              <a:rPr lang="ko-KR" altLang="en-US" sz="1400" b="0" dirty="0" smtClean="0"/>
              <a:t>쪽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 smtClean="0"/>
              <a:t>(2) </a:t>
            </a:r>
            <a:r>
              <a:rPr lang="ko-KR" altLang="en-US" sz="1400" b="0" dirty="0" smtClean="0"/>
              <a:t>관계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이름을 표시하려면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</a:t>
            </a:r>
            <a:r>
              <a:rPr lang="ko-KR" altLang="en-US" sz="1400" b="0" dirty="0" smtClean="0"/>
              <a:t>모델 그림의 바탕화면에서 오른쪽 마우스 클릭한 후 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-&gt; Properties -&gt; Relationship -&gt; Display Logical Relationship Name(check)</a:t>
            </a:r>
          </a:p>
          <a:p>
            <a:pPr marL="0" indent="0">
              <a:buNone/>
            </a:pPr>
            <a:r>
              <a:rPr lang="en-US" altLang="ko-KR" sz="1400" b="0" dirty="0" smtClean="0"/>
              <a:t>	-&gt; </a:t>
            </a:r>
            <a:r>
              <a:rPr lang="en-US" altLang="ko-KR" sz="1400" b="0" dirty="0"/>
              <a:t>Properties -&gt; Relationship -&gt; </a:t>
            </a:r>
            <a:r>
              <a:rPr lang="en-US" altLang="ko-KR" sz="1400" b="0" dirty="0" smtClean="0"/>
              <a:t>Physical </a:t>
            </a:r>
            <a:r>
              <a:rPr lang="en-US" altLang="ko-KR" sz="1400" b="0" dirty="0"/>
              <a:t>Logical Relationship Name(check</a:t>
            </a:r>
            <a:r>
              <a:rPr lang="en-US" altLang="ko-KR" sz="1400" b="0" dirty="0" smtClean="0"/>
              <a:t>)</a:t>
            </a:r>
          </a:p>
          <a:p>
            <a:pPr marL="0" indent="0">
              <a:buNone/>
            </a:pPr>
            <a:r>
              <a:rPr lang="en-US" altLang="ko-KR" sz="1400" b="0" dirty="0" smtClean="0"/>
              <a:t>(3) 1:1 </a:t>
            </a:r>
            <a:r>
              <a:rPr lang="ko-KR" altLang="en-US" sz="1400" b="0" dirty="0" smtClean="0"/>
              <a:t>순환관계의 표현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</a:t>
            </a:r>
            <a:r>
              <a:rPr lang="ko-KR" altLang="en-US" sz="1400" b="0" dirty="0" smtClean="0"/>
              <a:t>자기자신으로 바탕화면을 한번 클릭해가면서 자기자신으로 클릭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1:N </a:t>
            </a:r>
            <a:r>
              <a:rPr lang="ko-KR" altLang="en-US" sz="1400" b="0" dirty="0" err="1" smtClean="0"/>
              <a:t>카디널리티</a:t>
            </a:r>
            <a:r>
              <a:rPr lang="ko-KR" altLang="en-US" sz="1400" b="0" dirty="0" smtClean="0"/>
              <a:t> 표현을 위한 </a:t>
            </a:r>
            <a:r>
              <a:rPr lang="ko-KR" altLang="en-US" sz="1400" b="0" dirty="0" err="1" smtClean="0"/>
              <a:t>외래키는</a:t>
            </a:r>
            <a:r>
              <a:rPr lang="ko-KR" altLang="en-US" sz="1400" b="0" dirty="0" smtClean="0"/>
              <a:t> 별도로 생성해야 함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 	(</a:t>
            </a:r>
            <a:r>
              <a:rPr lang="ko-KR" altLang="en-US" sz="1400" b="0" dirty="0" smtClean="0"/>
              <a:t>관계를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오른쪽마우스선택 </a:t>
            </a:r>
            <a:r>
              <a:rPr lang="en-US" altLang="ko-KR" sz="1400" b="0" dirty="0" smtClean="0"/>
              <a:t>-&gt; 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properties -&gt; Role Name -&gt; (</a:t>
            </a:r>
            <a:r>
              <a:rPr lang="ko-KR" altLang="en-US" sz="1400" b="0" dirty="0" smtClean="0"/>
              <a:t>이름 입력</a:t>
            </a:r>
            <a:r>
              <a:rPr lang="en-US" altLang="ko-KR" sz="1400" b="0" dirty="0" smtClean="0"/>
              <a:t>)</a:t>
            </a:r>
            <a:endParaRPr lang="ko-KR" altLang="en-US" sz="1400" b="0" dirty="0"/>
          </a:p>
          <a:p>
            <a:pPr marL="0" indent="0">
              <a:buNone/>
            </a:pP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780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90292" y="1700808"/>
            <a:ext cx="3221668" cy="1468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DBMS</a:t>
            </a:r>
            <a:r>
              <a:rPr lang="ko-KR" altLang="en-US" dirty="0" smtClean="0"/>
              <a:t>에 접속하여 테이블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"/>
            </a:pPr>
            <a:r>
              <a:rPr lang="en-US" altLang="ko-KR" dirty="0" smtClean="0"/>
              <a:t>DBMS</a:t>
            </a:r>
            <a:r>
              <a:rPr lang="ko-KR" altLang="en-US" dirty="0" smtClean="0"/>
              <a:t>에 접속하기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</a:t>
            </a:r>
            <a:r>
              <a:rPr lang="en-US" altLang="ko-KR" sz="1200" b="0" dirty="0" smtClean="0"/>
              <a:t>[Actions]–[Database Connection] </a:t>
            </a:r>
            <a:r>
              <a:rPr lang="ko-KR" altLang="en-US" sz="1200" b="0" dirty="0" smtClean="0"/>
              <a:t>메뉴 선택 후 </a:t>
            </a:r>
            <a:r>
              <a:rPr lang="en-US" altLang="ko-KR" sz="1200" b="0" dirty="0" smtClean="0"/>
              <a:t> [Oracle Connection] </a:t>
            </a:r>
            <a:r>
              <a:rPr lang="ko-KR" altLang="en-US" sz="1200" b="0" dirty="0" smtClean="0"/>
              <a:t>창에서 다음과 같이 설정</a:t>
            </a: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/>
            </a:r>
            <a:br>
              <a:rPr lang="en-US" altLang="ko-KR" dirty="0" smtClean="0">
                <a:solidFill>
                  <a:prstClr val="black"/>
                </a:solidFill>
              </a:rPr>
            </a:br>
            <a:r>
              <a:rPr lang="en-US" altLang="ko-KR" sz="1200" b="0" dirty="0" smtClean="0">
                <a:solidFill>
                  <a:srgbClr val="FF0000"/>
                </a:solidFill>
              </a:rPr>
              <a:t>    (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여기서 잠깐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) – Erwin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은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32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비트 프로그램으로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,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64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비트에서는 다음과 같은 설정들을 해줘야 한다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.</a:t>
            </a:r>
            <a:br>
              <a:rPr lang="en-US" altLang="ko-KR" sz="1200" b="0" dirty="0" smtClean="0">
                <a:solidFill>
                  <a:srgbClr val="FF0000"/>
                </a:solidFill>
              </a:rPr>
            </a:br>
            <a:r>
              <a:rPr lang="en-US" altLang="ko-KR" sz="1200" b="0" dirty="0" smtClean="0">
                <a:solidFill>
                  <a:srgbClr val="FF0000"/>
                </a:solidFill>
              </a:rPr>
              <a:t>        (1) </a:t>
            </a:r>
            <a:r>
              <a:rPr lang="ko-KR" altLang="en-US" sz="1200" b="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32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비트 클라이언트를 설치한다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.(www.oracle.com-&gt;Downloads-&gt;Databa-&gt;Instant Client)</a:t>
            </a:r>
            <a:br>
              <a:rPr lang="en-US" altLang="ko-KR" sz="1200" b="0" dirty="0" smtClean="0">
                <a:solidFill>
                  <a:srgbClr val="FF0000"/>
                </a:solidFill>
              </a:rPr>
            </a:br>
            <a:r>
              <a:rPr lang="en-US" altLang="ko-KR" sz="1200" b="0" dirty="0" smtClean="0">
                <a:solidFill>
                  <a:srgbClr val="FF0000"/>
                </a:solidFill>
              </a:rPr>
              <a:t>        (2) PATH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환경변수에 설치된 클라이언트 루트폴더를 결로 맨 앞쪽에 추가해준다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.</a:t>
            </a:r>
            <a:br>
              <a:rPr lang="en-US" altLang="ko-KR" sz="1200" b="0" dirty="0" smtClean="0">
                <a:solidFill>
                  <a:srgbClr val="FF0000"/>
                </a:solidFill>
              </a:rPr>
            </a:br>
            <a:r>
              <a:rPr lang="en-US" altLang="ko-KR" sz="1200" b="0" dirty="0" smtClean="0">
                <a:solidFill>
                  <a:srgbClr val="FF0000"/>
                </a:solidFill>
              </a:rPr>
              <a:t>        (3) ORACLE_HOME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환경변수를 </a:t>
            </a:r>
            <a:r>
              <a:rPr lang="ko-KR" altLang="en-US" sz="1200" b="0" dirty="0" err="1" smtClean="0">
                <a:solidFill>
                  <a:srgbClr val="FF0000"/>
                </a:solidFill>
              </a:rPr>
              <a:t>오라클이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 설치된 폴더로 설정해준다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200" b="0" dirty="0">
                <a:solidFill>
                  <a:srgbClr val="FF0000"/>
                </a:solidFill>
              </a:rPr>
              <a:t>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	(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예 </a:t>
            </a:r>
            <a:r>
              <a:rPr lang="en-US" altLang="ko-KR" sz="1200" b="0" dirty="0">
                <a:solidFill>
                  <a:srgbClr val="FF0000"/>
                </a:solidFill>
              </a:rPr>
              <a:t>: C:\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oraclexe\app\oracle\product\11.2.0\server 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200" b="0" dirty="0">
                <a:solidFill>
                  <a:srgbClr val="FF0000"/>
                </a:solidFill>
              </a:rPr>
              <a:t>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       (4) Erwin </a:t>
            </a:r>
            <a:r>
              <a:rPr lang="ko-KR" altLang="en-US" sz="1200" b="0" dirty="0" err="1" smtClean="0">
                <a:solidFill>
                  <a:srgbClr val="FF0000"/>
                </a:solidFill>
              </a:rPr>
              <a:t>다시시작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0" dirty="0" err="1" smtClean="0">
                <a:solidFill>
                  <a:srgbClr val="FF0000"/>
                </a:solidFill>
              </a:rPr>
              <a:t>혹은부팅후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다시 시작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)</a:t>
            </a:r>
            <a:endParaRPr lang="en-US" altLang="ko-KR" sz="1200" b="0" dirty="0">
              <a:solidFill>
                <a:srgbClr val="FF0000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"/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ko-KR" altLang="en-US" dirty="0">
                <a:solidFill>
                  <a:prstClr val="black"/>
                </a:solidFill>
              </a:rPr>
              <a:t>생성하기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0" dirty="0">
                <a:solidFill>
                  <a:prstClr val="black"/>
                </a:solidFill>
              </a:rPr>
              <a:t>[Actions]–[Forward Engineer]–[Schema]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메뉴 선택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  <a:br>
              <a:rPr lang="en-US" altLang="ko-KR" sz="1200" b="0" dirty="0" smtClean="0">
                <a:solidFill>
                  <a:prstClr val="black"/>
                </a:solidFill>
              </a:rPr>
            </a:br>
            <a:r>
              <a:rPr lang="en-US" altLang="ko-KR" sz="1200" b="0" dirty="0" smtClean="0">
                <a:solidFill>
                  <a:prstClr val="black"/>
                </a:solidFill>
              </a:rPr>
              <a:t>           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각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대상별로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0" dirty="0" err="1" smtClean="0">
                <a:solidFill>
                  <a:prstClr val="black"/>
                </a:solidFill>
              </a:rPr>
              <a:t>오라클에</a:t>
            </a:r>
            <a:r>
              <a:rPr lang="ko-KR" altLang="en-US" sz="1200" b="0" dirty="0" smtClean="0">
                <a:solidFill>
                  <a:prstClr val="black"/>
                </a:solidFill>
              </a:rPr>
              <a:t> 적용할 내용 설정함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-&gt; </a:t>
            </a:r>
          </a:p>
          <a:p>
            <a:pPr lvl="0">
              <a:lnSpc>
                <a:spcPct val="100000"/>
              </a:lnSpc>
              <a:buNone/>
            </a:pPr>
            <a:r>
              <a:rPr lang="ko-KR" altLang="en-US" sz="1200" b="0" dirty="0" smtClean="0">
                <a:solidFill>
                  <a:prstClr val="black"/>
                </a:solidFill>
              </a:rPr>
              <a:t>       테이블과 인덱스를 제외한 모든 부분의 체크 해제</a:t>
            </a:r>
            <a:r>
              <a:rPr lang="en-US" altLang="ko-KR" sz="1200" b="0" dirty="0" smtClean="0">
                <a:solidFill>
                  <a:prstClr val="black"/>
                </a:solidFill>
              </a:rPr>
              <a:t>-</a:t>
            </a:r>
            <a:endParaRPr lang="ko-KR" altLang="en-US" sz="1200" b="0" dirty="0"/>
          </a:p>
        </p:txBody>
      </p:sp>
      <p:sp>
        <p:nvSpPr>
          <p:cNvPr id="4" name="직사각형 3"/>
          <p:cNvSpPr/>
          <p:nvPr/>
        </p:nvSpPr>
        <p:spPr>
          <a:xfrm>
            <a:off x="1172381" y="178470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Database 	: Oracle 11g</a:t>
            </a:r>
          </a:p>
          <a:p>
            <a:r>
              <a:rPr lang="en-US" altLang="ko-KR" sz="1200" dirty="0" smtClean="0"/>
              <a:t>Authentication : Database Authentication</a:t>
            </a:r>
          </a:p>
          <a:p>
            <a:r>
              <a:rPr lang="en-US" altLang="ko-KR" sz="1200" dirty="0" smtClean="0"/>
              <a:t>User Name 	: </a:t>
            </a:r>
            <a:r>
              <a:rPr lang="en-US" altLang="ko-KR" sz="1200" dirty="0" err="1" smtClean="0"/>
              <a:t>madnag</a:t>
            </a:r>
            <a:endParaRPr lang="en-US" altLang="ko-KR" sz="1200" dirty="0" smtClean="0"/>
          </a:p>
          <a:p>
            <a:r>
              <a:rPr lang="en-US" altLang="ko-KR" sz="1200" dirty="0" smtClean="0"/>
              <a:t>Password 	: </a:t>
            </a:r>
            <a:r>
              <a:rPr lang="en-US" altLang="ko-KR" sz="1200" dirty="0" err="1" smtClean="0"/>
              <a:t>madang</a:t>
            </a:r>
            <a:endParaRPr lang="en-US" altLang="ko-KR" sz="1200" dirty="0" smtClean="0"/>
          </a:p>
          <a:p>
            <a:r>
              <a:rPr lang="en-US" altLang="ko-KR" sz="1200" dirty="0" smtClean="0"/>
              <a:t>Connection String : </a:t>
            </a:r>
            <a:r>
              <a:rPr lang="en-US" altLang="ko-KR" sz="1200" dirty="0" err="1" smtClean="0"/>
              <a:t>orcl</a:t>
            </a:r>
            <a:endParaRPr lang="en-US" altLang="ko-KR" sz="1200" dirty="0" smtClean="0"/>
          </a:p>
          <a:p>
            <a:r>
              <a:rPr lang="en-US" altLang="ko-KR" sz="1200" dirty="0" smtClean="0"/>
              <a:t>Connect As SYSDBA : </a:t>
            </a:r>
            <a:r>
              <a:rPr lang="ko-KR" altLang="en-US" sz="1200" dirty="0" err="1" smtClean="0"/>
              <a:t>체크하지않음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28816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6-69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스키마 생성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461250"/>
            <a:ext cx="2982038" cy="16041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69862" y="6089265"/>
            <a:ext cx="1872208" cy="4688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6-70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madang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데이터베이스에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추가된 테이블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992" y="2204423"/>
            <a:ext cx="3342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오라클</a:t>
            </a:r>
            <a:r>
              <a:rPr lang="en-US" altLang="ko-KR" sz="1200" dirty="0" smtClean="0"/>
              <a:t> 11g  Express Edition </a:t>
            </a:r>
            <a:r>
              <a:rPr lang="ko-KR" altLang="en-US" sz="1200" dirty="0" smtClean="0"/>
              <a:t>사용하는 경우</a:t>
            </a:r>
            <a:endParaRPr lang="en-US" altLang="ko-KR" sz="1200" dirty="0" smtClean="0"/>
          </a:p>
          <a:p>
            <a:r>
              <a:rPr lang="en-US" altLang="ko-KR" sz="1200" dirty="0" smtClean="0"/>
              <a:t>Connection String :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xe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824" y="2550670"/>
            <a:ext cx="1512168" cy="115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모델링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마당대학 데이터베이스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마당대학의 요구사항</a:t>
            </a:r>
            <a:endParaRPr lang="en-US" altLang="ko-KR" dirty="0" smtClean="0"/>
          </a:p>
          <a:p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5556" y="1412776"/>
            <a:ext cx="7992888" cy="4896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마당대학의 요구사항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556792"/>
            <a:ext cx="763284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① 교수</a:t>
            </a:r>
            <a:r>
              <a:rPr lang="en-US" altLang="ko-KR" sz="1300" dirty="0" smtClean="0">
                <a:latin typeface="+mn-ea"/>
                <a:ea typeface="+mn-ea"/>
              </a:rPr>
              <a:t>(Professor)</a:t>
            </a:r>
            <a:r>
              <a:rPr lang="ko-KR" altLang="en-US" sz="1300" dirty="0" smtClean="0">
                <a:latin typeface="+mn-ea"/>
                <a:ea typeface="+mn-ea"/>
              </a:rPr>
              <a:t>는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직위</a:t>
            </a:r>
            <a:r>
              <a:rPr lang="en-US" altLang="ko-KR" sz="1300" dirty="0" smtClean="0">
                <a:latin typeface="+mn-ea"/>
                <a:ea typeface="+mn-ea"/>
              </a:rPr>
              <a:t>(rank), </a:t>
            </a:r>
            <a:r>
              <a:rPr lang="ko-KR" altLang="en-US" sz="1300" dirty="0" smtClean="0">
                <a:latin typeface="+mn-ea"/>
                <a:ea typeface="+mn-ea"/>
              </a:rPr>
              <a:t>연구 분야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speciality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를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② 학과</a:t>
            </a:r>
            <a:r>
              <a:rPr lang="en-US" altLang="ko-KR" sz="1300" dirty="0" smtClean="0">
                <a:latin typeface="+mn-ea"/>
                <a:ea typeface="+mn-ea"/>
              </a:rPr>
              <a:t>(Department)</a:t>
            </a:r>
            <a:r>
              <a:rPr lang="ko-KR" altLang="en-US" sz="1300" dirty="0" smtClean="0">
                <a:latin typeface="+mn-ea"/>
                <a:ea typeface="+mn-ea"/>
              </a:rPr>
              <a:t>에는 학과번호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dno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학과이름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dname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학과사무실</a:t>
            </a:r>
            <a:r>
              <a:rPr lang="en-US" altLang="ko-KR" sz="1300" dirty="0" smtClean="0">
                <a:latin typeface="+mn-ea"/>
                <a:ea typeface="+mn-ea"/>
              </a:rPr>
              <a:t>(office)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③ 대학원생</a:t>
            </a:r>
            <a:r>
              <a:rPr lang="en-US" altLang="ko-KR" sz="1300" dirty="0" smtClean="0">
                <a:latin typeface="+mn-ea"/>
                <a:ea typeface="+mn-ea"/>
              </a:rPr>
              <a:t>(Graduate)</a:t>
            </a:r>
            <a:r>
              <a:rPr lang="ko-KR" altLang="en-US" sz="1300" dirty="0" smtClean="0">
                <a:latin typeface="+mn-ea"/>
                <a:ea typeface="+mn-ea"/>
              </a:rPr>
              <a:t>은 아이디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ssn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이름</a:t>
            </a:r>
            <a:r>
              <a:rPr lang="en-US" altLang="ko-KR" sz="1300" dirty="0" smtClean="0">
                <a:latin typeface="+mn-ea"/>
                <a:ea typeface="+mn-ea"/>
              </a:rPr>
              <a:t>(name), </a:t>
            </a:r>
            <a:r>
              <a:rPr lang="ko-KR" altLang="en-US" sz="1300" dirty="0" smtClean="0">
                <a:latin typeface="+mn-ea"/>
                <a:ea typeface="+mn-ea"/>
              </a:rPr>
              <a:t>나이</a:t>
            </a:r>
            <a:r>
              <a:rPr lang="en-US" altLang="ko-KR" sz="1300" dirty="0" smtClean="0">
                <a:latin typeface="+mn-ea"/>
                <a:ea typeface="+mn-ea"/>
              </a:rPr>
              <a:t>(age), </a:t>
            </a:r>
            <a:r>
              <a:rPr lang="ko-KR" altLang="en-US" sz="1300" dirty="0" smtClean="0">
                <a:latin typeface="+mn-ea"/>
                <a:ea typeface="+mn-ea"/>
              </a:rPr>
              <a:t>학위과정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deg_prog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석사</a:t>
            </a:r>
            <a:r>
              <a:rPr lang="en-US" altLang="ko-KR" sz="1300" dirty="0" smtClean="0">
                <a:latin typeface="+mn-ea"/>
                <a:ea typeface="+mn-ea"/>
              </a:rPr>
              <a:t>/</a:t>
            </a:r>
            <a:r>
              <a:rPr lang="ko-KR" altLang="en-US" sz="1300" dirty="0" smtClean="0">
                <a:latin typeface="+mn-ea"/>
                <a:ea typeface="+mn-ea"/>
              </a:rPr>
              <a:t>박사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을 가진다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④ 과제</a:t>
            </a:r>
            <a:r>
              <a:rPr lang="en-US" altLang="ko-KR" sz="1300" dirty="0" smtClean="0">
                <a:latin typeface="+mn-ea"/>
                <a:ea typeface="+mn-ea"/>
              </a:rPr>
              <a:t>(Project)</a:t>
            </a:r>
            <a:r>
              <a:rPr lang="ko-KR" altLang="en-US" sz="1300" dirty="0" smtClean="0">
                <a:latin typeface="+mn-ea"/>
                <a:ea typeface="+mn-ea"/>
              </a:rPr>
              <a:t>는 과제번호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pid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지원기관</a:t>
            </a:r>
            <a:r>
              <a:rPr lang="en-US" altLang="ko-KR" sz="1300" dirty="0" smtClean="0">
                <a:latin typeface="+mn-ea"/>
                <a:ea typeface="+mn-ea"/>
              </a:rPr>
              <a:t>(sponsor), </a:t>
            </a:r>
            <a:r>
              <a:rPr lang="ko-KR" altLang="en-US" sz="1300" dirty="0" smtClean="0">
                <a:latin typeface="+mn-ea"/>
                <a:ea typeface="+mn-ea"/>
              </a:rPr>
              <a:t>개시일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start_date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종료일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end_date</a:t>
            </a:r>
            <a:r>
              <a:rPr lang="en-US" altLang="ko-KR" sz="1300" dirty="0" smtClean="0">
                <a:latin typeface="+mn-ea"/>
                <a:ea typeface="+mn-ea"/>
              </a:rPr>
              <a:t>), </a:t>
            </a:r>
            <a:r>
              <a:rPr lang="ko-KR" altLang="en-US" sz="1300" dirty="0" smtClean="0">
                <a:latin typeface="+mn-ea"/>
                <a:ea typeface="+mn-ea"/>
              </a:rPr>
              <a:t>예산액</a:t>
            </a:r>
            <a:r>
              <a:rPr lang="en-US" altLang="ko-KR" sz="1300" dirty="0" smtClean="0">
                <a:latin typeface="+mn-ea"/>
                <a:ea typeface="+mn-ea"/>
              </a:rPr>
              <a:t>(budget)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⑤ 학과마다 그 학과를 운영</a:t>
            </a:r>
            <a:r>
              <a:rPr lang="en-US" altLang="ko-KR" sz="1300" dirty="0" smtClean="0">
                <a:latin typeface="+mn-ea"/>
                <a:ea typeface="+mn-ea"/>
              </a:rPr>
              <a:t>(run)</a:t>
            </a:r>
            <a:r>
              <a:rPr lang="ko-KR" altLang="en-US" sz="1300" dirty="0" smtClean="0">
                <a:latin typeface="+mn-ea"/>
                <a:ea typeface="+mn-ea"/>
              </a:rPr>
              <a:t>하는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학과장이라고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가 한 명씩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⑥ 한 교수가 여러 학과에서 근무</a:t>
            </a:r>
            <a:r>
              <a:rPr lang="en-US" altLang="ko-KR" sz="1300" dirty="0" smtClean="0">
                <a:latin typeface="+mn-ea"/>
                <a:ea typeface="+mn-ea"/>
              </a:rPr>
              <a:t>(work-dept)</a:t>
            </a:r>
            <a:r>
              <a:rPr lang="ko-KR" altLang="en-US" sz="1300" dirty="0" smtClean="0">
                <a:latin typeface="+mn-ea"/>
                <a:ea typeface="+mn-ea"/>
              </a:rPr>
              <a:t>할 수 있는데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이때 각 학과별로 참여백분율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en-US" altLang="ko-KR" sz="1300" dirty="0" err="1" smtClean="0">
                <a:latin typeface="+mn-ea"/>
                <a:ea typeface="+mn-ea"/>
              </a:rPr>
              <a:t>pct_time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기록된다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⑦ 대학원생에게는 학위 과정을 밟을 전공학과</a:t>
            </a:r>
            <a:r>
              <a:rPr lang="en-US" altLang="ko-KR" sz="1300" dirty="0" smtClean="0">
                <a:latin typeface="+mn-ea"/>
                <a:ea typeface="+mn-ea"/>
              </a:rPr>
              <a:t>(major)</a:t>
            </a:r>
            <a:r>
              <a:rPr lang="ko-KR" altLang="en-US" sz="1300" dirty="0" smtClean="0">
                <a:latin typeface="+mn-ea"/>
                <a:ea typeface="+mn-ea"/>
              </a:rPr>
              <a:t>가 하나씩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⑧ 대학원생에게는 어떤 과목을 들으면 좋을지 조언</a:t>
            </a:r>
            <a:r>
              <a:rPr lang="en-US" altLang="ko-KR" sz="1300" dirty="0" smtClean="0">
                <a:latin typeface="+mn-ea"/>
                <a:ea typeface="+mn-ea"/>
              </a:rPr>
              <a:t>(advisor)</a:t>
            </a:r>
            <a:r>
              <a:rPr lang="ko-KR" altLang="en-US" sz="1300" dirty="0" smtClean="0">
                <a:latin typeface="+mn-ea"/>
                <a:ea typeface="+mn-ea"/>
              </a:rPr>
              <a:t>해주는 선임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학생조언자라고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이 있다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⑨ 과제는 한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관리</a:t>
            </a:r>
            <a:r>
              <a:rPr lang="en-US" altLang="ko-KR" sz="1300" dirty="0" smtClean="0">
                <a:latin typeface="+mn-ea"/>
                <a:ea typeface="+mn-ea"/>
              </a:rPr>
              <a:t>(manage)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⑩ 과제는 한 사람 이상의 교수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공동연구책임자라고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(work-in)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marL="180975" indent="-180975">
              <a:lnSpc>
                <a:spcPct val="150000"/>
              </a:lnSpc>
            </a:pPr>
            <a:r>
              <a:rPr lang="ko-KR" altLang="en-US" sz="1300" dirty="0" smtClean="0">
                <a:latin typeface="+mn-ea"/>
                <a:ea typeface="+mn-ea"/>
              </a:rPr>
              <a:t>⑪ 한 과제는 한 명 이상의 대학원생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연구조교라고 한다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에 의해 수행</a:t>
            </a:r>
            <a:r>
              <a:rPr lang="en-US" altLang="ko-KR" sz="1300" dirty="0" smtClean="0">
                <a:latin typeface="+mn-ea"/>
                <a:ea typeface="+mn-ea"/>
              </a:rPr>
              <a:t>(work-</a:t>
            </a:r>
            <a:r>
              <a:rPr lang="en-US" altLang="ko-KR" sz="1300" dirty="0" err="1" smtClean="0">
                <a:latin typeface="+mn-ea"/>
                <a:ea typeface="+mn-ea"/>
              </a:rPr>
              <a:t>prog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(Professor)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(rank),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 분야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speciality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1760" y="29946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1344960" y="170088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829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2183160" y="210887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640360" y="1700882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952848" y="3139157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cxnSp>
        <p:nvCxnSpPr>
          <p:cNvPr id="12" name="직선 연결선 11"/>
          <p:cNvCxnSpPr>
            <a:stCxn id="11" idx="6"/>
            <a:endCxn id="6" idx="1"/>
          </p:cNvCxnSpPr>
          <p:nvPr/>
        </p:nvCxnSpPr>
        <p:spPr>
          <a:xfrm flipV="1">
            <a:off x="1714848" y="3232820"/>
            <a:ext cx="696912" cy="110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5"/>
            <a:endCxn id="6" idx="1"/>
          </p:cNvCxnSpPr>
          <p:nvPr/>
        </p:nvCxnSpPr>
        <p:spPr>
          <a:xfrm>
            <a:off x="1233368" y="2458464"/>
            <a:ext cx="1178392" cy="774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4"/>
          </p:cNvCxnSpPr>
          <p:nvPr/>
        </p:nvCxnSpPr>
        <p:spPr>
          <a:xfrm>
            <a:off x="1725960" y="2108870"/>
            <a:ext cx="6858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>
            <a:off x="2564160" y="2518445"/>
            <a:ext cx="189384" cy="476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4"/>
            <a:endCxn id="6" idx="0"/>
          </p:cNvCxnSpPr>
          <p:nvPr/>
        </p:nvCxnSpPr>
        <p:spPr>
          <a:xfrm flipH="1">
            <a:off x="3021360" y="2108870"/>
            <a:ext cx="228600" cy="88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64276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(Professor)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149080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 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(Department)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에는 학과번호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dno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dname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학과사무실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(office)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498104" y="4650879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/>
              <a:t>Dept</a:t>
            </a:r>
            <a:endParaRPr lang="en-US" altLang="ko-KR" sz="1400" dirty="0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 flipH="1">
            <a:off x="964704" y="5127129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2107704" y="5127129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>
            <a:off x="2564904" y="5127129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9552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Oval 56"/>
          <p:cNvSpPr>
            <a:spLocks noChangeArrowheads="1"/>
          </p:cNvSpPr>
          <p:nvPr/>
        </p:nvSpPr>
        <p:spPr bwMode="auto">
          <a:xfrm>
            <a:off x="5837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2945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34" name="Oval 58"/>
          <p:cNvSpPr>
            <a:spLocks noChangeArrowheads="1"/>
          </p:cNvSpPr>
          <p:nvPr/>
        </p:nvSpPr>
        <p:spPr bwMode="auto">
          <a:xfrm>
            <a:off x="1802904" y="5877272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(Graduate)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(name),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(age),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학위과정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deg_prog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가진다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대학원생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(Graduate)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8" name="내용 개체 틀 3"/>
          <p:cNvGraphicFramePr>
            <a:graphicFrameLocks/>
          </p:cNvGraphicFramePr>
          <p:nvPr/>
        </p:nvGraphicFramePr>
        <p:xfrm>
          <a:off x="539750" y="4079329"/>
          <a:ext cx="8064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69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 과제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(Project)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과제번호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지원기관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(sponsor),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개시일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end_date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(budget)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과제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(Project)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68288" y="1628800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Graduate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8968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354088" y="3059138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2573288" y="3059138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2725688" y="251462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1354088" y="210505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1582688" y="2105050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H="1" flipV="1">
            <a:off x="1735088" y="2105050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1887488" y="2105050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812304" y="5804495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Project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583704" y="4578945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1193304" y="5055195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717304" y="4850407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802904" y="4578945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2717304" y="5463182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964704" y="4986932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H="1">
            <a:off x="1421904" y="5463182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 flipH="1">
            <a:off x="1955304" y="4986932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 flipH="1">
            <a:off x="2031504" y="5191720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 flipH="1">
            <a:off x="2031504" y="5804495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 학과마다 그 학과를 운영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(run)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학과장이라고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한 명씩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 한 교수가 여러 학과에서 근무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(work-dept)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있는데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이때 각 학과별로 참여백분율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pct_time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기록된다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611560" y="1776238"/>
            <a:ext cx="3960440" cy="4533082"/>
            <a:chOff x="611560" y="1776238"/>
            <a:chExt cx="4114800" cy="503713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440360" y="504331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Dept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440360" y="3070051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Professor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373560" y="1776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age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6115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ssn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211760" y="2184226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/>
                <a:t>rank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668960" y="1776238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speciality</a:t>
              </a: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221160" y="2593801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830760" y="2184226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592760" y="2593801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78560" y="2184226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15259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/>
                <a:t>dno</a:t>
              </a: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3888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office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2745160" y="640538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dname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1906960" y="5519563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049960" y="5519563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507160" y="5519563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49" name="AutoShape 55"/>
            <p:cNvSpPr>
              <a:spLocks noChangeArrowheads="1"/>
            </p:cNvSpPr>
            <p:nvPr/>
          </p:nvSpPr>
          <p:spPr bwMode="auto">
            <a:xfrm>
              <a:off x="31261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/>
                <a:t>run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1:1</a:t>
              </a:r>
            </a:p>
          </p:txBody>
        </p:sp>
        <p:sp>
          <p:nvSpPr>
            <p:cNvPr id="50" name="AutoShape 56"/>
            <p:cNvSpPr>
              <a:spLocks noChangeArrowheads="1"/>
            </p:cNvSpPr>
            <p:nvPr/>
          </p:nvSpPr>
          <p:spPr bwMode="auto">
            <a:xfrm>
              <a:off x="1373560" y="4022551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err="1"/>
                <a:t>work_dept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N:M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1906960" y="3528838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(1,n)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1830760" y="4671838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(0,n)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2973760" y="45956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(1,1)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2973760" y="3681238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/>
                <a:t>(0,1)</a:t>
              </a:r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auto">
            <a:xfrm>
              <a:off x="840160" y="4824238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pct_time</a:t>
              </a:r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 flipH="1">
              <a:off x="1297360" y="444323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81448" y="3214513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/>
                <a:t>name</a:t>
              </a: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V="1">
              <a:off x="1773610" y="3358976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3469060" y="4635326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69060" y="3546301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173660" y="3528838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173660" y="4635326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운영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(run)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근무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(work-dept)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⑦ 대학원생에게는 학위 과정을 밟을 전공학과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(major)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하나씩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 대학원생에게는 어떤 과목을 들으면 좋을지 조언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(advisor)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해주는 선임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학생조언자라고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509092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Dept</a:t>
            </a:r>
          </a:p>
        </p:txBody>
      </p:sp>
      <p:sp>
        <p:nvSpPr>
          <p:cNvPr id="62" name="Oval 36"/>
          <p:cNvSpPr>
            <a:spLocks noChangeArrowheads="1"/>
          </p:cNvSpPr>
          <p:nvPr/>
        </p:nvSpPr>
        <p:spPr bwMode="auto">
          <a:xfrm>
            <a:off x="5946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dno</a:t>
            </a: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2956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office</a:t>
            </a:r>
          </a:p>
        </p:txBody>
      </p:sp>
      <p:sp>
        <p:nvSpPr>
          <p:cNvPr id="64" name="Oval 38"/>
          <p:cNvSpPr>
            <a:spLocks noChangeArrowheads="1"/>
          </p:cNvSpPr>
          <p:nvPr/>
        </p:nvSpPr>
        <p:spPr bwMode="auto">
          <a:xfrm>
            <a:off x="1813892" y="358154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dname</a:t>
            </a: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H="1">
            <a:off x="975692" y="2695724"/>
            <a:ext cx="6858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>
            <a:off x="2118692" y="2695724"/>
            <a:ext cx="762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" name="Line 41"/>
          <p:cNvSpPr>
            <a:spLocks noChangeShapeType="1"/>
          </p:cNvSpPr>
          <p:nvPr/>
        </p:nvSpPr>
        <p:spPr bwMode="auto">
          <a:xfrm>
            <a:off x="2575892" y="2695724"/>
            <a:ext cx="7620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" name="AutoShape 67"/>
          <p:cNvSpPr>
            <a:spLocks noChangeArrowheads="1"/>
          </p:cNvSpPr>
          <p:nvPr/>
        </p:nvSpPr>
        <p:spPr bwMode="auto">
          <a:xfrm>
            <a:off x="3080390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major</a:t>
            </a:r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2728292" y="2533799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4404692" y="2533799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5042540" y="2219474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Graduate</a:t>
            </a:r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51666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623892" y="3649812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843092" y="3649812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deg_prog</a:t>
            </a:r>
          </a:p>
        </p:txBody>
      </p:sp>
      <p:sp>
        <p:nvSpPr>
          <p:cNvPr id="75" name="Oval 31"/>
          <p:cNvSpPr>
            <a:spLocks noChangeArrowheads="1"/>
          </p:cNvSpPr>
          <p:nvPr/>
        </p:nvSpPr>
        <p:spPr bwMode="auto">
          <a:xfrm>
            <a:off x="6995492" y="3105299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name</a:t>
            </a: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5623892" y="2695724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" name="Line 33"/>
          <p:cNvSpPr>
            <a:spLocks noChangeShapeType="1"/>
          </p:cNvSpPr>
          <p:nvPr/>
        </p:nvSpPr>
        <p:spPr bwMode="auto">
          <a:xfrm>
            <a:off x="5852492" y="2695724"/>
            <a:ext cx="22860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 flipV="1">
            <a:off x="6004892" y="2695724"/>
            <a:ext cx="914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6157292" y="2695724"/>
            <a:ext cx="83820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80" name="직선 연결선 79"/>
          <p:cNvCxnSpPr>
            <a:stCxn id="61" idx="3"/>
            <a:endCxn id="68" idx="1"/>
          </p:cNvCxnSpPr>
          <p:nvPr/>
        </p:nvCxnSpPr>
        <p:spPr>
          <a:xfrm>
            <a:off x="2728292" y="2457599"/>
            <a:ext cx="3520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3"/>
            <a:endCxn id="71" idx="1"/>
          </p:cNvCxnSpPr>
          <p:nvPr/>
        </p:nvCxnSpPr>
        <p:spPr>
          <a:xfrm flipV="1">
            <a:off x="4604390" y="2457599"/>
            <a:ext cx="4381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67"/>
          <p:cNvSpPr>
            <a:spLocks noChangeArrowheads="1"/>
          </p:cNvSpPr>
          <p:nvPr/>
        </p:nvSpPr>
        <p:spPr bwMode="auto">
          <a:xfrm>
            <a:off x="6576392" y="2151212"/>
            <a:ext cx="15240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advisor</a:t>
            </a:r>
          </a:p>
          <a:p>
            <a:pPr algn="ctr"/>
            <a:r>
              <a:rPr lang="en-US" altLang="ko-KR" sz="1400" dirty="0" smtClean="0"/>
              <a:t>1:N</a:t>
            </a:r>
            <a:endParaRPr lang="en-US" altLang="ko-KR" sz="1400" dirty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263709" y="231379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289981" y="2623850"/>
            <a:ext cx="655583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288008" y="2030671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</a:t>
            </a:r>
            <a:endParaRPr lang="en-US" altLang="ko-KR" sz="1200" dirty="0"/>
          </a:p>
        </p:txBody>
      </p:sp>
      <p:sp>
        <p:nvSpPr>
          <p:cNvPr id="86" name="Text Box 78"/>
          <p:cNvSpPr txBox="1">
            <a:spLocks noChangeArrowheads="1"/>
          </p:cNvSpPr>
          <p:nvPr/>
        </p:nvSpPr>
        <p:spPr bwMode="auto">
          <a:xfrm>
            <a:off x="6377344" y="2608753"/>
            <a:ext cx="756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 smtClean="0"/>
              <a:t>advised</a:t>
            </a:r>
            <a:endParaRPr lang="en-US" altLang="ko-KR" sz="1200" dirty="0"/>
          </a:p>
        </p:txBody>
      </p:sp>
      <p:sp>
        <p:nvSpPr>
          <p:cNvPr id="87" name="Text Box 55"/>
          <p:cNvSpPr txBox="1">
            <a:spLocks noChangeArrowheads="1"/>
          </p:cNvSpPr>
          <p:nvPr/>
        </p:nvSpPr>
        <p:spPr bwMode="auto">
          <a:xfrm>
            <a:off x="6678864" y="1844824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(0,n)</a:t>
            </a:r>
          </a:p>
        </p:txBody>
      </p:sp>
      <p:sp>
        <p:nvSpPr>
          <p:cNvPr id="88" name="Text Box 78"/>
          <p:cNvSpPr txBox="1">
            <a:spLocks noChangeArrowheads="1"/>
          </p:cNvSpPr>
          <p:nvPr/>
        </p:nvSpPr>
        <p:spPr bwMode="auto">
          <a:xfrm>
            <a:off x="6747655" y="2830661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dirty="0"/>
              <a:t>(1,1)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전공학과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(major)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조언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(advisor)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60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⑨ 과제는 한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관리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(manage)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⑩ 과제는 한 사람 이상의 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공동연구책임자라고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(work-in)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8293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Project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3848100" y="2396828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work-in</a:t>
            </a:r>
          </a:p>
          <a:p>
            <a:pPr algn="ctr"/>
            <a:r>
              <a:rPr lang="en-US" altLang="ko-KR" sz="1400" dirty="0"/>
              <a:t>N:M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3848100" y="3214390"/>
            <a:ext cx="1600200" cy="61277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smtClean="0"/>
              <a:t>manage</a:t>
            </a:r>
            <a:endParaRPr lang="en-US" altLang="ko-KR" sz="1400" dirty="0"/>
          </a:p>
          <a:p>
            <a:pPr algn="ctr"/>
            <a:r>
              <a:rPr lang="en-US" altLang="ko-KR" sz="1400" dirty="0"/>
              <a:t>1:N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324100" y="3282653"/>
            <a:ext cx="1219200" cy="476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Professor</a:t>
            </a: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257300" y="1988840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age</a:t>
            </a: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4953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ssn</a:t>
            </a:r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095500" y="2396828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rank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552700" y="1988840"/>
            <a:ext cx="12192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speciality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1104900" y="2806403"/>
            <a:ext cx="121920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1714500" y="2396828"/>
            <a:ext cx="60960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2476500" y="2806403"/>
            <a:ext cx="15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3162300" y="2396828"/>
            <a:ext cx="1588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5600700" y="2057103"/>
            <a:ext cx="7620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u="sng"/>
              <a:t>pid</a:t>
            </a: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210300" y="2533353"/>
            <a:ext cx="8382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sponsor</a:t>
            </a: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734300" y="2328565"/>
            <a:ext cx="9906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end_date</a:t>
            </a: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6819900" y="2057103"/>
            <a:ext cx="9906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start_date</a:t>
            </a:r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7734300" y="2941340"/>
            <a:ext cx="762000" cy="4095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/>
              <a:t>budget</a:t>
            </a: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5981700" y="2465090"/>
            <a:ext cx="1588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6438900" y="2941340"/>
            <a:ext cx="15240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6972300" y="2465090"/>
            <a:ext cx="228600" cy="81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7048500" y="2669878"/>
            <a:ext cx="76200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7048500" y="3282653"/>
            <a:ext cx="762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3543300" y="358904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219700" y="36652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(1,1)</a:t>
            </a: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067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(1,n)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543300" y="305564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/>
              <a:t>(0,n)</a:t>
            </a:r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865188" y="3427115"/>
            <a:ext cx="762000" cy="4079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/>
              <a:t>name</a:t>
            </a: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V="1">
            <a:off x="1657350" y="3571578"/>
            <a:ext cx="64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5448300" y="2703216"/>
            <a:ext cx="3810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448300" y="3520778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3390900" y="2703216"/>
            <a:ext cx="457200" cy="57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543300" y="35207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7544" y="419670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관리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(manage)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관계와 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(work-in)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4294967295"/>
          </p:nvPr>
        </p:nvGraphicFramePr>
        <p:xfrm>
          <a:off x="539750" y="1124744"/>
          <a:ext cx="8064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⑪ 한 과제는 한 명 이상의 대학원생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연구조교라고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의해 수행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(work-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prog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611560" y="1657375"/>
            <a:ext cx="3226668" cy="4608512"/>
            <a:chOff x="2857500" y="1560215"/>
            <a:chExt cx="3314700" cy="5037137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3086100" y="278576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2857500" y="156021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3467100" y="2036465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4991100" y="1831677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4076700" y="156021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991100" y="2444452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3238500" y="1968202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3695700" y="2444452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4229100" y="1968202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H="1">
              <a:off x="4305300" y="2172990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H="1">
              <a:off x="4305300" y="2785765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114348" y="4759027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2385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3695700" y="6189365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4914900" y="6189365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067300" y="5644852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3695700" y="5235277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3924300" y="5235277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 flipV="1">
              <a:off x="4076700" y="5235277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4229100" y="5235277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53" name="AutoShape 50"/>
            <p:cNvSpPr>
              <a:spLocks noChangeArrowheads="1"/>
            </p:cNvSpPr>
            <p:nvPr/>
          </p:nvSpPr>
          <p:spPr bwMode="auto">
            <a:xfrm>
              <a:off x="2904798" y="3738265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3695700" y="33207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3771900" y="4387552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56" name="직선 연결선 55"/>
            <p:cNvCxnSpPr>
              <a:stCxn id="25" idx="2"/>
              <a:endCxn id="53" idx="0"/>
            </p:cNvCxnSpPr>
            <p:nvPr/>
          </p:nvCxnSpPr>
          <p:spPr>
            <a:xfrm>
              <a:off x="3695700" y="3262015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4" idx="0"/>
              <a:endCxn id="53" idx="2"/>
            </p:cNvCxnSpPr>
            <p:nvPr/>
          </p:nvCxnSpPr>
          <p:spPr>
            <a:xfrm flipH="1" flipV="1">
              <a:off x="3704898" y="4351040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utoShape 67"/>
            <p:cNvSpPr>
              <a:spLocks noChangeArrowheads="1"/>
            </p:cNvSpPr>
            <p:nvPr/>
          </p:nvSpPr>
          <p:spPr bwMode="auto">
            <a:xfrm>
              <a:off x="4648200" y="4690765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4335517" y="485334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4361789" y="5163403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8"/>
            <p:cNvSpPr txBox="1">
              <a:spLocks noChangeArrowheads="1"/>
            </p:cNvSpPr>
            <p:nvPr/>
          </p:nvSpPr>
          <p:spPr bwMode="auto">
            <a:xfrm>
              <a:off x="4359816" y="4570224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4449152" y="5148306"/>
              <a:ext cx="756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4750672" y="4384377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>
              <a:off x="4819463" y="5370214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(work-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prog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생명주기</a:t>
            </a:r>
            <a:r>
              <a:rPr lang="en-US" altLang="ko-KR" dirty="0"/>
              <a:t>(database life cycle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데이터베이스의 생성과 운영에 관련된 특징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4168" y="50851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생명주기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3" name="다이어그램 32"/>
          <p:cNvGraphicFramePr/>
          <p:nvPr>
            <p:extLst>
              <p:ext uri="{D42A27DB-BD31-4B8C-83A1-F6EECF244321}">
                <p14:modId xmlns:p14="http://schemas.microsoft.com/office/powerpoint/2010/main" val="2284221650"/>
              </p:ext>
            </p:extLst>
          </p:nvPr>
        </p:nvGraphicFramePr>
        <p:xfrm>
          <a:off x="971600" y="2348880"/>
          <a:ext cx="5760640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요구사항에 맞게 생성된 최종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09413" y="1630635"/>
            <a:ext cx="7912361" cy="4529336"/>
            <a:chOff x="476063" y="1563960"/>
            <a:chExt cx="8401237" cy="51054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286000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Dept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912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Project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810000" y="1971948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work-in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10000" y="2789510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manage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86000" y="2857773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Professor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238063" y="1563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60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76263" y="1971948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rank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33463" y="1563960"/>
              <a:ext cx="12192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speciality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66800" y="2381523"/>
              <a:ext cx="1219200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676400" y="1971948"/>
              <a:ext cx="6096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438400" y="2381523"/>
              <a:ext cx="1588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24200" y="1971948"/>
              <a:ext cx="1588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581463" y="163222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pid</a:t>
              </a: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191063" y="2108473"/>
              <a:ext cx="8382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sponsor</a:t>
              </a: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7696200" y="1903685"/>
              <a:ext cx="9906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end_date</a:t>
              </a: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6800663" y="163222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start_date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7696200" y="2516460"/>
              <a:ext cx="762000" cy="409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budget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5943600" y="2040210"/>
              <a:ext cx="1588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6400800" y="2516460"/>
              <a:ext cx="15240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6934200" y="2040210"/>
              <a:ext cx="228600" cy="817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010400" y="2244998"/>
              <a:ext cx="76200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7010400" y="2857773"/>
              <a:ext cx="7620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13716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dno</a:t>
              </a: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3733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office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2590800" y="619311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dname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1752600" y="5307285"/>
              <a:ext cx="6858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2895600" y="5307285"/>
              <a:ext cx="762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3352800" y="5307285"/>
              <a:ext cx="76200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505200" y="31641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5181600" y="3240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5029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3505200" y="2630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37" name="AutoShape 55"/>
            <p:cNvSpPr>
              <a:spLocks noChangeArrowheads="1"/>
            </p:cNvSpPr>
            <p:nvPr/>
          </p:nvSpPr>
          <p:spPr bwMode="auto">
            <a:xfrm>
              <a:off x="29718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run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1:1</a:t>
              </a:r>
            </a:p>
          </p:txBody>
        </p:sp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>
              <a:off x="1219200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work_dept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1752600" y="3316560"/>
              <a:ext cx="6096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676400" y="44595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819400" y="4383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2819400" y="34689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(0,1)</a:t>
              </a:r>
            </a:p>
          </p:txBody>
        </p:sp>
        <p:sp>
          <p:nvSpPr>
            <p:cNvPr id="43" name="Oval 65"/>
            <p:cNvSpPr>
              <a:spLocks noChangeArrowheads="1"/>
            </p:cNvSpPr>
            <p:nvPr/>
          </p:nvSpPr>
          <p:spPr bwMode="auto">
            <a:xfrm>
              <a:off x="685800" y="46119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pct_time</a:t>
              </a: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1143000" y="423096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45" name="AutoShape 67"/>
            <p:cNvSpPr>
              <a:spLocks noChangeArrowheads="1"/>
            </p:cNvSpPr>
            <p:nvPr/>
          </p:nvSpPr>
          <p:spPr bwMode="auto">
            <a:xfrm>
              <a:off x="3857298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major</a:t>
              </a:r>
            </a:p>
            <a:p>
              <a:pPr algn="ctr"/>
              <a:r>
                <a:rPr lang="en-US" altLang="ko-KR" sz="1100">
                  <a:latin typeface="+mn-ea"/>
                  <a:ea typeface="+mn-ea"/>
                </a:rPr>
                <a:t>1:N</a:t>
              </a:r>
            </a:p>
          </p:txBody>
        </p: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3505200" y="5145360"/>
              <a:ext cx="6858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5181600" y="51453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  <p:sp>
          <p:nvSpPr>
            <p:cNvPr id="48" name="Oval 13"/>
            <p:cNvSpPr>
              <a:spLocks noChangeArrowheads="1"/>
            </p:cNvSpPr>
            <p:nvPr/>
          </p:nvSpPr>
          <p:spPr bwMode="auto">
            <a:xfrm>
              <a:off x="845951" y="3002235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1619250" y="3146698"/>
              <a:ext cx="649288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5410200" y="2278336"/>
              <a:ext cx="3810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410200" y="3095898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352800" y="2278336"/>
              <a:ext cx="457200" cy="579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505200" y="309589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5819448" y="4831035"/>
              <a:ext cx="1219200" cy="4762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Graduate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9436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u="sng">
                  <a:latin typeface="+mn-ea"/>
                  <a:ea typeface="+mn-ea"/>
                </a:rPr>
                <a:t>ssn</a:t>
              </a:r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6400800" y="6261373"/>
              <a:ext cx="7620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age</a:t>
              </a: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7620000" y="6261373"/>
              <a:ext cx="990600" cy="4079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deg_prog</a:t>
              </a:r>
            </a:p>
          </p:txBody>
        </p:sp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7772400" y="5716860"/>
              <a:ext cx="762000" cy="4079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+mn-ea"/>
                  <a:ea typeface="+mn-ea"/>
                </a:rPr>
                <a:t>name</a:t>
              </a:r>
            </a:p>
          </p:txBody>
        </p: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>
              <a:off x="6400800" y="5307285"/>
              <a:ext cx="1588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6629400" y="5307285"/>
              <a:ext cx="228600" cy="954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 flipV="1">
              <a:off x="6781800" y="5307285"/>
              <a:ext cx="914400" cy="1057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6934200" y="5307285"/>
              <a:ext cx="838200" cy="612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100">
                <a:latin typeface="+mn-ea"/>
                <a:ea typeface="+mn-ea"/>
              </a:endParaRPr>
            </a:p>
          </p:txBody>
        </p:sp>
        <p:sp>
          <p:nvSpPr>
            <p:cNvPr id="63" name="AutoShape 50"/>
            <p:cNvSpPr>
              <a:spLocks noChangeArrowheads="1"/>
            </p:cNvSpPr>
            <p:nvPr/>
          </p:nvSpPr>
          <p:spPr bwMode="auto">
            <a:xfrm>
              <a:off x="5609898" y="3810273"/>
              <a:ext cx="16002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work-</a:t>
              </a:r>
              <a:r>
                <a:rPr lang="en-US" altLang="ko-KR" sz="1100" dirty="0" err="1">
                  <a:latin typeface="+mn-ea"/>
                  <a:ea typeface="+mn-ea"/>
                </a:rPr>
                <a:t>prog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N:M</a:t>
              </a: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400800" y="33927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>
                  <a:latin typeface="+mn-ea"/>
                  <a:ea typeface="+mn-ea"/>
                </a:rPr>
                <a:t>(1,n)</a:t>
              </a: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6477000" y="4459560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cxnSp>
          <p:nvCxnSpPr>
            <p:cNvPr id="66" name="직선 연결선 65"/>
            <p:cNvCxnSpPr>
              <a:stCxn id="5" idx="2"/>
              <a:endCxn id="63" idx="0"/>
            </p:cNvCxnSpPr>
            <p:nvPr/>
          </p:nvCxnSpPr>
          <p:spPr>
            <a:xfrm>
              <a:off x="6400800" y="3334023"/>
              <a:ext cx="9198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4" idx="0"/>
              <a:endCxn id="63" idx="2"/>
            </p:cNvCxnSpPr>
            <p:nvPr/>
          </p:nvCxnSpPr>
          <p:spPr>
            <a:xfrm flipH="1" flipV="1">
              <a:off x="6409998" y="4423048"/>
              <a:ext cx="19050" cy="407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314700" y="4423048"/>
              <a:ext cx="4572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314700" y="3334023"/>
              <a:ext cx="457200" cy="47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2019300" y="3316560"/>
              <a:ext cx="571500" cy="493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019300" y="4423048"/>
              <a:ext cx="495300" cy="392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" idx="3"/>
              <a:endCxn id="45" idx="1"/>
            </p:cNvCxnSpPr>
            <p:nvPr/>
          </p:nvCxnSpPr>
          <p:spPr>
            <a:xfrm>
              <a:off x="3505200" y="5069160"/>
              <a:ext cx="35209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3"/>
              <a:endCxn id="54" idx="1"/>
            </p:cNvCxnSpPr>
            <p:nvPr/>
          </p:nvCxnSpPr>
          <p:spPr>
            <a:xfrm flipV="1">
              <a:off x="5381298" y="5069160"/>
              <a:ext cx="43815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utoShape 67"/>
            <p:cNvSpPr>
              <a:spLocks noChangeArrowheads="1"/>
            </p:cNvSpPr>
            <p:nvPr/>
          </p:nvSpPr>
          <p:spPr bwMode="auto">
            <a:xfrm>
              <a:off x="7353300" y="4762773"/>
              <a:ext cx="1524000" cy="612775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advisor</a:t>
              </a:r>
            </a:p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1:N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7040617" y="492535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7066889" y="5235411"/>
              <a:ext cx="655583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7064916" y="4642232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7154252" y="5220314"/>
              <a:ext cx="7563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 smtClean="0">
                  <a:latin typeface="+mn-ea"/>
                  <a:ea typeface="+mn-ea"/>
                </a:rPr>
                <a:t>advised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79" name="Text Box 55"/>
            <p:cNvSpPr txBox="1">
              <a:spLocks noChangeArrowheads="1"/>
            </p:cNvSpPr>
            <p:nvPr/>
          </p:nvSpPr>
          <p:spPr bwMode="auto">
            <a:xfrm>
              <a:off x="7455772" y="4456385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(0,n)</a:t>
              </a: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7524563" y="5442222"/>
              <a:ext cx="533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100" dirty="0">
                  <a:latin typeface="+mn-ea"/>
                  <a:ea typeface="+mn-ea"/>
                </a:rPr>
                <a:t>(1,1)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9552" y="63496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577383"/>
          </a:xfrm>
        </p:spPr>
        <p:txBody>
          <a:bodyPr/>
          <a:lstStyle/>
          <a:p>
            <a:r>
              <a:rPr lang="ko-KR" altLang="en-US" sz="1400" dirty="0" smtClean="0"/>
              <a:t>관계 데이터 모델로 변환한 마당대학의 </a:t>
            </a:r>
            <a:r>
              <a:rPr lang="en-US" altLang="ko-KR" sz="1400" dirty="0" smtClean="0"/>
              <a:t>ER </a:t>
            </a:r>
            <a:r>
              <a:rPr lang="ko-KR" altLang="en-US" sz="1400" dirty="0" smtClean="0"/>
              <a:t>다이어그램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68152" y="1340768"/>
            <a:ext cx="7980312" cy="5218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개체</a:t>
            </a:r>
            <a:r>
              <a:rPr lang="en-US" altLang="ko-KR" sz="1400" b="1" dirty="0" smtClean="0">
                <a:latin typeface="+mn-ea"/>
                <a:ea typeface="+mn-ea"/>
              </a:rPr>
              <a:t>]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Professor(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rank,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speciality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dname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office,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runprofessorssn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runprofessorssn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⑤</a:t>
            </a:r>
            <a:r>
              <a:rPr lang="ko-KR" altLang="en-US" sz="1400" dirty="0" smtClean="0">
                <a:latin typeface="+mn-ea"/>
                <a:ea typeface="+mn-ea"/>
              </a:rPr>
              <a:t>번 요구사항의 </a:t>
            </a:r>
            <a:r>
              <a:rPr lang="en-US" altLang="ko-KR" sz="1400" dirty="0" smtClean="0">
                <a:latin typeface="+mn-ea"/>
                <a:ea typeface="+mn-ea"/>
              </a:rPr>
              <a:t>run(1:1)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Graduate(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name, age,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deg_prog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 : 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외래키로</a:t>
            </a:r>
            <a:r>
              <a:rPr lang="en-US" altLang="ko-KR" sz="1400" dirty="0" smtClean="0">
                <a:latin typeface="+mn-ea"/>
                <a:ea typeface="+mn-ea"/>
              </a:rPr>
              <a:t>, ⑦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major(1:N)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just"/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en-US" altLang="ko-KR" sz="1400" dirty="0" smtClean="0">
                <a:latin typeface="+mn-ea"/>
                <a:ea typeface="+mn-ea"/>
              </a:rPr>
              <a:t> : 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⑧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advisor(1:N)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Project(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sponsor,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start_date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end_date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budget,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managessn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managessn</a:t>
            </a:r>
            <a:r>
              <a:rPr lang="en-US" altLang="ko-KR" sz="1400" dirty="0" smtClean="0">
                <a:latin typeface="+mn-ea"/>
                <a:ea typeface="+mn-ea"/>
              </a:rPr>
              <a:t> : 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외래키로</a:t>
            </a:r>
            <a:r>
              <a:rPr lang="en-US" altLang="ko-KR" sz="1400" dirty="0" smtClean="0">
                <a:latin typeface="+mn-ea"/>
                <a:ea typeface="+mn-ea"/>
              </a:rPr>
              <a:t>, ⑨</a:t>
            </a:r>
            <a:r>
              <a:rPr lang="ko-KR" altLang="en-US" sz="1400" dirty="0" smtClean="0">
                <a:latin typeface="+mn-ea"/>
                <a:ea typeface="+mn-ea"/>
              </a:rPr>
              <a:t>번 요구사항 </a:t>
            </a:r>
            <a:r>
              <a:rPr lang="en-US" altLang="ko-KR" sz="1400" dirty="0" smtClean="0">
                <a:latin typeface="+mn-ea"/>
                <a:ea typeface="+mn-ea"/>
              </a:rPr>
              <a:t>manage(1:N) </a:t>
            </a:r>
            <a:r>
              <a:rPr lang="ko-KR" altLang="en-US" sz="1400" dirty="0" smtClean="0">
                <a:latin typeface="+mn-ea"/>
                <a:ea typeface="+mn-ea"/>
              </a:rPr>
              <a:t>관계를 표현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[</a:t>
            </a:r>
            <a:r>
              <a:rPr lang="ko-KR" altLang="en-US" sz="1400" b="1" dirty="0" smtClean="0">
                <a:latin typeface="+mn-ea"/>
                <a:ea typeface="+mn-ea"/>
              </a:rPr>
              <a:t>관계</a:t>
            </a:r>
            <a:r>
              <a:rPr lang="en-US" altLang="ko-KR" sz="1400" b="1" dirty="0" smtClean="0">
                <a:latin typeface="+mn-ea"/>
                <a:ea typeface="+mn-ea"/>
              </a:rPr>
              <a:t>] - </a:t>
            </a:r>
            <a:r>
              <a:rPr lang="en-US" altLang="ko-KR" sz="1400" dirty="0" smtClean="0">
                <a:latin typeface="+mn-ea"/>
                <a:ea typeface="+mn-ea"/>
              </a:rPr>
              <a:t>N:M </a:t>
            </a:r>
            <a:r>
              <a:rPr lang="ko-KR" altLang="en-US" sz="1400" dirty="0" smtClean="0">
                <a:latin typeface="+mn-ea"/>
                <a:ea typeface="+mn-ea"/>
              </a:rPr>
              <a:t>관계일 경우 교차 테이블을 생성한다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work-dept(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dno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pct_time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학과 참여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⑥번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work-dept(N:M)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Dept(</a:t>
            </a:r>
            <a:r>
              <a:rPr lang="en-US" altLang="ko-KR" sz="1400" dirty="0" err="1" smtClean="0">
                <a:latin typeface="+mn-ea"/>
                <a:ea typeface="+mn-ea"/>
              </a:rPr>
              <a:t>dno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en-US" altLang="ko-KR" sz="1400" dirty="0" err="1" smtClean="0">
                <a:latin typeface="+mn-ea"/>
                <a:ea typeface="+mn-ea"/>
              </a:rPr>
              <a:t>pct_time</a:t>
            </a:r>
            <a:r>
              <a:rPr lang="ko-KR" altLang="en-US" sz="1400" dirty="0" smtClean="0">
                <a:latin typeface="+mn-ea"/>
                <a:ea typeface="+mn-ea"/>
              </a:rPr>
              <a:t>은 관계에 포함된 속성이다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work-in(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professorssn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교수의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⑩번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work-in(N:M)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professorssn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Professor(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work-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prog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graduatessn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+mn-ea"/>
                <a:ea typeface="+mn-ea"/>
              </a:rPr>
              <a:t>pid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</a:rPr>
              <a:t>) </a:t>
            </a:r>
            <a:r>
              <a:rPr lang="en-US" altLang="ko-KR" sz="1400" dirty="0" smtClean="0">
                <a:latin typeface="+mn-ea"/>
                <a:ea typeface="+mn-ea"/>
              </a:rPr>
              <a:t>/* </a:t>
            </a:r>
            <a:r>
              <a:rPr lang="ko-KR" altLang="en-US" sz="1400" dirty="0" smtClean="0">
                <a:latin typeface="+mn-ea"/>
                <a:ea typeface="+mn-ea"/>
              </a:rPr>
              <a:t>대학원생의 과제 수행 *</a:t>
            </a:r>
            <a:r>
              <a:rPr lang="en-US" altLang="ko-KR" sz="1400" dirty="0" smtClean="0">
                <a:latin typeface="+mn-ea"/>
                <a:ea typeface="+mn-ea"/>
              </a:rPr>
              <a:t>/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⑪번 요구사항의 </a:t>
            </a:r>
            <a:r>
              <a:rPr lang="en-US" altLang="ko-KR" sz="1400" dirty="0" smtClean="0">
                <a:latin typeface="+mn-ea"/>
                <a:ea typeface="+mn-ea"/>
              </a:rPr>
              <a:t>work-</a:t>
            </a:r>
            <a:r>
              <a:rPr lang="en-US" altLang="ko-KR" sz="1400" dirty="0" err="1" smtClean="0">
                <a:latin typeface="+mn-ea"/>
                <a:ea typeface="+mn-ea"/>
              </a:rPr>
              <a:t>prog</a:t>
            </a:r>
            <a:r>
              <a:rPr lang="en-US" altLang="ko-KR" sz="1400" dirty="0" smtClean="0">
                <a:latin typeface="+mn-ea"/>
                <a:ea typeface="+mn-ea"/>
              </a:rPr>
              <a:t>(N:M) </a:t>
            </a:r>
            <a:r>
              <a:rPr lang="ko-KR" altLang="en-US" sz="1400" dirty="0" smtClean="0">
                <a:latin typeface="+mn-ea"/>
                <a:ea typeface="+mn-ea"/>
              </a:rPr>
              <a:t>관계를 표현하기 위한 교차 테이블이다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r>
              <a:rPr lang="en-US" altLang="ko-KR" sz="1400" dirty="0" err="1" smtClean="0">
                <a:latin typeface="+mn-ea"/>
                <a:ea typeface="+mn-ea"/>
              </a:rPr>
              <a:t>graduatessn</a:t>
            </a:r>
            <a:r>
              <a:rPr lang="ko-KR" altLang="en-US" sz="1400" dirty="0" smtClean="0">
                <a:latin typeface="+mn-ea"/>
                <a:ea typeface="+mn-ea"/>
              </a:rPr>
              <a:t>은 </a:t>
            </a:r>
            <a:r>
              <a:rPr lang="en-US" altLang="ko-KR" sz="1400" dirty="0" smtClean="0">
                <a:latin typeface="+mn-ea"/>
                <a:ea typeface="+mn-ea"/>
              </a:rPr>
              <a:t>Graduate(</a:t>
            </a:r>
            <a:r>
              <a:rPr lang="en-US" altLang="ko-KR" sz="1400" dirty="0" err="1" smtClean="0">
                <a:latin typeface="+mn-ea"/>
                <a:ea typeface="+mn-ea"/>
              </a:rPr>
              <a:t>ssn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 참조하는 외래키이고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Project(</a:t>
            </a:r>
            <a:r>
              <a:rPr lang="en-US" altLang="ko-KR" sz="1400" dirty="0" err="1" smtClean="0">
                <a:latin typeface="+mn-ea"/>
                <a:ea typeface="+mn-ea"/>
              </a:rPr>
              <a:t>pid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참조하는 </a:t>
            </a:r>
            <a:r>
              <a:rPr lang="ko-KR" altLang="en-US" sz="1400" dirty="0" err="1" smtClean="0">
                <a:latin typeface="+mn-ea"/>
                <a:ea typeface="+mn-ea"/>
              </a:rPr>
              <a:t>외래키이다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80" y="65295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6-74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 스키마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마당대학의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관계 데이터 모델이 완성되면 실제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테이블을 생성하기 위한 물리적 모델링 과정을 거침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3"/>
            <a:ext cx="6598920" cy="4317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0718" y="628493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6-81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마당대학 데이터베이스의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ER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다이어그램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" y="1052736"/>
            <a:ext cx="7278389" cy="55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60440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데이터베이스 생명주기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개념적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물리적 모델링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개체와 개체 타입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개체 타입의 종류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속성의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0" y="1052736"/>
            <a:ext cx="396044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관계와 관계 </a:t>
            </a:r>
            <a:r>
              <a:rPr kumimoji="0" lang="ko-KR" altLang="en-US" dirty="0" smtClean="0"/>
              <a:t>타입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관계 대응 </a:t>
            </a:r>
            <a:r>
              <a:rPr kumimoji="0" lang="ko-KR" altLang="en-US" dirty="0" smtClean="0"/>
              <a:t>수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ISA(</a:t>
            </a:r>
            <a:r>
              <a:rPr kumimoji="0" lang="ko-KR" altLang="en-US" dirty="0" err="1"/>
              <a:t>수퍼클래스와</a:t>
            </a:r>
            <a:r>
              <a:rPr kumimoji="0" lang="ko-KR" altLang="en-US" dirty="0"/>
              <a:t> 서브클래스</a:t>
            </a:r>
            <a:r>
              <a:rPr kumimoji="0" lang="en-US" altLang="ko-KR" dirty="0"/>
              <a:t>)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전체 참여와 부분 </a:t>
            </a:r>
            <a:r>
              <a:rPr kumimoji="0" lang="ko-KR" altLang="en-US" dirty="0" smtClean="0"/>
              <a:t>참여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순환적 </a:t>
            </a:r>
            <a:r>
              <a:rPr kumimoji="0" lang="ko-KR" altLang="en-US" dirty="0" smtClean="0"/>
              <a:t>관계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 err="1" smtClean="0"/>
              <a:t>식별자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en-US" altLang="ko-KR" dirty="0"/>
              <a:t>IE </a:t>
            </a:r>
            <a:r>
              <a:rPr kumimoji="0" lang="ko-KR" altLang="en-US" dirty="0" smtClean="0"/>
              <a:t>표기법</a:t>
            </a:r>
            <a:endParaRPr kumimoji="0" lang="en-US" altLang="ko-KR" dirty="0" smtClean="0"/>
          </a:p>
          <a:p>
            <a:pPr>
              <a:buFont typeface="+mj-lt"/>
              <a:buAutoNum type="arabicPeriod" startAt="10"/>
            </a:pPr>
            <a:r>
              <a:rPr kumimoji="0" lang="ko-KR" altLang="en-US" dirty="0"/>
              <a:t>사상</a:t>
            </a:r>
            <a:r>
              <a:rPr kumimoji="0" lang="en-US" altLang="ko-KR" dirty="0"/>
              <a:t>(mapping, </a:t>
            </a:r>
            <a:r>
              <a:rPr kumimoji="0" lang="ko-KR" altLang="en-US" dirty="0" err="1"/>
              <a:t>매핑</a:t>
            </a:r>
            <a:r>
              <a:rPr kumimoji="0" lang="en-US" altLang="ko-KR" dirty="0" smtClean="0"/>
              <a:t>)</a:t>
            </a:r>
          </a:p>
          <a:p>
            <a:pPr>
              <a:buFont typeface="+mj-lt"/>
              <a:buAutoNum type="arabicPeriod" startAt="10"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데이터베이스 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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사용자들의 요구사항을 듣고 분석하여 데이터베이스 구축의 범위를 정하는 단계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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분석된 요구사항을 기초로 주요 개념과 업무 프로세스 등을 식별하고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개념적 설계</a:t>
            </a:r>
            <a:r>
              <a:rPr lang="en-US" altLang="ko-KR" sz="1200" b="0" dirty="0" smtClean="0"/>
              <a:t>), </a:t>
            </a:r>
            <a:r>
              <a:rPr lang="ko-KR" altLang="en-US" sz="1200" b="0" dirty="0" smtClean="0"/>
              <a:t>사용하는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의 종류에 맞게 변환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한 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데이터베이스 스키마를 도출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물리적 설계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함</a:t>
            </a:r>
            <a:r>
              <a:rPr lang="en-US" altLang="ko-KR" sz="1200" b="0" dirty="0" smtClean="0"/>
              <a:t>.</a:t>
            </a:r>
          </a:p>
          <a:p>
            <a:pPr algn="just"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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설계 단계에서 생성한 스키마를 실제 </a:t>
            </a:r>
            <a:r>
              <a:rPr lang="en-US" altLang="ko-KR" sz="1200" b="0" dirty="0" smtClean="0"/>
              <a:t>DBMS</a:t>
            </a:r>
            <a:r>
              <a:rPr lang="ko-KR" altLang="en-US" sz="1200" b="0" dirty="0" smtClean="0"/>
              <a:t>에 적용하여 테이블 및 관련 객체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인덱스 등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를 만듦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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구현된 데이터베이스를 기반으로 소프트웨어를 구축하여 서비스를 제공함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pPr>
              <a:buFont typeface="Wingdings" pitchFamily="2" charset="2"/>
              <a:buChar char="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200" b="0" dirty="0" smtClean="0"/>
              <a:t>데이터베이스 운영에 따른 시스템의 문제를 관찰하고 데이터베이스 자체의 문제점을 파악하여 개선함</a:t>
            </a:r>
            <a:r>
              <a:rPr lang="en-US" altLang="ko-KR" sz="1200" b="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데이터 모델링 과정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99593" y="1058069"/>
            <a:ext cx="7561067" cy="4953694"/>
            <a:chOff x="899592" y="1066436"/>
            <a:chExt cx="7633768" cy="5054144"/>
          </a:xfrm>
        </p:grpSpPr>
        <p:sp>
          <p:nvSpPr>
            <p:cNvPr id="4" name="직사각형 3"/>
            <p:cNvSpPr/>
            <p:nvPr/>
          </p:nvSpPr>
          <p:spPr>
            <a:xfrm>
              <a:off x="899592" y="2229162"/>
              <a:ext cx="3718196" cy="305897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99592" y="1364198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 </a:t>
              </a:r>
              <a:r>
                <a:rPr lang="ko-KR" altLang="en-US" sz="1400" dirty="0" smtClean="0"/>
                <a:t>요구사항 수집 및 분석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40132" y="2912370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 </a:t>
              </a:r>
              <a:r>
                <a:rPr lang="ko-KR" altLang="en-US" sz="1400" dirty="0" smtClean="0"/>
                <a:t>개념적 모델링</a:t>
              </a:r>
              <a:endParaRPr lang="ko-KR" altLang="en-US" sz="14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95430" y="3799249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 </a:t>
              </a:r>
              <a:r>
                <a:rPr lang="ko-KR" altLang="en-US" sz="1400" dirty="0" smtClean="0"/>
                <a:t>논리적 모델링</a:t>
              </a:r>
              <a:endParaRPr lang="ko-KR" altLang="en-US" sz="1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433670" y="4736965"/>
              <a:ext cx="2952328" cy="36004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ym typeface="Wingdings"/>
                </a:rPr>
                <a:t> </a:t>
              </a:r>
              <a:r>
                <a:rPr lang="ko-KR" altLang="en-US" sz="1400" dirty="0" smtClean="0"/>
                <a:t>물리적 모델링</a:t>
              </a:r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2322" y="1066436"/>
              <a:ext cx="3430808" cy="972787"/>
            </a:xfrm>
            <a:prstGeom prst="roundRect">
              <a:avLst>
                <a:gd name="adj" fmla="val 967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현실 세계의 대상 및 사용자의 요구 등을 정리 및 분석</a:t>
              </a: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 베이스 용도 식별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사용자 요구 사항 수집 및 명세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91746" y="2650984"/>
              <a:ext cx="3441614" cy="799075"/>
            </a:xfrm>
            <a:prstGeom prst="roundRect">
              <a:avLst>
                <a:gd name="adj" fmla="val 8154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중요 개념을 구분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핵심 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Entity(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독립개체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)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 도출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작성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2322" y="3501647"/>
              <a:ext cx="3430808" cy="972787"/>
            </a:xfrm>
            <a:prstGeom prst="roundRect">
              <a:avLst>
                <a:gd name="adj" fmla="val 12671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각 개념을 구체화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ERD-RDB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모델 사상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상세 속성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정규화 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2322" y="4578383"/>
              <a:ext cx="3430808" cy="972787"/>
            </a:xfrm>
            <a:prstGeom prst="roundRect">
              <a:avLst>
                <a:gd name="adj" fmla="val 10673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HY엽서L" pitchFamily="18" charset="-127"/>
                  <a:ea typeface="HY엽서L" pitchFamily="18" charset="-127"/>
                </a:rPr>
                <a:t>데이터베이스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생성 계획에 따라 개체</a:t>
              </a: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,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인덱스 등을 생성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HY엽서L" pitchFamily="18" charset="-127"/>
                  <a:ea typeface="HY엽서L" pitchFamily="18" charset="-127"/>
                </a:rPr>
                <a:t>DB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개체 정의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테이블 및 인덱스 등 설계</a:t>
              </a:r>
              <a:endParaRPr lang="en-US" altLang="ko-KR" sz="1000" dirty="0" smtClean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7696" y="3353813"/>
              <a:ext cx="934812" cy="28327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DBMS </a:t>
              </a:r>
              <a:r>
                <a:rPr lang="ko-KR" altLang="en-US" sz="1000" dirty="0" smtClean="0">
                  <a:latin typeface="HY엽서L" pitchFamily="18" charset="-127"/>
                  <a:ea typeface="HY엽서L" pitchFamily="18" charset="-127"/>
                </a:rPr>
                <a:t>선정</a:t>
              </a:r>
              <a:endParaRPr lang="ko-KR" altLang="en-US" sz="1000" dirty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28041" y="5760540"/>
              <a:ext cx="371819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데이터베이스 구현</a:t>
              </a:r>
              <a:endParaRPr lang="ko-KR" altLang="en-US" sz="1400" dirty="0"/>
            </a:p>
          </p:txBody>
        </p:sp>
        <p:cxnSp>
          <p:nvCxnSpPr>
            <p:cNvPr id="17" name="직선 연결선 16"/>
            <p:cNvCxnSpPr>
              <a:endCxn id="10" idx="1"/>
            </p:cNvCxnSpPr>
            <p:nvPr/>
          </p:nvCxnSpPr>
          <p:spPr>
            <a:xfrm>
              <a:off x="4292459" y="3050521"/>
              <a:ext cx="79928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11" idx="1"/>
            </p:cNvCxnSpPr>
            <p:nvPr/>
          </p:nvCxnSpPr>
          <p:spPr>
            <a:xfrm>
              <a:off x="4347758" y="3979269"/>
              <a:ext cx="754564" cy="8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385998" y="4916985"/>
              <a:ext cx="716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99592" y="2229162"/>
              <a:ext cx="3718196" cy="382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설계</a:t>
              </a:r>
              <a:endParaRPr lang="ko-KR" altLang="en-US" sz="1400" dirty="0"/>
            </a:p>
          </p:txBody>
        </p:sp>
        <p:sp>
          <p:nvSpPr>
            <p:cNvPr id="24" name="아래쪽 화살표 23"/>
            <p:cNvSpPr/>
            <p:nvPr/>
          </p:nvSpPr>
          <p:spPr>
            <a:xfrm>
              <a:off x="2665884" y="1844824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>
              <a:off x="2665884" y="3356992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2665884" y="4293096"/>
              <a:ext cx="223587" cy="36004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2665885" y="5288133"/>
              <a:ext cx="223587" cy="47240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stCxn id="5" idx="3"/>
              <a:endCxn id="9" idx="1"/>
            </p:cNvCxnSpPr>
            <p:nvPr/>
          </p:nvCxnSpPr>
          <p:spPr>
            <a:xfrm flipV="1">
              <a:off x="4617788" y="1552830"/>
              <a:ext cx="484535" cy="28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80542" y="61016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 모델링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</TotalTime>
  <Words>3922</Words>
  <Application>Microsoft Office PowerPoint</Application>
  <PresentationFormat>화면 슬라이드 쇼(4:3)</PresentationFormat>
  <Paragraphs>1094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HY견고딕</vt:lpstr>
      <vt:lpstr>HY엽서L</vt:lpstr>
      <vt:lpstr>굴림</vt:lpstr>
      <vt:lpstr>돋움</vt:lpstr>
      <vt:lpstr>맑은 고딕</vt:lpstr>
      <vt:lpstr>Arial</vt:lpstr>
      <vt:lpstr>Tahoma</vt:lpstr>
      <vt:lpstr>Wingdings</vt:lpstr>
      <vt:lpstr>Wingdings 2</vt:lpstr>
      <vt:lpstr>Office 테마</vt:lpstr>
      <vt:lpstr>Chapter 06 데이터 모델링</vt:lpstr>
      <vt:lpstr>PowerPoint 프레젠테이션</vt:lpstr>
      <vt:lpstr>PowerPoint 프레젠테이션</vt:lpstr>
      <vt:lpstr>01. 데이터 모델링의 개념</vt:lpstr>
      <vt:lpstr>01. 데이터 모델링의 개념</vt:lpstr>
      <vt:lpstr>01. 데이터 모델링의 개념</vt:lpstr>
      <vt:lpstr>1.1 데이터베이스 생명주기</vt:lpstr>
      <vt:lpstr>1.1 데이터베이스 생명주기</vt:lpstr>
      <vt:lpstr>1.2 데이터 모델링 과정</vt:lpstr>
      <vt:lpstr>1.2.1 요구사항 수집 및 분석</vt:lpstr>
      <vt:lpstr>1.2.2 개념적 모델링</vt:lpstr>
      <vt:lpstr>1.2.3 논리적 모델링</vt:lpstr>
      <vt:lpstr>1.2.4 물리적 모델링</vt:lpstr>
      <vt:lpstr>1.2.4 물리적 모델링</vt:lpstr>
      <vt:lpstr>02. ER 모델</vt:lpstr>
      <vt:lpstr>02. ER 모델</vt:lpstr>
      <vt:lpstr>02. ER 모델</vt:lpstr>
      <vt:lpstr>2.1 개체와 개체 타입</vt:lpstr>
      <vt:lpstr>2.1.1 개체 타입의 ER 다이어그램 표현</vt:lpstr>
      <vt:lpstr>2.2 속성</vt:lpstr>
      <vt:lpstr>2.2.2 속성의 유형</vt:lpstr>
      <vt:lpstr>2.3 관계와 관계 타입</vt:lpstr>
      <vt:lpstr>2.3.1 관계 타입의 ER 다이어그램 표현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2.3.2 관계 타입의 유형</vt:lpstr>
      <vt:lpstr>2.3.3 ISA 관계</vt:lpstr>
      <vt:lpstr>2.3.4 참여 제약 조건</vt:lpstr>
      <vt:lpstr>2.3.5 역할</vt:lpstr>
      <vt:lpstr>2.3.6 순환적 관계</vt:lpstr>
      <vt:lpstr>2.4 약한 개체 타입과 식별자</vt:lpstr>
      <vt:lpstr>2.4 약한 개체 타입과 식별자</vt:lpstr>
      <vt:lpstr>2.5 IE 표기법(Information Engineering 표기법)</vt:lpstr>
      <vt:lpstr>2.5 IE 표기법</vt:lpstr>
      <vt:lpstr>2.5 IE 표기법</vt:lpstr>
      <vt:lpstr>PowerPoint 프레젠테이션</vt:lpstr>
      <vt:lpstr>03. ER 모델을 관계 데이터 모델로 사상</vt:lpstr>
      <vt:lpstr>03. ER 모델을 관계 데이터 모델로 사상</vt:lpstr>
      <vt:lpstr>3.1 개체 타입의 사상</vt:lpstr>
      <vt:lpstr>3.2 관계 타입의 사상</vt:lpstr>
      <vt:lpstr>3.2 관계 타입의 사상</vt:lpstr>
      <vt:lpstr>3.2 관계 타입의 사상</vt:lpstr>
      <vt:lpstr>3.3 다중값 속성의 사상</vt:lpstr>
      <vt:lpstr>PowerPoint 프레젠테이션</vt:lpstr>
      <vt:lpstr>PowerPoint 프레젠테이션</vt:lpstr>
      <vt:lpstr>04. ERwin 실습</vt:lpstr>
      <vt:lpstr>04. ERwin 실습</vt:lpstr>
      <vt:lpstr>4.1 ERwin 기본 화면 및 툴 둘러보기</vt:lpstr>
      <vt:lpstr>4.1 ERwin 기본 화면 및 툴 둘러보기</vt:lpstr>
      <vt:lpstr>4.2 ERwin 실습을 위한 기본 환경 설정하기</vt:lpstr>
      <vt:lpstr>4.3 마당서점 설계 실습</vt:lpstr>
      <vt:lpstr>4.3 마당서점 설계 실습</vt:lpstr>
      <vt:lpstr>4.3.2 도메인 정의하기</vt:lpstr>
      <vt:lpstr>4.3.3 마당서점의 물리적 모델링</vt:lpstr>
      <vt:lpstr>4.3.3 마당서점의 물리적 모델링</vt:lpstr>
      <vt:lpstr>4.3.3 마당서점의 물리적 모델링</vt:lpstr>
      <vt:lpstr>4.4 DBMS에 접속하여 테이블 생성하기</vt:lpstr>
      <vt:lpstr>05. 모델링 연습(마당대학 데이터베이스)</vt:lpstr>
      <vt:lpstr>5.1 마당대학의 요구사항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5.2 마당대학의 ER 다이어그램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787</cp:revision>
  <dcterms:created xsi:type="dcterms:W3CDTF">2012-07-11T10:23:22Z</dcterms:created>
  <dcterms:modified xsi:type="dcterms:W3CDTF">2016-08-30T01:21:33Z</dcterms:modified>
</cp:coreProperties>
</file>