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451" r:id="rId2"/>
    <p:sldId id="266" r:id="rId3"/>
    <p:sldId id="383" r:id="rId4"/>
    <p:sldId id="382" r:id="rId5"/>
    <p:sldId id="394" r:id="rId6"/>
    <p:sldId id="395" r:id="rId7"/>
    <p:sldId id="396" r:id="rId8"/>
    <p:sldId id="399" r:id="rId9"/>
    <p:sldId id="400" r:id="rId10"/>
    <p:sldId id="401" r:id="rId11"/>
    <p:sldId id="402" r:id="rId12"/>
    <p:sldId id="403" r:id="rId13"/>
    <p:sldId id="404" r:id="rId14"/>
    <p:sldId id="406" r:id="rId15"/>
    <p:sldId id="407" r:id="rId16"/>
    <p:sldId id="408" r:id="rId17"/>
    <p:sldId id="409" r:id="rId18"/>
    <p:sldId id="410" r:id="rId19"/>
    <p:sldId id="411" r:id="rId20"/>
    <p:sldId id="446" r:id="rId21"/>
    <p:sldId id="389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52" r:id="rId31"/>
    <p:sldId id="453" r:id="rId32"/>
    <p:sldId id="420" r:id="rId33"/>
    <p:sldId id="421" r:id="rId34"/>
    <p:sldId id="422" r:id="rId35"/>
    <p:sldId id="450" r:id="rId36"/>
    <p:sldId id="447" r:id="rId37"/>
    <p:sldId id="433" r:id="rId38"/>
    <p:sldId id="423" r:id="rId39"/>
    <p:sldId id="425" r:id="rId40"/>
    <p:sldId id="426" r:id="rId41"/>
    <p:sldId id="427" r:id="rId42"/>
    <p:sldId id="429" r:id="rId43"/>
    <p:sldId id="430" r:id="rId44"/>
    <p:sldId id="432" r:id="rId45"/>
    <p:sldId id="434" r:id="rId46"/>
    <p:sldId id="435" r:id="rId47"/>
    <p:sldId id="436" r:id="rId48"/>
    <p:sldId id="437" r:id="rId49"/>
    <p:sldId id="438" r:id="rId50"/>
    <p:sldId id="439" r:id="rId51"/>
    <p:sldId id="440" r:id="rId52"/>
    <p:sldId id="448" r:id="rId53"/>
    <p:sldId id="442" r:id="rId54"/>
    <p:sldId id="443" r:id="rId55"/>
    <p:sldId id="444" r:id="rId56"/>
    <p:sldId id="449" r:id="rId57"/>
    <p:sldId id="392" r:id="rId5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DF1FF"/>
    <a:srgbClr val="97E1FF"/>
    <a:srgbClr val="00A4E6"/>
    <a:srgbClr val="5BD0FF"/>
    <a:srgbClr val="29C2FF"/>
    <a:srgbClr val="11BBFF"/>
    <a:srgbClr val="21C0FF"/>
    <a:srgbClr val="ABE7FF"/>
    <a:srgbClr val="B7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8898" autoAdjust="0"/>
  </p:normalViewPr>
  <p:slideViewPr>
    <p:cSldViewPr>
      <p:cViewPr varScale="1">
        <p:scale>
          <a:sx n="113" d="100"/>
          <a:sy n="113" d="100"/>
        </p:scale>
        <p:origin x="1668" y="96"/>
      </p:cViewPr>
      <p:guideLst>
        <p:guide orient="horz" pos="119"/>
        <p:guide pos="3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2016-08-30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454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17585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516211"/>
            <a:ext cx="1558694" cy="2306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</a:defRPr>
            </a:lvl1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039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5790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6"/>
          <p:cNvSpPr/>
          <p:nvPr userDrawn="1"/>
        </p:nvSpPr>
        <p:spPr>
          <a:xfrm>
            <a:off x="0" y="-17584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-180975" y="6091238"/>
            <a:ext cx="10729913" cy="69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891441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오라클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로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배우는 </a:t>
            </a:r>
            <a:endParaRPr kumimoji="0" lang="en-US" altLang="ko-KR" sz="1800" baseline="0" dirty="0" smtClean="0">
              <a:latin typeface="HY견고딕" pitchFamily="18" charset="-127"/>
              <a:ea typeface="HY견고딕" pitchFamily="18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데이터베이스 개론과 실습 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25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3960440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0"/>
          </p:nvPr>
        </p:nvSpPr>
        <p:spPr>
          <a:xfrm>
            <a:off x="4644008" y="1085503"/>
            <a:ext cx="4032448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980728"/>
            <a:ext cx="8641655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0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2016-08-30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3" r:id="rId7"/>
    <p:sldLayoutId id="2147483685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i="1" smtClean="0"/>
              <a:t>Chapter 07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b="1" smtClean="0"/>
              <a:t>정규화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6835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1.2.1 </a:t>
            </a:r>
            <a:r>
              <a:rPr lang="ko-KR" altLang="en-US" dirty="0" smtClean="0"/>
              <a:t>잘못 설계된 계절학기 수강 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삭제이상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9762775"/>
              </p:ext>
            </p:extLst>
          </p:nvPr>
        </p:nvGraphicFramePr>
        <p:xfrm>
          <a:off x="827584" y="1641723"/>
          <a:ext cx="7272808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7-1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학생의 계절학기 수강신청을 취소하시오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/* C 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강좌 수강료 조회 *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SELECT 	price "C 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수강료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"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FROM 	Summer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WHERE 	class='C';</a:t>
                      </a:r>
                    </a:p>
                    <a:p>
                      <a:endParaRPr lang="en-US" altLang="ko-KR" sz="24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/* 200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번 학생의 수강신청 취소 *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DELETE FROM  Summer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WHERE 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sid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=200;</a:t>
                      </a:r>
                    </a:p>
                    <a:p>
                      <a:endParaRPr lang="en-US" altLang="ko-KR" sz="20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/* C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강좌 수강료 다시 조회 *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 =&gt; C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수강료 조회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불가능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!!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SELECT 	price "C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수강료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"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FROM 	Summer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WHERE 	class='C';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  <a:p>
                      <a:endParaRPr lang="ko-KR" altLang="en-US" sz="2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다음 실습을 위해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200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번 학생 자료 다시 입력 *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INSERT INTO Summer VALUES (200, 'C', 10000);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348880"/>
            <a:ext cx="981075" cy="695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4509120"/>
            <a:ext cx="966150" cy="4949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1.2.1 </a:t>
            </a:r>
            <a:r>
              <a:rPr lang="ko-KR" altLang="en-US" dirty="0" smtClean="0"/>
              <a:t>잘못 설계된 계절학기 수강 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삽입이상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100138"/>
              </p:ext>
            </p:extLst>
          </p:nvPr>
        </p:nvGraphicFramePr>
        <p:xfrm>
          <a:off x="899592" y="1641723"/>
          <a:ext cx="7272808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7-2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계절학기에 새로운 자바 강좌를 개설하시오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/*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자바 강좌 삽입 *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 =&gt; NULL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삽입해야 한다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 NULL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값은 문제가 있을 수 있다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INSERT INTO Summer VALUES (NULL, 'JAVA', 25000);</a:t>
                      </a:r>
                    </a:p>
                    <a:p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/* Summer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테이블 조회 *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SELECT	 *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FROM 	Summer;</a:t>
                      </a:r>
                    </a:p>
                    <a:p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/* NULL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값이 있는 경우 주의할 질의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투플은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다섯 개지만 수강학생은 총 네 명임 *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SELECT 	COUNT(*) "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수강인원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"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FROM 	Summer;</a:t>
                      </a:r>
                    </a:p>
                    <a:p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SELECT 	COUNT(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sid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) "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수강인원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"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FROM 	Summer;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  <a:p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SELECT 	count(*) "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수강인원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"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FROM 	Summer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WHERE 	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sid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IS NOT NULL;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2325216"/>
            <a:ext cx="1872208" cy="14018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4221088"/>
            <a:ext cx="864450" cy="5203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4941168"/>
            <a:ext cx="864450" cy="5203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0577" y="5661248"/>
            <a:ext cx="864450" cy="5203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1.2.1 </a:t>
            </a:r>
            <a:r>
              <a:rPr lang="ko-KR" altLang="en-US" dirty="0" smtClean="0"/>
              <a:t>잘못 설계된 계절학기 수강 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수정이상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4039525"/>
              </p:ext>
            </p:extLst>
          </p:nvPr>
        </p:nvGraphicFramePr>
        <p:xfrm>
          <a:off x="827584" y="1536948"/>
          <a:ext cx="7272808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7-3   FORTRAN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강좌의 수강료를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20,000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원에서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15,000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원으로 수정하시오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/* FORTRAN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강좌 수강료 수정 *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UPDATE 	Summer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SET 	price=15000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WHERE 	class='FORTRAN';</a:t>
                      </a:r>
                    </a:p>
                    <a:p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/>
                        <a:t>SELECT 	*</a:t>
                      </a:r>
                    </a:p>
                    <a:p>
                      <a:r>
                        <a:rPr lang="en-US" altLang="ko-KR" sz="1400" dirty="0" smtClean="0"/>
                        <a:t>FROM 	Summer;</a:t>
                      </a:r>
                    </a:p>
                    <a:p>
                      <a:endParaRPr lang="en-US" altLang="ko-KR" sz="1400" dirty="0" smtClean="0"/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SELECT 	DISTINCT price "FORTRAN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수강료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"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FROM 	Summer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WHERE 	class='FORTRAN';</a:t>
                      </a:r>
                    </a:p>
                    <a:p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다음 실습을 위해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FORTRAN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강좌의 수강료를 다시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20,000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원으로 복구 *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UPDATE 	Summer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SET 	price=20000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WHERE 	class='FORTRAN';</a:t>
                      </a:r>
                    </a:p>
                    <a:p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만약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UPDATE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문을 다음과 같이 작성하면 데이터 불일치 문제가 발생함 *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UPDATE 	Summer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SET 	price=15000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WHERE 	class='FORTRAN' AND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sid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=100;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428" y="2024545"/>
            <a:ext cx="1808963" cy="13324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428" y="3841061"/>
            <a:ext cx="1304908" cy="46045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1.2.1 </a:t>
            </a:r>
            <a:r>
              <a:rPr lang="ko-KR" altLang="en-US" dirty="0" smtClean="0"/>
              <a:t>잘못 설계된 계절학기 수강 테이블</a:t>
            </a:r>
            <a:endParaRPr lang="ko-KR" altLang="en-US" dirty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2361188"/>
              </p:ext>
            </p:extLst>
          </p:nvPr>
        </p:nvGraphicFramePr>
        <p:xfrm>
          <a:off x="569293" y="1019904"/>
          <a:ext cx="727280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/* Summer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테이블을 조회하면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FORTRAN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강좌의 수강료가 한 건만 수정되었음 *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	*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FROM 	Summer;</a:t>
                      </a:r>
                    </a:p>
                    <a:p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/* FORTRAN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수강료를 조회하면 두 건이 나옴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불일치 문제 발생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*/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	price "FORTRAN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수강료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"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FROM 	Summer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	class='FORTRAN';</a:t>
                      </a:r>
                    </a:p>
                    <a:p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실습을 위해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FORTRAN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강좌의 수강료를 다시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20,000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원으로 복구 *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 	Summer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 	price=20000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	class='FORTRAN';</a:t>
                      </a:r>
                    </a:p>
                    <a:p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실습을 위해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sid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NULL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투플 삭제 *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DELETE FROM   Summer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 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sid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IS NULL;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296" y="1268760"/>
            <a:ext cx="1510477" cy="11125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679" y="2708920"/>
            <a:ext cx="1204531" cy="6219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1.2.2 </a:t>
            </a:r>
            <a:r>
              <a:rPr lang="ko-KR" altLang="en-US" dirty="0" smtClean="0"/>
              <a:t>수정된 계절학기 수강 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테이블의 구조를 수정하여 이상현상이 발생하지 않는 사례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4581" y="1601299"/>
            <a:ext cx="2002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Summer(</a:t>
            </a:r>
            <a:r>
              <a:rPr lang="en-US" altLang="ko-KR" sz="1200" b="1" u="sng" dirty="0" err="1" smtClean="0">
                <a:latin typeface="+mn-ea"/>
                <a:ea typeface="+mn-ea"/>
              </a:rPr>
              <a:t>sid</a:t>
            </a:r>
            <a:r>
              <a:rPr lang="en-US" altLang="ko-KR" sz="1200" b="1" dirty="0" smtClean="0">
                <a:latin typeface="+mn-ea"/>
                <a:ea typeface="+mn-ea"/>
              </a:rPr>
              <a:t>, </a:t>
            </a:r>
            <a:r>
              <a:rPr lang="en-US" altLang="ko-KR" sz="1200" b="1" u="sng" dirty="0" smtClean="0">
                <a:latin typeface="+mn-ea"/>
                <a:ea typeface="+mn-ea"/>
              </a:rPr>
              <a:t>class</a:t>
            </a:r>
            <a:r>
              <a:rPr lang="en-US" altLang="ko-KR" sz="1200" b="1" dirty="0" smtClean="0">
                <a:latin typeface="+mn-ea"/>
                <a:ea typeface="+mn-ea"/>
              </a:rPr>
              <a:t>, price)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575024"/>
              </p:ext>
            </p:extLst>
          </p:nvPr>
        </p:nvGraphicFramePr>
        <p:xfrm>
          <a:off x="2616589" y="1896239"/>
          <a:ext cx="2592288" cy="1642110"/>
        </p:xfrm>
        <a:graphic>
          <a:graphicData uri="http://schemas.openxmlformats.org/drawingml/2006/table">
            <a:tbl>
              <a:tblPr/>
              <a:tblGrid>
                <a:gridCol w="840742"/>
                <a:gridCol w="910804"/>
                <a:gridCol w="840742"/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sid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price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FORTRAN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PASCAL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15000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FORTRAN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 rot="10800000" flipV="1">
            <a:off x="2976629" y="3525275"/>
            <a:ext cx="936104" cy="3790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3912733" y="3525276"/>
            <a:ext cx="864096" cy="3600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80485" y="3900175"/>
            <a:ext cx="2057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latin typeface="+mn-ea"/>
                <a:ea typeface="+mn-ea"/>
              </a:rPr>
              <a:t>SummerPrice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en-US" altLang="ko-KR" sz="1200" b="1" u="sng" dirty="0" smtClean="0">
                <a:latin typeface="+mn-ea"/>
                <a:ea typeface="+mn-ea"/>
              </a:rPr>
              <a:t>class</a:t>
            </a:r>
            <a:r>
              <a:rPr lang="en-US" altLang="ko-KR" sz="1200" b="1" dirty="0" smtClean="0">
                <a:latin typeface="+mn-ea"/>
                <a:ea typeface="+mn-ea"/>
              </a:rPr>
              <a:t>, price)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966737"/>
              </p:ext>
            </p:extLst>
          </p:nvPr>
        </p:nvGraphicFramePr>
        <p:xfrm>
          <a:off x="1752491" y="4192399"/>
          <a:ext cx="1985992" cy="1313688"/>
        </p:xfrm>
        <a:graphic>
          <a:graphicData uri="http://schemas.openxmlformats.org/drawingml/2006/table">
            <a:tbl>
              <a:tblPr/>
              <a:tblGrid>
                <a:gridCol w="992996"/>
                <a:gridCol w="992996"/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price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FORTRAN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PASCAL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15000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245953" y="3900175"/>
            <a:ext cx="1908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latin typeface="+mn-ea"/>
                <a:ea typeface="+mn-ea"/>
              </a:rPr>
              <a:t>SummerEnroll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en-US" altLang="ko-KR" sz="1200" b="1" u="sng" dirty="0" err="1" smtClean="0">
                <a:latin typeface="+mn-ea"/>
                <a:ea typeface="+mn-ea"/>
              </a:rPr>
              <a:t>sid,</a:t>
            </a:r>
            <a:r>
              <a:rPr lang="en-US" altLang="ko-KR" sz="1200" b="1" dirty="0" err="1" smtClean="0">
                <a:latin typeface="+mn-ea"/>
                <a:ea typeface="+mn-ea"/>
              </a:rPr>
              <a:t>class</a:t>
            </a:r>
            <a:r>
              <a:rPr lang="en-US" altLang="ko-KR" sz="1200" b="1" dirty="0" smtClean="0">
                <a:latin typeface="+mn-ea"/>
                <a:ea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684428"/>
              </p:ext>
            </p:extLst>
          </p:nvPr>
        </p:nvGraphicFramePr>
        <p:xfrm>
          <a:off x="4317959" y="4187066"/>
          <a:ext cx="1982232" cy="1642110"/>
        </p:xfrm>
        <a:graphic>
          <a:graphicData uri="http://schemas.openxmlformats.org/drawingml/2006/table">
            <a:tbl>
              <a:tblPr/>
              <a:tblGrid>
                <a:gridCol w="991116"/>
                <a:gridCol w="991116"/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sid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FORTRAN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PASCAL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FORTRAN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55576" y="572992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7-5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Summer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테이블의 분리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1.2.2 </a:t>
            </a:r>
            <a:r>
              <a:rPr lang="ko-KR" altLang="en-US" dirty="0" smtClean="0"/>
              <a:t>수정된 계절학기 수강 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836712"/>
            <a:ext cx="8064896" cy="5472608"/>
          </a:xfrm>
        </p:spPr>
        <p:txBody>
          <a:bodyPr/>
          <a:lstStyle/>
          <a:p>
            <a:r>
              <a:rPr lang="en-US" altLang="ko-KR" dirty="0" err="1" smtClean="0"/>
              <a:t>SummerPrice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테이블과 </a:t>
            </a:r>
            <a:r>
              <a:rPr lang="en-US" altLang="ko-KR" dirty="0" err="1" smtClean="0"/>
              <a:t>SummerEnroll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테이블을 생성하는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1340768"/>
            <a:ext cx="7776864" cy="53285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/* </a:t>
            </a:r>
            <a:r>
              <a:rPr lang="ko-KR" altLang="en-US" sz="1200" dirty="0" smtClean="0">
                <a:latin typeface="+mn-ea"/>
                <a:ea typeface="+mn-ea"/>
              </a:rPr>
              <a:t>기존 테이블이 있으면 삭제하고 새로 생성하기 위한 준비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DROP TABLE </a:t>
            </a:r>
            <a:r>
              <a:rPr lang="en-US" altLang="ko-KR" sz="1200" dirty="0" err="1" smtClean="0">
                <a:latin typeface="+mn-ea"/>
                <a:ea typeface="+mn-ea"/>
              </a:rPr>
              <a:t>SummerPrice</a:t>
            </a:r>
            <a:r>
              <a:rPr lang="en-US" altLang="ko-KR" sz="1200" dirty="0" smtClean="0">
                <a:latin typeface="+mn-ea"/>
                <a:ea typeface="+mn-ea"/>
              </a:rPr>
              <a:t>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DROP TABLE </a:t>
            </a:r>
            <a:r>
              <a:rPr lang="en-US" altLang="ko-KR" sz="1200" dirty="0" err="1" smtClean="0">
                <a:latin typeface="+mn-ea"/>
                <a:ea typeface="+mn-ea"/>
              </a:rPr>
              <a:t>SummerEnroll</a:t>
            </a:r>
            <a:r>
              <a:rPr lang="en-US" altLang="ko-KR" sz="1200" dirty="0" smtClean="0">
                <a:latin typeface="+mn-ea"/>
                <a:ea typeface="+mn-ea"/>
              </a:rPr>
              <a:t>;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/* </a:t>
            </a:r>
            <a:r>
              <a:rPr lang="en-US" altLang="ko-KR" sz="1200" dirty="0" err="1" smtClean="0">
                <a:latin typeface="+mn-ea"/>
                <a:ea typeface="+mn-ea"/>
              </a:rPr>
              <a:t>SummerPrice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테이블 생성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CREATE TABLE </a:t>
            </a:r>
            <a:r>
              <a:rPr lang="en-US" altLang="ko-KR" sz="1200" dirty="0" err="1" smtClean="0">
                <a:latin typeface="+mn-ea"/>
                <a:ea typeface="+mn-ea"/>
              </a:rPr>
              <a:t>SummerPrice</a:t>
            </a:r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(   class VARCHAR2(20),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price NUMBER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);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INSERT INTO </a:t>
            </a:r>
            <a:r>
              <a:rPr lang="en-US" altLang="ko-KR" sz="1200" dirty="0" err="1" smtClean="0">
                <a:latin typeface="+mn-ea"/>
                <a:ea typeface="+mn-ea"/>
              </a:rPr>
              <a:t>SummerPrice</a:t>
            </a:r>
            <a:r>
              <a:rPr lang="en-US" altLang="ko-KR" sz="1200" dirty="0" smtClean="0">
                <a:latin typeface="+mn-ea"/>
                <a:ea typeface="+mn-ea"/>
              </a:rPr>
              <a:t> VALUES ('FORTRAN', 20000);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INSERT INTO </a:t>
            </a:r>
            <a:r>
              <a:rPr lang="en-US" altLang="ko-KR" sz="1200" dirty="0" err="1" smtClean="0">
                <a:latin typeface="+mn-ea"/>
                <a:ea typeface="+mn-ea"/>
              </a:rPr>
              <a:t>SummerPrice</a:t>
            </a:r>
            <a:r>
              <a:rPr lang="en-US" altLang="ko-KR" sz="1200" dirty="0" smtClean="0">
                <a:latin typeface="+mn-ea"/>
                <a:ea typeface="+mn-ea"/>
              </a:rPr>
              <a:t> VALUES ('PASCAL', 15000);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INSERT INTO </a:t>
            </a:r>
            <a:r>
              <a:rPr lang="en-US" altLang="ko-KR" sz="1200" dirty="0" err="1" smtClean="0">
                <a:latin typeface="+mn-ea"/>
                <a:ea typeface="+mn-ea"/>
              </a:rPr>
              <a:t>SummerPrice</a:t>
            </a:r>
            <a:r>
              <a:rPr lang="en-US" altLang="ko-KR" sz="1200" dirty="0" smtClean="0">
                <a:latin typeface="+mn-ea"/>
                <a:ea typeface="+mn-ea"/>
              </a:rPr>
              <a:t> VALUES ('C', 10000);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SELECT * FROM </a:t>
            </a:r>
            <a:r>
              <a:rPr lang="en-US" altLang="ko-KR" sz="1200" dirty="0" err="1" smtClean="0">
                <a:latin typeface="+mn-ea"/>
                <a:ea typeface="+mn-ea"/>
              </a:rPr>
              <a:t>SummerPrice</a:t>
            </a:r>
            <a:r>
              <a:rPr lang="en-US" altLang="ko-KR" sz="1200" dirty="0" smtClean="0">
                <a:latin typeface="+mn-ea"/>
                <a:ea typeface="+mn-ea"/>
              </a:rPr>
              <a:t>;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/* </a:t>
            </a:r>
            <a:r>
              <a:rPr lang="en-US" altLang="ko-KR" sz="1200" dirty="0" err="1" smtClean="0">
                <a:latin typeface="+mn-ea"/>
                <a:ea typeface="+mn-ea"/>
              </a:rPr>
              <a:t>SummerEnroll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테이블 생성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CREATE TABLE </a:t>
            </a:r>
            <a:r>
              <a:rPr lang="en-US" altLang="ko-KR" sz="1200" dirty="0" err="1" smtClean="0">
                <a:latin typeface="+mn-ea"/>
                <a:ea typeface="+mn-ea"/>
              </a:rPr>
              <a:t>SummerEnroll</a:t>
            </a:r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(   </a:t>
            </a:r>
            <a:r>
              <a:rPr lang="en-US" altLang="ko-KR" sz="1200" dirty="0" err="1" smtClean="0">
                <a:latin typeface="+mn-ea"/>
                <a:ea typeface="+mn-ea"/>
              </a:rPr>
              <a:t>sid</a:t>
            </a:r>
            <a:r>
              <a:rPr lang="en-US" altLang="ko-KR" sz="1200" dirty="0" smtClean="0">
                <a:latin typeface="+mn-ea"/>
                <a:ea typeface="+mn-ea"/>
              </a:rPr>
              <a:t> NUMBER,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class VARCHAR2(20)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);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INSERT INTO </a:t>
            </a:r>
            <a:r>
              <a:rPr lang="en-US" altLang="ko-KR" sz="1200" dirty="0" err="1" smtClean="0">
                <a:latin typeface="+mn-ea"/>
                <a:ea typeface="+mn-ea"/>
              </a:rPr>
              <a:t>SummerEnroll</a:t>
            </a:r>
            <a:r>
              <a:rPr lang="en-US" altLang="ko-KR" sz="1200" dirty="0" smtClean="0">
                <a:latin typeface="+mn-ea"/>
                <a:ea typeface="+mn-ea"/>
              </a:rPr>
              <a:t> VALUES (100, 'FORTRAN');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INSERT INTO </a:t>
            </a:r>
            <a:r>
              <a:rPr lang="en-US" altLang="ko-KR" sz="1200" dirty="0" err="1" smtClean="0">
                <a:latin typeface="+mn-ea"/>
                <a:ea typeface="+mn-ea"/>
              </a:rPr>
              <a:t>SummerEnroll</a:t>
            </a:r>
            <a:r>
              <a:rPr lang="en-US" altLang="ko-KR" sz="1200" dirty="0" smtClean="0">
                <a:latin typeface="+mn-ea"/>
                <a:ea typeface="+mn-ea"/>
              </a:rPr>
              <a:t> VALUES (150, 'PASCAL');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INSERT INTO </a:t>
            </a:r>
            <a:r>
              <a:rPr lang="en-US" altLang="ko-KR" sz="1200" dirty="0" err="1" smtClean="0">
                <a:latin typeface="+mn-ea"/>
                <a:ea typeface="+mn-ea"/>
              </a:rPr>
              <a:t>SummerEnroll</a:t>
            </a:r>
            <a:r>
              <a:rPr lang="en-US" altLang="ko-KR" sz="1200" dirty="0" smtClean="0">
                <a:latin typeface="+mn-ea"/>
                <a:ea typeface="+mn-ea"/>
              </a:rPr>
              <a:t> VALUES (200, 'C');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INSERT INTO </a:t>
            </a:r>
            <a:r>
              <a:rPr lang="en-US" altLang="ko-KR" sz="1200" dirty="0" err="1" smtClean="0">
                <a:latin typeface="+mn-ea"/>
                <a:ea typeface="+mn-ea"/>
              </a:rPr>
              <a:t>SummerEnroll</a:t>
            </a:r>
            <a:r>
              <a:rPr lang="en-US" altLang="ko-KR" sz="1200" dirty="0" smtClean="0">
                <a:latin typeface="+mn-ea"/>
                <a:ea typeface="+mn-ea"/>
              </a:rPr>
              <a:t> VALUES (250, 'FORTRAN');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SELECT * FROM </a:t>
            </a:r>
            <a:r>
              <a:rPr lang="en-US" altLang="ko-KR" sz="1200" dirty="0" err="1" smtClean="0">
                <a:latin typeface="+mn-ea"/>
                <a:ea typeface="+mn-ea"/>
              </a:rPr>
              <a:t>SummerEnroll</a:t>
            </a:r>
            <a:r>
              <a:rPr lang="en-US" altLang="ko-KR" sz="1200" dirty="0" smtClean="0">
                <a:latin typeface="+mn-ea"/>
                <a:ea typeface="+mn-ea"/>
              </a:rPr>
              <a:t>;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3356992"/>
            <a:ext cx="1568775" cy="10801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5234837"/>
            <a:ext cx="1224136" cy="1234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1.2.2 </a:t>
            </a:r>
            <a:r>
              <a:rPr lang="ko-KR" altLang="en-US" dirty="0" smtClean="0"/>
              <a:t>수정된 계절학기 수강 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질의에 대한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실습하기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080723"/>
              </p:ext>
            </p:extLst>
          </p:nvPr>
        </p:nvGraphicFramePr>
        <p:xfrm>
          <a:off x="539750" y="2132856"/>
          <a:ext cx="8280921" cy="4104894"/>
        </p:xfrm>
        <a:graphic>
          <a:graphicData uri="http://schemas.openxmlformats.org/drawingml/2006/table">
            <a:tbl>
              <a:tblPr/>
              <a:tblGrid>
                <a:gridCol w="4140461"/>
                <a:gridCol w="4140460"/>
              </a:tblGrid>
              <a:tr h="3411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질의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SQL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12977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계절학기를 듣는 학생의 학번과 수강하는 과목은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sid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class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SummerEnroll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785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강좌의 수강료는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price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SummerPrice</a:t>
                      </a:r>
                      <a:endParaRPr lang="en-US" altLang="ko-KR" sz="14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class=‘C’;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8593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수강료가 가장 비싼 과목은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DISTINCT class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SummerPrice</a:t>
                      </a:r>
                      <a:endParaRPr lang="en-US" altLang="ko-KR" sz="14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price = (SELECT max(price)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FROM 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SummerPrice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785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계절학기를 듣는 학생 수와 </a:t>
                      </a:r>
                      <a:r>
                        <a:rPr lang="ko-KR" altLang="en-US" sz="140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수강료 총액은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COUNT(*), SUM(price)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SummerPrice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SummerEnroll</a:t>
                      </a:r>
                      <a:endParaRPr lang="en-US" altLang="ko-KR" sz="14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28650" indent="-628650"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 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SummerPrice.class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SummerEnroll.class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160975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7-2 </a:t>
            </a:r>
            <a:r>
              <a:rPr lang="en-US" altLang="ko-KR" sz="1400" b="1" dirty="0" err="1" smtClean="0">
                <a:latin typeface="돋움" pitchFamily="50" charset="-127"/>
                <a:ea typeface="돋움" pitchFamily="50" charset="-127"/>
              </a:rPr>
              <a:t>SummerPrice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테이블과 </a:t>
            </a:r>
            <a:r>
              <a:rPr lang="en-US" altLang="ko-KR" sz="1400" b="1" dirty="0" err="1" smtClean="0">
                <a:latin typeface="돋움" pitchFamily="50" charset="-127"/>
                <a:ea typeface="돋움" pitchFamily="50" charset="-127"/>
              </a:rPr>
              <a:t>SummerEnroll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테이블을 이용하여 처리하는 질의와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SQL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문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1.2.2 </a:t>
            </a:r>
            <a:r>
              <a:rPr lang="ko-KR" altLang="en-US" dirty="0" smtClean="0"/>
              <a:t>수정된 계절학기 수강 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삭제이상 없음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7218682"/>
              </p:ext>
            </p:extLst>
          </p:nvPr>
        </p:nvGraphicFramePr>
        <p:xfrm>
          <a:off x="827584" y="1641723"/>
          <a:ext cx="7272808" cy="505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498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7-4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학생의 계절학기 수강신청을 취소하시오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11916">
                <a:tc>
                  <a:txBody>
                    <a:bodyPr/>
                    <a:lstStyle/>
                    <a:p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/* C 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</a:rPr>
                        <a:t>강좌 수강료 조회 *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 	price "C 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</a:rPr>
                        <a:t>수강료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"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SummerPrice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 	class='C';</a:t>
                      </a:r>
                    </a:p>
                    <a:p>
                      <a:endParaRPr lang="en-US" altLang="ko-KR" sz="20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/>
                        <a:t>DELETE</a:t>
                      </a:r>
                    </a:p>
                    <a:p>
                      <a:r>
                        <a:rPr lang="en-US" altLang="ko-KR" sz="1400" dirty="0" smtClean="0"/>
                        <a:t>FROM	 </a:t>
                      </a:r>
                      <a:r>
                        <a:rPr lang="en-US" altLang="ko-KR" sz="1400" dirty="0" err="1" smtClean="0"/>
                        <a:t>SummerEnroll</a:t>
                      </a:r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WHERE	 </a:t>
                      </a:r>
                      <a:r>
                        <a:rPr lang="en-US" altLang="ko-KR" sz="1400" dirty="0" err="1" smtClean="0"/>
                        <a:t>sid</a:t>
                      </a:r>
                      <a:r>
                        <a:rPr lang="en-US" altLang="ko-KR" sz="1400" dirty="0" smtClean="0"/>
                        <a:t>=200;</a:t>
                      </a:r>
                    </a:p>
                    <a:p>
                      <a:endParaRPr lang="en-US" altLang="ko-KR" sz="3200" dirty="0" smtClean="0"/>
                    </a:p>
                    <a:p>
                      <a:r>
                        <a:rPr lang="en-US" altLang="ko-KR" sz="1400" dirty="0" smtClean="0"/>
                        <a:t>SELECT 	*</a:t>
                      </a:r>
                    </a:p>
                    <a:p>
                      <a:r>
                        <a:rPr lang="en-US" altLang="ko-KR" sz="1400" dirty="0" smtClean="0"/>
                        <a:t>FROM 	</a:t>
                      </a:r>
                      <a:r>
                        <a:rPr lang="en-US" altLang="ko-KR" sz="1400" dirty="0" err="1" smtClean="0"/>
                        <a:t>SummerEnroll</a:t>
                      </a:r>
                      <a:r>
                        <a:rPr lang="en-US" altLang="ko-KR" sz="1400" dirty="0" smtClean="0"/>
                        <a:t>;</a:t>
                      </a:r>
                    </a:p>
                    <a:p>
                      <a:endParaRPr lang="en-US" altLang="ko-KR" sz="3200" dirty="0" smtClean="0"/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/* C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강좌의 수강료가 존재하는지 확인 *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 =&gt;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삭제이상 없음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!!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SELECT      price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“C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수강료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”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FROM 	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SummerPrice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WHERE 	class='C‘;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9848">
                <a:tc>
                  <a:txBody>
                    <a:bodyPr/>
                    <a:lstStyle/>
                    <a:p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034" y="2356968"/>
            <a:ext cx="718022" cy="4322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034" y="4277746"/>
            <a:ext cx="934046" cy="7553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302" y="5877272"/>
            <a:ext cx="749762" cy="4403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1.2.2 </a:t>
            </a:r>
            <a:r>
              <a:rPr lang="ko-KR" altLang="en-US" dirty="0" smtClean="0"/>
              <a:t>수정된 계절학기 수강 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삽입이상 없음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1543410"/>
              </p:ext>
            </p:extLst>
          </p:nvPr>
        </p:nvGraphicFramePr>
        <p:xfrm>
          <a:off x="827584" y="1641723"/>
          <a:ext cx="7272808" cy="408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7-5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계절학기에 새로운 자바 강좌를 개설하시오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자바 강좌 삽입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NULL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값을 입력할 필요 없음 *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INSERT INTO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SummerPrice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VALUES ('JAVA', 25000);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/>
                        <a:t>SELECT	 *</a:t>
                      </a:r>
                    </a:p>
                    <a:p>
                      <a:r>
                        <a:rPr lang="en-US" altLang="ko-KR" sz="1400" dirty="0" smtClean="0"/>
                        <a:t>FROM	 </a:t>
                      </a:r>
                      <a:r>
                        <a:rPr lang="en-US" altLang="ko-KR" sz="1400" dirty="0" err="1" smtClean="0"/>
                        <a:t>SummerPrice</a:t>
                      </a:r>
                      <a:r>
                        <a:rPr lang="en-US" altLang="ko-KR" sz="1400" dirty="0" smtClean="0"/>
                        <a:t>;</a:t>
                      </a:r>
                    </a:p>
                    <a:p>
                      <a:endParaRPr lang="en-US" altLang="ko-KR" sz="1400" dirty="0" smtClean="0"/>
                    </a:p>
                    <a:p>
                      <a:endParaRPr lang="en-US" altLang="ko-KR" sz="1400" dirty="0" smtClean="0"/>
                    </a:p>
                    <a:p>
                      <a:endParaRPr lang="en-US" altLang="ko-KR" sz="1400" dirty="0" smtClean="0"/>
                    </a:p>
                    <a:p>
                      <a:endParaRPr lang="en-US" altLang="ko-KR" sz="1400" dirty="0" smtClean="0"/>
                    </a:p>
                    <a:p>
                      <a:endParaRPr lang="en-US" altLang="ko-KR" sz="1400" dirty="0" smtClean="0"/>
                    </a:p>
                    <a:p>
                      <a:endParaRPr lang="en-US" altLang="ko-KR" sz="2800" dirty="0" smtClean="0"/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수강신청 정보 확인 *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SELECT 	*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FROM 	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SummerEnroll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;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544291" y="282883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688" y="2609843"/>
            <a:ext cx="1224136" cy="10535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688" y="4673720"/>
            <a:ext cx="1271250" cy="10280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1.2.2 </a:t>
            </a:r>
            <a:r>
              <a:rPr lang="ko-KR" altLang="en-US" dirty="0" smtClean="0"/>
              <a:t>수정된 계절학기 수강 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수정이상 없음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3456501"/>
              </p:ext>
            </p:extLst>
          </p:nvPr>
        </p:nvGraphicFramePr>
        <p:xfrm>
          <a:off x="827584" y="1641723"/>
          <a:ext cx="727280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7-6   FORTRAN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강좌의 수강료를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20,000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원에서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15,000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원으로 수정하시오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UPDATE 	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SummerPrice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SET 	price=15000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WHERE 	class='FORTRAN';</a:t>
                      </a:r>
                    </a:p>
                    <a:p>
                      <a:endParaRPr lang="en-US" altLang="ko-KR" sz="28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SELECT 	price "FORTRAN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수강료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"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FROM 	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SummerPrice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WHERE 	class='FORTRAN';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293096"/>
            <a:ext cx="1474650" cy="5203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r>
              <a:rPr lang="ko-KR" altLang="en-US" dirty="0" smtClean="0"/>
              <a:t>이상현상</a:t>
            </a:r>
            <a:endParaRPr lang="en-US" altLang="ko-KR" dirty="0" smtClean="0"/>
          </a:p>
          <a:p>
            <a:r>
              <a:rPr lang="ko-KR" altLang="en-US" dirty="0" smtClean="0"/>
              <a:t>함수 종속성</a:t>
            </a:r>
            <a:endParaRPr lang="en-US" altLang="ko-KR" dirty="0" smtClean="0"/>
          </a:p>
          <a:p>
            <a:r>
              <a:rPr lang="ko-KR" altLang="en-US" dirty="0" smtClean="0">
                <a:latin typeface="+mn-ea"/>
              </a:rPr>
              <a:t>정규화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정규화 연습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부동산 데이터베이스</a:t>
            </a:r>
            <a:r>
              <a:rPr lang="en-US" altLang="ko-KR" dirty="0" smtClean="0">
                <a:latin typeface="+mn-ea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연습문제 풀이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83568" y="1124744"/>
            <a:ext cx="8209607" cy="5472608"/>
          </a:xfrm>
        </p:spPr>
        <p:txBody>
          <a:bodyPr/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정규화의 </a:t>
            </a:r>
            <a:r>
              <a:rPr lang="ko-KR" altLang="en-US" b="1" dirty="0"/>
              <a:t>필요성으로 거리가 먼 것은</a:t>
            </a:r>
            <a:r>
              <a:rPr lang="en-US" altLang="ko-KR" b="1" dirty="0"/>
              <a:t>?</a:t>
            </a:r>
          </a:p>
          <a:p>
            <a:r>
              <a:rPr lang="en-US" altLang="ko-KR" dirty="0"/>
              <a:t>① </a:t>
            </a:r>
            <a:r>
              <a:rPr lang="ko-KR" altLang="en-US" dirty="0"/>
              <a:t>데이터 구조의 안정성 최대화</a:t>
            </a:r>
          </a:p>
          <a:p>
            <a:r>
              <a:rPr lang="ko-KR" altLang="en-US" dirty="0"/>
              <a:t>② 중복 데이터의 활성화</a:t>
            </a:r>
          </a:p>
          <a:p>
            <a:r>
              <a:rPr lang="ko-KR" altLang="en-US" dirty="0"/>
              <a:t>③ 데이터 수정</a:t>
            </a:r>
            <a:r>
              <a:rPr lang="en-US" altLang="ko-KR" dirty="0"/>
              <a:t>, </a:t>
            </a:r>
            <a:r>
              <a:rPr lang="ko-KR" altLang="en-US" dirty="0"/>
              <a:t>삭제 시 이상현상의 최소화</a:t>
            </a:r>
          </a:p>
          <a:p>
            <a:r>
              <a:rPr lang="ko-KR" altLang="en-US" dirty="0"/>
              <a:t>④ 테이블 불일치 위험의 </a:t>
            </a:r>
            <a:r>
              <a:rPr lang="ko-KR" altLang="en-US" dirty="0" smtClean="0"/>
              <a:t>최소화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b="1" dirty="0" smtClean="0"/>
              <a:t>2. </a:t>
            </a:r>
            <a:r>
              <a:rPr lang="ko-KR" altLang="en-US" b="1" dirty="0"/>
              <a:t>관계 데이터베이스의 정규화에 대한 설명으로 옳지 않은 것은</a:t>
            </a:r>
            <a:r>
              <a:rPr lang="en-US" altLang="ko-KR" b="1" dirty="0"/>
              <a:t>?</a:t>
            </a:r>
          </a:p>
          <a:p>
            <a:r>
              <a:rPr lang="en-US" altLang="ko-KR" dirty="0"/>
              <a:t>① </a:t>
            </a:r>
            <a:r>
              <a:rPr lang="ko-KR" altLang="en-US" dirty="0"/>
              <a:t>정규화를 거치지 않으면 여러 가지 상이한 종류의 정보가 하나의 </a:t>
            </a:r>
            <a:r>
              <a:rPr lang="ko-KR" altLang="en-US" dirty="0" err="1"/>
              <a:t>릴레이션에</a:t>
            </a:r>
            <a:r>
              <a:rPr lang="ko-KR" altLang="en-US" dirty="0"/>
              <a:t> 표현되기 </a:t>
            </a:r>
            <a:r>
              <a:rPr lang="ko-KR" altLang="en-US" dirty="0" smtClean="0"/>
              <a:t>때문에 </a:t>
            </a:r>
            <a:r>
              <a:rPr lang="ko-KR" altLang="en-US" dirty="0" err="1"/>
              <a:t>릴레이션을</a:t>
            </a:r>
            <a:r>
              <a:rPr lang="ko-KR" altLang="en-US" dirty="0"/>
              <a:t> 조작할 때 </a:t>
            </a:r>
            <a:r>
              <a:rPr lang="ko-KR" altLang="en-US" dirty="0" smtClean="0"/>
              <a:t>이상현상이 </a:t>
            </a:r>
            <a:r>
              <a:rPr lang="ko-KR" altLang="en-US" dirty="0"/>
              <a:t>발생할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② </a:t>
            </a:r>
            <a:r>
              <a:rPr lang="ko-KR" altLang="en-US" dirty="0"/>
              <a:t>정규화의 목적은 각 </a:t>
            </a:r>
            <a:r>
              <a:rPr lang="ko-KR" altLang="en-US" dirty="0" err="1"/>
              <a:t>릴레이션에</a:t>
            </a:r>
            <a:r>
              <a:rPr lang="ko-KR" altLang="en-US" dirty="0"/>
              <a:t> 분산된 종속성을 하나의 </a:t>
            </a:r>
            <a:r>
              <a:rPr lang="ko-KR" altLang="en-US" dirty="0" err="1"/>
              <a:t>릴레이션에</a:t>
            </a:r>
            <a:r>
              <a:rPr lang="ko-KR" altLang="en-US" dirty="0"/>
              <a:t> 통합하는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③ </a:t>
            </a:r>
            <a:r>
              <a:rPr lang="ko-KR" altLang="en-US" dirty="0"/>
              <a:t>이상현상은 속성 간에 존재하는 함수 종속성이 원인이다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④ </a:t>
            </a:r>
            <a:r>
              <a:rPr lang="ko-KR" altLang="en-US" dirty="0"/>
              <a:t>정규화가 잘못되면 데이터의 불필요한 중복을 야기하여 </a:t>
            </a:r>
            <a:r>
              <a:rPr lang="ko-KR" altLang="en-US" dirty="0" err="1"/>
              <a:t>릴레이션을</a:t>
            </a:r>
            <a:r>
              <a:rPr lang="ko-KR" altLang="en-US" dirty="0"/>
              <a:t> 조작할 때 문제가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b="1" dirty="0" smtClean="0"/>
              <a:t>3. </a:t>
            </a:r>
            <a:r>
              <a:rPr lang="ko-KR" altLang="en-US" b="1" dirty="0"/>
              <a:t>정규화 과정에서 발생하는 이상현상에 관한 설명으로 옳지 않은 것은</a:t>
            </a:r>
            <a:r>
              <a:rPr lang="en-US" altLang="ko-KR" b="1" dirty="0"/>
              <a:t>?</a:t>
            </a:r>
          </a:p>
          <a:p>
            <a:r>
              <a:rPr lang="en-US" altLang="ko-KR" dirty="0"/>
              <a:t>① </a:t>
            </a:r>
            <a:r>
              <a:rPr lang="ko-KR" altLang="en-US" dirty="0"/>
              <a:t>이상현상은 속성 간에 존재하는 여러 종류의 종속관계가 하나의 </a:t>
            </a:r>
            <a:r>
              <a:rPr lang="ko-KR" altLang="en-US" dirty="0" err="1"/>
              <a:t>릴레이션에</a:t>
            </a:r>
            <a:r>
              <a:rPr lang="ko-KR" altLang="en-US" dirty="0"/>
              <a:t> 표현되어 </a:t>
            </a:r>
            <a:r>
              <a:rPr lang="ko-KR" altLang="en-US" dirty="0" smtClean="0"/>
              <a:t>있을 때 </a:t>
            </a:r>
            <a:r>
              <a:rPr lang="ko-KR" altLang="en-US" dirty="0"/>
              <a:t>발생한다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② </a:t>
            </a:r>
            <a:r>
              <a:rPr lang="ko-KR" altLang="en-US" dirty="0"/>
              <a:t>속성 간의 종속관계를 분석하여 여러 개의 </a:t>
            </a:r>
            <a:r>
              <a:rPr lang="ko-KR" altLang="en-US" dirty="0" err="1"/>
              <a:t>릴레이션을</a:t>
            </a:r>
            <a:r>
              <a:rPr lang="ko-KR" altLang="en-US" dirty="0"/>
              <a:t> 하나로 </a:t>
            </a:r>
            <a:r>
              <a:rPr lang="ko-KR" altLang="en-US" dirty="0" err="1"/>
              <a:t>결합하여이</a:t>
            </a:r>
            <a:r>
              <a:rPr lang="ko-KR" altLang="en-US" dirty="0"/>
              <a:t> 상현상을 해결한다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③ </a:t>
            </a:r>
            <a:r>
              <a:rPr lang="ko-KR" altLang="en-US" dirty="0"/>
              <a:t>삭제이상</a:t>
            </a:r>
            <a:r>
              <a:rPr lang="en-US" altLang="ko-KR" dirty="0"/>
              <a:t>, </a:t>
            </a:r>
            <a:r>
              <a:rPr lang="ko-KR" altLang="en-US" dirty="0"/>
              <a:t>삽입이상</a:t>
            </a:r>
            <a:r>
              <a:rPr lang="en-US" altLang="ko-KR" dirty="0"/>
              <a:t>, </a:t>
            </a:r>
            <a:r>
              <a:rPr lang="ko-KR" altLang="en-US" dirty="0"/>
              <a:t>수정이상이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④ </a:t>
            </a:r>
            <a:r>
              <a:rPr lang="ko-KR" altLang="en-US" dirty="0"/>
              <a:t>정규화는 이상현상을 제거하기 위해서 </a:t>
            </a:r>
            <a:r>
              <a:rPr lang="ko-KR" altLang="en-US" dirty="0" err="1"/>
              <a:t>중복성</a:t>
            </a:r>
            <a:r>
              <a:rPr lang="ko-KR" altLang="en-US" dirty="0"/>
              <a:t> 및 종속성을 배제시키는 방법을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11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함수 종속성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종속성의 개념</a:t>
            </a:r>
            <a:endParaRPr lang="en-US" altLang="ko-KR" dirty="0" smtClean="0"/>
          </a:p>
          <a:p>
            <a:r>
              <a:rPr lang="ko-KR" altLang="en-US" dirty="0" smtClean="0"/>
              <a:t>함수 종속성 다이어그램</a:t>
            </a:r>
            <a:endParaRPr lang="en-US" altLang="ko-KR" dirty="0" smtClean="0"/>
          </a:p>
          <a:p>
            <a:r>
              <a:rPr lang="ko-KR" altLang="en-US" dirty="0" smtClean="0"/>
              <a:t>함수 종속성 규칙</a:t>
            </a:r>
            <a:endParaRPr lang="en-US" altLang="ko-KR" dirty="0" smtClean="0"/>
          </a:p>
          <a:p>
            <a:r>
              <a:rPr lang="ko-KR" altLang="en-US" dirty="0" smtClean="0"/>
              <a:t>함수 종속성 </a:t>
            </a:r>
            <a:r>
              <a:rPr lang="ko-KR" altLang="en-US" dirty="0" err="1" smtClean="0"/>
              <a:t>기본키</a:t>
            </a:r>
            <a:endParaRPr lang="en-US" altLang="ko-KR" dirty="0" smtClean="0"/>
          </a:p>
          <a:p>
            <a:r>
              <a:rPr lang="ko-KR" altLang="en-US" dirty="0" smtClean="0"/>
              <a:t>이상현상과 결정자</a:t>
            </a:r>
            <a:endParaRPr lang="en-US" altLang="ko-KR" dirty="0" smtClean="0"/>
          </a:p>
          <a:p>
            <a:r>
              <a:rPr lang="ko-KR" altLang="en-US" dirty="0" smtClean="0"/>
              <a:t>함수 종속성 예제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63597" y="1085503"/>
            <a:ext cx="8064896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학생수강성적 </a:t>
            </a:r>
            <a:r>
              <a:rPr lang="ko-KR" altLang="en-US" dirty="0" err="1"/>
              <a:t>릴레이션의</a:t>
            </a:r>
            <a:r>
              <a:rPr lang="ko-KR" altLang="en-US" dirty="0"/>
              <a:t> 각 속성 사이에는 의존성이 존재함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ko-KR" altLang="en-US" dirty="0"/>
              <a:t>어떤 속성 </a:t>
            </a:r>
            <a:r>
              <a:rPr lang="en-US" altLang="ko-KR" dirty="0"/>
              <a:t>A</a:t>
            </a:r>
            <a:r>
              <a:rPr lang="ko-KR" altLang="en-US" dirty="0"/>
              <a:t>의 값을 알면 다른 속성 </a:t>
            </a:r>
            <a:r>
              <a:rPr lang="en-US" altLang="ko-KR" dirty="0"/>
              <a:t>B</a:t>
            </a:r>
            <a:r>
              <a:rPr lang="ko-KR" altLang="en-US" dirty="0"/>
              <a:t>의 값이 유일하게 정해지는 의존 관계를 ‘속성 </a:t>
            </a:r>
            <a:r>
              <a:rPr lang="en-US" altLang="ko-KR" dirty="0"/>
              <a:t>B</a:t>
            </a:r>
            <a:r>
              <a:rPr lang="ko-KR" altLang="en-US" dirty="0"/>
              <a:t>는 속성 </a:t>
            </a:r>
            <a:r>
              <a:rPr lang="en-US" altLang="ko-KR" dirty="0"/>
              <a:t>A</a:t>
            </a:r>
            <a:r>
              <a:rPr lang="ko-KR" altLang="en-US" dirty="0"/>
              <a:t>에 종속한다</a:t>
            </a:r>
            <a:r>
              <a:rPr lang="en-US" altLang="ko-KR" dirty="0"/>
              <a:t>(dependent)’ </a:t>
            </a:r>
            <a:r>
              <a:rPr lang="ko-KR" altLang="en-US" dirty="0"/>
              <a:t>혹은 ‘속성 </a:t>
            </a:r>
            <a:r>
              <a:rPr lang="en-US" altLang="ko-KR" dirty="0"/>
              <a:t>A</a:t>
            </a:r>
            <a:r>
              <a:rPr lang="ko-KR" altLang="en-US" dirty="0"/>
              <a:t>는 속성 </a:t>
            </a:r>
            <a:r>
              <a:rPr lang="en-US" altLang="ko-KR" dirty="0"/>
              <a:t>B</a:t>
            </a:r>
            <a:r>
              <a:rPr lang="ko-KR" altLang="en-US" dirty="0"/>
              <a:t>를 결정한다</a:t>
            </a:r>
            <a:r>
              <a:rPr lang="en-US" altLang="ko-KR" dirty="0"/>
              <a:t>(determine)’</a:t>
            </a:r>
            <a:r>
              <a:rPr lang="ko-KR" altLang="en-US" dirty="0"/>
              <a:t>라고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‘</a:t>
            </a:r>
            <a:r>
              <a:rPr lang="en-US" altLang="ko-KR" dirty="0"/>
              <a:t>A → B’</a:t>
            </a:r>
            <a:r>
              <a:rPr lang="ko-KR" altLang="en-US" dirty="0"/>
              <a:t>로 표기하며</a:t>
            </a:r>
            <a:r>
              <a:rPr lang="en-US" altLang="ko-KR" dirty="0"/>
              <a:t>, A</a:t>
            </a:r>
            <a:r>
              <a:rPr lang="ko-KR" altLang="en-US" dirty="0"/>
              <a:t>를 </a:t>
            </a:r>
            <a:r>
              <a:rPr lang="en-US" altLang="ko-KR" dirty="0"/>
              <a:t>B</a:t>
            </a:r>
            <a:r>
              <a:rPr lang="ko-KR" altLang="en-US" dirty="0"/>
              <a:t>의 결정자라고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  <a:p>
            <a:endParaRPr kumimoji="0"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함수 종속성의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662184"/>
              </p:ext>
            </p:extLst>
          </p:nvPr>
        </p:nvGraphicFramePr>
        <p:xfrm>
          <a:off x="596017" y="3856087"/>
          <a:ext cx="7697845" cy="2304288"/>
        </p:xfrm>
        <a:graphic>
          <a:graphicData uri="http://schemas.openxmlformats.org/drawingml/2006/table">
            <a:tbl>
              <a:tblPr/>
              <a:tblGrid>
                <a:gridCol w="843018"/>
                <a:gridCol w="843018"/>
                <a:gridCol w="1400552"/>
                <a:gridCol w="847675"/>
                <a:gridCol w="999729"/>
                <a:gridCol w="1173276"/>
                <a:gridCol w="1048624"/>
                <a:gridCol w="541953"/>
              </a:tblGrid>
              <a:tr h="1892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학생번호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학생이름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학과사무실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강좌이름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강의실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성적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맨체스타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110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서울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110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강원도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스포츠경영학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103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미국 클리블랜드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맨체스타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2263" y="340630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학생수강성적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5507" y="602128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학생수강성적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함수 종속성의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학생수강성적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종속관계에 있는 예</a:t>
            </a:r>
            <a:endParaRPr lang="en-US" altLang="ko-KR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ko-KR" altLang="en-US" sz="1400" b="0" dirty="0" smtClean="0"/>
              <a:t>학생번호 → 학생이름</a:t>
            </a:r>
          </a:p>
          <a:p>
            <a:pPr>
              <a:buNone/>
            </a:pPr>
            <a:r>
              <a:rPr lang="en-US" altLang="ko-KR" sz="1400" b="0" dirty="0" smtClean="0"/>
              <a:t>	</a:t>
            </a:r>
            <a:r>
              <a:rPr lang="ko-KR" altLang="en-US" sz="1400" b="0" dirty="0" smtClean="0"/>
              <a:t>학생번호 → 주소</a:t>
            </a:r>
          </a:p>
          <a:p>
            <a:pPr>
              <a:buNone/>
            </a:pPr>
            <a:r>
              <a:rPr lang="en-US" altLang="ko-KR" sz="1400" b="0" dirty="0" smtClean="0"/>
              <a:t>	</a:t>
            </a:r>
            <a:r>
              <a:rPr lang="ko-KR" altLang="en-US" sz="1400" b="0" dirty="0" smtClean="0"/>
              <a:t>강좌이름 → 강의실</a:t>
            </a:r>
          </a:p>
          <a:p>
            <a:pPr>
              <a:buNone/>
            </a:pPr>
            <a:r>
              <a:rPr lang="en-US" altLang="ko-KR" sz="1400" b="0" dirty="0" smtClean="0"/>
              <a:t>	</a:t>
            </a:r>
            <a:r>
              <a:rPr lang="ko-KR" altLang="en-US" sz="1400" b="0" dirty="0" smtClean="0"/>
              <a:t>학과 → 학과사무실</a:t>
            </a:r>
            <a:endParaRPr lang="en-US" altLang="ko-KR" sz="1400" b="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종속하지 않는 예</a:t>
            </a:r>
            <a:endParaRPr lang="en-US" altLang="ko-KR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ko-KR" altLang="en-US" sz="1400" b="0" dirty="0" smtClean="0"/>
              <a:t>학생이름 → 강좌이름</a:t>
            </a:r>
          </a:p>
          <a:p>
            <a:pPr>
              <a:buNone/>
            </a:pPr>
            <a:r>
              <a:rPr lang="en-US" altLang="ko-KR" sz="1400" b="0" dirty="0" smtClean="0"/>
              <a:t>	</a:t>
            </a:r>
            <a:r>
              <a:rPr lang="ko-KR" altLang="en-US" sz="1400" b="0" dirty="0" smtClean="0"/>
              <a:t>학과 → 학생번호</a:t>
            </a:r>
            <a:endParaRPr lang="en-US" altLang="ko-KR" sz="1400" b="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종속하는 것처럼 보이지만 주의 깊게 보면 그렇지 않은 예</a:t>
            </a:r>
            <a:endParaRPr lang="en-US" altLang="ko-KR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ko-KR" altLang="en-US" sz="1400" b="0" dirty="0" smtClean="0"/>
              <a:t>학생이름 → 학과</a:t>
            </a:r>
            <a:endParaRPr lang="en-US" altLang="ko-KR" sz="14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함수 종속성의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790288" y="393305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학생수강성적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종속관계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1472" y="4608390"/>
            <a:ext cx="7764288" cy="12961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dirty="0" smtClean="0">
                <a:solidFill>
                  <a:srgbClr val="0000CC"/>
                </a:solidFill>
                <a:latin typeface="+mn-ea"/>
                <a:ea typeface="+mn-ea"/>
              </a:rPr>
              <a:t>함수 종속성</a:t>
            </a:r>
            <a:r>
              <a:rPr lang="en-US" altLang="ko-KR" sz="1200" b="1" dirty="0" smtClean="0">
                <a:solidFill>
                  <a:srgbClr val="0000CC"/>
                </a:solidFill>
                <a:latin typeface="+mn-ea"/>
                <a:ea typeface="+mn-ea"/>
              </a:rPr>
              <a:t>(FD, Functional Dependency)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 smtClean="0">
                <a:latin typeface="+mn-ea"/>
                <a:ea typeface="+mn-ea"/>
              </a:rPr>
              <a:t>릴레이션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R</a:t>
            </a:r>
            <a:r>
              <a:rPr lang="ko-KR" altLang="en-US" sz="1200" dirty="0" smtClean="0">
                <a:latin typeface="+mn-ea"/>
                <a:ea typeface="+mn-ea"/>
              </a:rPr>
              <a:t>과 </a:t>
            </a:r>
            <a:r>
              <a:rPr lang="en-US" altLang="ko-KR" sz="1200" dirty="0" smtClean="0">
                <a:latin typeface="+mn-ea"/>
                <a:ea typeface="+mn-ea"/>
              </a:rPr>
              <a:t>R</a:t>
            </a:r>
            <a:r>
              <a:rPr lang="ko-KR" altLang="en-US" sz="1200" dirty="0" smtClean="0">
                <a:latin typeface="+mn-ea"/>
                <a:ea typeface="+mn-ea"/>
              </a:rPr>
              <a:t>에 속하는 속성의 집합 </a:t>
            </a:r>
            <a:r>
              <a:rPr lang="en-US" altLang="ko-KR" sz="1200" dirty="0" smtClean="0">
                <a:latin typeface="+mn-ea"/>
                <a:ea typeface="+mn-ea"/>
              </a:rPr>
              <a:t>X, Y</a:t>
            </a:r>
            <a:r>
              <a:rPr lang="ko-KR" altLang="en-US" sz="1200" dirty="0" smtClean="0">
                <a:latin typeface="+mn-ea"/>
                <a:ea typeface="+mn-ea"/>
              </a:rPr>
              <a:t>가 있을 때</a:t>
            </a:r>
            <a:r>
              <a:rPr lang="en-US" altLang="ko-KR" sz="1200" dirty="0" smtClean="0">
                <a:latin typeface="+mn-ea"/>
                <a:ea typeface="+mn-ea"/>
              </a:rPr>
              <a:t>, X </a:t>
            </a:r>
            <a:r>
              <a:rPr lang="ko-KR" altLang="en-US" sz="1200" dirty="0" smtClean="0">
                <a:latin typeface="+mn-ea"/>
                <a:ea typeface="+mn-ea"/>
              </a:rPr>
              <a:t>각각의 값이 </a:t>
            </a:r>
            <a:r>
              <a:rPr lang="en-US" altLang="ko-KR" sz="1200" dirty="0" smtClean="0">
                <a:latin typeface="+mn-ea"/>
                <a:ea typeface="+mn-ea"/>
              </a:rPr>
              <a:t>Y</a:t>
            </a:r>
            <a:r>
              <a:rPr lang="ko-KR" altLang="en-US" sz="1200" dirty="0" smtClean="0">
                <a:latin typeface="+mn-ea"/>
                <a:ea typeface="+mn-ea"/>
              </a:rPr>
              <a:t>의 값 한 개와 대응이 될 때 ‘</a:t>
            </a:r>
            <a:r>
              <a:rPr lang="en-US" altLang="ko-KR" sz="1200" dirty="0" smtClean="0">
                <a:latin typeface="+mn-ea"/>
                <a:ea typeface="+mn-ea"/>
              </a:rPr>
              <a:t>X</a:t>
            </a:r>
            <a:r>
              <a:rPr lang="ko-KR" altLang="en-US" sz="1200" dirty="0" smtClean="0">
                <a:latin typeface="+mn-ea"/>
                <a:ea typeface="+mn-ea"/>
              </a:rPr>
              <a:t>는 </a:t>
            </a:r>
            <a:r>
              <a:rPr lang="en-US" altLang="ko-KR" sz="1200" dirty="0" smtClean="0">
                <a:latin typeface="+mn-ea"/>
                <a:ea typeface="+mn-ea"/>
              </a:rPr>
              <a:t>Y</a:t>
            </a:r>
            <a:r>
              <a:rPr lang="ko-KR" altLang="en-US" sz="1200" dirty="0" smtClean="0">
                <a:latin typeface="+mn-ea"/>
                <a:ea typeface="+mn-ea"/>
              </a:rPr>
              <a:t>를 함</a:t>
            </a: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  <a:ea typeface="+mn-ea"/>
              </a:rPr>
              <a:t>수적으로 결정한다’라고 하고 </a:t>
            </a:r>
            <a:r>
              <a:rPr lang="en-US" altLang="ko-KR" sz="1200" dirty="0" smtClean="0">
                <a:latin typeface="+mn-ea"/>
                <a:ea typeface="+mn-ea"/>
              </a:rPr>
              <a:t>X</a:t>
            </a:r>
            <a:r>
              <a:rPr lang="ko-KR" altLang="en-US" sz="1200" dirty="0" smtClean="0">
                <a:latin typeface="+mn-ea"/>
                <a:ea typeface="+mn-ea"/>
              </a:rPr>
              <a:t>→</a:t>
            </a:r>
            <a:r>
              <a:rPr lang="en-US" altLang="ko-KR" sz="1200" dirty="0" smtClean="0">
                <a:latin typeface="+mn-ea"/>
                <a:ea typeface="+mn-ea"/>
              </a:rPr>
              <a:t>Y</a:t>
            </a:r>
            <a:r>
              <a:rPr lang="ko-KR" altLang="en-US" sz="1200" dirty="0" smtClean="0">
                <a:latin typeface="+mn-ea"/>
                <a:ea typeface="+mn-ea"/>
              </a:rPr>
              <a:t>로 표기함</a:t>
            </a:r>
            <a:r>
              <a:rPr lang="en-US" altLang="ko-KR" sz="1200" dirty="0" smtClean="0">
                <a:latin typeface="+mn-ea"/>
                <a:ea typeface="+mn-ea"/>
              </a:rPr>
              <a:t>. </a:t>
            </a:r>
            <a:r>
              <a:rPr lang="ko-KR" altLang="en-US" sz="1200" dirty="0" smtClean="0">
                <a:latin typeface="+mn-ea"/>
                <a:ea typeface="+mn-ea"/>
              </a:rPr>
              <a:t>이때 </a:t>
            </a:r>
            <a:r>
              <a:rPr lang="en-US" altLang="ko-KR" sz="1200" dirty="0" smtClean="0">
                <a:latin typeface="+mn-ea"/>
                <a:ea typeface="+mn-ea"/>
              </a:rPr>
              <a:t>X</a:t>
            </a:r>
            <a:r>
              <a:rPr lang="ko-KR" altLang="en-US" sz="1200" dirty="0" smtClean="0">
                <a:latin typeface="+mn-ea"/>
                <a:ea typeface="+mn-ea"/>
              </a:rPr>
              <a:t>를 결정자</a:t>
            </a:r>
            <a:r>
              <a:rPr lang="en-US" altLang="ko-KR" sz="1200" dirty="0" smtClean="0">
                <a:latin typeface="+mn-ea"/>
                <a:ea typeface="+mn-ea"/>
              </a:rPr>
              <a:t>(determinant)</a:t>
            </a:r>
            <a:r>
              <a:rPr lang="ko-KR" altLang="en-US" sz="1200" dirty="0" smtClean="0">
                <a:latin typeface="+mn-ea"/>
                <a:ea typeface="+mn-ea"/>
              </a:rPr>
              <a:t>라고 하고</a:t>
            </a:r>
            <a:r>
              <a:rPr lang="en-US" altLang="ko-KR" sz="1200" dirty="0" smtClean="0">
                <a:latin typeface="+mn-ea"/>
                <a:ea typeface="+mn-ea"/>
              </a:rPr>
              <a:t>, Y</a:t>
            </a:r>
            <a:r>
              <a:rPr lang="ko-KR" altLang="en-US" sz="1200" dirty="0" smtClean="0">
                <a:latin typeface="+mn-ea"/>
                <a:ea typeface="+mn-ea"/>
              </a:rPr>
              <a:t>를 종속 속성</a:t>
            </a: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(dependent attribute)</a:t>
            </a:r>
            <a:r>
              <a:rPr lang="ko-KR" altLang="en-US" sz="1200" dirty="0" smtClean="0">
                <a:latin typeface="+mn-ea"/>
                <a:ea typeface="+mn-ea"/>
              </a:rPr>
              <a:t>이라고 함</a:t>
            </a:r>
            <a:r>
              <a:rPr lang="en-US" altLang="ko-KR" sz="1200" dirty="0" smtClean="0">
                <a:latin typeface="+mn-ea"/>
                <a:ea typeface="+mn-ea"/>
              </a:rPr>
              <a:t>. </a:t>
            </a:r>
            <a:r>
              <a:rPr lang="ko-KR" altLang="en-US" sz="1200" dirty="0" smtClean="0">
                <a:latin typeface="+mn-ea"/>
                <a:ea typeface="+mn-ea"/>
              </a:rPr>
              <a:t>함수 종속성은 보통 </a:t>
            </a:r>
            <a:r>
              <a:rPr lang="ko-KR" altLang="en-US" sz="1200" dirty="0" err="1" smtClean="0">
                <a:latin typeface="+mn-ea"/>
                <a:ea typeface="+mn-ea"/>
              </a:rPr>
              <a:t>릴레이션</a:t>
            </a:r>
            <a:r>
              <a:rPr lang="ko-KR" altLang="en-US" sz="1200" dirty="0" smtClean="0">
                <a:latin typeface="+mn-ea"/>
                <a:ea typeface="+mn-ea"/>
              </a:rPr>
              <a:t> 설계 때 속성의 의미로부터 정해짐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183547"/>
            <a:ext cx="4278610" cy="2749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함수 종속성 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종속성 다이어그램</a:t>
            </a:r>
            <a:r>
              <a:rPr lang="en-US" altLang="ko-KR" dirty="0" smtClean="0"/>
              <a:t>(functional dependency diagram)</a:t>
            </a:r>
            <a:r>
              <a:rPr lang="ko-KR" altLang="en-US" dirty="0" smtClean="0"/>
              <a:t>은 함수 종속성을 나타내는 표기법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릴레이션의</a:t>
            </a:r>
            <a:r>
              <a:rPr lang="ko-KR" altLang="en-US" dirty="0" smtClean="0"/>
              <a:t> 속성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직사각형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속성 간의 함수 종속성 </a:t>
            </a:r>
            <a:r>
              <a:rPr lang="en-US" altLang="ko-KR" dirty="0" smtClean="0"/>
              <a:t>:</a:t>
            </a:r>
            <a:r>
              <a:rPr lang="ko-KR" altLang="en-US" dirty="0" smtClean="0"/>
              <a:t> 화살표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복합 속성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직사각형으로 묶어서 그림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27584" y="560060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7-8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학생수강성적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함수 종속성 다이어그램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996952"/>
            <a:ext cx="4450631" cy="2510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함수 종속성 규칙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484784"/>
            <a:ext cx="7560840" cy="43204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400" b="1" dirty="0" smtClean="0">
                <a:latin typeface="+mj-ea"/>
                <a:ea typeface="+mj-ea"/>
              </a:rPr>
              <a:t>함수 종속성 규칙</a:t>
            </a:r>
            <a:r>
              <a:rPr lang="en-US" altLang="ko-KR" sz="1400" b="1" dirty="0" smtClean="0">
                <a:latin typeface="+mj-ea"/>
                <a:ea typeface="+mj-ea"/>
              </a:rPr>
              <a:t>(functional dependency rule)</a:t>
            </a:r>
          </a:p>
          <a:p>
            <a:pPr>
              <a:lnSpc>
                <a:spcPct val="14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X, Y, Z</a:t>
            </a:r>
            <a:r>
              <a:rPr lang="ko-KR" altLang="en-US" sz="1400" dirty="0" smtClean="0">
                <a:latin typeface="+mj-ea"/>
                <a:ea typeface="+mj-ea"/>
              </a:rPr>
              <a:t>가 릴레이션 </a:t>
            </a:r>
            <a:r>
              <a:rPr lang="en-US" altLang="ko-KR" sz="1400" dirty="0" smtClean="0">
                <a:latin typeface="+mj-ea"/>
                <a:ea typeface="+mj-ea"/>
              </a:rPr>
              <a:t>R</a:t>
            </a:r>
            <a:r>
              <a:rPr lang="ko-KR" altLang="en-US" sz="1400" dirty="0" smtClean="0">
                <a:latin typeface="+mj-ea"/>
                <a:ea typeface="+mj-ea"/>
              </a:rPr>
              <a:t>에 포함된 속성의 집합이라고 할 때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br>
              <a:rPr lang="en-US" altLang="ko-KR" sz="1400" dirty="0" smtClean="0">
                <a:latin typeface="+mj-ea"/>
                <a:ea typeface="+mj-ea"/>
              </a:rPr>
            </a:br>
            <a:r>
              <a:rPr lang="ko-KR" altLang="en-US" sz="1400" dirty="0" smtClean="0">
                <a:latin typeface="+mj-ea"/>
                <a:ea typeface="+mj-ea"/>
              </a:rPr>
              <a:t>함수 종속성에 관한 다음과 같은 규칙이 성립</a:t>
            </a:r>
            <a:endParaRPr lang="en-US" altLang="ko-KR" sz="1400" dirty="0" smtClean="0">
              <a:latin typeface="+mj-ea"/>
              <a:ea typeface="+mj-ea"/>
            </a:endParaRPr>
          </a:p>
          <a:p>
            <a:pPr>
              <a:lnSpc>
                <a:spcPct val="140000"/>
              </a:lnSpc>
            </a:pPr>
            <a:endParaRPr lang="en-US" altLang="ko-KR" sz="1400" dirty="0" smtClean="0">
              <a:latin typeface="+mj-ea"/>
              <a:ea typeface="+mj-ea"/>
            </a:endParaRPr>
          </a:p>
          <a:p>
            <a:pPr>
              <a:lnSpc>
                <a:spcPct val="140000"/>
              </a:lnSpc>
            </a:pPr>
            <a:r>
              <a:rPr lang="ko-KR" altLang="en-US" sz="1400" b="1" dirty="0" smtClean="0">
                <a:latin typeface="+mj-ea"/>
                <a:ea typeface="+mj-ea"/>
              </a:rPr>
              <a:t>부분집합</a:t>
            </a:r>
            <a:r>
              <a:rPr lang="en-US" altLang="ko-KR" sz="1400" b="1" dirty="0" smtClean="0">
                <a:latin typeface="+mj-ea"/>
                <a:ea typeface="+mj-ea"/>
              </a:rPr>
              <a:t>(Subset) </a:t>
            </a:r>
            <a:r>
              <a:rPr lang="ko-KR" altLang="en-US" sz="1400" b="1" dirty="0" smtClean="0">
                <a:latin typeface="+mj-ea"/>
                <a:ea typeface="+mj-ea"/>
              </a:rPr>
              <a:t>규칙 </a:t>
            </a:r>
            <a:r>
              <a:rPr lang="en-US" altLang="ko-KR" sz="1400" b="1" dirty="0" smtClean="0">
                <a:latin typeface="+mj-ea"/>
                <a:ea typeface="+mj-ea"/>
              </a:rPr>
              <a:t>	</a:t>
            </a:r>
            <a:r>
              <a:rPr lang="en-US" altLang="ko-KR" sz="1400" dirty="0" smtClean="0">
                <a:latin typeface="+mj-ea"/>
                <a:ea typeface="+mj-ea"/>
              </a:rPr>
              <a:t>: if Y ⊆ X, then X → Y</a:t>
            </a:r>
          </a:p>
          <a:p>
            <a:pPr>
              <a:lnSpc>
                <a:spcPct val="140000"/>
              </a:lnSpc>
            </a:pPr>
            <a:r>
              <a:rPr lang="ko-KR" altLang="en-US" sz="1400" b="1" dirty="0" smtClean="0">
                <a:latin typeface="+mj-ea"/>
                <a:ea typeface="+mj-ea"/>
              </a:rPr>
              <a:t>증가</a:t>
            </a:r>
            <a:r>
              <a:rPr lang="en-US" altLang="ko-KR" sz="1400" b="1" dirty="0" smtClean="0">
                <a:latin typeface="+mj-ea"/>
                <a:ea typeface="+mj-ea"/>
              </a:rPr>
              <a:t>(Augmentation) </a:t>
            </a:r>
            <a:r>
              <a:rPr lang="ko-KR" altLang="en-US" sz="1400" b="1" dirty="0" smtClean="0">
                <a:latin typeface="+mj-ea"/>
                <a:ea typeface="+mj-ea"/>
              </a:rPr>
              <a:t>규칙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	: If X → Y, then XZ → YZ</a:t>
            </a:r>
          </a:p>
          <a:p>
            <a:pPr>
              <a:lnSpc>
                <a:spcPct val="140000"/>
              </a:lnSpc>
            </a:pPr>
            <a:r>
              <a:rPr lang="ko-KR" altLang="en-US" sz="1400" b="1" dirty="0" smtClean="0">
                <a:latin typeface="+mj-ea"/>
                <a:ea typeface="+mj-ea"/>
              </a:rPr>
              <a:t>이행</a:t>
            </a:r>
            <a:r>
              <a:rPr lang="en-US" altLang="ko-KR" sz="1400" b="1" dirty="0" smtClean="0">
                <a:latin typeface="+mj-ea"/>
                <a:ea typeface="+mj-ea"/>
              </a:rPr>
              <a:t>(Transitivity) </a:t>
            </a:r>
            <a:r>
              <a:rPr lang="ko-KR" altLang="en-US" sz="1400" b="1" dirty="0" smtClean="0">
                <a:latin typeface="+mj-ea"/>
                <a:ea typeface="+mj-ea"/>
              </a:rPr>
              <a:t>규칙 </a:t>
            </a:r>
            <a:r>
              <a:rPr lang="en-US" altLang="ko-KR" sz="1400" b="1" dirty="0" smtClean="0">
                <a:latin typeface="+mj-ea"/>
                <a:ea typeface="+mj-ea"/>
              </a:rPr>
              <a:t>	</a:t>
            </a:r>
            <a:r>
              <a:rPr lang="en-US" altLang="ko-KR" sz="1400" dirty="0" smtClean="0">
                <a:latin typeface="+mj-ea"/>
                <a:ea typeface="+mj-ea"/>
              </a:rPr>
              <a:t>: If X → Y and Y → Z, then X → Z</a:t>
            </a:r>
          </a:p>
          <a:p>
            <a:pPr>
              <a:lnSpc>
                <a:spcPct val="140000"/>
              </a:lnSpc>
            </a:pPr>
            <a:endParaRPr lang="en-US" altLang="ko-KR" sz="1400" dirty="0" smtClean="0">
              <a:latin typeface="+mj-ea"/>
              <a:ea typeface="+mj-ea"/>
            </a:endParaRPr>
          </a:p>
          <a:p>
            <a:pPr>
              <a:lnSpc>
                <a:spcPct val="140000"/>
              </a:lnSpc>
            </a:pPr>
            <a:r>
              <a:rPr lang="ko-KR" altLang="en-US" sz="1400" dirty="0" smtClean="0">
                <a:latin typeface="+mj-ea"/>
                <a:ea typeface="+mj-ea"/>
              </a:rPr>
              <a:t>위 세 가지 규칙으로부터 부가적으로 다음의 규칙을 얻을 수 있음</a:t>
            </a:r>
            <a:endParaRPr lang="en-US" altLang="ko-KR" sz="1400" dirty="0" smtClean="0">
              <a:latin typeface="+mj-ea"/>
              <a:ea typeface="+mj-ea"/>
            </a:endParaRPr>
          </a:p>
          <a:p>
            <a:pPr>
              <a:lnSpc>
                <a:spcPct val="140000"/>
              </a:lnSpc>
            </a:pPr>
            <a:endParaRPr lang="en-US" altLang="ko-KR" sz="1400" dirty="0" smtClean="0">
              <a:latin typeface="+mj-ea"/>
              <a:ea typeface="+mj-ea"/>
            </a:endParaRPr>
          </a:p>
          <a:p>
            <a:pPr>
              <a:lnSpc>
                <a:spcPct val="140000"/>
              </a:lnSpc>
            </a:pPr>
            <a:r>
              <a:rPr lang="ko-KR" altLang="en-US" sz="1400" b="1" dirty="0" smtClean="0">
                <a:latin typeface="+mj-ea"/>
                <a:ea typeface="+mj-ea"/>
              </a:rPr>
              <a:t>결합</a:t>
            </a:r>
            <a:r>
              <a:rPr lang="en-US" altLang="ko-KR" sz="1400" b="1" dirty="0" smtClean="0">
                <a:latin typeface="+mj-ea"/>
                <a:ea typeface="+mj-ea"/>
              </a:rPr>
              <a:t>(Union) </a:t>
            </a:r>
            <a:r>
              <a:rPr lang="ko-KR" altLang="en-US" sz="1400" b="1" dirty="0" smtClean="0">
                <a:latin typeface="+mj-ea"/>
                <a:ea typeface="+mj-ea"/>
              </a:rPr>
              <a:t>규칙 </a:t>
            </a:r>
            <a:r>
              <a:rPr lang="en-US" altLang="ko-KR" sz="1400" b="1" dirty="0" smtClean="0">
                <a:latin typeface="+mj-ea"/>
                <a:ea typeface="+mj-ea"/>
              </a:rPr>
              <a:t>		</a:t>
            </a:r>
            <a:r>
              <a:rPr lang="en-US" altLang="ko-KR" sz="1400" dirty="0" smtClean="0">
                <a:latin typeface="+mj-ea"/>
                <a:ea typeface="+mj-ea"/>
              </a:rPr>
              <a:t>: If X → Y and X → Z, then X → YZ</a:t>
            </a:r>
          </a:p>
          <a:p>
            <a:pPr>
              <a:lnSpc>
                <a:spcPct val="140000"/>
              </a:lnSpc>
            </a:pPr>
            <a:r>
              <a:rPr lang="ko-KR" altLang="en-US" sz="1400" b="1" dirty="0" smtClean="0">
                <a:latin typeface="+mj-ea"/>
                <a:ea typeface="+mj-ea"/>
              </a:rPr>
              <a:t>분해</a:t>
            </a:r>
            <a:r>
              <a:rPr lang="en-US" altLang="ko-KR" sz="1400" b="1" dirty="0" smtClean="0">
                <a:latin typeface="+mj-ea"/>
                <a:ea typeface="+mj-ea"/>
              </a:rPr>
              <a:t>(Decomposition) </a:t>
            </a:r>
            <a:r>
              <a:rPr lang="ko-KR" altLang="en-US" sz="1400" b="1" dirty="0" smtClean="0">
                <a:latin typeface="+mj-ea"/>
                <a:ea typeface="+mj-ea"/>
              </a:rPr>
              <a:t>규칙 </a:t>
            </a:r>
            <a:r>
              <a:rPr lang="en-US" altLang="ko-KR" sz="1400" b="1" dirty="0" smtClean="0">
                <a:latin typeface="+mj-ea"/>
                <a:ea typeface="+mj-ea"/>
              </a:rPr>
              <a:t>	</a:t>
            </a:r>
            <a:r>
              <a:rPr lang="en-US" altLang="ko-KR" sz="1400" dirty="0" smtClean="0">
                <a:latin typeface="+mj-ea"/>
                <a:ea typeface="+mj-ea"/>
              </a:rPr>
              <a:t>: If X → YZ, then X → Y and X → Z</a:t>
            </a:r>
          </a:p>
          <a:p>
            <a:pPr>
              <a:lnSpc>
                <a:spcPct val="140000"/>
              </a:lnSpc>
            </a:pPr>
            <a:r>
              <a:rPr lang="ko-KR" altLang="en-US" sz="1400" b="1" dirty="0" smtClean="0">
                <a:latin typeface="+mj-ea"/>
                <a:ea typeface="+mj-ea"/>
              </a:rPr>
              <a:t>유사이행</a:t>
            </a:r>
            <a:r>
              <a:rPr lang="en-US" altLang="ko-KR" sz="1400" b="1" dirty="0" smtClean="0">
                <a:latin typeface="+mj-ea"/>
                <a:ea typeface="+mj-ea"/>
              </a:rPr>
              <a:t>(</a:t>
            </a:r>
            <a:r>
              <a:rPr lang="en-US" altLang="ko-KR" sz="1400" b="1" dirty="0" err="1" smtClean="0">
                <a:latin typeface="+mj-ea"/>
                <a:ea typeface="+mj-ea"/>
              </a:rPr>
              <a:t>Pseudotransitivity</a:t>
            </a:r>
            <a:r>
              <a:rPr lang="en-US" altLang="ko-KR" sz="1400" b="1" dirty="0" smtClean="0">
                <a:latin typeface="+mj-ea"/>
                <a:ea typeface="+mj-ea"/>
              </a:rPr>
              <a:t>) </a:t>
            </a:r>
            <a:r>
              <a:rPr lang="ko-KR" altLang="en-US" sz="1400" b="1" dirty="0" smtClean="0">
                <a:latin typeface="+mj-ea"/>
                <a:ea typeface="+mj-ea"/>
              </a:rPr>
              <a:t>규칙 </a:t>
            </a:r>
            <a:r>
              <a:rPr lang="en-US" altLang="ko-KR" sz="1400" dirty="0" smtClean="0">
                <a:latin typeface="+mj-ea"/>
                <a:ea typeface="+mj-ea"/>
              </a:rPr>
              <a:t>: If X → Y and WY → Z, then WX → Z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함수 종속성 규칙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243492"/>
              </p:ext>
            </p:extLst>
          </p:nvPr>
        </p:nvGraphicFramePr>
        <p:xfrm>
          <a:off x="468684" y="1531958"/>
          <a:ext cx="8280921" cy="5097736"/>
        </p:xfrm>
        <a:graphic>
          <a:graphicData uri="http://schemas.openxmlformats.org/drawingml/2006/table">
            <a:tbl>
              <a:tblPr/>
              <a:tblGrid>
                <a:gridCol w="1943076"/>
                <a:gridCol w="2160240"/>
                <a:gridCol w="4177605"/>
              </a:tblGrid>
              <a:tr h="343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적용 규칙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사례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4133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부분집합 규칙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if Y ⊆ X, then X → 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학과는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부분집합 속성이므로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학과’ 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33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증가 규칙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If X → Y, then XZ → YZ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20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</a:p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‘학생번호 → 학생이름’이므로 강좌이름을 추가하여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)’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33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이행 규칙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: If X → Y and Y → Z, then X → Z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학과사무실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‘학생번호 → 학과’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 → 학과사무실’이므로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이행 규칙을 적용하여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학과사무실’ 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33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결합 규칙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If X → Y and X → Z,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then X → YZ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‘학생번호 → 학생이름’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주소’이므로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결합 규칙을 적용하여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)’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33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분해 규칙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If X → YZ,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then X → Y and X → Z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학생이름</a:t>
                      </a:r>
                      <a:r>
                        <a:rPr lang="en-US" altLang="ko-KR" sz="120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→ 주소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‘학생번호 →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)’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이므로 분해하여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‘학생번호 → 학생이름’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주소’ 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9267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유사이행 규칙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If X → Y and WY → Z, then WX → Z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성적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‘학생이름 → 학생번호’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학생이름이 같은 경우가 없다고 가정한다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성적’이므로 유사이행 규칙을 적용하여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성적’ 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6677" y="119675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학생수강성적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릴레이션에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함수 종속성 규칙을 적용한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smtClean="0"/>
              <a:t>함수 종속성과 </a:t>
            </a:r>
            <a:r>
              <a:rPr lang="ko-KR" altLang="en-US" dirty="0" err="1" smtClean="0"/>
              <a:t>기본키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릴레이션의</a:t>
            </a:r>
            <a:r>
              <a:rPr lang="ko-KR" altLang="en-US" dirty="0" smtClean="0"/>
              <a:t> 함수 종속성을 파악하기 위해서는 우선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찾아야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기본키가</a:t>
            </a:r>
            <a:r>
              <a:rPr lang="ko-KR" altLang="en-US" dirty="0" smtClean="0"/>
              <a:t> 함수 종속성에서 어떤 역할을 하는지 알면 이상현상을 제거하는 정규화 과정을 쉽게 이해할 수 있음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smtClean="0"/>
              <a:t>예</a:t>
            </a:r>
            <a:r>
              <a:rPr lang="en-US" altLang="ko-KR" sz="1200" b="0" dirty="0" smtClean="0"/>
              <a:t>)</a:t>
            </a:r>
            <a:r>
              <a:rPr lang="ko-KR" altLang="en-US" sz="1200" b="0" dirty="0" smtClean="0"/>
              <a:t> 이름이 같은 학생이 없다고 가정하면</a:t>
            </a:r>
            <a:r>
              <a:rPr lang="en-US" altLang="ko-KR" sz="1200" b="0" dirty="0" smtClean="0"/>
              <a:t>, ‘</a:t>
            </a:r>
            <a:r>
              <a:rPr lang="ko-KR" altLang="en-US" sz="1200" b="0" dirty="0" smtClean="0"/>
              <a:t>이름 → 학과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 → 주소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 → 취득학점’이므로 </a:t>
            </a:r>
            <a:r>
              <a:rPr lang="en-US" altLang="ko-KR" sz="1200" b="0" dirty="0" smtClean="0"/>
              <a:t/>
            </a:r>
            <a:br>
              <a:rPr lang="en-US" altLang="ko-KR" sz="1200" b="0" dirty="0" smtClean="0"/>
            </a:br>
            <a:r>
              <a:rPr lang="en-US" altLang="ko-KR" sz="1200" b="0" dirty="0" smtClean="0"/>
              <a:t>    </a:t>
            </a:r>
            <a:r>
              <a:rPr lang="ko-KR" altLang="en-US" sz="1200" b="0" dirty="0" smtClean="0"/>
              <a:t>‘이름 → 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학과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주소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취득학점’이 성립한다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즉 이름 속성이 학생 </a:t>
            </a:r>
            <a:r>
              <a:rPr lang="ko-KR" altLang="en-US" sz="1200" b="0" dirty="0" err="1" smtClean="0"/>
              <a:t>릴레이션의</a:t>
            </a:r>
            <a:r>
              <a:rPr lang="ko-KR" altLang="en-US" sz="1200" b="0" dirty="0" smtClean="0"/>
              <a:t> 전체를 결정함</a:t>
            </a:r>
            <a:r>
              <a:rPr lang="en-US" altLang="ko-KR" sz="1200" b="0" dirty="0" smtClean="0"/>
              <a:t>.</a:t>
            </a:r>
            <a:endParaRPr lang="ko-KR" altLang="en-US" sz="12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2367930"/>
            <a:ext cx="7560841" cy="9890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ko-KR" altLang="en-US" sz="1400" b="1" dirty="0" smtClean="0">
                <a:latin typeface="+mn-ea"/>
                <a:ea typeface="+mn-ea"/>
              </a:rPr>
              <a:t>함수 종속성과 </a:t>
            </a:r>
            <a:r>
              <a:rPr lang="ko-KR" altLang="en-US" sz="1400" b="1" dirty="0" err="1" smtClean="0">
                <a:latin typeface="+mn-ea"/>
                <a:ea typeface="+mn-ea"/>
              </a:rPr>
              <a:t>기본키</a:t>
            </a:r>
            <a:endParaRPr lang="ko-KR" altLang="en-US" sz="1400" b="1" dirty="0" smtClean="0">
              <a:latin typeface="+mn-ea"/>
              <a:ea typeface="+mn-ea"/>
            </a:endParaRPr>
          </a:p>
          <a:p>
            <a:pPr>
              <a:lnSpc>
                <a:spcPct val="140000"/>
              </a:lnSpc>
            </a:pPr>
            <a:r>
              <a:rPr lang="ko-KR" altLang="en-US" sz="1400" dirty="0" err="1" smtClean="0">
                <a:latin typeface="+mn-ea"/>
                <a:ea typeface="+mn-ea"/>
              </a:rPr>
              <a:t>릴레이션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R(K, A1, A2, A3, ..., An)</a:t>
            </a:r>
            <a:r>
              <a:rPr lang="ko-KR" altLang="en-US" sz="1400" dirty="0" smtClean="0">
                <a:latin typeface="+mn-ea"/>
                <a:ea typeface="+mn-ea"/>
              </a:rPr>
              <a:t>에서 </a:t>
            </a:r>
            <a:r>
              <a:rPr lang="en-US" altLang="ko-KR" sz="1400" dirty="0" smtClean="0">
                <a:latin typeface="+mn-ea"/>
                <a:ea typeface="+mn-ea"/>
              </a:rPr>
              <a:t>K</a:t>
            </a:r>
            <a:r>
              <a:rPr lang="ko-KR" altLang="en-US" sz="1400" dirty="0" smtClean="0">
                <a:latin typeface="+mn-ea"/>
                <a:ea typeface="+mn-ea"/>
              </a:rPr>
              <a:t>가 기본키면</a:t>
            </a:r>
            <a:r>
              <a:rPr lang="en-US" altLang="ko-KR" sz="1400" dirty="0" smtClean="0">
                <a:latin typeface="+mn-ea"/>
                <a:ea typeface="+mn-ea"/>
              </a:rPr>
              <a:t>, K </a:t>
            </a:r>
            <a:r>
              <a:rPr lang="ko-KR" altLang="en-US" sz="1400" dirty="0" smtClean="0">
                <a:latin typeface="+mn-ea"/>
                <a:ea typeface="+mn-ea"/>
              </a:rPr>
              <a:t>→ </a:t>
            </a:r>
            <a:r>
              <a:rPr lang="en-US" altLang="ko-KR" sz="1400" dirty="0" smtClean="0">
                <a:latin typeface="+mn-ea"/>
                <a:ea typeface="+mn-ea"/>
              </a:rPr>
              <a:t>R</a:t>
            </a:r>
            <a:r>
              <a:rPr lang="ko-KR" altLang="en-US" sz="1400" dirty="0" smtClean="0">
                <a:latin typeface="+mn-ea"/>
                <a:ea typeface="+mn-ea"/>
              </a:rPr>
              <a:t>이 성립</a:t>
            </a:r>
            <a:r>
              <a:rPr lang="en-US" altLang="ko-KR" sz="1400" dirty="0" smtClean="0">
                <a:latin typeface="+mn-ea"/>
                <a:ea typeface="+mn-ea"/>
              </a:rPr>
              <a:t>. </a:t>
            </a:r>
            <a:br>
              <a:rPr lang="en-US" altLang="ko-KR" sz="1400" dirty="0" smtClean="0">
                <a:latin typeface="+mn-ea"/>
                <a:ea typeface="+mn-ea"/>
              </a:rPr>
            </a:br>
            <a:r>
              <a:rPr lang="ko-KR" altLang="en-US" sz="1400" dirty="0" smtClean="0">
                <a:latin typeface="+mn-ea"/>
                <a:ea typeface="+mn-ea"/>
              </a:rPr>
              <a:t>즉 </a:t>
            </a:r>
            <a:r>
              <a:rPr lang="ko-KR" altLang="en-US" sz="1400" dirty="0" err="1" smtClean="0">
                <a:latin typeface="+mn-ea"/>
                <a:ea typeface="+mn-ea"/>
              </a:rPr>
              <a:t>기본키는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err="1" smtClean="0">
                <a:latin typeface="+mn-ea"/>
                <a:ea typeface="+mn-ea"/>
              </a:rPr>
              <a:t>릴레이션의</a:t>
            </a:r>
            <a:r>
              <a:rPr lang="ko-KR" altLang="en-US" sz="1400" dirty="0" smtClean="0">
                <a:latin typeface="+mn-ea"/>
                <a:ea typeface="+mn-ea"/>
              </a:rPr>
              <a:t> 모든 속성에 대해 결정자</a:t>
            </a:r>
            <a:r>
              <a:rPr lang="en-US" altLang="ko-KR" sz="1400" dirty="0" smtClean="0">
                <a:latin typeface="+mn-ea"/>
                <a:ea typeface="+mn-ea"/>
              </a:rPr>
              <a:t>(determinant)</a:t>
            </a:r>
            <a:r>
              <a:rPr lang="ko-KR" altLang="en-US" sz="1400" dirty="0" smtClean="0">
                <a:latin typeface="+mn-ea"/>
                <a:ea typeface="+mn-ea"/>
              </a:rPr>
              <a:t>임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289457"/>
              </p:ext>
            </p:extLst>
          </p:nvPr>
        </p:nvGraphicFramePr>
        <p:xfrm>
          <a:off x="1043608" y="4509120"/>
          <a:ext cx="4608513" cy="1642110"/>
        </p:xfrm>
        <a:graphic>
          <a:graphicData uri="http://schemas.openxmlformats.org/drawingml/2006/table">
            <a:tbl>
              <a:tblPr/>
              <a:tblGrid>
                <a:gridCol w="936643"/>
                <a:gridCol w="936643"/>
                <a:gridCol w="1526392"/>
                <a:gridCol w="1208835"/>
              </a:tblGrid>
              <a:tr h="1988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취득학점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맨체스타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체육학과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서울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체육학과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강원도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미국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클리블랜드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96136" y="501317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7-9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학생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</a:t>
            </a:r>
            <a:r>
              <a:rPr lang="ko-KR" altLang="en-US" dirty="0" smtClean="0"/>
              <a:t>이상현상과 결정자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이상현상은 한 개의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두 개 이상의 정보가 포함되어 있을 때 나타남</a:t>
            </a:r>
            <a:r>
              <a:rPr lang="en-US" altLang="ko-KR" dirty="0" smtClean="0"/>
              <a:t>. </a:t>
            </a:r>
            <a:r>
              <a:rPr lang="en-US" altLang="ko-KR" dirty="0">
                <a:solidFill>
                  <a:srgbClr val="FF0000"/>
                </a:solidFill>
              </a:rPr>
              <a:t/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 err="1" smtClean="0">
                <a:solidFill>
                  <a:srgbClr val="0000CC"/>
                </a:solidFill>
              </a:rPr>
              <a:t>기본키가</a:t>
            </a:r>
            <a:r>
              <a:rPr lang="ko-KR" altLang="en-US" dirty="0" smtClean="0">
                <a:solidFill>
                  <a:srgbClr val="0000CC"/>
                </a:solidFill>
              </a:rPr>
              <a:t> 아니면서 결정자인 속성이 있을 때 발생한다</a:t>
            </a:r>
            <a:r>
              <a:rPr lang="en-US" altLang="ko-KR" dirty="0" smtClean="0">
                <a:solidFill>
                  <a:srgbClr val="0000CC"/>
                </a:solidFill>
              </a:rPr>
              <a:t>.</a:t>
            </a:r>
          </a:p>
          <a:p>
            <a:r>
              <a:rPr lang="ko-KR" altLang="en-US" dirty="0" smtClean="0"/>
              <a:t>학생수강성적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경우 학생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학생이름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학과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강좌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강좌이름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강의실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한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포함되어서 이상현상이 나타남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강좌이름은 </a:t>
            </a:r>
            <a:r>
              <a:rPr lang="ko-KR" altLang="en-US" dirty="0" err="1" smtClean="0"/>
              <a:t>기본키가</a:t>
            </a:r>
            <a:r>
              <a:rPr lang="ko-KR" altLang="en-US" dirty="0" smtClean="0"/>
              <a:t> 아니면서 결정자인 예이다</a:t>
            </a:r>
            <a:r>
              <a:rPr lang="en-US" altLang="ko-KR" dirty="0" smtClean="0"/>
              <a:t>)</a:t>
            </a:r>
          </a:p>
          <a:p>
            <a:pPr algn="just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70328" y="609329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7-11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학생수강성적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함수 종속성 다이어그램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52" y="2996952"/>
            <a:ext cx="5329436" cy="29655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55576" y="1988840"/>
            <a:ext cx="7704856" cy="4104456"/>
          </a:xfrm>
        </p:spPr>
        <p:txBody>
          <a:bodyPr/>
          <a:lstStyle/>
          <a:p>
            <a:r>
              <a:rPr lang="ko-KR" altLang="en-US" sz="1400" dirty="0" smtClean="0"/>
              <a:t>데이터베이스 설계 과정에서 발생할 수 있는 이상현상의 종류와 원인을 알아본다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함수 종속성의 개념을 이해하고 관련 규칙을 알아본다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함수 종속성을 이용한 정규화 과정을 알아본다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</a:t>
            </a:r>
            <a:r>
              <a:rPr lang="ko-KR" altLang="en-US" dirty="0" smtClean="0"/>
              <a:t>이상현상과 결정자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이상현상을 없애려면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분해한다</a:t>
            </a:r>
            <a:r>
              <a:rPr lang="en-US" altLang="ko-KR" dirty="0" smtClean="0"/>
              <a:t>. </a:t>
            </a:r>
          </a:p>
          <a:p>
            <a:pPr algn="just"/>
            <a:r>
              <a:rPr lang="en-US" altLang="ko-KR" dirty="0" smtClean="0"/>
              <a:t>(</a:t>
            </a:r>
            <a:r>
              <a:rPr lang="ko-KR" altLang="en-US" dirty="0" smtClean="0"/>
              <a:t>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학과사무실</a:t>
            </a:r>
            <a:r>
              <a:rPr lang="en-US" altLang="ko-KR" dirty="0" smtClean="0"/>
              <a:t>) </a:t>
            </a:r>
            <a:r>
              <a:rPr lang="ko-KR" altLang="en-US" dirty="0" smtClean="0"/>
              <a:t>속성을 학생수강성적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분리하는 예 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70328" y="609329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7-11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학생수강성적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함수 종속성 다이어그램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52" y="2996952"/>
            <a:ext cx="5329436" cy="296557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320244" y="3501008"/>
            <a:ext cx="4104456" cy="605446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1560" y="3023573"/>
            <a:ext cx="4104456" cy="2938951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29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</a:t>
            </a:r>
            <a:r>
              <a:rPr lang="ko-KR" altLang="en-US" dirty="0" smtClean="0"/>
              <a:t>이상현상과 결정자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릴레이션의</a:t>
            </a:r>
            <a:r>
              <a:rPr lang="ko-KR" altLang="en-US" dirty="0" smtClean="0"/>
              <a:t> 분해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….)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just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70328" y="609329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7-11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학생수강성적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함수 종속성 다이어그램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52" y="2996952"/>
            <a:ext cx="5329436" cy="296557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15616" y="4536010"/>
            <a:ext cx="4104456" cy="605446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320244" y="3501008"/>
            <a:ext cx="4104456" cy="605446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1560" y="3023574"/>
            <a:ext cx="4104456" cy="1456164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70328" y="3803730"/>
            <a:ext cx="1613440" cy="2289565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63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</a:t>
            </a:r>
            <a:r>
              <a:rPr lang="ko-KR" altLang="en-US" dirty="0" smtClean="0"/>
              <a:t>이상현상과 결정자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학생수강성적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부분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분해하기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분해할 때 부분 </a:t>
            </a:r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결정자는 원래 </a:t>
            </a:r>
            <a:r>
              <a:rPr lang="ko-KR" altLang="en-US" sz="1400" dirty="0" err="1" smtClean="0"/>
              <a:t>릴레이션에</a:t>
            </a:r>
            <a:r>
              <a:rPr lang="ko-KR" altLang="en-US" sz="1400" dirty="0" smtClean="0"/>
              <a:t> 남겨두어야 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그래야 분해된 부분 </a:t>
            </a:r>
            <a:r>
              <a:rPr lang="ko-KR" altLang="en-US" sz="1400" dirty="0" err="1" smtClean="0"/>
              <a:t>릴레이션이</a:t>
            </a:r>
            <a:r>
              <a:rPr lang="ko-KR" altLang="en-US" sz="1400" dirty="0" smtClean="0"/>
              <a:t> 원래 </a:t>
            </a:r>
            <a:r>
              <a:rPr lang="ko-KR" altLang="en-US" sz="1400" dirty="0" err="1" smtClean="0"/>
              <a:t>릴레이션과</a:t>
            </a:r>
            <a:r>
              <a:rPr lang="ko-KR" altLang="en-US" sz="1400" dirty="0" smtClean="0"/>
              <a:t> 관계를 형성할 수 있음</a:t>
            </a:r>
            <a:r>
              <a:rPr lang="en-US" altLang="ko-KR" sz="1400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학생수강성적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강좌이름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강의실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분리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학생수강성적</a:t>
            </a:r>
            <a:r>
              <a:rPr lang="en-US" altLang="ko-KR" sz="1400" dirty="0" smtClean="0"/>
              <a:t>1(</a:t>
            </a:r>
            <a:r>
              <a:rPr lang="ko-KR" altLang="en-US" sz="1400" dirty="0" smtClean="0"/>
              <a:t>학생번호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학생이름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강좌이름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성적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학과사무실</a:t>
            </a:r>
            <a:r>
              <a:rPr lang="en-US" altLang="ko-KR" sz="1400" dirty="0" smtClean="0"/>
              <a:t>)</a:t>
            </a:r>
          </a:p>
          <a:p>
            <a:pPr lvl="1">
              <a:buNone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강의실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강좌이름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강의실</a:t>
            </a:r>
            <a:r>
              <a:rPr lang="en-US" altLang="ko-KR" sz="1400" dirty="0" smtClean="0"/>
              <a:t>)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학생수강성적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강좌이름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성적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분리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학생학과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학생번호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학생이름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학과사무실</a:t>
            </a:r>
            <a:r>
              <a:rPr lang="en-US" altLang="ko-KR" sz="1400" dirty="0" smtClean="0"/>
              <a:t>)</a:t>
            </a:r>
          </a:p>
          <a:p>
            <a:pPr lvl="1">
              <a:buNone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학생성적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학생번호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강좌이름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성적</a:t>
            </a:r>
            <a:r>
              <a:rPr lang="en-US" altLang="ko-KR" sz="1400" dirty="0" smtClean="0"/>
              <a:t>)</a:t>
            </a:r>
          </a:p>
          <a:p>
            <a:pPr lvl="1">
              <a:buNone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강의실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강좌이름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강의실</a:t>
            </a:r>
            <a:r>
              <a:rPr lang="en-US" altLang="ko-KR" sz="1400" dirty="0" smtClean="0"/>
              <a:t>)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학생학과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학과사무실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분리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학생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학생번호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학생이름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주소</a:t>
            </a:r>
            <a:r>
              <a:rPr lang="en-US" altLang="ko-KR" sz="1400" dirty="0" smtClean="0"/>
              <a:t>)</a:t>
            </a:r>
          </a:p>
          <a:p>
            <a:pPr lvl="1">
              <a:buNone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학과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학과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학과사무실</a:t>
            </a:r>
            <a:r>
              <a:rPr lang="en-US" altLang="ko-KR" sz="1400" dirty="0" smtClean="0"/>
              <a:t>)</a:t>
            </a:r>
          </a:p>
          <a:p>
            <a:pPr lvl="1">
              <a:buNone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학생성적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학생번호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강좌이름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성적</a:t>
            </a:r>
            <a:r>
              <a:rPr lang="en-US" altLang="ko-KR" sz="1400" dirty="0" smtClean="0"/>
              <a:t>)	</a:t>
            </a:r>
          </a:p>
          <a:p>
            <a:pPr lvl="1">
              <a:buNone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강의실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강좌이름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강의실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</a:t>
            </a:r>
            <a:r>
              <a:rPr lang="ko-KR" altLang="en-US" dirty="0" smtClean="0"/>
              <a:t>이상현상과 결정자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0288" y="5960313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7-12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학생수강성적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분해한 결과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66" y="1289349"/>
            <a:ext cx="6980852" cy="44439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2.6 </a:t>
            </a:r>
            <a:r>
              <a:rPr lang="ko-KR" altLang="en-US" dirty="0" smtClean="0"/>
              <a:t>함수 종속성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종속성은 보통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설계할 때 속성의 의미로부터 정해지지만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역으로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저장된 속성 값으로부터 추정할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0716089"/>
              </p:ext>
            </p:extLst>
          </p:nvPr>
        </p:nvGraphicFramePr>
        <p:xfrm>
          <a:off x="971600" y="1957561"/>
          <a:ext cx="7272808" cy="22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예제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7-1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아래 함수 종속성이 성립하는지 살펴보시오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2962275"/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2962275">
                        <a:lnSpc>
                          <a:spcPct val="15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함수 종속성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indent="2962275">
                        <a:lnSpc>
                          <a:spcPct val="15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① 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→ B</a:t>
                      </a:r>
                    </a:p>
                    <a:p>
                      <a:pPr marL="0" indent="2962275">
                        <a:lnSpc>
                          <a:spcPct val="15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② B → C</a:t>
                      </a:r>
                    </a:p>
                    <a:p>
                      <a:pPr marL="0" indent="2962275">
                        <a:lnSpc>
                          <a:spcPct val="15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③ (B, C) → A</a:t>
                      </a:r>
                    </a:p>
                    <a:p>
                      <a:pPr marL="0" indent="2962275">
                        <a:lnSpc>
                          <a:spcPct val="15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④ (A, B) → C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39395"/>
              </p:ext>
            </p:extLst>
          </p:nvPr>
        </p:nvGraphicFramePr>
        <p:xfrm>
          <a:off x="1115616" y="2348880"/>
          <a:ext cx="2307844" cy="2019300"/>
        </p:xfrm>
        <a:graphic>
          <a:graphicData uri="http://schemas.openxmlformats.org/drawingml/2006/table">
            <a:tbl>
              <a:tblPr/>
              <a:tblGrid>
                <a:gridCol w="769239"/>
                <a:gridCol w="769239"/>
                <a:gridCol w="769366"/>
              </a:tblGrid>
              <a:tr h="185293"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r>
                        <a:rPr lang="en-US" sz="1400" kern="10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sz="1400" kern="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0313391"/>
              </p:ext>
            </p:extLst>
          </p:nvPr>
        </p:nvGraphicFramePr>
        <p:xfrm>
          <a:off x="971600" y="1070779"/>
          <a:ext cx="727280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예제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7-2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성립하는 함수 종속성을 모두 찾아보시오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indent="2962275"/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839485"/>
              </p:ext>
            </p:extLst>
          </p:nvPr>
        </p:nvGraphicFramePr>
        <p:xfrm>
          <a:off x="1403648" y="1394838"/>
          <a:ext cx="3096344" cy="2250186"/>
        </p:xfrm>
        <a:graphic>
          <a:graphicData uri="http://schemas.openxmlformats.org/drawingml/2006/table">
            <a:tbl>
              <a:tblPr/>
              <a:tblGrid>
                <a:gridCol w="774022"/>
                <a:gridCol w="774022"/>
                <a:gridCol w="774150"/>
                <a:gridCol w="774150"/>
              </a:tblGrid>
              <a:tr h="185293"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r>
                        <a:rPr lang="en-US" sz="1000" kern="10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293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83568" y="3775680"/>
            <a:ext cx="763284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ko-KR" altLang="en-US" sz="1400" dirty="0">
                <a:latin typeface="+mn-ea"/>
                <a:ea typeface="+mn-ea"/>
              </a:rPr>
              <a:t>풀이</a:t>
            </a:r>
            <a:r>
              <a:rPr lang="en-US" altLang="ko-KR" sz="1400" dirty="0">
                <a:latin typeface="+mn-ea"/>
                <a:ea typeface="+mn-ea"/>
              </a:rPr>
              <a:t>]</a:t>
            </a:r>
          </a:p>
          <a:p>
            <a:r>
              <a:rPr lang="ko-KR" altLang="en-US" sz="1400" dirty="0">
                <a:latin typeface="+mn-ea"/>
                <a:ea typeface="+mn-ea"/>
              </a:rPr>
              <a:t>결정자가 한 개인 경우 </a:t>
            </a:r>
            <a:r>
              <a:rPr lang="en-US" altLang="ko-KR" sz="1400" dirty="0">
                <a:latin typeface="+mn-ea"/>
                <a:ea typeface="+mn-ea"/>
              </a:rPr>
              <a:t>: B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C, C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B, D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A, D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B, D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C</a:t>
            </a:r>
          </a:p>
          <a:p>
            <a:r>
              <a:rPr lang="ko-KR" altLang="en-US" sz="1400" dirty="0">
                <a:latin typeface="+mn-ea"/>
                <a:ea typeface="+mn-ea"/>
              </a:rPr>
              <a:t>결정자가 두 개인 경우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	</a:t>
            </a:r>
            <a:r>
              <a:rPr lang="en-US" altLang="ko-KR" sz="1400" dirty="0" smtClean="0">
                <a:latin typeface="+mn-ea"/>
                <a:ea typeface="+mn-ea"/>
              </a:rPr>
              <a:t>AB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 smtClean="0">
                <a:latin typeface="+mn-ea"/>
                <a:ea typeface="+mn-ea"/>
              </a:rPr>
              <a:t>C (</a:t>
            </a:r>
            <a:r>
              <a:rPr lang="en-US" altLang="ko-KR" sz="1400" dirty="0">
                <a:latin typeface="+mn-ea"/>
                <a:ea typeface="+mn-ea"/>
              </a:rPr>
              <a:t>B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 smtClean="0">
                <a:latin typeface="+mn-ea"/>
                <a:ea typeface="+mn-ea"/>
              </a:rPr>
              <a:t>C </a:t>
            </a:r>
            <a:r>
              <a:rPr lang="ko-KR" altLang="en-US" sz="1400" dirty="0" smtClean="0">
                <a:latin typeface="+mn-ea"/>
                <a:ea typeface="+mn-ea"/>
              </a:rPr>
              <a:t>이므로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AB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 smtClean="0">
                <a:latin typeface="+mn-ea"/>
                <a:ea typeface="+mn-ea"/>
              </a:rPr>
              <a:t>C </a:t>
            </a:r>
            <a:r>
              <a:rPr lang="ko-KR" altLang="en-US" sz="1400" dirty="0" smtClean="0">
                <a:latin typeface="+mn-ea"/>
                <a:ea typeface="+mn-ea"/>
              </a:rPr>
              <a:t>는 </a:t>
            </a:r>
            <a:r>
              <a:rPr lang="ko-KR" altLang="en-US" sz="1400" dirty="0">
                <a:latin typeface="+mn-ea"/>
                <a:ea typeface="+mn-ea"/>
              </a:rPr>
              <a:t>함수종속성 규칙에서 </a:t>
            </a:r>
            <a:r>
              <a:rPr lang="ko-KR" altLang="en-US" sz="1400" dirty="0" smtClean="0">
                <a:latin typeface="+mn-ea"/>
                <a:ea typeface="+mn-ea"/>
              </a:rPr>
              <a:t>당연히 성립한다</a:t>
            </a:r>
            <a:r>
              <a:rPr lang="en-US" altLang="ko-KR" sz="1400" dirty="0" smtClean="0">
                <a:latin typeface="+mn-ea"/>
                <a:ea typeface="+mn-ea"/>
              </a:rPr>
              <a:t>.)</a:t>
            </a:r>
            <a:br>
              <a:rPr lang="en-US" altLang="ko-KR" sz="1400" dirty="0" smtClean="0">
                <a:latin typeface="+mn-ea"/>
                <a:ea typeface="+mn-ea"/>
              </a:rPr>
            </a:br>
            <a:r>
              <a:rPr lang="en-US" altLang="ko-KR" sz="1400" dirty="0" smtClean="0">
                <a:latin typeface="+mn-ea"/>
                <a:ea typeface="+mn-ea"/>
              </a:rPr>
              <a:t> 	AB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 smtClean="0">
                <a:latin typeface="+mn-ea"/>
                <a:ea typeface="+mn-ea"/>
              </a:rPr>
              <a:t>D </a:t>
            </a:r>
          </a:p>
          <a:p>
            <a:r>
              <a:rPr lang="en-US" altLang="ko-KR" sz="1400" dirty="0">
                <a:latin typeface="+mn-ea"/>
                <a:ea typeface="+mn-ea"/>
              </a:rPr>
              <a:t>	</a:t>
            </a:r>
            <a:r>
              <a:rPr lang="en-US" altLang="ko-KR" sz="1400" dirty="0" smtClean="0">
                <a:latin typeface="+mn-ea"/>
                <a:ea typeface="+mn-ea"/>
              </a:rPr>
              <a:t>AC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 smtClean="0">
                <a:latin typeface="+mn-ea"/>
                <a:ea typeface="+mn-ea"/>
              </a:rPr>
              <a:t>B (</a:t>
            </a:r>
            <a:r>
              <a:rPr lang="ko-KR" altLang="en-US" sz="1400" dirty="0" smtClean="0">
                <a:latin typeface="+mn-ea"/>
                <a:ea typeface="+mn-ea"/>
              </a:rPr>
              <a:t>함수종속성 규칙에서 당연히 성립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</a:p>
          <a:p>
            <a:r>
              <a:rPr lang="en-US" altLang="ko-KR" sz="1400" dirty="0">
                <a:latin typeface="+mn-ea"/>
                <a:ea typeface="+mn-ea"/>
              </a:rPr>
              <a:t>	</a:t>
            </a:r>
            <a:r>
              <a:rPr lang="en-US" altLang="ko-KR" sz="1400" dirty="0" smtClean="0">
                <a:latin typeface="+mn-ea"/>
                <a:ea typeface="+mn-ea"/>
              </a:rPr>
              <a:t>AC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 smtClean="0">
                <a:latin typeface="+mn-ea"/>
                <a:ea typeface="+mn-ea"/>
              </a:rPr>
              <a:t>D </a:t>
            </a:r>
          </a:p>
          <a:p>
            <a:r>
              <a:rPr lang="en-US" altLang="ko-KR" sz="1400" dirty="0">
                <a:latin typeface="+mn-ea"/>
                <a:ea typeface="+mn-ea"/>
              </a:rPr>
              <a:t>	</a:t>
            </a:r>
            <a:r>
              <a:rPr lang="en-US" altLang="ko-KR" sz="1400" dirty="0" smtClean="0">
                <a:latin typeface="+mn-ea"/>
                <a:ea typeface="+mn-ea"/>
              </a:rPr>
              <a:t>AD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 smtClean="0">
                <a:latin typeface="+mn-ea"/>
                <a:ea typeface="+mn-ea"/>
              </a:rPr>
              <a:t>B 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함수종속성 규칙에서 당연히 성립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</a:p>
          <a:p>
            <a:r>
              <a:rPr lang="en-US" altLang="ko-KR" sz="1400" dirty="0">
                <a:latin typeface="+mn-ea"/>
                <a:ea typeface="+mn-ea"/>
              </a:rPr>
              <a:t>	</a:t>
            </a:r>
            <a:r>
              <a:rPr lang="en-US" altLang="ko-KR" sz="1400" dirty="0" smtClean="0">
                <a:latin typeface="+mn-ea"/>
                <a:ea typeface="+mn-ea"/>
              </a:rPr>
              <a:t>…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결정자가 </a:t>
            </a:r>
            <a:r>
              <a:rPr lang="ko-KR" altLang="en-US" sz="1400" dirty="0">
                <a:latin typeface="+mn-ea"/>
                <a:ea typeface="+mn-ea"/>
              </a:rPr>
              <a:t>세 개인 경우 </a:t>
            </a:r>
            <a:r>
              <a:rPr lang="en-US" altLang="ko-KR" sz="1400" dirty="0">
                <a:latin typeface="+mn-ea"/>
                <a:ea typeface="+mn-ea"/>
              </a:rPr>
              <a:t>: ABC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 smtClean="0">
                <a:latin typeface="+mn-ea"/>
                <a:ea typeface="+mn-ea"/>
              </a:rPr>
              <a:t>D 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함수종속성 규칙에서 당연히 성립</a:t>
            </a:r>
            <a:r>
              <a:rPr lang="en-US" altLang="ko-KR" sz="1400" dirty="0" smtClean="0">
                <a:latin typeface="+mn-ea"/>
                <a:ea typeface="+mn-ea"/>
              </a:rPr>
              <a:t>) … </a:t>
            </a:r>
            <a:r>
              <a:rPr lang="ko-KR" altLang="en-US" sz="1400" dirty="0" smtClean="0">
                <a:latin typeface="+mn-ea"/>
                <a:ea typeface="+mn-ea"/>
              </a:rPr>
              <a:t>등</a:t>
            </a:r>
            <a:endParaRPr lang="en-US" altLang="ko-KR" sz="1400" dirty="0" smtClean="0">
              <a:latin typeface="+mn-ea"/>
              <a:ea typeface="+mn-ea"/>
            </a:endParaRPr>
          </a:p>
          <a:p>
            <a:endParaRPr lang="en-US" altLang="ko-KR" sz="1400" dirty="0">
              <a:latin typeface="+mn-ea"/>
              <a:ea typeface="+mn-ea"/>
            </a:endParaRPr>
          </a:p>
          <a:p>
            <a:r>
              <a:rPr lang="ko-KR" altLang="en-US" sz="1400" dirty="0" smtClean="0">
                <a:latin typeface="+mn-ea"/>
                <a:ea typeface="+mn-ea"/>
              </a:rPr>
              <a:t>정답은 당연히 성립하는 것들을 제외한 다음 규칙만 적어주면 된다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400" dirty="0">
                <a:latin typeface="+mn-ea"/>
                <a:ea typeface="+mn-ea"/>
              </a:rPr>
              <a:t>	</a:t>
            </a:r>
            <a:r>
              <a:rPr lang="en-US" altLang="ko-KR" sz="1400" dirty="0" smtClean="0">
                <a:latin typeface="+mn-ea"/>
                <a:ea typeface="+mn-ea"/>
              </a:rPr>
              <a:t>B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C, C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B, D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A, D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B, D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 smtClean="0">
                <a:latin typeface="+mn-ea"/>
                <a:ea typeface="+mn-ea"/>
              </a:rPr>
              <a:t>C, </a:t>
            </a:r>
            <a:r>
              <a:rPr lang="en-US" altLang="ko-KR" sz="1400" dirty="0">
                <a:latin typeface="+mn-ea"/>
                <a:ea typeface="+mn-ea"/>
              </a:rPr>
              <a:t>AB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 smtClean="0">
                <a:latin typeface="+mn-ea"/>
                <a:ea typeface="+mn-ea"/>
              </a:rPr>
              <a:t>D, </a:t>
            </a:r>
            <a:r>
              <a:rPr lang="en-US" altLang="ko-KR" sz="1400" dirty="0">
                <a:latin typeface="+mn-ea"/>
                <a:ea typeface="+mn-ea"/>
              </a:rPr>
              <a:t>AC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D 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2.6 </a:t>
            </a:r>
            <a:r>
              <a:rPr lang="ko-KR" altLang="en-US" dirty="0" smtClean="0"/>
              <a:t>함수 종속성 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7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047359"/>
            <a:ext cx="7560840" cy="5189953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연습문제 풀이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36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정규화</a:t>
            </a:r>
            <a:r>
              <a:rPr lang="en-US" altLang="ko-KR" dirty="0"/>
              <a:t> (normalization)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정규화 과정</a:t>
            </a:r>
            <a:endParaRPr lang="en-US" altLang="ko-KR" dirty="0" smtClean="0"/>
          </a:p>
          <a:p>
            <a:r>
              <a:rPr lang="ko-KR" altLang="en-US" dirty="0" err="1" smtClean="0"/>
              <a:t>무손실</a:t>
            </a:r>
            <a:r>
              <a:rPr lang="ko-KR" altLang="en-US" dirty="0" smtClean="0"/>
              <a:t> 분해</a:t>
            </a:r>
            <a:endParaRPr lang="en-US" altLang="ko-KR" dirty="0" smtClean="0"/>
          </a:p>
          <a:p>
            <a:r>
              <a:rPr lang="ko-KR" altLang="en-US" dirty="0" smtClean="0"/>
              <a:t>정규화 정리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이상현상이 발생하는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분해하여 이상현상을 없애는 과정</a:t>
            </a:r>
            <a:endParaRPr lang="en-US" altLang="ko-KR" dirty="0" smtClean="0"/>
          </a:p>
          <a:p>
            <a:r>
              <a:rPr lang="ko-KR" altLang="en-US" dirty="0"/>
              <a:t>이상현상이 있는 </a:t>
            </a:r>
            <a:r>
              <a:rPr lang="ko-KR" altLang="en-US" dirty="0" err="1"/>
              <a:t>릴레이션은</a:t>
            </a:r>
            <a:r>
              <a:rPr lang="ko-KR" altLang="en-US" dirty="0"/>
              <a:t> 이상현상을 일으키는 함수 종속성의 유형에 따라 등급을 </a:t>
            </a:r>
            <a:r>
              <a:rPr lang="ko-KR" altLang="en-US" dirty="0" smtClean="0"/>
              <a:t>구분 가능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릴레이션은</a:t>
            </a:r>
            <a:r>
              <a:rPr lang="ko-KR" altLang="en-US" dirty="0" smtClean="0"/>
              <a:t> 정규형 </a:t>
            </a:r>
            <a:r>
              <a:rPr lang="ko-KR" altLang="en-US" dirty="0"/>
              <a:t>개념으로 구분하며</a:t>
            </a:r>
            <a:r>
              <a:rPr lang="en-US" altLang="ko-KR" dirty="0"/>
              <a:t>, </a:t>
            </a:r>
            <a:r>
              <a:rPr lang="ko-KR" altLang="en-US" dirty="0"/>
              <a:t>정규형이 높을수록 이상현상은 </a:t>
            </a:r>
            <a:r>
              <a:rPr lang="ko-KR" altLang="en-US" dirty="0" smtClean="0"/>
              <a:t>줄어듦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673726"/>
            <a:ext cx="6048672" cy="377961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62296" y="64533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7-14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이동수단과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등급 구분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3.1.1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 1</a:t>
            </a:r>
            <a:r>
              <a:rPr lang="ko-KR" altLang="en-US" dirty="0" smtClean="0"/>
              <a:t>정규형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4791769"/>
          </a:xfrm>
        </p:spPr>
        <p:txBody>
          <a:bodyPr/>
          <a:lstStyle/>
          <a:p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/>
              <a:t>R</a:t>
            </a:r>
            <a:r>
              <a:rPr lang="ko-KR" altLang="en-US" dirty="0"/>
              <a:t>의 모든 속성 값이 </a:t>
            </a:r>
            <a:r>
              <a:rPr lang="ko-KR" altLang="en-US" dirty="0" err="1"/>
              <a:t>원자값을</a:t>
            </a:r>
            <a:r>
              <a:rPr lang="ko-KR" altLang="en-US" dirty="0"/>
              <a:t> 가지면 제 </a:t>
            </a:r>
            <a:r>
              <a:rPr lang="en-US" altLang="ko-KR" dirty="0"/>
              <a:t>1</a:t>
            </a:r>
            <a:r>
              <a:rPr lang="ko-KR" altLang="en-US" dirty="0"/>
              <a:t>정규형이라고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정규형으로</a:t>
            </a:r>
            <a:r>
              <a:rPr lang="ko-KR" altLang="en-US" dirty="0" smtClean="0"/>
              <a:t> 변환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고객취미들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취미들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고객취미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취미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바꾸어 저장하면 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정규형을 만족한다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045815"/>
              </p:ext>
            </p:extLst>
          </p:nvPr>
        </p:nvGraphicFramePr>
        <p:xfrm>
          <a:off x="1043608" y="2996952"/>
          <a:ext cx="2001366" cy="2298954"/>
        </p:xfrm>
        <a:graphic>
          <a:graphicData uri="http://schemas.openxmlformats.org/drawingml/2006/table">
            <a:tbl>
              <a:tblPr/>
              <a:tblGrid>
                <a:gridCol w="791034"/>
                <a:gridCol w="1210332"/>
              </a:tblGrid>
              <a:tr h="234823">
                <a:tc gridSpan="2">
                  <a:txBody>
                    <a:bodyPr/>
                    <a:lstStyle/>
                    <a:p>
                      <a:pPr marL="4572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고객취미들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취미들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취미들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인터넷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영화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음악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박세리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음악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쇼핑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음악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387837"/>
              </p:ext>
            </p:extLst>
          </p:nvPr>
        </p:nvGraphicFramePr>
        <p:xfrm>
          <a:off x="4788024" y="2921474"/>
          <a:ext cx="1643634" cy="2955798"/>
        </p:xfrm>
        <a:graphic>
          <a:graphicData uri="http://schemas.openxmlformats.org/drawingml/2006/table">
            <a:tbl>
              <a:tblPr/>
              <a:tblGrid>
                <a:gridCol w="642112"/>
                <a:gridCol w="1001522"/>
              </a:tblGrid>
              <a:tr h="234823">
                <a:tc gridSpan="2">
                  <a:txBody>
                    <a:bodyPr/>
                    <a:lstStyle/>
                    <a:p>
                      <a:pPr marL="7239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고객취미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취미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인터넷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음악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박세리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음악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박세리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쇼핑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음악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>
            <a:off x="3565598" y="414908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573325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7-17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속성 값이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원자값을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갖도록 분해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이상현상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이상현상의 개념</a:t>
            </a:r>
            <a:endParaRPr lang="en-US" altLang="ko-KR" dirty="0" smtClean="0"/>
          </a:p>
          <a:p>
            <a:r>
              <a:rPr lang="ko-KR" altLang="en-US" dirty="0" smtClean="0"/>
              <a:t>이상현상의 예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</a:t>
            </a:r>
            <a:r>
              <a:rPr lang="ko-KR" altLang="en-US" dirty="0" smtClean="0"/>
              <a:t>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정규형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</a:rPr>
              <a:t>릴레이션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</a:t>
            </a:r>
            <a:r>
              <a:rPr lang="ko-KR" altLang="en-US" dirty="0">
                <a:latin typeface="+mn-ea"/>
              </a:rPr>
              <a:t>이 제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정규형이고 </a:t>
            </a:r>
            <a:r>
              <a:rPr lang="ko-KR" altLang="en-US" dirty="0" err="1">
                <a:latin typeface="+mn-ea"/>
              </a:rPr>
              <a:t>기본키가</a:t>
            </a:r>
            <a:r>
              <a:rPr lang="ko-KR" altLang="en-US" dirty="0">
                <a:latin typeface="+mn-ea"/>
              </a:rPr>
              <a:t> 아닌 속성이 </a:t>
            </a:r>
            <a:r>
              <a:rPr lang="ko-KR" altLang="en-US" dirty="0" err="1">
                <a:latin typeface="+mn-ea"/>
              </a:rPr>
              <a:t>기본키에</a:t>
            </a:r>
            <a:r>
              <a:rPr lang="ko-KR" altLang="en-US" dirty="0">
                <a:latin typeface="+mn-ea"/>
              </a:rPr>
              <a:t> 완전 함수 종속일 </a:t>
            </a:r>
            <a:r>
              <a:rPr lang="ko-KR" altLang="en-US" dirty="0" smtClean="0">
                <a:latin typeface="+mn-ea"/>
              </a:rPr>
              <a:t>때  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n-ea"/>
              </a:rPr>
              <a:t>     제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정규형이라고 </a:t>
            </a:r>
            <a:r>
              <a:rPr lang="ko-KR" altLang="en-US" dirty="0" smtClean="0">
                <a:latin typeface="+mn-ea"/>
              </a:rPr>
              <a:t>함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r>
              <a:rPr lang="ko-KR" altLang="en-US" dirty="0"/>
              <a:t>완전 함수 종속</a:t>
            </a:r>
            <a:r>
              <a:rPr lang="en-US" altLang="ko-KR" dirty="0"/>
              <a:t>(full functional dependency</a:t>
            </a:r>
            <a:r>
              <a:rPr lang="en-US" altLang="ko-KR" dirty="0" smtClean="0"/>
              <a:t>) :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의 속성이고 </a:t>
            </a:r>
            <a:r>
              <a:rPr lang="en-US" altLang="ko-KR" dirty="0"/>
              <a:t>A </a:t>
            </a:r>
            <a:r>
              <a:rPr lang="ko-KR" altLang="en-US" dirty="0"/>
              <a:t>→ </a:t>
            </a:r>
            <a:r>
              <a:rPr lang="en-US" altLang="ko-KR" dirty="0"/>
              <a:t>B </a:t>
            </a:r>
            <a:r>
              <a:rPr lang="ko-KR" altLang="en-US" dirty="0"/>
              <a:t>종속성이 성립할 때</a:t>
            </a:r>
            <a:r>
              <a:rPr lang="en-US" altLang="ko-KR" dirty="0"/>
              <a:t>, </a:t>
            </a:r>
            <a:r>
              <a:rPr lang="en-US" altLang="ko-KR" dirty="0" smtClean="0"/>
              <a:t>B</a:t>
            </a:r>
            <a:r>
              <a:rPr lang="ko-KR" altLang="en-US" dirty="0"/>
              <a:t>가 </a:t>
            </a:r>
            <a:r>
              <a:rPr lang="en-US" altLang="ko-KR" dirty="0"/>
              <a:t>A</a:t>
            </a:r>
            <a:r>
              <a:rPr lang="ko-KR" altLang="en-US" dirty="0"/>
              <a:t>의 속성 전체에 함수 종속하고 부분 집합 속성에 함수 종속하지 않을 경우 </a:t>
            </a:r>
            <a:r>
              <a:rPr lang="ko-KR" altLang="en-US" dirty="0" smtClean="0"/>
              <a:t>완전 </a:t>
            </a:r>
            <a:r>
              <a:rPr lang="ko-KR" altLang="en-US" dirty="0"/>
              <a:t>함수 </a:t>
            </a:r>
            <a:r>
              <a:rPr lang="ko-KR" altLang="en-US" dirty="0" err="1"/>
              <a:t>종속라고</a:t>
            </a:r>
            <a:r>
              <a:rPr lang="ko-KR" altLang="en-US" dirty="0"/>
              <a:t>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5076056" y="3553396"/>
            <a:ext cx="2933881" cy="1224136"/>
            <a:chOff x="1492066" y="5101889"/>
            <a:chExt cx="2933881" cy="1224136"/>
          </a:xfrm>
        </p:grpSpPr>
        <p:sp>
          <p:nvSpPr>
            <p:cNvPr id="7" name="직사각형 6"/>
            <p:cNvSpPr/>
            <p:nvPr/>
          </p:nvSpPr>
          <p:spPr>
            <a:xfrm>
              <a:off x="1662048" y="5274546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ea typeface="맑은 고딕" pitchFamily="50" charset="-127"/>
                </a:rPr>
                <a:t>학생번호</a:t>
              </a:r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92066" y="5101889"/>
              <a:ext cx="1224136" cy="122413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525947" y="5265981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ea typeface="맑은 고딕" pitchFamily="50" charset="-127"/>
                </a:rPr>
                <a:t>성적</a:t>
              </a:r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62048" y="5764420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ea typeface="맑은 고딕" pitchFamily="50" charset="-127"/>
                </a:rPr>
                <a:t>강좌이름</a:t>
              </a:r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524619" y="5764420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ea typeface="맑은 고딕" pitchFamily="50" charset="-127"/>
                </a:rPr>
                <a:t>강의실</a:t>
              </a:r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cxnSp>
          <p:nvCxnSpPr>
            <p:cNvPr id="12" name="직선 화살표 연결선 11"/>
            <p:cNvCxnSpPr>
              <a:stCxn id="10" idx="3"/>
              <a:endCxn id="11" idx="1"/>
            </p:cNvCxnSpPr>
            <p:nvPr/>
          </p:nvCxnSpPr>
          <p:spPr>
            <a:xfrm>
              <a:off x="2562048" y="5944440"/>
              <a:ext cx="962571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2732531" y="5458984"/>
              <a:ext cx="79208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809166"/>
              </p:ext>
            </p:extLst>
          </p:nvPr>
        </p:nvGraphicFramePr>
        <p:xfrm>
          <a:off x="711922" y="3564638"/>
          <a:ext cx="4104456" cy="1701540"/>
        </p:xfrm>
        <a:graphic>
          <a:graphicData uri="http://schemas.openxmlformats.org/drawingml/2006/table">
            <a:tbl>
              <a:tblPr/>
              <a:tblGrid>
                <a:gridCol w="936104"/>
                <a:gridCol w="1224136"/>
                <a:gridCol w="1224136"/>
                <a:gridCol w="720080"/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강좌이름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성적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공학관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110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3.5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공학관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110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스포츠경영학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체육관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103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3.5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공학관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111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공학관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111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3.5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694787" y="3276396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수강강좌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5483" y="55465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7-18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수강강좌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200" dirty="0" err="1">
                <a:latin typeface="돋움" pitchFamily="50" charset="-127"/>
                <a:ea typeface="돋움" pitchFamily="50" charset="-127"/>
              </a:rPr>
              <a:t>후보키는</a:t>
            </a:r>
            <a:r>
              <a:rPr lang="ko-KR" altLang="en-US" sz="1200" dirty="0">
                <a:latin typeface="돋움" pitchFamily="50" charset="-127"/>
                <a:ea typeface="돋움" pitchFamily="50" charset="-127"/>
              </a:rPr>
              <a:t> 무엇인가</a:t>
            </a: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?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  <a:p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</a:t>
            </a:r>
            <a:r>
              <a:rPr lang="ko-KR" altLang="en-US" dirty="0" smtClean="0"/>
              <a:t>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정규형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정규형으로</a:t>
            </a:r>
            <a:r>
              <a:rPr lang="ko-KR" altLang="en-US" dirty="0" smtClean="0"/>
              <a:t> 변환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수강강좌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이상현상을 일으키는</a:t>
            </a:r>
            <a:r>
              <a:rPr lang="en-US" altLang="ko-KR" dirty="0" smtClean="0"/>
              <a:t>(</a:t>
            </a:r>
            <a:r>
              <a:rPr lang="ko-KR" altLang="en-US" dirty="0" smtClean="0"/>
              <a:t>강좌이름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강의실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분해함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402120"/>
              </p:ext>
            </p:extLst>
          </p:nvPr>
        </p:nvGraphicFramePr>
        <p:xfrm>
          <a:off x="1048941" y="2189475"/>
          <a:ext cx="2880320" cy="1701540"/>
        </p:xfrm>
        <a:graphic>
          <a:graphicData uri="http://schemas.openxmlformats.org/drawingml/2006/table">
            <a:tbl>
              <a:tblPr/>
              <a:tblGrid>
                <a:gridCol w="936104"/>
                <a:gridCol w="1224136"/>
                <a:gridCol w="720080"/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강좌이름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성적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3.5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스포츠경영학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3.5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3.5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 rot="10800000" flipV="1">
            <a:off x="1015033" y="1901443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수강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83385" y="2420888"/>
            <a:ext cx="2933881" cy="1224136"/>
            <a:chOff x="1492066" y="5101889"/>
            <a:chExt cx="2933881" cy="1224136"/>
          </a:xfrm>
        </p:grpSpPr>
        <p:sp>
          <p:nvSpPr>
            <p:cNvPr id="9" name="직사각형 8"/>
            <p:cNvSpPr/>
            <p:nvPr/>
          </p:nvSpPr>
          <p:spPr>
            <a:xfrm>
              <a:off x="1662048" y="5274546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ea typeface="맑은 고딕" pitchFamily="50" charset="-127"/>
                </a:rPr>
                <a:t>학생번호</a:t>
              </a:r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492066" y="5101889"/>
              <a:ext cx="1224136" cy="122413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525947" y="5265981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ea typeface="맑은 고딕" pitchFamily="50" charset="-127"/>
                </a:rPr>
                <a:t>성적</a:t>
              </a:r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62048" y="5764420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ea typeface="맑은 고딕" pitchFamily="50" charset="-127"/>
                </a:rPr>
                <a:t>강좌이름</a:t>
              </a:r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732531" y="5458984"/>
              <a:ext cx="79208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960435"/>
              </p:ext>
            </p:extLst>
          </p:nvPr>
        </p:nvGraphicFramePr>
        <p:xfrm>
          <a:off x="1048941" y="4526888"/>
          <a:ext cx="2342356" cy="1134360"/>
        </p:xfrm>
        <a:graphic>
          <a:graphicData uri="http://schemas.openxmlformats.org/drawingml/2006/table">
            <a:tbl>
              <a:tblPr/>
              <a:tblGrid>
                <a:gridCol w="1224136"/>
                <a:gridCol w="1118220"/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강좌이름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공학관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110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스포츠경영학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체육관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103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공학관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111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1015033" y="4238856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강의실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83385" y="4902317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강좌이름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7964" y="4902317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강의실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cxnSp>
        <p:nvCxnSpPr>
          <p:cNvPr id="18" name="직선 화살표 연결선 17"/>
          <p:cNvCxnSpPr>
            <a:stCxn id="16" idx="3"/>
            <a:endCxn id="17" idx="1"/>
          </p:cNvCxnSpPr>
          <p:nvPr/>
        </p:nvCxnSpPr>
        <p:spPr>
          <a:xfrm>
            <a:off x="5083385" y="5082337"/>
            <a:ext cx="1034579" cy="158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1600" y="580526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7-19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수강강좌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수강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강의실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릴레이션으로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분해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3.1.3 </a:t>
            </a:r>
            <a:r>
              <a:rPr lang="ko-KR" altLang="en-US" dirty="0" smtClean="0"/>
              <a:t>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637239"/>
              </p:ext>
            </p:extLst>
          </p:nvPr>
        </p:nvGraphicFramePr>
        <p:xfrm>
          <a:off x="1110496" y="3331824"/>
          <a:ext cx="2880320" cy="1417950"/>
        </p:xfrm>
        <a:graphic>
          <a:graphicData uri="http://schemas.openxmlformats.org/drawingml/2006/table">
            <a:tbl>
              <a:tblPr/>
              <a:tblGrid>
                <a:gridCol w="936104"/>
                <a:gridCol w="1224136"/>
                <a:gridCol w="720080"/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강좌이름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수강료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20000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20000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스포츠경영학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15000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25000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1097920" y="2928174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smtClean="0">
                <a:latin typeface="+mn-ea"/>
                <a:ea typeface="+mn-ea"/>
              </a:rPr>
              <a:t>계절학기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410288" y="3331824"/>
            <a:ext cx="3649936" cy="366390"/>
            <a:chOff x="3995936" y="3789040"/>
            <a:chExt cx="3649936" cy="36639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7" name="직사각형 6"/>
            <p:cNvSpPr/>
            <p:nvPr/>
          </p:nvSpPr>
          <p:spPr>
            <a:xfrm>
              <a:off x="3995936" y="3789040"/>
              <a:ext cx="900000" cy="360040"/>
            </a:xfrm>
            <a:prstGeom prst="rect">
              <a:avLst/>
            </a:prstGeom>
            <a:grpFill/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ea typeface="맑은 고딕" pitchFamily="50" charset="-127"/>
                </a:rPr>
                <a:t>학생번호</a:t>
              </a:r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745872" y="3789040"/>
              <a:ext cx="900000" cy="360040"/>
            </a:xfrm>
            <a:prstGeom prst="rect">
              <a:avLst/>
            </a:prstGeom>
            <a:grpFill/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ea typeface="맑은 고딕" pitchFamily="50" charset="-127"/>
                </a:rPr>
                <a:t>수강료</a:t>
              </a:r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364336" y="3789040"/>
              <a:ext cx="900000" cy="360040"/>
            </a:xfrm>
            <a:prstGeom prst="rect">
              <a:avLst/>
            </a:prstGeom>
            <a:grpFill/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ea typeface="맑은 고딕" pitchFamily="50" charset="-127"/>
                </a:rPr>
                <a:t>강좌이름</a:t>
              </a:r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cxnSp>
          <p:nvCxnSpPr>
            <p:cNvPr id="10" name="직선 화살표 연결선 9"/>
            <p:cNvCxnSpPr>
              <a:stCxn id="9" idx="3"/>
              <a:endCxn id="8" idx="1"/>
            </p:cNvCxnSpPr>
            <p:nvPr/>
          </p:nvCxnSpPr>
          <p:spPr>
            <a:xfrm>
              <a:off x="6264336" y="3969060"/>
              <a:ext cx="481536" cy="0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7" idx="3"/>
              <a:endCxn id="9" idx="1"/>
            </p:cNvCxnSpPr>
            <p:nvPr/>
          </p:nvCxnSpPr>
          <p:spPr>
            <a:xfrm>
              <a:off x="4895936" y="3969060"/>
              <a:ext cx="468400" cy="0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꺾인 연결선 11"/>
            <p:cNvCxnSpPr>
              <a:stCxn id="7" idx="2"/>
              <a:endCxn id="8" idx="2"/>
            </p:cNvCxnSpPr>
            <p:nvPr/>
          </p:nvCxnSpPr>
          <p:spPr>
            <a:xfrm rot="16200000" flipH="1">
              <a:off x="5820904" y="2774112"/>
              <a:ext cx="12700" cy="2749936"/>
            </a:xfrm>
            <a:prstGeom prst="bentConnector3">
              <a:avLst>
                <a:gd name="adj1" fmla="val 2957143"/>
              </a:avLst>
            </a:prstGeom>
            <a:grpFill/>
            <a:ln w="63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54486" y="4916000"/>
            <a:ext cx="5372026" cy="79208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7-20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계절학기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계절학기 강좌는 학생은 한 강좌만 신청할 수 있다고 가정한다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/>
            </a:r>
            <a:br>
              <a:rPr lang="en-US" altLang="ko-KR" sz="1200" dirty="0">
                <a:latin typeface="돋움" pitchFamily="50" charset="-127"/>
                <a:ea typeface="돋움" pitchFamily="50" charset="-127"/>
              </a:rPr>
            </a:b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200" dirty="0" err="1">
                <a:latin typeface="돋움" pitchFamily="50" charset="-127"/>
                <a:ea typeface="돋움" pitchFamily="50" charset="-127"/>
              </a:rPr>
              <a:t>후보키는</a:t>
            </a:r>
            <a:r>
              <a:rPr lang="ko-KR" altLang="en-US" sz="1200" dirty="0">
                <a:latin typeface="돋움" pitchFamily="50" charset="-127"/>
                <a:ea typeface="돋움" pitchFamily="50" charset="-127"/>
              </a:rPr>
              <a:t> 무엇인가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?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691952" y="1237903"/>
            <a:ext cx="8064896" cy="147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이 제 </a:t>
            </a:r>
            <a:r>
              <a:rPr lang="en-US" altLang="ko-KR" dirty="0"/>
              <a:t>2</a:t>
            </a:r>
            <a:r>
              <a:rPr lang="ko-KR" altLang="en-US" dirty="0"/>
              <a:t>정규형이고 </a:t>
            </a:r>
            <a:r>
              <a:rPr lang="ko-KR" altLang="en-US" dirty="0" err="1"/>
              <a:t>기본키가</a:t>
            </a:r>
            <a:r>
              <a:rPr lang="ko-KR" altLang="en-US" dirty="0"/>
              <a:t> 아닌 속성이 </a:t>
            </a:r>
            <a:r>
              <a:rPr lang="ko-KR" altLang="en-US" dirty="0" err="1"/>
              <a:t>기본키에</a:t>
            </a:r>
            <a:r>
              <a:rPr lang="ko-KR" altLang="en-US" dirty="0"/>
              <a:t> 비이행적</a:t>
            </a:r>
            <a:r>
              <a:rPr lang="en-US" altLang="ko-KR" dirty="0"/>
              <a:t>non-transitive</a:t>
            </a:r>
            <a:r>
              <a:rPr lang="ko-KR" altLang="en-US" dirty="0"/>
              <a:t>으로 </a:t>
            </a:r>
            <a:r>
              <a:rPr lang="ko-KR" altLang="en-US" dirty="0" smtClean="0"/>
              <a:t>종속할 </a:t>
            </a:r>
            <a:r>
              <a:rPr lang="ko-KR" altLang="en-US" dirty="0"/>
              <a:t>때</a:t>
            </a:r>
            <a:r>
              <a:rPr lang="en-US" altLang="ko-KR" dirty="0"/>
              <a:t>(</a:t>
            </a:r>
            <a:r>
              <a:rPr lang="ko-KR" altLang="en-US" dirty="0"/>
              <a:t>직접 종속</a:t>
            </a:r>
            <a:r>
              <a:rPr lang="en-US" altLang="ko-KR" dirty="0"/>
              <a:t>) </a:t>
            </a:r>
            <a:r>
              <a:rPr lang="ko-KR" altLang="en-US" dirty="0"/>
              <a:t>제 </a:t>
            </a:r>
            <a:r>
              <a:rPr lang="en-US" altLang="ko-KR" dirty="0"/>
              <a:t>3</a:t>
            </a:r>
            <a:r>
              <a:rPr lang="ko-KR" altLang="en-US" dirty="0"/>
              <a:t>정규형이라고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이행적 종속이란 </a:t>
            </a:r>
            <a:r>
              <a:rPr lang="en-US" altLang="ko-KR" dirty="0"/>
              <a:t>A </a:t>
            </a:r>
            <a:r>
              <a:rPr lang="ko-KR" altLang="en-US" dirty="0"/>
              <a:t>→ </a:t>
            </a:r>
            <a:r>
              <a:rPr lang="en-US" altLang="ko-KR" dirty="0"/>
              <a:t>B, B </a:t>
            </a:r>
            <a:r>
              <a:rPr lang="ko-KR" altLang="en-US" dirty="0"/>
              <a:t>→ </a:t>
            </a:r>
            <a:r>
              <a:rPr lang="en-US" altLang="ko-KR" dirty="0"/>
              <a:t>C</a:t>
            </a:r>
            <a:r>
              <a:rPr lang="ko-KR" altLang="en-US" dirty="0"/>
              <a:t>가 성립할 때 </a:t>
            </a:r>
            <a:r>
              <a:rPr lang="en-US" altLang="ko-KR" dirty="0"/>
              <a:t>A </a:t>
            </a:r>
            <a:r>
              <a:rPr lang="ko-KR" altLang="en-US" dirty="0"/>
              <a:t>→ </a:t>
            </a:r>
            <a:r>
              <a:rPr lang="en-US" altLang="ko-KR" dirty="0"/>
              <a:t>C</a:t>
            </a:r>
            <a:r>
              <a:rPr lang="ko-KR" altLang="en-US" dirty="0"/>
              <a:t>가 성립되는 함수 </a:t>
            </a:r>
            <a:r>
              <a:rPr lang="ko-KR" altLang="en-US" dirty="0" smtClean="0"/>
              <a:t>종속성</a:t>
            </a:r>
            <a:endParaRPr kumimoji="0"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3.1.3 </a:t>
            </a:r>
            <a:r>
              <a:rPr lang="ko-KR" altLang="en-US" dirty="0" smtClean="0"/>
              <a:t>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정규형으로</a:t>
            </a:r>
            <a:r>
              <a:rPr lang="ko-KR" altLang="en-US" dirty="0" smtClean="0"/>
              <a:t> 변환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계절학기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이상현상을 일으키는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강좌이름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수강료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분해함</a:t>
            </a:r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295457"/>
              </p:ext>
            </p:extLst>
          </p:nvPr>
        </p:nvGraphicFramePr>
        <p:xfrm>
          <a:off x="1134101" y="2303779"/>
          <a:ext cx="2160240" cy="1417950"/>
        </p:xfrm>
        <a:graphic>
          <a:graphicData uri="http://schemas.openxmlformats.org/drawingml/2006/table">
            <a:tbl>
              <a:tblPr/>
              <a:tblGrid>
                <a:gridCol w="936104"/>
                <a:gridCol w="1224136"/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강좌이름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스포츠경영학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 rot="10800000" flipV="1">
            <a:off x="1100193" y="2015747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계절수강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84321" y="2823224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학생번호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52721" y="2823224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강좌이름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cxnSp>
        <p:nvCxnSpPr>
          <p:cNvPr id="10" name="직선 화살표 연결선 9"/>
          <p:cNvCxnSpPr>
            <a:stCxn id="8" idx="3"/>
            <a:endCxn id="9" idx="1"/>
          </p:cNvCxnSpPr>
          <p:nvPr/>
        </p:nvCxnSpPr>
        <p:spPr>
          <a:xfrm>
            <a:off x="4484321" y="3003244"/>
            <a:ext cx="4684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853354"/>
              </p:ext>
            </p:extLst>
          </p:nvPr>
        </p:nvGraphicFramePr>
        <p:xfrm>
          <a:off x="1134101" y="4320003"/>
          <a:ext cx="2160240" cy="1134360"/>
        </p:xfrm>
        <a:graphic>
          <a:graphicData uri="http://schemas.openxmlformats.org/drawingml/2006/table">
            <a:tbl>
              <a:tblPr/>
              <a:tblGrid>
                <a:gridCol w="1118220"/>
                <a:gridCol w="1042020"/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강좌이름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수강료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데이터베이스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20000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스포츠경영학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15000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자료구조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25000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 rot="10800000" flipV="1">
            <a:off x="1100193" y="4031971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수강료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96090" y="4695432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강좌이름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64490" y="4695432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수강료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cxnSp>
        <p:nvCxnSpPr>
          <p:cNvPr id="15" name="직선 화살표 연결선 14"/>
          <p:cNvCxnSpPr>
            <a:stCxn id="13" idx="3"/>
            <a:endCxn id="14" idx="1"/>
          </p:cNvCxnSpPr>
          <p:nvPr/>
        </p:nvCxnSpPr>
        <p:spPr>
          <a:xfrm>
            <a:off x="4496090" y="4875452"/>
            <a:ext cx="4684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56760" y="555952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7-21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계절학기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계절수강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수강료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릴레이션으로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분해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691952" y="1237903"/>
            <a:ext cx="8064896" cy="5472608"/>
          </a:xfrm>
        </p:spPr>
        <p:txBody>
          <a:bodyPr/>
          <a:lstStyle/>
          <a:p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/>
              <a:t>R</a:t>
            </a:r>
            <a:r>
              <a:rPr lang="ko-KR" altLang="en-US" dirty="0"/>
              <a:t>에서 함수 종속성 </a:t>
            </a:r>
            <a:r>
              <a:rPr lang="en-US" altLang="ko-KR" dirty="0"/>
              <a:t>X → Y</a:t>
            </a:r>
            <a:r>
              <a:rPr lang="ko-KR" altLang="en-US" dirty="0"/>
              <a:t>가 성립할 때 모든 결정자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ko-KR" altLang="en-US" dirty="0" err="1"/>
              <a:t>후보키이면</a:t>
            </a:r>
            <a:r>
              <a:rPr lang="ko-KR" altLang="en-US" dirty="0"/>
              <a:t> </a:t>
            </a:r>
            <a:r>
              <a:rPr lang="en-US" altLang="ko-KR" dirty="0" smtClean="0"/>
              <a:t>BCNF </a:t>
            </a:r>
            <a:r>
              <a:rPr lang="ko-KR" altLang="en-US" dirty="0" smtClean="0"/>
              <a:t>정규형이라고 함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3.1.4 BCNF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819605"/>
              </p:ext>
            </p:extLst>
          </p:nvPr>
        </p:nvGraphicFramePr>
        <p:xfrm>
          <a:off x="1231844" y="2652371"/>
          <a:ext cx="2880320" cy="1701540"/>
        </p:xfrm>
        <a:graphic>
          <a:graphicData uri="http://schemas.openxmlformats.org/drawingml/2006/table">
            <a:tbl>
              <a:tblPr/>
              <a:tblGrid>
                <a:gridCol w="936104"/>
                <a:gridCol w="1224136"/>
                <a:gridCol w="720080"/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특강이름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인간과 동물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승교수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박교수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홍교수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1197936" y="2364339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특강수강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852" y="5044024"/>
            <a:ext cx="2995761" cy="57606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7-22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특강수강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교수는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1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개의 특강만을 담당한다</a:t>
            </a: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.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/>
            </a:r>
            <a:br>
              <a:rPr lang="en-US" altLang="ko-KR" sz="1200" dirty="0" smtClean="0">
                <a:latin typeface="돋움" pitchFamily="50" charset="-127"/>
                <a:ea typeface="돋움" pitchFamily="50" charset="-127"/>
              </a:rPr>
            </a:b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200" dirty="0">
                <a:latin typeface="돋움" pitchFamily="50" charset="-127"/>
                <a:ea typeface="돋움" pitchFamily="50" charset="-127"/>
              </a:rPr>
              <a:t>학생은 같은 이름의 특강을 </a:t>
            </a: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1</a:t>
            </a:r>
            <a:r>
              <a:rPr lang="ko-KR" altLang="en-US" sz="1200" dirty="0">
                <a:latin typeface="돋움" pitchFamily="50" charset="-127"/>
                <a:ea typeface="돋움" pitchFamily="50" charset="-127"/>
              </a:rPr>
              <a:t>개만 신청할 수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있다</a:t>
            </a:r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200" dirty="0" err="1" smtClean="0">
                <a:latin typeface="돋움" pitchFamily="50" charset="-127"/>
                <a:ea typeface="돋움" pitchFamily="50" charset="-127"/>
              </a:rPr>
              <a:t>후보키는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 무엇인가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?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366288" y="2912359"/>
            <a:ext cx="2933881" cy="1224136"/>
            <a:chOff x="3851920" y="3169543"/>
            <a:chExt cx="2933881" cy="1224136"/>
          </a:xfrm>
        </p:grpSpPr>
        <p:sp>
          <p:nvSpPr>
            <p:cNvPr id="8" name="직사각형 7"/>
            <p:cNvSpPr/>
            <p:nvPr/>
          </p:nvSpPr>
          <p:spPr>
            <a:xfrm>
              <a:off x="4021902" y="3342200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ea typeface="맑은 고딕" pitchFamily="50" charset="-127"/>
                </a:rPr>
                <a:t>학생번호</a:t>
              </a:r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851920" y="3169543"/>
              <a:ext cx="1224136" cy="122413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885801" y="3333635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ea typeface="맑은 고딕" pitchFamily="50" charset="-127"/>
                </a:rPr>
                <a:t>교수</a:t>
              </a:r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021902" y="3832074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ea typeface="맑은 고딕" pitchFamily="50" charset="-127"/>
                </a:rPr>
                <a:t>특강이름</a:t>
              </a:r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cxnSp>
          <p:nvCxnSpPr>
            <p:cNvPr id="12" name="직선 화살표 연결선 11"/>
            <p:cNvCxnSpPr>
              <a:stCxn id="10" idx="2"/>
              <a:endCxn id="11" idx="3"/>
            </p:cNvCxnSpPr>
            <p:nvPr/>
          </p:nvCxnSpPr>
          <p:spPr>
            <a:xfrm flipH="1">
              <a:off x="4921902" y="3693675"/>
              <a:ext cx="1413899" cy="31841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5092385" y="3526638"/>
              <a:ext cx="79208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3.1.4 BCNF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BCNF </a:t>
            </a:r>
            <a:r>
              <a:rPr lang="ko-KR" altLang="en-US" dirty="0" err="1" smtClean="0"/>
              <a:t>정규형으로</a:t>
            </a:r>
            <a:r>
              <a:rPr lang="ko-KR" altLang="en-US" dirty="0" smtClean="0"/>
              <a:t> 변환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특강수강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이상현상을 일으키는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특강이름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분해함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293112"/>
              </p:ext>
            </p:extLst>
          </p:nvPr>
        </p:nvGraphicFramePr>
        <p:xfrm>
          <a:off x="1234117" y="2232339"/>
          <a:ext cx="1656184" cy="1701540"/>
        </p:xfrm>
        <a:graphic>
          <a:graphicData uri="http://schemas.openxmlformats.org/drawingml/2006/table">
            <a:tbl>
              <a:tblPr/>
              <a:tblGrid>
                <a:gridCol w="936104"/>
                <a:gridCol w="720080"/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승교수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박교수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홍교수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 rot="10800000" flipV="1">
            <a:off x="1200209" y="1944307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특강신청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76472" y="2910427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학생번호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40371" y="2901862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교수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417193"/>
              </p:ext>
            </p:extLst>
          </p:nvPr>
        </p:nvGraphicFramePr>
        <p:xfrm>
          <a:off x="1234116" y="4434620"/>
          <a:ext cx="2054324" cy="1417950"/>
        </p:xfrm>
        <a:graphic>
          <a:graphicData uri="http://schemas.openxmlformats.org/drawingml/2006/table">
            <a:tbl>
              <a:tblPr/>
              <a:tblGrid>
                <a:gridCol w="1334244"/>
                <a:gridCol w="720080"/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특강이름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소셜네트워크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인간과 동물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승교수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창업전략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박교수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창업전략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홍교수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 rot="10800000" flipV="1">
            <a:off x="1200209" y="4146588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특강교수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40371" y="4987025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교수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76472" y="4984032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특강이름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cxnSp>
        <p:nvCxnSpPr>
          <p:cNvPr id="25" name="직선 화살표 연결선 24"/>
          <p:cNvCxnSpPr>
            <a:stCxn id="23" idx="1"/>
            <a:endCxn id="24" idx="3"/>
          </p:cNvCxnSpPr>
          <p:nvPr/>
        </p:nvCxnSpPr>
        <p:spPr>
          <a:xfrm rot="10800000">
            <a:off x="4476473" y="5164053"/>
            <a:ext cx="963899" cy="299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28200" y="59201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7-23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특강수강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특강신청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특강교수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릴레이션으로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분해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err="1" smtClean="0"/>
              <a:t>무손실</a:t>
            </a:r>
            <a:r>
              <a:rPr lang="ko-KR" altLang="en-US" dirty="0" smtClean="0"/>
              <a:t> 분해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32101"/>
              </p:ext>
            </p:extLst>
          </p:nvPr>
        </p:nvGraphicFramePr>
        <p:xfrm>
          <a:off x="975056" y="2549515"/>
          <a:ext cx="2880320" cy="1701540"/>
        </p:xfrm>
        <a:graphic>
          <a:graphicData uri="http://schemas.openxmlformats.org/drawingml/2006/table">
            <a:tbl>
              <a:tblPr/>
              <a:tblGrid>
                <a:gridCol w="936104"/>
                <a:gridCol w="1224136"/>
                <a:gridCol w="720080"/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특강이름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인간과 동물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승교수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박교수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홍교수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941148" y="2261483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특강수강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7715" y="429309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7-24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특강수강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79482" y="2982160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학생번호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09500" y="2809503"/>
            <a:ext cx="1224136" cy="122413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43381" y="2973595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교수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79482" y="3472034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특강이름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cxnSp>
        <p:nvCxnSpPr>
          <p:cNvPr id="12" name="직선 화살표 연결선 11"/>
          <p:cNvCxnSpPr>
            <a:stCxn id="10" idx="2"/>
            <a:endCxn id="11" idx="3"/>
          </p:cNvCxnSpPr>
          <p:nvPr/>
        </p:nvCxnSpPr>
        <p:spPr>
          <a:xfrm flipH="1">
            <a:off x="5179482" y="3333635"/>
            <a:ext cx="1413899" cy="31841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349965" y="3166598"/>
            <a:ext cx="792088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36265"/>
              </p:ext>
            </p:extLst>
          </p:nvPr>
        </p:nvGraphicFramePr>
        <p:xfrm>
          <a:off x="717475" y="5060350"/>
          <a:ext cx="7814966" cy="1681018"/>
        </p:xfrm>
        <a:graphic>
          <a:graphicData uri="http://schemas.openxmlformats.org/drawingml/2006/table">
            <a:tbl>
              <a:tblPr/>
              <a:tblGrid>
                <a:gridCol w="686173"/>
                <a:gridCol w="3240360"/>
                <a:gridCol w="3888433"/>
              </a:tblGrid>
              <a:tr h="306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분해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무손실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분해 여부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26645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분해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1]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특강수강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특강이름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R1(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R2(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특강이름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R1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공통 속성은 교수이며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교수는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키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무손실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분해 규칙을 만족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8078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분해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2]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특강수강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특강이름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R3(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특강이름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R4(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특강이름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R3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R4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공통 속성은 특강이름이지만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특강이름은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R3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R4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키가 아님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무손실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분해 규칙을 만족하지 않음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45468" y="472514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특강수강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분해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– 2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가지 방법 비교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1175980"/>
          </a:xfrm>
        </p:spPr>
        <p:txBody>
          <a:bodyPr/>
          <a:lstStyle/>
          <a:p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/>
              <a:t>R</a:t>
            </a:r>
            <a:r>
              <a:rPr lang="ko-KR" altLang="en-US" dirty="0"/>
              <a:t>을 </a:t>
            </a:r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en-US" altLang="ko-KR" dirty="0"/>
              <a:t>R1</a:t>
            </a:r>
            <a:r>
              <a:rPr lang="ko-KR" altLang="en-US" dirty="0"/>
              <a:t>과 </a:t>
            </a:r>
            <a:r>
              <a:rPr lang="en-US" altLang="ko-KR" dirty="0"/>
              <a:t>R2</a:t>
            </a:r>
            <a:r>
              <a:rPr lang="ko-KR" altLang="en-US" dirty="0"/>
              <a:t>로 분해할 때</a:t>
            </a:r>
            <a:r>
              <a:rPr lang="en-US" altLang="ko-KR" dirty="0"/>
              <a:t>, </a:t>
            </a:r>
            <a:r>
              <a:rPr lang="en-US" altLang="ko-KR" dirty="0" smtClean="0"/>
              <a:t>R1      R2 </a:t>
            </a:r>
            <a:r>
              <a:rPr lang="en-US" altLang="ko-KR" dirty="0"/>
              <a:t>= R</a:t>
            </a:r>
            <a:r>
              <a:rPr lang="ko-KR" altLang="en-US" dirty="0"/>
              <a:t>이면 </a:t>
            </a:r>
            <a:r>
              <a:rPr lang="ko-KR" altLang="en-US" dirty="0" err="1" smtClean="0"/>
              <a:t>무손실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분해</a:t>
            </a:r>
            <a:r>
              <a:rPr lang="en-US" altLang="ko-KR" dirty="0"/>
              <a:t>(</a:t>
            </a:r>
            <a:r>
              <a:rPr lang="en-US" altLang="ko-KR" dirty="0" smtClean="0"/>
              <a:t>lossless-join decomposition)</a:t>
            </a:r>
            <a:r>
              <a:rPr lang="ko-KR" altLang="en-US" dirty="0" smtClean="0"/>
              <a:t>라고 함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en-US" altLang="ko-KR" dirty="0" smtClean="0"/>
              <a:t>R1 </a:t>
            </a:r>
            <a:r>
              <a:rPr lang="ko-KR" altLang="en-US" dirty="0"/>
              <a:t>∩ </a:t>
            </a:r>
            <a:r>
              <a:rPr lang="en-US" altLang="ko-KR" dirty="0"/>
              <a:t>R2 </a:t>
            </a:r>
            <a:r>
              <a:rPr lang="ko-KR" altLang="en-US" dirty="0"/>
              <a:t>→ </a:t>
            </a:r>
            <a:r>
              <a:rPr lang="en-US" altLang="ko-KR" dirty="0"/>
              <a:t>R1 </a:t>
            </a:r>
            <a:r>
              <a:rPr lang="ko-KR" altLang="en-US" dirty="0" smtClean="0"/>
              <a:t>혹은 </a:t>
            </a:r>
            <a:r>
              <a:rPr lang="en-US" altLang="ko-KR" dirty="0"/>
              <a:t>R1 </a:t>
            </a:r>
            <a:r>
              <a:rPr lang="ko-KR" altLang="en-US" dirty="0"/>
              <a:t>∩ </a:t>
            </a:r>
            <a:r>
              <a:rPr lang="en-US" altLang="ko-KR" dirty="0"/>
              <a:t>R2 </a:t>
            </a:r>
            <a:r>
              <a:rPr lang="ko-KR" altLang="en-US" dirty="0"/>
              <a:t>→ </a:t>
            </a:r>
            <a:r>
              <a:rPr lang="en-US" altLang="ko-KR" dirty="0"/>
              <a:t>R2 </a:t>
            </a:r>
            <a:r>
              <a:rPr lang="ko-KR" altLang="en-US" dirty="0"/>
              <a:t>중 하나를 </a:t>
            </a:r>
            <a:r>
              <a:rPr lang="ko-KR" altLang="en-US" dirty="0" smtClean="0"/>
              <a:t>만족해야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7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142" y="1234514"/>
            <a:ext cx="332939" cy="19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err="1" smtClean="0"/>
              <a:t>무손실</a:t>
            </a:r>
            <a:r>
              <a:rPr lang="ko-KR" altLang="en-US" dirty="0" smtClean="0"/>
              <a:t> 분해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124744"/>
            <a:ext cx="8064896" cy="5472608"/>
          </a:xfrm>
        </p:spPr>
        <p:txBody>
          <a:bodyPr/>
          <a:lstStyle/>
          <a:p>
            <a:pPr lvl="1">
              <a:buNone/>
            </a:pPr>
            <a:r>
              <a:rPr lang="en-US" altLang="ko-KR" sz="1400" dirty="0" smtClean="0"/>
              <a:t>[</a:t>
            </a:r>
            <a:r>
              <a:rPr lang="ko-KR" altLang="en-US" sz="1400" dirty="0" smtClean="0"/>
              <a:t>분해</a:t>
            </a:r>
            <a:r>
              <a:rPr lang="en-US" altLang="ko-KR" sz="1400" dirty="0" smtClean="0"/>
              <a:t>1]</a:t>
            </a:r>
            <a:r>
              <a:rPr lang="ko-KR" altLang="en-US" sz="1400" dirty="0" smtClean="0"/>
              <a:t>의 경우 </a:t>
            </a:r>
            <a:r>
              <a:rPr lang="en-US" altLang="ko-KR" sz="1400" dirty="0" smtClean="0"/>
              <a:t>R1, R2</a:t>
            </a:r>
            <a:r>
              <a:rPr lang="ko-KR" altLang="en-US" sz="1400" dirty="0" smtClean="0"/>
              <a:t>를 다시 조인하면 원래 </a:t>
            </a:r>
            <a:r>
              <a:rPr lang="ko-KR" altLang="en-US" sz="1400" dirty="0" err="1" smtClean="0"/>
              <a:t>릴레이션이</a:t>
            </a:r>
            <a:r>
              <a:rPr lang="ko-KR" altLang="en-US" sz="1400" dirty="0" smtClean="0"/>
              <a:t> 됨</a:t>
            </a:r>
            <a:r>
              <a:rPr lang="en-US" altLang="ko-KR" sz="1400" dirty="0" smtClean="0"/>
              <a:t>.</a:t>
            </a:r>
          </a:p>
          <a:p>
            <a:pPr lvl="1">
              <a:buNone/>
            </a:pPr>
            <a:r>
              <a:rPr lang="en-US" altLang="ko-KR" sz="1400" dirty="0" smtClean="0"/>
              <a:t>[</a:t>
            </a:r>
            <a:r>
              <a:rPr lang="ko-KR" altLang="en-US" sz="1400" dirty="0" smtClean="0"/>
              <a:t>분해</a:t>
            </a:r>
            <a:r>
              <a:rPr lang="en-US" altLang="ko-KR" sz="1400" dirty="0" smtClean="0"/>
              <a:t>2]</a:t>
            </a:r>
            <a:r>
              <a:rPr lang="ko-KR" altLang="en-US" sz="1400" dirty="0" smtClean="0"/>
              <a:t>의 경우 </a:t>
            </a:r>
            <a:r>
              <a:rPr lang="en-US" altLang="ko-KR" sz="1400" dirty="0" smtClean="0"/>
              <a:t>R3, R4 </a:t>
            </a:r>
            <a:r>
              <a:rPr lang="ko-KR" altLang="en-US" sz="1400" dirty="0" err="1" smtClean="0"/>
              <a:t>릴레이션</a:t>
            </a:r>
            <a:endParaRPr lang="en-US" altLang="ko-KR" sz="1400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880766"/>
              </p:ext>
            </p:extLst>
          </p:nvPr>
        </p:nvGraphicFramePr>
        <p:xfrm>
          <a:off x="899592" y="2117467"/>
          <a:ext cx="2160240" cy="1701540"/>
        </p:xfrm>
        <a:graphic>
          <a:graphicData uri="http://schemas.openxmlformats.org/drawingml/2006/table">
            <a:tbl>
              <a:tblPr/>
              <a:tblGrid>
                <a:gridCol w="936104"/>
                <a:gridCol w="1224136"/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특강이름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인간과 동물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 rot="10800000" flipV="1">
            <a:off x="865684" y="1829436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251" y="393305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7-25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특강수강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R3, R4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릴레이션으로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분해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396086"/>
              </p:ext>
            </p:extLst>
          </p:nvPr>
        </p:nvGraphicFramePr>
        <p:xfrm>
          <a:off x="3597796" y="2117467"/>
          <a:ext cx="2054324" cy="1417950"/>
        </p:xfrm>
        <a:graphic>
          <a:graphicData uri="http://schemas.openxmlformats.org/drawingml/2006/table">
            <a:tbl>
              <a:tblPr/>
              <a:tblGrid>
                <a:gridCol w="1334244"/>
                <a:gridCol w="720080"/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특강이름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소셜네트워크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인간과 동물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승교수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창업전략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박교수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창업전략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홍교수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 rot="10800000" flipV="1">
            <a:off x="3563889" y="1829436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R4</a:t>
            </a:r>
            <a:endParaRPr lang="ko-KR" altLang="en-US" sz="12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err="1" smtClean="0"/>
              <a:t>무손실</a:t>
            </a:r>
            <a:r>
              <a:rPr lang="ko-KR" altLang="en-US" dirty="0" smtClean="0"/>
              <a:t> 분해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pPr lvl="1">
              <a:buNone/>
            </a:pPr>
            <a:r>
              <a:rPr lang="en-US" altLang="ko-KR" sz="1400" dirty="0" smtClean="0"/>
              <a:t>R3, R4 </a:t>
            </a:r>
            <a:r>
              <a:rPr lang="ko-KR" altLang="en-US" sz="1400" dirty="0" err="1" smtClean="0"/>
              <a:t>릴레이션을</a:t>
            </a:r>
            <a:r>
              <a:rPr lang="ko-KR" altLang="en-US" sz="1400" dirty="0" smtClean="0"/>
              <a:t> 다시 조인하면 </a:t>
            </a:r>
            <a:r>
              <a:rPr lang="ko-KR" altLang="en-US" sz="1400" dirty="0" err="1" smtClean="0"/>
              <a:t>의미없는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투플이</a:t>
            </a:r>
            <a:r>
              <a:rPr lang="ko-KR" altLang="en-US" sz="1400" dirty="0" smtClean="0"/>
              <a:t> 생김</a:t>
            </a:r>
            <a:r>
              <a:rPr lang="en-US" altLang="ko-KR" sz="1400" dirty="0" smtClean="0"/>
              <a:t>. </a:t>
            </a:r>
          </a:p>
          <a:p>
            <a:pPr lvl="1">
              <a:buNone/>
            </a:pPr>
            <a:r>
              <a:rPr lang="en-US" altLang="ko-KR" sz="1400" dirty="0" smtClean="0"/>
              <a:t>-&gt;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무손실</a:t>
            </a:r>
            <a:r>
              <a:rPr lang="ko-KR" altLang="en-US" sz="1400" dirty="0" smtClean="0"/>
              <a:t> 분해 조건을 만족하지 못하고 손실</a:t>
            </a:r>
            <a:r>
              <a:rPr lang="en-US" altLang="ko-KR" sz="1400" dirty="0" smtClean="0"/>
              <a:t>(loss) </a:t>
            </a:r>
            <a:r>
              <a:rPr lang="ko-KR" altLang="en-US" sz="1400" dirty="0" smtClean="0"/>
              <a:t>분해되었기 때문</a:t>
            </a:r>
            <a:r>
              <a:rPr lang="en-US" altLang="ko-KR" sz="1400" dirty="0" smtClean="0"/>
              <a:t>.</a:t>
            </a:r>
            <a:endParaRPr lang="ko-KR" altLang="en-US" sz="1400" dirty="0" smtClean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2251" y="458112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7-26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특강수강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릴레이션과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R3      R4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비교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671914"/>
              </p:ext>
            </p:extLst>
          </p:nvPr>
        </p:nvGraphicFramePr>
        <p:xfrm>
          <a:off x="899592" y="2159508"/>
          <a:ext cx="2880320" cy="1701540"/>
        </p:xfrm>
        <a:graphic>
          <a:graphicData uri="http://schemas.openxmlformats.org/drawingml/2006/table">
            <a:tbl>
              <a:tblPr/>
              <a:tblGrid>
                <a:gridCol w="936104"/>
                <a:gridCol w="1224136"/>
                <a:gridCol w="720080"/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특강이름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인간과 동물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승교수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박교수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홍교수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 rot="10800000" flipV="1">
            <a:off x="865684" y="1871476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특강수강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17625" y="2824360"/>
            <a:ext cx="5084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smtClean="0"/>
              <a:t>≠</a:t>
            </a:r>
            <a:endParaRPr lang="ko-KR" altLang="en-US" sz="3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088029"/>
              </p:ext>
            </p:extLst>
          </p:nvPr>
        </p:nvGraphicFramePr>
        <p:xfrm>
          <a:off x="4749924" y="2160900"/>
          <a:ext cx="2880320" cy="2268720"/>
        </p:xfrm>
        <a:graphic>
          <a:graphicData uri="http://schemas.openxmlformats.org/drawingml/2006/table">
            <a:tbl>
              <a:tblPr/>
              <a:tblGrid>
                <a:gridCol w="936104"/>
                <a:gridCol w="1224136"/>
                <a:gridCol w="720080"/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특강이름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인간과 동물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승교수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박교수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홍교수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박교수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홍교수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 rot="10800000" flipV="1">
            <a:off x="4716016" y="1872868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R3       R4</a:t>
            </a:r>
            <a:endParaRPr lang="ko-KR" altLang="en-US" sz="1200" b="1" dirty="0">
              <a:latin typeface="+mn-ea"/>
              <a:ea typeface="+mn-ea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7548" y="1948582"/>
            <a:ext cx="235074" cy="138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8648" y="4656004"/>
            <a:ext cx="235074" cy="138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4716016" y="3573016"/>
            <a:ext cx="295232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정규화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대부분의 </a:t>
            </a:r>
            <a:r>
              <a:rPr lang="ko-KR" altLang="en-US" dirty="0" err="1" smtClean="0"/>
              <a:t>릴레이션은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BCNF</a:t>
            </a:r>
            <a:r>
              <a:rPr lang="ko-KR" altLang="en-US" dirty="0" smtClean="0"/>
              <a:t>까지 정규화하면 실제적인 이상현상이 없어지기 때문에 보통 </a:t>
            </a:r>
            <a:r>
              <a:rPr lang="en-US" altLang="ko-KR" dirty="0" smtClean="0"/>
              <a:t>BCNF</a:t>
            </a:r>
            <a:r>
              <a:rPr lang="ko-KR" altLang="en-US" dirty="0" smtClean="0"/>
              <a:t>까지 정규화를 진행함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1007368" y="2060848"/>
            <a:ext cx="6804992" cy="2887960"/>
            <a:chOff x="249" y="1026"/>
            <a:chExt cx="5353" cy="2132"/>
          </a:xfrm>
        </p:grpSpPr>
        <p:sp>
          <p:nvSpPr>
            <p:cNvPr id="5" name="Text Box 32"/>
            <p:cNvSpPr txBox="1">
              <a:spLocks noChangeArrowheads="1"/>
            </p:cNvSpPr>
            <p:nvPr/>
          </p:nvSpPr>
          <p:spPr bwMode="auto">
            <a:xfrm>
              <a:off x="295" y="1071"/>
              <a:ext cx="3221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정규화 되거나 되지 않은 모든 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릴레이션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Text Box 33"/>
            <p:cNvSpPr txBox="1">
              <a:spLocks noChangeArrowheads="1"/>
            </p:cNvSpPr>
            <p:nvPr/>
          </p:nvSpPr>
          <p:spPr bwMode="auto">
            <a:xfrm>
              <a:off x="975" y="1616"/>
              <a:ext cx="1043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2NF 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릴레이션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Rectangle 34"/>
            <p:cNvSpPr>
              <a:spLocks noChangeArrowheads="1"/>
            </p:cNvSpPr>
            <p:nvPr/>
          </p:nvSpPr>
          <p:spPr bwMode="auto">
            <a:xfrm>
              <a:off x="1111" y="1851"/>
              <a:ext cx="4309" cy="11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Rectangle 35"/>
            <p:cNvSpPr>
              <a:spLocks noChangeArrowheads="1"/>
            </p:cNvSpPr>
            <p:nvPr/>
          </p:nvSpPr>
          <p:spPr bwMode="auto">
            <a:xfrm>
              <a:off x="1338" y="2069"/>
              <a:ext cx="4037" cy="9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Rectangle 36"/>
            <p:cNvSpPr>
              <a:spLocks noChangeArrowheads="1"/>
            </p:cNvSpPr>
            <p:nvPr/>
          </p:nvSpPr>
          <p:spPr bwMode="auto">
            <a:xfrm>
              <a:off x="1791" y="2568"/>
              <a:ext cx="3493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 Box 37"/>
            <p:cNvSpPr txBox="1">
              <a:spLocks noChangeArrowheads="1"/>
            </p:cNvSpPr>
            <p:nvPr/>
          </p:nvSpPr>
          <p:spPr bwMode="auto">
            <a:xfrm>
              <a:off x="1791" y="2660"/>
              <a:ext cx="1452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5NF (PJ/NF)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릴레이션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Rectangle 38"/>
            <p:cNvSpPr>
              <a:spLocks noChangeArrowheads="1"/>
            </p:cNvSpPr>
            <p:nvPr/>
          </p:nvSpPr>
          <p:spPr bwMode="auto">
            <a:xfrm>
              <a:off x="1565" y="2296"/>
              <a:ext cx="3764" cy="6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 Box 39"/>
            <p:cNvSpPr txBox="1">
              <a:spLocks noChangeArrowheads="1"/>
            </p:cNvSpPr>
            <p:nvPr/>
          </p:nvSpPr>
          <p:spPr bwMode="auto">
            <a:xfrm>
              <a:off x="1610" y="2341"/>
              <a:ext cx="1043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4NF 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릴레이션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 Box 40"/>
            <p:cNvSpPr txBox="1">
              <a:spLocks noChangeArrowheads="1"/>
            </p:cNvSpPr>
            <p:nvPr/>
          </p:nvSpPr>
          <p:spPr bwMode="auto">
            <a:xfrm>
              <a:off x="1384" y="2088"/>
              <a:ext cx="1394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BCNF 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릴레이션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 Box 41"/>
            <p:cNvSpPr txBox="1">
              <a:spLocks noChangeArrowheads="1"/>
            </p:cNvSpPr>
            <p:nvPr/>
          </p:nvSpPr>
          <p:spPr bwMode="auto">
            <a:xfrm>
              <a:off x="1147" y="1860"/>
              <a:ext cx="1043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3NF 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릴레이션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Rectangle 42"/>
            <p:cNvSpPr>
              <a:spLocks noChangeArrowheads="1"/>
            </p:cNvSpPr>
            <p:nvPr/>
          </p:nvSpPr>
          <p:spPr bwMode="auto">
            <a:xfrm>
              <a:off x="884" y="1570"/>
              <a:ext cx="4609" cy="14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 Box 43"/>
            <p:cNvSpPr txBox="1">
              <a:spLocks noChangeArrowheads="1"/>
            </p:cNvSpPr>
            <p:nvPr/>
          </p:nvSpPr>
          <p:spPr bwMode="auto">
            <a:xfrm>
              <a:off x="703" y="1344"/>
              <a:ext cx="1043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1NF 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릴레이션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Rectangle 44"/>
            <p:cNvSpPr>
              <a:spLocks noChangeArrowheads="1"/>
            </p:cNvSpPr>
            <p:nvPr/>
          </p:nvSpPr>
          <p:spPr bwMode="auto">
            <a:xfrm>
              <a:off x="657" y="1298"/>
              <a:ext cx="4899" cy="18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Rectangle 45"/>
            <p:cNvSpPr>
              <a:spLocks noChangeArrowheads="1"/>
            </p:cNvSpPr>
            <p:nvPr/>
          </p:nvSpPr>
          <p:spPr bwMode="auto">
            <a:xfrm>
              <a:off x="249" y="1026"/>
              <a:ext cx="5353" cy="21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34304" y="501317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7-27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정규형의 포함 관계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이상현상의 개념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12777"/>
            <a:ext cx="6696744" cy="4332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3568" y="580526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건축과 데이터베이스의 설계 이상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정규화 정리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832866"/>
              </p:ext>
            </p:extLst>
          </p:nvPr>
        </p:nvGraphicFramePr>
        <p:xfrm>
          <a:off x="771374" y="1268760"/>
          <a:ext cx="8064896" cy="2510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89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예제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7-3  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R(A, B, C, D)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는 다음과 같은 함수 종속성이 성립한다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아래의 물음에 답하시오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①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후보키는 무엇인가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은 몇 정규형인가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③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릴레이션을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다음과 같이 분해했을 때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무손실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분해인가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pt-BR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R1(A, B, C), R2(C, D)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7937579"/>
              </p:ext>
            </p:extLst>
          </p:nvPr>
        </p:nvGraphicFramePr>
        <p:xfrm>
          <a:off x="771374" y="3903401"/>
          <a:ext cx="8064896" cy="2723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89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예제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7-4  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R(A, B, C)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는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다음과 같은 함수 종속성이 성립한다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아래의 물음에 답하시오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①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후보키는 무엇인가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은 몇 정규형인가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③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릴레이션을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다음과 같이 분해했을 때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무손실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분해인가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R1(B, C), R2(A, C)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2962275"/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65266"/>
              </p:ext>
            </p:extLst>
          </p:nvPr>
        </p:nvGraphicFramePr>
        <p:xfrm>
          <a:off x="915390" y="1906032"/>
          <a:ext cx="1944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→ B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 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→ C, C → D</a:t>
                      </a:r>
                      <a:endParaRPr lang="en-US" altLang="ko-KR" sz="14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291252"/>
              </p:ext>
            </p:extLst>
          </p:nvPr>
        </p:nvGraphicFramePr>
        <p:xfrm>
          <a:off x="915390" y="4543879"/>
          <a:ext cx="1440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 → C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→ A</a:t>
                      </a:r>
                      <a:endParaRPr lang="en-US" altLang="ko-KR" sz="1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정규화 정리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9916700"/>
              </p:ext>
            </p:extLst>
          </p:nvPr>
        </p:nvGraphicFramePr>
        <p:xfrm>
          <a:off x="694100" y="1268760"/>
          <a:ext cx="8064896" cy="2510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89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예제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7-5  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R(A, B, C, D)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는 다음과 같은 함수 종속성이 성립한다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아래의 물음에 답하시오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①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후보키는 무엇인가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은 몇 정규형인가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③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릴레이션을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다음과 같이 분해했을 때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무손실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분해인가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pt-BR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R1(A, B, C), R2(C, D)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935274"/>
              </p:ext>
            </p:extLst>
          </p:nvPr>
        </p:nvGraphicFramePr>
        <p:xfrm>
          <a:off x="838116" y="1906032"/>
          <a:ext cx="1944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 → C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→ A, C → D</a:t>
                      </a:r>
                      <a:endParaRPr lang="en-US" altLang="ko-KR" sz="1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24744"/>
            <a:ext cx="6696744" cy="468052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연습문제 풀이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정규화 연습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부동산 데이터베이스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pPr marL="85725" lvl="1" indent="0">
              <a:buNone/>
            </a:pPr>
            <a:r>
              <a:rPr lang="ko-KR" altLang="en-US" sz="1400" b="1" dirty="0" smtClean="0"/>
              <a:t>부동산 </a:t>
            </a:r>
            <a:r>
              <a:rPr lang="ko-KR" altLang="en-US" sz="1400" b="1" dirty="0" err="1" smtClean="0"/>
              <a:t>릴레이션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부동산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필지번호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주소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공시지가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소유자이름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주민등록번호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전화번호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999046"/>
              </p:ext>
            </p:extLst>
          </p:nvPr>
        </p:nvGraphicFramePr>
        <p:xfrm>
          <a:off x="717475" y="1891998"/>
          <a:ext cx="7814966" cy="1459230"/>
        </p:xfrm>
        <a:graphic>
          <a:graphicData uri="http://schemas.openxmlformats.org/drawingml/2006/table">
            <a:tbl>
              <a:tblPr/>
              <a:tblGrid>
                <a:gridCol w="2486373"/>
                <a:gridCol w="5328593"/>
              </a:tblGrid>
              <a:tr h="1777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함수 종속성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77786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필지번호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공시지가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땅에 대한 고유의 번호이며 필지에 대하여 주소와 공시가격이 주어짐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786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소유자이름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소유자는 하나의 전화번호를 가짐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786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소유자 이름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소유자에 대하여 전화번호 하나가 주어짐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786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주민등록번호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소유자이름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사람마다 고유한 주민등록번호가 있음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5468" y="155679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부동산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함수 종속성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42265" y="4210049"/>
            <a:ext cx="1143008" cy="3571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공시지가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70576" y="3645024"/>
            <a:ext cx="1213477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필지번호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46623" y="3645024"/>
            <a:ext cx="1138649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주소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cxnSp>
        <p:nvCxnSpPr>
          <p:cNvPr id="9" name="직선 화살표 연결선 8"/>
          <p:cNvCxnSpPr>
            <a:stCxn id="7" idx="3"/>
            <a:endCxn id="8" idx="1"/>
          </p:cNvCxnSpPr>
          <p:nvPr/>
        </p:nvCxnSpPr>
        <p:spPr>
          <a:xfrm>
            <a:off x="2884053" y="3820380"/>
            <a:ext cx="96257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7" idx="3"/>
            <a:endCxn id="6" idx="1"/>
          </p:cNvCxnSpPr>
          <p:nvPr/>
        </p:nvCxnSpPr>
        <p:spPr>
          <a:xfrm>
            <a:off x="2884053" y="3820380"/>
            <a:ext cx="958212" cy="568264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842265" y="5466498"/>
            <a:ext cx="1143008" cy="3571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전화번호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70576" y="4781553"/>
            <a:ext cx="1213477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주민등록번호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46623" y="4781553"/>
            <a:ext cx="1138649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소유자이름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cxnSp>
        <p:nvCxnSpPr>
          <p:cNvPr id="14" name="직선 화살표 연결선 13"/>
          <p:cNvCxnSpPr>
            <a:stCxn id="12" idx="3"/>
            <a:endCxn id="13" idx="1"/>
          </p:cNvCxnSpPr>
          <p:nvPr/>
        </p:nvCxnSpPr>
        <p:spPr>
          <a:xfrm>
            <a:off x="2884053" y="4956909"/>
            <a:ext cx="96257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83127" y="602128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7-28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부동산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함수 종속성 다이어그램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7" name="직선 화살표 연결선 16"/>
          <p:cNvCxnSpPr>
            <a:stCxn id="13" idx="2"/>
            <a:endCxn id="11" idx="0"/>
          </p:cNvCxnSpPr>
          <p:nvPr/>
        </p:nvCxnSpPr>
        <p:spPr>
          <a:xfrm flipH="1">
            <a:off x="4413769" y="5132264"/>
            <a:ext cx="2179" cy="33423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정규화 연습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부동산 데이터베이스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pPr lvl="1">
              <a:buNone/>
            </a:pP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사례</a:t>
            </a:r>
            <a:r>
              <a:rPr lang="en-US" altLang="ko-KR" sz="1400" b="1" dirty="0" smtClean="0"/>
              <a:t>1]</a:t>
            </a:r>
            <a:r>
              <a:rPr lang="ko-KR" altLang="en-US" sz="1400" b="1" dirty="0" smtClean="0"/>
              <a:t> 공동 소유 </a:t>
            </a:r>
            <a:r>
              <a:rPr lang="en-US" altLang="ko-KR" sz="1400" b="1" dirty="0" smtClean="0"/>
              <a:t>– </a:t>
            </a:r>
            <a:r>
              <a:rPr lang="ko-KR" altLang="en-US" sz="1400" b="1" dirty="0" smtClean="0"/>
              <a:t>한 필지를 두 사람 이상이 공동으로 소유하는 경우</a:t>
            </a:r>
            <a:endParaRPr lang="en-US" altLang="ko-KR" sz="1400" b="1" dirty="0" smtClean="0"/>
          </a:p>
          <a:p>
            <a:pPr lvl="1">
              <a:buNone/>
            </a:pP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사례</a:t>
            </a:r>
            <a:r>
              <a:rPr lang="en-US" altLang="ko-KR" sz="1400" b="1" dirty="0" smtClean="0"/>
              <a:t>2] </a:t>
            </a:r>
            <a:r>
              <a:rPr lang="ko-KR" altLang="en-US" sz="1400" b="1" dirty="0" smtClean="0"/>
              <a:t>단독 소유 </a:t>
            </a:r>
            <a:r>
              <a:rPr lang="en-US" altLang="ko-KR" sz="1400" b="1" dirty="0" smtClean="0"/>
              <a:t>– </a:t>
            </a:r>
            <a:r>
              <a:rPr lang="ko-KR" altLang="en-US" sz="1400" b="1" dirty="0" smtClean="0"/>
              <a:t>한 필지를 한 사람만 소유하는 경우</a:t>
            </a:r>
            <a:endParaRPr lang="en-US" altLang="ko-KR" sz="1400" b="1" dirty="0" smtClean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1916832"/>
            <a:ext cx="1500198" cy="18573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43118" y="2670170"/>
            <a:ext cx="1143008" cy="3571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공시지가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1429" y="2105145"/>
            <a:ext cx="1213477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필지번호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47476" y="2105145"/>
            <a:ext cx="1138649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주소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cxnSp>
        <p:nvCxnSpPr>
          <p:cNvPr id="9" name="직선 화살표 연결선 8"/>
          <p:cNvCxnSpPr>
            <a:stCxn id="7" idx="3"/>
            <a:endCxn id="8" idx="1"/>
          </p:cNvCxnSpPr>
          <p:nvPr/>
        </p:nvCxnSpPr>
        <p:spPr>
          <a:xfrm>
            <a:off x="2184906" y="2280501"/>
            <a:ext cx="962570" cy="0"/>
          </a:xfrm>
          <a:prstGeom prst="straightConnector1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7" idx="3"/>
            <a:endCxn id="6" idx="1"/>
          </p:cNvCxnSpPr>
          <p:nvPr/>
        </p:nvCxnSpPr>
        <p:spPr>
          <a:xfrm>
            <a:off x="2184906" y="2280501"/>
            <a:ext cx="958212" cy="568264"/>
          </a:xfrm>
          <a:prstGeom prst="bentConnector3">
            <a:avLst>
              <a:gd name="adj1" fmla="val 50000"/>
            </a:avLst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143118" y="3926619"/>
            <a:ext cx="1143008" cy="3571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전화번호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71429" y="3241674"/>
            <a:ext cx="1213477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주민등록번호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47476" y="3241674"/>
            <a:ext cx="1138649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소유자이름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cxnSp>
        <p:nvCxnSpPr>
          <p:cNvPr id="14" name="직선 화살표 연결선 13"/>
          <p:cNvCxnSpPr>
            <a:stCxn id="12" idx="3"/>
            <a:endCxn id="13" idx="1"/>
          </p:cNvCxnSpPr>
          <p:nvPr/>
        </p:nvCxnSpPr>
        <p:spPr>
          <a:xfrm>
            <a:off x="2184906" y="3417030"/>
            <a:ext cx="962570" cy="0"/>
          </a:xfrm>
          <a:prstGeom prst="straightConnector1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885376" y="2481857"/>
            <a:ext cx="1143008" cy="3571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공시지가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13687" y="1916832"/>
            <a:ext cx="1213477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필지번호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89734" y="1916832"/>
            <a:ext cx="1138649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주소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cxnSp>
        <p:nvCxnSpPr>
          <p:cNvPr id="22" name="직선 화살표 연결선 21"/>
          <p:cNvCxnSpPr>
            <a:stCxn id="20" idx="3"/>
            <a:endCxn id="21" idx="1"/>
          </p:cNvCxnSpPr>
          <p:nvPr/>
        </p:nvCxnSpPr>
        <p:spPr>
          <a:xfrm>
            <a:off x="5927164" y="2092188"/>
            <a:ext cx="962570" cy="0"/>
          </a:xfrm>
          <a:prstGeom prst="straightConnector1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20" idx="3"/>
            <a:endCxn id="19" idx="1"/>
          </p:cNvCxnSpPr>
          <p:nvPr/>
        </p:nvCxnSpPr>
        <p:spPr>
          <a:xfrm>
            <a:off x="5927164" y="2092188"/>
            <a:ext cx="958212" cy="568264"/>
          </a:xfrm>
          <a:prstGeom prst="bentConnector3">
            <a:avLst>
              <a:gd name="adj1" fmla="val 50000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885376" y="4032768"/>
            <a:ext cx="1143008" cy="3571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전화번호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13687" y="3347823"/>
            <a:ext cx="1213477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주민등록번호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89734" y="3347823"/>
            <a:ext cx="1138649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소유자이름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cxnSp>
        <p:nvCxnSpPr>
          <p:cNvPr id="27" name="직선 화살표 연결선 26"/>
          <p:cNvCxnSpPr>
            <a:stCxn id="25" idx="3"/>
            <a:endCxn id="26" idx="1"/>
          </p:cNvCxnSpPr>
          <p:nvPr/>
        </p:nvCxnSpPr>
        <p:spPr>
          <a:xfrm>
            <a:off x="5927164" y="3523179"/>
            <a:ext cx="962570" cy="0"/>
          </a:xfrm>
          <a:prstGeom prst="straightConnector1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0" idx="2"/>
            <a:endCxn id="25" idx="0"/>
          </p:cNvCxnSpPr>
          <p:nvPr/>
        </p:nvCxnSpPr>
        <p:spPr>
          <a:xfrm>
            <a:off x="5320426" y="2267543"/>
            <a:ext cx="0" cy="1080280"/>
          </a:xfrm>
          <a:prstGeom prst="straightConnector1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83568" y="4581128"/>
            <a:ext cx="36025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buNone/>
            </a:pPr>
            <a:r>
              <a:rPr lang="en-US" altLang="ko-KR" sz="1400" dirty="0" smtClean="0">
                <a:latin typeface="+mn-ea"/>
                <a:ea typeface="+mn-ea"/>
              </a:rPr>
              <a:t>[</a:t>
            </a:r>
            <a:r>
              <a:rPr lang="ko-KR" altLang="en-US" sz="1400" dirty="0" smtClean="0">
                <a:latin typeface="+mn-ea"/>
                <a:ea typeface="+mn-ea"/>
              </a:rPr>
              <a:t>사례</a:t>
            </a:r>
            <a:r>
              <a:rPr lang="en-US" altLang="ko-KR" sz="1400" dirty="0" smtClean="0">
                <a:latin typeface="+mn-ea"/>
                <a:ea typeface="+mn-ea"/>
              </a:rPr>
              <a:t>1] </a:t>
            </a:r>
            <a:r>
              <a:rPr lang="ko-KR" altLang="en-US" sz="1400" dirty="0" smtClean="0">
                <a:latin typeface="+mn-ea"/>
                <a:ea typeface="+mn-ea"/>
              </a:rPr>
              <a:t>부동산</a:t>
            </a:r>
            <a:r>
              <a:rPr lang="en-US" altLang="ko-KR" sz="1400" dirty="0" smtClean="0">
                <a:latin typeface="+mn-ea"/>
                <a:ea typeface="+mn-ea"/>
              </a:rPr>
              <a:t>1 </a:t>
            </a:r>
            <a:r>
              <a:rPr lang="ko-KR" altLang="en-US" sz="1400" dirty="0" err="1" smtClean="0">
                <a:latin typeface="+mn-ea"/>
                <a:ea typeface="+mn-ea"/>
              </a:rPr>
              <a:t>릴레이션</a:t>
            </a:r>
            <a:r>
              <a:rPr lang="en-US" altLang="ko-KR" sz="1400" dirty="0" smtClean="0">
                <a:latin typeface="+mn-ea"/>
                <a:ea typeface="+mn-ea"/>
              </a:rPr>
              <a:t/>
            </a:r>
            <a:br>
              <a:rPr lang="en-US" altLang="ko-KR" sz="1400" dirty="0" smtClean="0">
                <a:latin typeface="+mn-ea"/>
                <a:ea typeface="+mn-ea"/>
              </a:rPr>
            </a:br>
            <a:r>
              <a:rPr lang="en-US" altLang="ko-KR" sz="1400" dirty="0" smtClean="0">
                <a:latin typeface="+mn-ea"/>
                <a:ea typeface="+mn-ea"/>
              </a:rPr>
              <a:t>* </a:t>
            </a:r>
            <a:r>
              <a:rPr lang="ko-KR" altLang="en-US" sz="1400" dirty="0" smtClean="0">
                <a:latin typeface="+mn-ea"/>
                <a:ea typeface="+mn-ea"/>
              </a:rPr>
              <a:t>키 </a:t>
            </a:r>
            <a:r>
              <a:rPr lang="en-US" altLang="ko-KR" sz="1400" dirty="0" smtClean="0">
                <a:latin typeface="+mn-ea"/>
                <a:ea typeface="+mn-ea"/>
              </a:rPr>
              <a:t>= (</a:t>
            </a:r>
            <a:r>
              <a:rPr lang="ko-KR" altLang="en-US" sz="1400" dirty="0" smtClean="0">
                <a:latin typeface="+mn-ea"/>
                <a:ea typeface="+mn-ea"/>
              </a:rPr>
              <a:t>필지번호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주민등록번호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860032" y="4581128"/>
            <a:ext cx="2808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buNone/>
            </a:pPr>
            <a:r>
              <a:rPr lang="en-US" altLang="ko-KR" sz="1400" dirty="0" smtClean="0">
                <a:latin typeface="+mn-ea"/>
                <a:ea typeface="+mn-ea"/>
              </a:rPr>
              <a:t>[</a:t>
            </a:r>
            <a:r>
              <a:rPr lang="ko-KR" altLang="en-US" sz="1400" dirty="0" smtClean="0">
                <a:latin typeface="+mn-ea"/>
                <a:ea typeface="+mn-ea"/>
              </a:rPr>
              <a:t>사례</a:t>
            </a:r>
            <a:r>
              <a:rPr lang="en-US" altLang="ko-KR" sz="1400" dirty="0" smtClean="0">
                <a:latin typeface="+mn-ea"/>
                <a:ea typeface="+mn-ea"/>
              </a:rPr>
              <a:t>2] </a:t>
            </a:r>
            <a:r>
              <a:rPr lang="ko-KR" altLang="en-US" sz="1400" dirty="0" smtClean="0">
                <a:latin typeface="+mn-ea"/>
                <a:ea typeface="+mn-ea"/>
              </a:rPr>
              <a:t>부동산</a:t>
            </a:r>
            <a:r>
              <a:rPr lang="en-US" altLang="ko-KR" sz="1400" dirty="0" smtClean="0">
                <a:latin typeface="+mn-ea"/>
                <a:ea typeface="+mn-ea"/>
              </a:rPr>
              <a:t>2 </a:t>
            </a:r>
            <a:r>
              <a:rPr lang="ko-KR" altLang="en-US" sz="1400" dirty="0" err="1" smtClean="0">
                <a:latin typeface="+mn-ea"/>
                <a:ea typeface="+mn-ea"/>
              </a:rPr>
              <a:t>릴레이션</a:t>
            </a:r>
            <a:endParaRPr lang="en-US" altLang="ko-KR" sz="1400" dirty="0" smtClean="0">
              <a:latin typeface="+mn-ea"/>
              <a:ea typeface="+mn-ea"/>
            </a:endParaRPr>
          </a:p>
          <a:p>
            <a:pPr lvl="1" algn="ctr">
              <a:buNone/>
            </a:pPr>
            <a:r>
              <a:rPr lang="en-US" altLang="ko-KR" sz="1400" dirty="0" smtClean="0">
                <a:latin typeface="+mn-ea"/>
                <a:ea typeface="+mn-ea"/>
              </a:rPr>
              <a:t>* </a:t>
            </a:r>
            <a:r>
              <a:rPr lang="ko-KR" altLang="en-US" sz="1400" dirty="0" smtClean="0">
                <a:latin typeface="+mn-ea"/>
                <a:ea typeface="+mn-ea"/>
              </a:rPr>
              <a:t>키 </a:t>
            </a:r>
            <a:r>
              <a:rPr lang="en-US" altLang="ko-KR" sz="1400" dirty="0" smtClean="0">
                <a:latin typeface="+mn-ea"/>
                <a:ea typeface="+mn-ea"/>
              </a:rPr>
              <a:t>= </a:t>
            </a:r>
            <a:r>
              <a:rPr lang="ko-KR" altLang="en-US" sz="1400" dirty="0" smtClean="0">
                <a:latin typeface="+mn-ea"/>
                <a:ea typeface="+mn-ea"/>
              </a:rPr>
              <a:t>필지번호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0288" y="508518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7-29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사례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1]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과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사례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2]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에 대한 함수 종속성 다이어그램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3" name="직선 화살표 연결선 32"/>
          <p:cNvCxnSpPr>
            <a:stCxn id="13" idx="2"/>
            <a:endCxn id="11" idx="0"/>
          </p:cNvCxnSpPr>
          <p:nvPr/>
        </p:nvCxnSpPr>
        <p:spPr>
          <a:xfrm flipH="1">
            <a:off x="3714622" y="3592385"/>
            <a:ext cx="2179" cy="33423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6" idx="2"/>
            <a:endCxn id="24" idx="0"/>
          </p:cNvCxnSpPr>
          <p:nvPr/>
        </p:nvCxnSpPr>
        <p:spPr>
          <a:xfrm flipH="1">
            <a:off x="7456880" y="3698534"/>
            <a:ext cx="2179" cy="33423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정규화 연습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부동산 데이터베이스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사례</a:t>
            </a:r>
            <a:r>
              <a:rPr lang="en-US" altLang="ko-KR" dirty="0" smtClean="0"/>
              <a:t>1] - </a:t>
            </a:r>
            <a:r>
              <a:rPr lang="ko-KR" altLang="en-US" dirty="0" smtClean="0"/>
              <a:t>공동 소유</a:t>
            </a:r>
            <a:endParaRPr lang="en-US" altLang="ko-KR" dirty="0" smtClean="0"/>
          </a:p>
          <a:p>
            <a:pPr lvl="1"/>
            <a:r>
              <a:rPr lang="ko-KR" altLang="en-US" sz="1400" dirty="0" smtClean="0"/>
              <a:t>부동산</a:t>
            </a:r>
            <a:r>
              <a:rPr lang="en-US" altLang="ko-KR" sz="1400" dirty="0" smtClean="0"/>
              <a:t>1 </a:t>
            </a:r>
            <a:r>
              <a:rPr lang="ko-KR" altLang="en-US" sz="1400" dirty="0" err="1" smtClean="0"/>
              <a:t>릴레이션은</a:t>
            </a:r>
            <a:r>
              <a:rPr lang="ko-KR" altLang="en-US" sz="1400" dirty="0" smtClean="0"/>
              <a:t> 다음과 같이 분해된다</a:t>
            </a:r>
            <a:r>
              <a:rPr lang="en-US" altLang="ko-KR" sz="1400" dirty="0" smtClean="0"/>
              <a:t>.</a:t>
            </a:r>
          </a:p>
          <a:p>
            <a:pPr lvl="1">
              <a:buNone/>
            </a:pPr>
            <a:r>
              <a:rPr lang="en-US" altLang="ko-KR" sz="1400" dirty="0" smtClean="0"/>
              <a:t>		</a:t>
            </a:r>
            <a:r>
              <a:rPr lang="ko-KR" altLang="en-US" sz="1400" dirty="0" smtClean="0"/>
              <a:t>부동산소유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필지번호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주민등록번호</a:t>
            </a:r>
            <a:r>
              <a:rPr lang="en-US" altLang="ko-KR" sz="1400" dirty="0" smtClean="0"/>
              <a:t>)</a:t>
            </a:r>
          </a:p>
          <a:p>
            <a:pPr lvl="1">
              <a:buNone/>
            </a:pPr>
            <a:r>
              <a:rPr lang="en-US" altLang="ko-KR" sz="1400" dirty="0" smtClean="0"/>
              <a:t>		</a:t>
            </a:r>
            <a:r>
              <a:rPr lang="ko-KR" altLang="en-US" sz="1400" dirty="0" smtClean="0"/>
              <a:t>부동산필지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필지번호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공시지가</a:t>
            </a:r>
            <a:r>
              <a:rPr lang="en-US" altLang="ko-KR" sz="1400" dirty="0" smtClean="0"/>
              <a:t>)</a:t>
            </a:r>
          </a:p>
          <a:p>
            <a:pPr lvl="1">
              <a:buNone/>
            </a:pPr>
            <a:r>
              <a:rPr lang="en-US" altLang="ko-KR" sz="1400" dirty="0" smtClean="0"/>
              <a:t>		</a:t>
            </a:r>
            <a:r>
              <a:rPr lang="ko-KR" altLang="en-US" sz="1400" dirty="0" smtClean="0"/>
              <a:t>소유자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주민등록번호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소유자이름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전화번호</a:t>
            </a:r>
            <a:r>
              <a:rPr lang="en-US" altLang="ko-KR" sz="1400" dirty="0" smtClean="0"/>
              <a:t>)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사례</a:t>
            </a:r>
            <a:r>
              <a:rPr lang="en-US" altLang="ko-KR" dirty="0" smtClean="0"/>
              <a:t>2] – </a:t>
            </a:r>
            <a:r>
              <a:rPr lang="ko-KR" altLang="en-US" dirty="0" smtClean="0"/>
              <a:t>단독 소유</a:t>
            </a:r>
            <a:endParaRPr lang="en-US" altLang="ko-KR" dirty="0" smtClean="0"/>
          </a:p>
          <a:p>
            <a:pPr lvl="1"/>
            <a:r>
              <a:rPr lang="ko-KR" altLang="en-US" sz="1400" dirty="0" smtClean="0"/>
              <a:t>부동산</a:t>
            </a:r>
            <a:r>
              <a:rPr lang="en-US" altLang="ko-KR" sz="1400" dirty="0" smtClean="0"/>
              <a:t>2 </a:t>
            </a:r>
            <a:r>
              <a:rPr lang="ko-KR" altLang="en-US" sz="1400" dirty="0" err="1" smtClean="0"/>
              <a:t>릴레이션은</a:t>
            </a:r>
            <a:r>
              <a:rPr lang="ko-KR" altLang="en-US" sz="1400" dirty="0" smtClean="0"/>
              <a:t> 다음과 같이 분해된다</a:t>
            </a:r>
            <a:r>
              <a:rPr lang="en-US" altLang="ko-KR" sz="1400" dirty="0" smtClean="0"/>
              <a:t>.</a:t>
            </a:r>
          </a:p>
          <a:p>
            <a:pPr lvl="1">
              <a:buNone/>
            </a:pPr>
            <a:r>
              <a:rPr lang="en-US" altLang="ko-KR" sz="1400" dirty="0" smtClean="0"/>
              <a:t>		</a:t>
            </a:r>
            <a:r>
              <a:rPr lang="ko-KR" altLang="en-US" sz="1400" dirty="0" smtClean="0"/>
              <a:t>부동산소유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필지번호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공시지가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주민등록번호</a:t>
            </a:r>
            <a:r>
              <a:rPr lang="en-US" altLang="ko-KR" sz="1400" dirty="0" smtClean="0"/>
              <a:t>)</a:t>
            </a:r>
          </a:p>
          <a:p>
            <a:pPr lvl="1">
              <a:buNone/>
            </a:pPr>
            <a:r>
              <a:rPr lang="en-US" altLang="ko-KR" sz="1400" dirty="0" smtClean="0"/>
              <a:t>		</a:t>
            </a:r>
            <a:r>
              <a:rPr lang="ko-KR" altLang="en-US" sz="1400" dirty="0" smtClean="0"/>
              <a:t>소유자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주민등록번호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소유자이름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전화번호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80" y="1010951"/>
            <a:ext cx="6818462" cy="23232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80" y="3501008"/>
            <a:ext cx="6705723" cy="2732543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연습문제 풀이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31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이상현상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함수종속성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정규화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종속성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무손실</a:t>
            </a:r>
            <a:r>
              <a:rPr lang="ko-KR" altLang="en-US" dirty="0" smtClean="0"/>
              <a:t> 분해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이상현상의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잘못 설계된 데이터베이스가 어떤 이상현상</a:t>
            </a:r>
            <a:r>
              <a:rPr lang="en-US" altLang="ko-KR" dirty="0" smtClean="0"/>
              <a:t>(anomaly)</a:t>
            </a:r>
            <a:r>
              <a:rPr lang="ko-KR" altLang="en-US" dirty="0" smtClean="0"/>
              <a:t>을 일으키는지 알아보기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b="1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삭제이상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(deletion 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</a:rPr>
              <a:t>anomly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) </a:t>
            </a:r>
            <a:r>
              <a:rPr lang="en-US" altLang="ko-KR" dirty="0" smtClean="0">
                <a:latin typeface="+mn-ea"/>
              </a:rPr>
              <a:t>:</a:t>
            </a:r>
            <a:r>
              <a:rPr lang="ko-KR" altLang="en-US" dirty="0" smtClean="0">
                <a:latin typeface="+mn-ea"/>
              </a:rPr>
              <a:t> 투플 삭제 시 같이 저장된 다른 정보까지 연쇄적으로 삭제되는 현상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→ 연쇄삭제</a:t>
            </a:r>
            <a:r>
              <a:rPr lang="en-US" altLang="ko-KR" dirty="0" smtClean="0">
                <a:latin typeface="+mn-ea"/>
              </a:rPr>
              <a:t>(triggered deletion) </a:t>
            </a:r>
            <a:r>
              <a:rPr lang="ko-KR" altLang="en-US" dirty="0" smtClean="0">
                <a:latin typeface="+mn-ea"/>
              </a:rPr>
              <a:t>문제 발생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삽입이상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(insertion 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</a:rPr>
              <a:t>anomly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)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err="1" smtClean="0">
                <a:latin typeface="+mn-ea"/>
              </a:rPr>
              <a:t>투플</a:t>
            </a:r>
            <a:r>
              <a:rPr lang="ko-KR" altLang="en-US" dirty="0" smtClean="0">
                <a:latin typeface="+mn-ea"/>
              </a:rPr>
              <a:t> 삽입 시 특정 속성에 해당하는 값이 없어 </a:t>
            </a:r>
            <a:r>
              <a:rPr lang="en-US" altLang="ko-KR" dirty="0" smtClean="0">
                <a:latin typeface="+mn-ea"/>
              </a:rPr>
              <a:t>NULL </a:t>
            </a:r>
            <a:r>
              <a:rPr lang="ko-KR" altLang="en-US" dirty="0" smtClean="0">
                <a:latin typeface="+mn-ea"/>
              </a:rPr>
              <a:t>값을 입력해야 하는 현상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→ NULL </a:t>
            </a:r>
            <a:r>
              <a:rPr lang="ko-KR" altLang="en-US" dirty="0" smtClean="0">
                <a:latin typeface="+mn-ea"/>
              </a:rPr>
              <a:t>값 문제 발생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수정이상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(update 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</a:rPr>
              <a:t>anomly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) </a:t>
            </a:r>
            <a:r>
              <a:rPr lang="en-US" altLang="ko-KR" dirty="0" smtClean="0">
                <a:latin typeface="+mn-ea"/>
              </a:rPr>
              <a:t>:</a:t>
            </a:r>
            <a:r>
              <a:rPr lang="ko-KR" altLang="en-US" dirty="0" smtClean="0">
                <a:latin typeface="+mn-ea"/>
              </a:rPr>
              <a:t> 투플 수정 시 중복된 데이터의 일부만 수정되어 데이터의 불일치  문제가 일어나는 현상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→ 불일치</a:t>
            </a:r>
            <a:r>
              <a:rPr lang="en-US" altLang="ko-KR" dirty="0" smtClean="0">
                <a:latin typeface="+mn-ea"/>
              </a:rPr>
              <a:t>(inconsistency) </a:t>
            </a:r>
            <a:r>
              <a:rPr lang="ko-KR" altLang="en-US" dirty="0" smtClean="0">
                <a:latin typeface="+mn-ea"/>
              </a:rPr>
              <a:t>문제 발생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/>
          </a:p>
          <a:p>
            <a:pPr lvl="1">
              <a:buNone/>
            </a:pPr>
            <a:r>
              <a:rPr lang="en-US" altLang="ko-KR" sz="1600" b="1" dirty="0" smtClean="0">
                <a:latin typeface="+mn-ea"/>
              </a:rPr>
              <a:t>	</a:t>
            </a:r>
            <a:endParaRPr lang="ko-KR" altLang="en-US" sz="1600" b="1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442521"/>
              </p:ext>
            </p:extLst>
          </p:nvPr>
        </p:nvGraphicFramePr>
        <p:xfrm>
          <a:off x="971600" y="1628800"/>
          <a:ext cx="6564191" cy="2304288"/>
        </p:xfrm>
        <a:graphic>
          <a:graphicData uri="http://schemas.openxmlformats.org/drawingml/2006/table">
            <a:tbl>
              <a:tblPr/>
              <a:tblGrid>
                <a:gridCol w="893561"/>
                <a:gridCol w="893561"/>
                <a:gridCol w="989475"/>
                <a:gridCol w="1460234"/>
                <a:gridCol w="1206045"/>
                <a:gridCol w="1121315"/>
              </a:tblGrid>
              <a:tr h="3228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학생번호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학생이름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강좌이름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강의실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2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맨체스타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110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서울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110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강원도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스포츠경영학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103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미국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클리블랜드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맨체스타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1600" y="402513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학생수강 테이블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이상현상의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>
              <a:buNone/>
            </a:pPr>
            <a:r>
              <a:rPr lang="en-US" altLang="ko-KR" sz="1600" b="1" dirty="0" smtClean="0">
                <a:latin typeface="+mn-ea"/>
              </a:rPr>
              <a:t>	</a:t>
            </a:r>
            <a:endParaRPr lang="ko-KR" altLang="en-US" sz="1600" b="1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48622"/>
              </p:ext>
            </p:extLst>
          </p:nvPr>
        </p:nvGraphicFramePr>
        <p:xfrm>
          <a:off x="971600" y="1628800"/>
          <a:ext cx="6564191" cy="2304288"/>
        </p:xfrm>
        <a:graphic>
          <a:graphicData uri="http://schemas.openxmlformats.org/drawingml/2006/table">
            <a:tbl>
              <a:tblPr/>
              <a:tblGrid>
                <a:gridCol w="893561"/>
                <a:gridCol w="893561"/>
                <a:gridCol w="989475"/>
                <a:gridCol w="1460234"/>
                <a:gridCol w="1206045"/>
                <a:gridCol w="1121315"/>
              </a:tblGrid>
              <a:tr h="300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학생번호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학생이름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강좌이름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강의실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00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맨체스타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110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서울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110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강원도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스포츠경영학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체육관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103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미국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클리블랜드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맨체스타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522920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 조작과 이상현상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0615"/>
              </p:ext>
            </p:extLst>
          </p:nvPr>
        </p:nvGraphicFramePr>
        <p:xfrm>
          <a:off x="971600" y="3933056"/>
          <a:ext cx="6564191" cy="384048"/>
        </p:xfrm>
        <a:graphic>
          <a:graphicData uri="http://schemas.openxmlformats.org/drawingml/2006/table">
            <a:tbl>
              <a:tblPr/>
              <a:tblGrid>
                <a:gridCol w="893561"/>
                <a:gridCol w="893561"/>
                <a:gridCol w="989475"/>
                <a:gridCol w="1460234"/>
                <a:gridCol w="1206045"/>
                <a:gridCol w="1121315"/>
              </a:tblGrid>
              <a:tr h="300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박세리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체육학과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대전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>
            <a:off x="827584" y="2909520"/>
            <a:ext cx="144016" cy="15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>
            <a:off x="-72516" y="3809620"/>
            <a:ext cx="18002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27584" y="4709720"/>
            <a:ext cx="43204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59632" y="4437112"/>
            <a:ext cx="1479892" cy="64633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DELETE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장미란 학생 삭제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연쇄삭제 문제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rot="5400000">
            <a:off x="4537187" y="4127761"/>
            <a:ext cx="935310" cy="15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04736" y="4437112"/>
            <a:ext cx="1842171" cy="64633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UPDATE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박지성 학생 주소 변경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불일치 문제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499992" y="4606082"/>
            <a:ext cx="49986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7524328" y="4077072"/>
            <a:ext cx="216024" cy="15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5400000">
            <a:off x="7478799" y="4329100"/>
            <a:ext cx="50405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10149" y="4437112"/>
            <a:ext cx="1479892" cy="64633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INSERT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박세리 학생 삽입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NULL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값 문제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rot="10800000">
            <a:off x="6300192" y="4581128"/>
            <a:ext cx="144016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1.2.1 </a:t>
            </a:r>
            <a:r>
              <a:rPr lang="ko-KR" altLang="en-US" dirty="0" smtClean="0"/>
              <a:t>잘못 설계된 계절학기 수강 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Summer </a:t>
            </a:r>
            <a:r>
              <a:rPr lang="ko-KR" altLang="en-US" dirty="0" smtClean="0"/>
              <a:t>테이블을 생성하고 데이터를 삽입하는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806489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/>
              <a:t>DROP TABLE Summer; /* </a:t>
            </a:r>
            <a:r>
              <a:rPr lang="ko-KR" altLang="en-US" sz="1200" dirty="0" smtClean="0"/>
              <a:t>기존 테이블이 있으면 삭제하고 새로 생성하기 위한 준비 *</a:t>
            </a:r>
            <a:r>
              <a:rPr lang="en-US" altLang="ko-KR" sz="1200" dirty="0" smtClean="0"/>
              <a:t>/</a:t>
            </a:r>
          </a:p>
          <a:p>
            <a:pPr>
              <a:lnSpc>
                <a:spcPct val="140000"/>
              </a:lnSpc>
            </a:pPr>
            <a:endParaRPr lang="en-US" altLang="ko-KR" sz="1200" dirty="0" smtClean="0"/>
          </a:p>
          <a:p>
            <a:pPr>
              <a:lnSpc>
                <a:spcPct val="140000"/>
              </a:lnSpc>
            </a:pPr>
            <a:r>
              <a:rPr lang="en-US" altLang="ko-KR" sz="1200" dirty="0" smtClean="0"/>
              <a:t>CREATE TABLE Summer</a:t>
            </a:r>
          </a:p>
          <a:p>
            <a:pPr marL="180975" indent="-180975">
              <a:lnSpc>
                <a:spcPct val="140000"/>
              </a:lnSpc>
            </a:pPr>
            <a:r>
              <a:rPr lang="en-US" altLang="ko-KR" sz="1200" dirty="0" smtClean="0"/>
              <a:t>(   </a:t>
            </a:r>
            <a:r>
              <a:rPr lang="en-US" altLang="ko-KR" sz="1200" dirty="0" err="1" smtClean="0"/>
              <a:t>sid</a:t>
            </a:r>
            <a:r>
              <a:rPr lang="en-US" altLang="ko-KR" sz="1200" dirty="0" smtClean="0"/>
              <a:t> 	NUMBER,</a:t>
            </a:r>
          </a:p>
          <a:p>
            <a:pPr marL="180975" indent="-180975">
              <a:lnSpc>
                <a:spcPct val="140000"/>
              </a:lnSpc>
            </a:pPr>
            <a:r>
              <a:rPr lang="en-US" altLang="ko-KR" sz="1200" dirty="0" smtClean="0"/>
              <a:t>    class 	VARCHAR2(20),</a:t>
            </a:r>
          </a:p>
          <a:p>
            <a:pPr marL="180975" indent="-180975">
              <a:lnSpc>
                <a:spcPct val="140000"/>
              </a:lnSpc>
            </a:pPr>
            <a:r>
              <a:rPr lang="en-US" altLang="ko-KR" sz="1200" dirty="0" smtClean="0"/>
              <a:t>    price 	NUMBER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/>
              <a:t>);</a:t>
            </a:r>
          </a:p>
          <a:p>
            <a:pPr>
              <a:lnSpc>
                <a:spcPct val="140000"/>
              </a:lnSpc>
            </a:pPr>
            <a:endParaRPr lang="en-US" altLang="ko-KR" sz="1200" dirty="0" smtClean="0"/>
          </a:p>
          <a:p>
            <a:pPr>
              <a:lnSpc>
                <a:spcPct val="140000"/>
              </a:lnSpc>
            </a:pPr>
            <a:r>
              <a:rPr lang="en-US" altLang="ko-KR" sz="1200" dirty="0" smtClean="0"/>
              <a:t>INSERT INTO Summer VALUES (100, 'FORTRAN', 20000);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/>
              <a:t>INSERT INTO Summer VALUES (150, 'PASCAL', 15000);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/>
              <a:t>INSERT INTO Summer VALUES (200, 'C', 10000);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/>
              <a:t>INSERT INTO Summer VALUES (250, 'FORTRAN', 20000);</a:t>
            </a:r>
          </a:p>
          <a:p>
            <a:pPr>
              <a:lnSpc>
                <a:spcPct val="140000"/>
              </a:lnSpc>
            </a:pPr>
            <a:endParaRPr lang="en-US" altLang="ko-KR" sz="1200" dirty="0" smtClean="0"/>
          </a:p>
          <a:p>
            <a:pPr>
              <a:lnSpc>
                <a:spcPct val="140000"/>
              </a:lnSpc>
            </a:pPr>
            <a:r>
              <a:rPr lang="en-US" altLang="ko-KR" sz="1200" dirty="0" smtClean="0"/>
              <a:t>/* </a:t>
            </a:r>
            <a:r>
              <a:rPr lang="ko-KR" altLang="en-US" sz="1200" dirty="0" smtClean="0"/>
              <a:t>생성된 </a:t>
            </a:r>
            <a:r>
              <a:rPr lang="en-US" altLang="ko-KR" sz="1200" dirty="0" smtClean="0"/>
              <a:t>Summer </a:t>
            </a:r>
            <a:r>
              <a:rPr lang="ko-KR" altLang="en-US" sz="1200" dirty="0" smtClean="0"/>
              <a:t>테이블 확인 *</a:t>
            </a:r>
            <a:r>
              <a:rPr lang="en-US" altLang="ko-KR" sz="1200" dirty="0" smtClean="0"/>
              <a:t>/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/>
              <a:t>SELECT 	*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/>
              <a:t>FROM 	Summer;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4929409"/>
            <a:ext cx="1962150" cy="1323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1.2.1 </a:t>
            </a:r>
            <a:r>
              <a:rPr lang="ko-KR" altLang="en-US" dirty="0" smtClean="0"/>
              <a:t>잘못 설계된 계절학기 수강 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질의에 대한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문을 직접 실습해보기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309031"/>
              </p:ext>
            </p:extLst>
          </p:nvPr>
        </p:nvGraphicFramePr>
        <p:xfrm>
          <a:off x="611559" y="1944955"/>
          <a:ext cx="8208913" cy="3833924"/>
        </p:xfrm>
        <a:graphic>
          <a:graphicData uri="http://schemas.openxmlformats.org/drawingml/2006/table">
            <a:tbl>
              <a:tblPr/>
              <a:tblGrid>
                <a:gridCol w="4104457"/>
                <a:gridCol w="4104456"/>
              </a:tblGrid>
              <a:tr h="4049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질의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SQL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4045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계절학기를 듣는 학생의 학번과 수강하는 과목은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sid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class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Summer;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2441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강좌의 수강료는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price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Summer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class=‘C’;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837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수강료가 가장 비싼 과목은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DISTINCT class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Summer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price = (SELECT max(price)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FROM Summer);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045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계절학기를 듣는 학생 수와 </a:t>
                      </a:r>
                      <a:r>
                        <a:rPr lang="ko-KR" altLang="en-US" sz="140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수강료 총액은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COUNT(*), SUM(price)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Summer;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160975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7-1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Summer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테이블을 이용하여 처리하는 질의와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SQL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문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5224</TotalTime>
  <Words>3236</Words>
  <Application>Microsoft Office PowerPoint</Application>
  <PresentationFormat>화면 슬라이드 쇼(4:3)</PresentationFormat>
  <Paragraphs>1153</Paragraphs>
  <Slides>57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5" baseType="lpstr">
      <vt:lpstr>HY견고딕</vt:lpstr>
      <vt:lpstr>굴림</vt:lpstr>
      <vt:lpstr>돋움</vt:lpstr>
      <vt:lpstr>맑은 고딕</vt:lpstr>
      <vt:lpstr>Arial</vt:lpstr>
      <vt:lpstr>Tahoma</vt:lpstr>
      <vt:lpstr>Wingdings</vt:lpstr>
      <vt:lpstr>Office 테마</vt:lpstr>
      <vt:lpstr>Chapter 07 정규화</vt:lpstr>
      <vt:lpstr>PowerPoint 프레젠테이션</vt:lpstr>
      <vt:lpstr>PowerPoint 프레젠테이션</vt:lpstr>
      <vt:lpstr>01. 이상현상</vt:lpstr>
      <vt:lpstr>1.1 이상현상의 개념</vt:lpstr>
      <vt:lpstr>1.1 이상현상의 개념</vt:lpstr>
      <vt:lpstr>1.2 이상현상의 예</vt:lpstr>
      <vt:lpstr>1.2.1 잘못 설계된 계절학기 수강 테이블</vt:lpstr>
      <vt:lpstr>1.2.1 잘못 설계된 계절학기 수강 테이블</vt:lpstr>
      <vt:lpstr>1.2.1 잘못 설계된 계절학기 수강 테이블</vt:lpstr>
      <vt:lpstr>1.2.1 잘못 설계된 계절학기 수강 테이블</vt:lpstr>
      <vt:lpstr>1.2.1 잘못 설계된 계절학기 수강 테이블</vt:lpstr>
      <vt:lpstr>1.2.1 잘못 설계된 계절학기 수강 테이블</vt:lpstr>
      <vt:lpstr>1.2.2 수정된 계절학기 수강 테이블</vt:lpstr>
      <vt:lpstr>1.2.2 수정된 계절학기 수강 테이블</vt:lpstr>
      <vt:lpstr>1.2.2 수정된 계절학기 수강 테이블</vt:lpstr>
      <vt:lpstr>1.2.2 수정된 계절학기 수강 테이블</vt:lpstr>
      <vt:lpstr>1.2.2 수정된 계절학기 수강 테이블</vt:lpstr>
      <vt:lpstr>1.2.2 수정된 계절학기 수강 테이블</vt:lpstr>
      <vt:lpstr>연습문제 풀이</vt:lpstr>
      <vt:lpstr>02. 함수 종속성</vt:lpstr>
      <vt:lpstr>2.1 함수 종속성의 개념</vt:lpstr>
      <vt:lpstr>2.1 함수 종속성의 개념</vt:lpstr>
      <vt:lpstr>2.1 함수 종속성의 개념</vt:lpstr>
      <vt:lpstr>2.2 함수 종속성 다이어그램</vt:lpstr>
      <vt:lpstr>2.3 함수 종속성 규칙</vt:lpstr>
      <vt:lpstr>2.3 함수 종속성 규칙</vt:lpstr>
      <vt:lpstr>2.4 함수 종속성과 기본키</vt:lpstr>
      <vt:lpstr>2.5 이상현상과 결정자</vt:lpstr>
      <vt:lpstr>2.5 이상현상과 결정자</vt:lpstr>
      <vt:lpstr>2.5 이상현상과 결정자</vt:lpstr>
      <vt:lpstr>2.5 이상현상과 결정자</vt:lpstr>
      <vt:lpstr>2.5 이상현상과 결정자</vt:lpstr>
      <vt:lpstr>2.6 함수 종속성 예제</vt:lpstr>
      <vt:lpstr>2.6 함수 종속성 예제</vt:lpstr>
      <vt:lpstr>연습문제 풀이</vt:lpstr>
      <vt:lpstr>03. 정규화 (normalization)</vt:lpstr>
      <vt:lpstr>03 정규화</vt:lpstr>
      <vt:lpstr>3.1.1 제 1정규형</vt:lpstr>
      <vt:lpstr>3.1.2 제 2정규형</vt:lpstr>
      <vt:lpstr>3.1.2 제 2정규형</vt:lpstr>
      <vt:lpstr>3.1.3 제 3정규형</vt:lpstr>
      <vt:lpstr>3.1.3 제 3정규형</vt:lpstr>
      <vt:lpstr>3.1.4 BCNF</vt:lpstr>
      <vt:lpstr>3.1.4 BCNF</vt:lpstr>
      <vt:lpstr>3.2 무손실 분해</vt:lpstr>
      <vt:lpstr>3.2 무손실 분해</vt:lpstr>
      <vt:lpstr>3.2 무손실 분해</vt:lpstr>
      <vt:lpstr>3.3 정규화 정리</vt:lpstr>
      <vt:lpstr>3.3 정규화 정리</vt:lpstr>
      <vt:lpstr>3.3 정규화 정리</vt:lpstr>
      <vt:lpstr>연습문제 풀이</vt:lpstr>
      <vt:lpstr>04. 정규화 연습(부동산 데이터베이스)</vt:lpstr>
      <vt:lpstr>04. 정규화 연습(부동산 데이터베이스)</vt:lpstr>
      <vt:lpstr>04. 정규화 연습(부동산 데이터베이스)</vt:lpstr>
      <vt:lpstr>연습문제 풀이</vt:lpstr>
      <vt:lpstr>요약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변소현</cp:lastModifiedBy>
  <cp:revision>647</cp:revision>
  <dcterms:created xsi:type="dcterms:W3CDTF">2012-07-11T10:23:22Z</dcterms:created>
  <dcterms:modified xsi:type="dcterms:W3CDTF">2016-08-30T01:22:35Z</dcterms:modified>
</cp:coreProperties>
</file>