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449" r:id="rId2"/>
    <p:sldId id="266" r:id="rId3"/>
    <p:sldId id="383" r:id="rId4"/>
    <p:sldId id="382" r:id="rId5"/>
    <p:sldId id="384" r:id="rId6"/>
    <p:sldId id="385" r:id="rId7"/>
    <p:sldId id="386" r:id="rId8"/>
    <p:sldId id="387" r:id="rId9"/>
    <p:sldId id="388" r:id="rId10"/>
    <p:sldId id="393" r:id="rId11"/>
    <p:sldId id="394" r:id="rId12"/>
    <p:sldId id="395" r:id="rId13"/>
    <p:sldId id="396" r:id="rId14"/>
    <p:sldId id="389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390" r:id="rId27"/>
    <p:sldId id="408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1" r:id="rId39"/>
    <p:sldId id="420" r:id="rId40"/>
    <p:sldId id="422" r:id="rId41"/>
    <p:sldId id="391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6" r:id="rId60"/>
    <p:sldId id="447" r:id="rId61"/>
    <p:sldId id="440" r:id="rId62"/>
    <p:sldId id="444" r:id="rId63"/>
    <p:sldId id="443" r:id="rId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2016-08-30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5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27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11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86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41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44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35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4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38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29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36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31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62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6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2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3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83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0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8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2016-08-30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dirty="0" smtClean="0"/>
              <a:t>Chapter 01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데이터베이스 시스템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데이터베이스의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 algn="just"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통합된 데이터</a:t>
            </a:r>
            <a:r>
              <a:rPr lang="en-US" altLang="ko-KR" dirty="0" smtClean="0"/>
              <a:t>(integrated data)</a:t>
            </a:r>
            <a:br>
              <a:rPr lang="en-US" altLang="ko-KR" dirty="0" smtClean="0"/>
            </a:br>
            <a:r>
              <a:rPr lang="ko-KR" altLang="en-US" sz="1300" b="0" dirty="0" smtClean="0"/>
              <a:t>데이터를 통합하는 개념으로</a:t>
            </a:r>
            <a:r>
              <a:rPr lang="en-US" altLang="ko-KR" sz="1300" b="0" dirty="0" smtClean="0"/>
              <a:t>, </a:t>
            </a:r>
            <a:r>
              <a:rPr lang="ko-KR" altLang="en-US" sz="1300" b="0" dirty="0" smtClean="0"/>
              <a:t>각자 사용하던 데이터의 중복을 최소화하여 중복으로 인한 데이터 불일치 현상을 제거</a:t>
            </a:r>
            <a:endParaRPr lang="en-US" altLang="ko-KR" sz="1300" b="0" dirty="0" smtClean="0"/>
          </a:p>
          <a:p>
            <a:pPr>
              <a:buNone/>
            </a:pPr>
            <a:endParaRPr lang="en-US" altLang="ko-KR" sz="1200" b="0" dirty="0" smtClean="0"/>
          </a:p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저장된 데이터</a:t>
            </a:r>
            <a:r>
              <a:rPr lang="en-US" altLang="ko-KR" dirty="0" smtClean="0"/>
              <a:t>(stored data)</a:t>
            </a:r>
            <a:br>
              <a:rPr lang="en-US" altLang="ko-KR" dirty="0" smtClean="0"/>
            </a:br>
            <a:r>
              <a:rPr lang="ko-KR" altLang="en-US" sz="1300" b="0" dirty="0" smtClean="0"/>
              <a:t>문서로 보관된 데이터가 아니라 디스크</a:t>
            </a:r>
            <a:r>
              <a:rPr lang="en-US" altLang="ko-KR" sz="1300" b="0" dirty="0" smtClean="0"/>
              <a:t>, </a:t>
            </a:r>
            <a:r>
              <a:rPr lang="ko-KR" altLang="en-US" sz="1300" b="0" dirty="0" smtClean="0"/>
              <a:t>테이프 같은 컴퓨터 저장장치에 저장된 데이터를 의미</a:t>
            </a:r>
            <a:endParaRPr lang="en-US" altLang="ko-KR" sz="1300" b="0" dirty="0" smtClean="0"/>
          </a:p>
          <a:p>
            <a:pPr>
              <a:buNone/>
            </a:pPr>
            <a:endParaRPr lang="en-US" altLang="ko-KR" sz="1200" b="0" dirty="0" smtClean="0"/>
          </a:p>
          <a:p>
            <a:pPr>
              <a:buFont typeface="Wingdings" pitchFamily="2" charset="2"/>
              <a:buChar char=""/>
            </a:pPr>
            <a:r>
              <a:rPr lang="ko-KR" altLang="en-US" dirty="0" smtClean="0"/>
              <a:t>운영 데이터</a:t>
            </a:r>
            <a:r>
              <a:rPr lang="en-US" altLang="ko-KR" dirty="0" smtClean="0"/>
              <a:t>(operational data)</a:t>
            </a:r>
            <a:br>
              <a:rPr lang="en-US" altLang="ko-KR" dirty="0" smtClean="0"/>
            </a:br>
            <a:r>
              <a:rPr lang="ko-KR" altLang="en-US" sz="1300" b="0" dirty="0" smtClean="0"/>
              <a:t>조직의 목적을 위해 사용되는 데이터를 의미한다</a:t>
            </a:r>
            <a:r>
              <a:rPr lang="en-US" altLang="ko-KR" sz="1300" b="0" dirty="0" smtClean="0"/>
              <a:t>. </a:t>
            </a:r>
            <a:r>
              <a:rPr lang="ko-KR" altLang="en-US" sz="1300" b="0" dirty="0" smtClean="0"/>
              <a:t>즉 업무를 위한 검색을 할 목적으로 저장된 데이터</a:t>
            </a:r>
            <a:endParaRPr lang="en-US" altLang="ko-KR" sz="1300" b="0" dirty="0" smtClean="0"/>
          </a:p>
          <a:p>
            <a:pPr>
              <a:buNone/>
            </a:pPr>
            <a:endParaRPr lang="en-US" altLang="ko-KR" sz="1200" b="0" dirty="0" smtClean="0"/>
          </a:p>
          <a:p>
            <a:pPr>
              <a:buFont typeface="Wingdings" pitchFamily="2" charset="2"/>
              <a:buChar char=""/>
            </a:pPr>
            <a:r>
              <a:rPr lang="ko-KR" altLang="en-US" dirty="0" smtClean="0"/>
              <a:t>공용 데이터</a:t>
            </a:r>
            <a:r>
              <a:rPr lang="en-US" altLang="ko-KR" dirty="0" smtClean="0"/>
              <a:t>(shared data)</a:t>
            </a:r>
            <a:br>
              <a:rPr lang="en-US" altLang="ko-KR" dirty="0" smtClean="0"/>
            </a:br>
            <a:r>
              <a:rPr lang="ko-KR" altLang="en-US" sz="1300" b="0" dirty="0" smtClean="0"/>
              <a:t>한 사람 또는 한 업무를 위해 사용되는 데이터가 아니라 공동으로 사용되는 데이터를 의미</a:t>
            </a:r>
            <a:endParaRPr lang="en-US" altLang="ko-KR" sz="13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데이터베이스의 개념 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99420" y="1581701"/>
            <a:ext cx="6708884" cy="358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8416" y="5184194"/>
            <a:ext cx="8042493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데이터베이스의 개념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데이터베이스는 운영 데이터를 통합하여 저장하며 공용으로 사용된다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데이터베이스의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실시간 </a:t>
            </a:r>
            <a:r>
              <a:rPr lang="ko-KR" altLang="en-US" dirty="0" err="1" smtClean="0"/>
              <a:t>접근성</a:t>
            </a:r>
            <a:r>
              <a:rPr lang="en-US" altLang="ko-KR" dirty="0" smtClean="0"/>
              <a:t>(real time accessibility)</a:t>
            </a:r>
          </a:p>
          <a:p>
            <a:pPr algn="just">
              <a:buNone/>
            </a:pPr>
            <a:r>
              <a:rPr lang="en-US" altLang="ko-KR" dirty="0" smtClean="0"/>
              <a:t>     </a:t>
            </a:r>
            <a:r>
              <a:rPr lang="ko-KR" altLang="en-US" sz="1200" b="0" dirty="0" smtClean="0"/>
              <a:t>데이터베이스는 실시간으로 서비스된다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사용자가 데이터를 요청하면 몇 시간이나 몇 일 뒤에 결과를 전송하는 것이 아니라 수 초 내에 결과를 서비스한다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000" dirty="0" smtClean="0"/>
          </a:p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계속적인 변화</a:t>
            </a:r>
            <a:r>
              <a:rPr lang="en-US" altLang="ko-KR" dirty="0" smtClean="0"/>
              <a:t>(continuous change)</a:t>
            </a:r>
          </a:p>
          <a:p>
            <a:pPr algn="just">
              <a:buNone/>
            </a:pPr>
            <a:r>
              <a:rPr lang="en-US" altLang="ko-KR" dirty="0" smtClean="0"/>
              <a:t>     </a:t>
            </a:r>
            <a:r>
              <a:rPr lang="ko-KR" altLang="en-US" sz="1200" b="0" dirty="0" smtClean="0"/>
              <a:t>데이터베이스에 저장된 내용은 어느 한 순간의 상태를 나타내지만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값은 시간에 따라 항상 바뀐다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데이터베이스는 삽입</a:t>
            </a:r>
            <a:r>
              <a:rPr lang="en-US" altLang="ko-KR" sz="1200" b="0" dirty="0" smtClean="0"/>
              <a:t>(insert), </a:t>
            </a:r>
            <a:r>
              <a:rPr lang="ko-KR" altLang="en-US" sz="1200" b="0" dirty="0" smtClean="0"/>
              <a:t>삭제</a:t>
            </a:r>
            <a:r>
              <a:rPr lang="en-US" altLang="ko-KR" sz="1200" b="0" dirty="0" smtClean="0"/>
              <a:t>(delete), </a:t>
            </a:r>
            <a:r>
              <a:rPr lang="ko-KR" altLang="en-US" sz="1200" b="0" dirty="0" smtClean="0"/>
              <a:t>수정</a:t>
            </a:r>
            <a:r>
              <a:rPr lang="en-US" altLang="ko-KR" sz="1200" b="0" dirty="0" smtClean="0"/>
              <a:t>(update) </a:t>
            </a:r>
            <a:r>
              <a:rPr lang="ko-KR" altLang="en-US" sz="1200" b="0" dirty="0" smtClean="0"/>
              <a:t>등의 작업을 통하여 바뀐 데이터 값을 저장한다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000" dirty="0" smtClean="0"/>
          </a:p>
          <a:p>
            <a:pPr>
              <a:buFont typeface="Wingdings" pitchFamily="2" charset="2"/>
              <a:buChar char=""/>
            </a:pPr>
            <a:r>
              <a:rPr lang="ko-KR" altLang="en-US" dirty="0" smtClean="0"/>
              <a:t>동시 공유</a:t>
            </a:r>
            <a:r>
              <a:rPr lang="en-US" altLang="ko-KR" dirty="0" smtClean="0"/>
              <a:t>(concurrent sharing)</a:t>
            </a:r>
          </a:p>
          <a:p>
            <a:pPr algn="just">
              <a:buNone/>
            </a:pPr>
            <a:r>
              <a:rPr lang="en-US" altLang="ko-KR" dirty="0" smtClean="0"/>
              <a:t>     </a:t>
            </a:r>
            <a:r>
              <a:rPr lang="ko-KR" altLang="en-US" sz="1200" b="0" dirty="0" smtClean="0"/>
              <a:t>데이터베이스는 서로 다른 업무 또는 여러 사용자에게 동시에 공유된다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동시</a:t>
            </a:r>
            <a:r>
              <a:rPr lang="en-US" altLang="ko-KR" sz="1200" b="0" dirty="0" smtClean="0"/>
              <a:t>(concurrent)</a:t>
            </a:r>
            <a:r>
              <a:rPr lang="ko-KR" altLang="en-US" sz="1200" b="0" dirty="0" smtClean="0"/>
              <a:t>는 병행이라고도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데이터베이스에 접근하는 프로그램이 여러 개 있다는 의미다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000" dirty="0" smtClean="0"/>
          </a:p>
          <a:p>
            <a:pPr>
              <a:buFont typeface="Wingdings" pitchFamily="2" charset="2"/>
              <a:buChar char=""/>
            </a:pPr>
            <a:r>
              <a:rPr lang="ko-KR" altLang="en-US" dirty="0" smtClean="0"/>
              <a:t>내용에 따른 참조</a:t>
            </a:r>
            <a:r>
              <a:rPr lang="en-US" altLang="ko-KR" dirty="0" smtClean="0"/>
              <a:t>(reference by content)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ko-KR" altLang="en-US" sz="1200" b="0" dirty="0" smtClean="0"/>
              <a:t>데이터베이스에 저장된 데이터는 데이터의 물리적인 위치가 아니라 데이터 값에 따라 참조된다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704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시스템의 구성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604604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1-5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데이터베이스 시스템의 구성 요소와 물리적인 위치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5248" y="1690580"/>
            <a:ext cx="8177691" cy="4176464"/>
            <a:chOff x="505248" y="1690580"/>
            <a:chExt cx="8177691" cy="417646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48" y="1690580"/>
              <a:ext cx="8177691" cy="4176464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283968" y="4005064"/>
              <a:ext cx="1800200" cy="1584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아래로 구부러진 화살표 7"/>
            <p:cNvSpPr/>
            <p:nvPr/>
          </p:nvSpPr>
          <p:spPr>
            <a:xfrm rot="21438255">
              <a:off x="4091395" y="3905595"/>
              <a:ext cx="2227310" cy="271331"/>
            </a:xfrm>
            <a:prstGeom prst="curved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아래로 구부러진 화살표 8"/>
            <p:cNvSpPr/>
            <p:nvPr/>
          </p:nvSpPr>
          <p:spPr>
            <a:xfrm rot="21438255">
              <a:off x="4070413" y="4433781"/>
              <a:ext cx="2227310" cy="271331"/>
            </a:xfrm>
            <a:prstGeom prst="curved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아래로 구부러진 화살표 9"/>
            <p:cNvSpPr/>
            <p:nvPr/>
          </p:nvSpPr>
          <p:spPr>
            <a:xfrm rot="21042422">
              <a:off x="4034733" y="4900170"/>
              <a:ext cx="2277734" cy="326144"/>
            </a:xfrm>
            <a:prstGeom prst="curved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데이터베이스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마당서점과 데이터베이스 시스템</a:t>
            </a:r>
            <a:endParaRPr lang="en-US" altLang="ko-KR" dirty="0" smtClean="0"/>
          </a:p>
          <a:p>
            <a:r>
              <a:rPr lang="ko-KR" altLang="en-US" dirty="0" smtClean="0"/>
              <a:t>정보 시스템의 발전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마당서점의 시작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1844824"/>
            <a:ext cx="7393260" cy="2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482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근처 학교의 학생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주민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사장이 직접 도서 안내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계산기 사용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장부에 기록</a:t>
                      </a:r>
                      <a:endParaRPr kumimoji="0" lang="ko-KR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8155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1-6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마당서점 초기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컴퓨터의 도입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6767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1000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근처 학교의 학생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주민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컴퓨터를 이용하여 도서 검색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직원 고용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사용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시스템</a:t>
                      </a:r>
                      <a:endParaRPr kumimoji="0" lang="ko-KR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8064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1-7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마당서점 전산화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50157"/>
            <a:ext cx="6048151" cy="258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지점 개설 및 데이터베이스 구축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482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10,000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서울 지역 고객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시스템으로 지점을 연결하여 도서 검색 서비스 제공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회계업무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사용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시스템</a:t>
                      </a:r>
                      <a:endParaRPr kumimoji="0" lang="ko-KR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7789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1-8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마당서점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도입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62114"/>
            <a:ext cx="7668344" cy="268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홈페이지 구축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482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100,000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국민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전국으로 배송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인터넷으로 도서 검색 및 주문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인사업무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컴퓨터와 인터넷 사용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시스템으로 지점 간 연계</a:t>
                      </a:r>
                      <a:endParaRPr kumimoji="0" lang="ko-KR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6728" y="57606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1-9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마당서점 인터넷 서비스 실시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88256"/>
            <a:ext cx="7344816" cy="254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[5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인터넷 쇼핑몰 운영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4827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1,000,000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국민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전국으로 배송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 종합 쇼핑 서비스 제공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인사업무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컴퓨터와 인터넷 사용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DB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여러 개 구축</a:t>
                      </a:r>
                      <a:endParaRPr kumimoji="0" lang="ko-KR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76983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1-10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마당서점 인터넷 쇼핑몰 운영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6984776" cy="254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데이터베이스와 데이터베이스 시스템</a:t>
            </a:r>
            <a:endParaRPr lang="en-US" altLang="ko-KR" dirty="0" smtClean="0"/>
          </a:p>
          <a:p>
            <a:r>
              <a:rPr lang="ko-KR" altLang="en-US" dirty="0" smtClean="0"/>
              <a:t>데이터베이스 시스템의 발전</a:t>
            </a:r>
            <a:endParaRPr lang="en-US" altLang="ko-KR" dirty="0" smtClean="0"/>
          </a:p>
          <a:p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</a:p>
          <a:p>
            <a:r>
              <a:rPr lang="ko-KR" altLang="en-US" dirty="0" smtClean="0"/>
              <a:t>데이터베이스 시스템의 구성</a:t>
            </a:r>
            <a:endParaRPr lang="ko-KR" altLang="en-US" dirty="0"/>
          </a:p>
          <a:p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마당서점과 데이터베이스 시스템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정보통신기술의 발전과 마당서점의 성장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61782"/>
              </p:ext>
            </p:extLst>
          </p:nvPr>
        </p:nvGraphicFramePr>
        <p:xfrm>
          <a:off x="611560" y="1631147"/>
          <a:ext cx="7814853" cy="4721640"/>
        </p:xfrm>
        <a:graphic>
          <a:graphicData uri="http://schemas.openxmlformats.org/drawingml/2006/table">
            <a:tbl>
              <a:tblPr/>
              <a:tblGrid>
                <a:gridCol w="1572911"/>
                <a:gridCol w="1572911"/>
                <a:gridCol w="4669031"/>
              </a:tblGrid>
              <a:tr h="39347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단계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시기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주요 특징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정보기술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마당서점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1970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사장이 모든 도서의 제목과 가격을 기억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매출과 판매가 컴퓨터 없이 관리됨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매출에 대한 내용이 정확하지 않음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 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초기전산화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1980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컴퓨터를 이용한 초기 응용 프로그램으로 업무 처리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 시스템 사용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 대의 컴퓨터에서만 판매 및 매출 관리</a:t>
                      </a:r>
                      <a:endParaRPr lang="ko-KR" altLang="en-US" sz="13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1990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지점 간 클라이언트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서버 시스템을 도입하여 업무 처리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관리 시스템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(DBMS)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도입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원격통신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홈페이지 구축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인터넷을 이용하여 도서 검색 및 주문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웹 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시스템으로 불특정 다수 고객 유치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고객이 지리적으로 넓게 분산됨</a:t>
                      </a:r>
                      <a:endParaRPr lang="ko-KR" altLang="en-US" sz="13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 쇼핑몰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도서뿐만 아니라 음반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액세서리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공연 티켓까지 판매하는 인터넷 쇼핑몰로 확대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 외 상품의 매출 비중이 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이상으로 늘어남</a:t>
                      </a:r>
                      <a:endParaRPr lang="en-US" altLang="ko-KR" sz="13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정보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파일 시스템</a:t>
            </a:r>
            <a:endParaRPr lang="en-US" altLang="ko-KR" dirty="0" smtClean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데이터를 파일 단위로 파일 서버에 저장</a:t>
            </a:r>
            <a:endParaRPr lang="en-US" altLang="ko-KR" sz="1200" b="0" dirty="0" smtClean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각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컴퓨터는 </a:t>
            </a:r>
            <a:r>
              <a:rPr lang="en-US" altLang="ko-KR" sz="1200" b="0" dirty="0" smtClean="0"/>
              <a:t>LAN</a:t>
            </a:r>
            <a:r>
              <a:rPr lang="ko-KR" altLang="en-US" sz="1200" b="0" dirty="0" smtClean="0"/>
              <a:t>을 통하여 파일 서버에 연결되어 있고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파일 서버에 저장된 데이터를 사용하기 위해 각 컴퓨터의 응용 프로그램에서 열기</a:t>
            </a:r>
            <a:r>
              <a:rPr lang="en-US" altLang="ko-KR" sz="1200" b="0" dirty="0" smtClean="0"/>
              <a:t>/</a:t>
            </a:r>
            <a:r>
              <a:rPr lang="ko-KR" altLang="en-US" sz="1200" b="0" dirty="0" smtClean="0"/>
              <a:t>닫기</a:t>
            </a:r>
            <a:r>
              <a:rPr lang="en-US" altLang="ko-KR" sz="1200" b="0" dirty="0" smtClean="0"/>
              <a:t>(open/close)</a:t>
            </a:r>
            <a:r>
              <a:rPr lang="ko-KR" altLang="en-US" sz="1200" b="0" dirty="0" smtClean="0"/>
              <a:t>를 요청</a:t>
            </a:r>
            <a:endParaRPr lang="en-US" altLang="ko-KR" sz="1200" b="0" dirty="0" smtClean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각 응용 프로그램이 독립적으로 파일을 다루기 때문에 데이터가 중복 저장될 가능성이 있음</a:t>
            </a:r>
            <a:endParaRPr lang="en-US" altLang="ko-KR" sz="1200" b="0" dirty="0" smtClean="0"/>
          </a:p>
          <a:p>
            <a:pPr indent="-160338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동시에 파일을 다루기 때문에 데이터의 일관성이 훼손될 수 있음</a:t>
            </a:r>
            <a:endParaRPr lang="en-US" altLang="ko-KR" sz="1200" b="0" dirty="0" smtClean="0"/>
          </a:p>
          <a:p>
            <a:pPr indent="-160338">
              <a:buNone/>
            </a:pPr>
            <a:r>
              <a:rPr lang="en-US" altLang="ko-KR" dirty="0" smtClean="0"/>
              <a:t>    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5317" y="3071307"/>
            <a:ext cx="3096344" cy="2694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47664" y="59541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1-11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파일 시스템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정보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데이터베이스 시스템</a:t>
            </a:r>
            <a:endParaRPr lang="en-US" altLang="ko-KR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 smtClean="0"/>
              <a:t>DBMS</a:t>
            </a:r>
            <a:r>
              <a:rPr lang="ko-KR" altLang="en-US" sz="1200" b="0" dirty="0" smtClean="0"/>
              <a:t>를 도입하여 데이터를 통합 관리하는 시스템</a:t>
            </a:r>
            <a:endParaRPr lang="en-US" altLang="ko-KR" sz="1200" b="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 smtClean="0"/>
              <a:t>DBMS</a:t>
            </a:r>
            <a:r>
              <a:rPr lang="ko-KR" altLang="en-US" sz="1200" b="0" dirty="0" smtClean="0"/>
              <a:t>가 설치되어 데이터를 가진 쪽을 서버</a:t>
            </a:r>
            <a:r>
              <a:rPr lang="en-US" altLang="ko-KR" sz="1200" b="0" dirty="0" smtClean="0"/>
              <a:t>(server),</a:t>
            </a:r>
            <a:r>
              <a:rPr lang="ko-KR" altLang="en-US" sz="1200" b="0" dirty="0" smtClean="0"/>
              <a:t> 외부에서 데이터 요청하는 쪽을 클라이언트</a:t>
            </a:r>
            <a:r>
              <a:rPr lang="en-US" altLang="ko-KR" sz="1200" b="0" dirty="0" smtClean="0"/>
              <a:t>(client)</a:t>
            </a:r>
            <a:r>
              <a:rPr lang="ko-KR" altLang="en-US" sz="1200" b="0" dirty="0" smtClean="0"/>
              <a:t>라고 함</a:t>
            </a:r>
            <a:endParaRPr lang="en-US" altLang="ko-KR" sz="1200" b="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b="0" dirty="0" smtClean="0"/>
              <a:t>DBMS </a:t>
            </a:r>
            <a:r>
              <a:rPr lang="ko-KR" altLang="en-US" sz="1200" b="0" dirty="0" smtClean="0"/>
              <a:t>서버가 파일을 다루며 데이터의 일관성 유지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복구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동시 접근 제어 등의 기능을 수행</a:t>
            </a:r>
            <a:endParaRPr lang="en-US" altLang="ko-KR" sz="1200" b="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 smtClean="0"/>
              <a:t>데이터의 중복을 줄이고 데이터를 표준화하며 </a:t>
            </a:r>
            <a:r>
              <a:rPr lang="ko-KR" altLang="en-US" sz="1200" b="0" dirty="0" err="1" smtClean="0"/>
              <a:t>무결성을</a:t>
            </a:r>
            <a:r>
              <a:rPr lang="ko-KR" altLang="en-US" sz="1200" b="0" dirty="0" smtClean="0"/>
              <a:t> 유지함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1439" y="5877272"/>
            <a:ext cx="302433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1-12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데이터베이스 시스템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96952"/>
            <a:ext cx="282795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정보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"/>
            </a:pPr>
            <a:r>
              <a:rPr lang="ko-KR" altLang="en-US" dirty="0" smtClean="0"/>
              <a:t>웹 데이터베이스 시스템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데이터베이스를 웹 브라우저에서 사용할 수 있도록 서비스하는 시스템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불특정 다수 고객을 상대로 하는 온라인 상거래나 공공 민원 서비스 등에 사용됨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56944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웹 데이터베이스 시스템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420888"/>
            <a:ext cx="5638204" cy="315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정보 시스템의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"/>
            </a:pPr>
            <a:r>
              <a:rPr lang="ko-KR" altLang="en-US" dirty="0" smtClean="0"/>
              <a:t>분산 데이터베이스 시스템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  <a:tabLst>
                <a:tab pos="88900" algn="l"/>
              </a:tabLst>
            </a:pPr>
            <a:r>
              <a:rPr lang="ko-KR" altLang="en-US" sz="1200" b="0" dirty="0" smtClean="0"/>
              <a:t>여러 곳에 분산된 </a:t>
            </a:r>
            <a:r>
              <a:rPr lang="en-US" altLang="ko-KR" sz="1200" b="0" dirty="0" smtClean="0"/>
              <a:t>DBMS </a:t>
            </a:r>
            <a:r>
              <a:rPr lang="ko-KR" altLang="en-US" sz="1200" b="0" dirty="0" smtClean="0"/>
              <a:t>서버를 연결하여 운영하는 시스템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  <a:tabLst>
                <a:tab pos="88900" algn="l"/>
              </a:tabLst>
            </a:pPr>
            <a:r>
              <a:rPr lang="ko-KR" altLang="en-US" sz="1200" b="0" dirty="0" smtClean="0"/>
              <a:t>대규모의 응용 시스템에 사용됨</a:t>
            </a:r>
            <a:endParaRPr lang="en-US" altLang="ko-KR" sz="1200" b="0" dirty="0" smtClean="0"/>
          </a:p>
          <a:p>
            <a:pPr marL="177800" indent="0">
              <a:buNone/>
              <a:tabLst>
                <a:tab pos="88900" algn="l"/>
              </a:tabLst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591537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1-14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분산 데이터베이스 시스템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636912"/>
            <a:ext cx="6687427" cy="319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34858"/>
              </p:ext>
            </p:extLst>
          </p:nvPr>
        </p:nvGraphicFramePr>
        <p:xfrm>
          <a:off x="612912" y="1484784"/>
          <a:ext cx="3048000" cy="48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정보 시스템의 발전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75" y="609332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정보 시스템의 발전과 기업의 업무 환경 변화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064" y="2026940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064" y="3039512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064" y="4019049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064" y="4993253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044960" y="1484784"/>
            <a:ext cx="91440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320" y="2132856"/>
            <a:ext cx="914400" cy="3600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3359" y="157584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소매상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latin typeface="+mn-ea"/>
                <a:ea typeface="+mn-ea"/>
              </a:rPr>
              <a:t>실체 시스템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8026" y="25649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소기업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latin typeface="+mn-ea"/>
                <a:ea typeface="+mn-ea"/>
              </a:rPr>
              <a:t>파일 시스템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6968" y="35539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중견기업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latin typeface="+mn-ea"/>
                <a:ea typeface="+mn-ea"/>
              </a:rPr>
              <a:t>데이터베이스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8026" y="451864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대기업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latin typeface="+mn-ea"/>
                <a:ea typeface="+mn-ea"/>
              </a:rPr>
              <a:t>인터넷 통신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5543" y="550770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종합그룹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latin typeface="+mn-ea"/>
                <a:ea typeface="+mn-ea"/>
              </a:rPr>
              <a:t>인터넷 통신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65823" y="13461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1970</a:t>
            </a:r>
            <a:r>
              <a:rPr lang="ko-KR" altLang="en-US" sz="1200" dirty="0" smtClean="0">
                <a:latin typeface="+mn-ea"/>
                <a:ea typeface="+mn-ea"/>
              </a:rPr>
              <a:t>년대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정보 시스템 없음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수작업으로 회계 업무</a:t>
            </a: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65823" y="23207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1980</a:t>
            </a:r>
            <a:r>
              <a:rPr lang="ko-KR" altLang="en-US" sz="1200" dirty="0" smtClean="0">
                <a:latin typeface="+mn-ea"/>
                <a:ea typeface="+mn-ea"/>
              </a:rPr>
              <a:t>년대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파일 시스템 사용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파일을 이용한 응용 프로그램으로 업무 처리</a:t>
            </a: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65823" y="3207643"/>
            <a:ext cx="457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1990</a:t>
            </a:r>
            <a:r>
              <a:rPr lang="ko-KR" altLang="en-US" sz="1200" dirty="0" smtClean="0">
                <a:latin typeface="+mn-ea"/>
                <a:ea typeface="+mn-ea"/>
              </a:rPr>
              <a:t>년대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정보 시스템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데이터베이스 시스템 사용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DBMS</a:t>
            </a:r>
            <a:r>
              <a:rPr lang="ko-KR" altLang="en-US" sz="1200" dirty="0" smtClean="0">
                <a:latin typeface="+mn-ea"/>
                <a:ea typeface="+mn-ea"/>
              </a:rPr>
              <a:t>를 이용하여 업무 처리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정보 공유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실시간 서비스</a:t>
            </a:r>
            <a:r>
              <a:rPr lang="en-US" altLang="ko-KR" sz="1200" dirty="0" smtClean="0">
                <a:latin typeface="+mn-ea"/>
                <a:ea typeface="+mn-ea"/>
              </a:rPr>
              <a:t>, LAN </a:t>
            </a:r>
            <a:r>
              <a:rPr lang="ko-KR" altLang="en-US" sz="1200" dirty="0" smtClean="0">
                <a:latin typeface="+mn-ea"/>
                <a:ea typeface="+mn-ea"/>
              </a:rPr>
              <a:t>기술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65823" y="4210422"/>
            <a:ext cx="457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2000</a:t>
            </a:r>
            <a:r>
              <a:rPr lang="ko-KR" altLang="en-US" sz="1200" dirty="0" smtClean="0">
                <a:latin typeface="+mn-ea"/>
                <a:ea typeface="+mn-ea"/>
              </a:rPr>
              <a:t>년대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정보 시스템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웹 데이터베이스 시스템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인터넷 사용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인터넷 쇼핑몰을 개설하여 온라인 상거래 실시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실시간 서비스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웹 브라우저 기술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65823" y="5217130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2010</a:t>
            </a:r>
            <a:r>
              <a:rPr lang="ko-KR" altLang="en-US" sz="1200" dirty="0" smtClean="0">
                <a:latin typeface="+mn-ea"/>
                <a:ea typeface="+mn-ea"/>
              </a:rPr>
              <a:t>년대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정보 시스템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분산 데이터베이스 시스템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인터넷 사용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고객 서비스 및 내부 업무를 인터넷으로 처리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대규모 응용 시스템에 사용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400" dirty="0" smtClean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400" dirty="0" smtClean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마당서점 데이터를 저장하는 방법</a:t>
            </a:r>
            <a:endParaRPr lang="en-US" altLang="ko-KR" dirty="0" smtClean="0"/>
          </a:p>
          <a:p>
            <a:r>
              <a:rPr lang="ko-KR" altLang="en-US" dirty="0" smtClean="0"/>
              <a:t>마당서점 데이터의 저장 방법 비교</a:t>
            </a:r>
            <a:endParaRPr lang="en-US" altLang="ko-KR" dirty="0" smtClean="0"/>
          </a:p>
          <a:p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비교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마당서점 데이터를 저장하는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데이터를 프로그램 내부에 저장하는 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파일 시스템을 사용하는 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DBMS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621459"/>
            <a:ext cx="6668039" cy="253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52292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1-16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고객 서비스를 온라인 정보 서비스로 전환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데이터를 프로그램 내부에 저장하는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1]</a:t>
            </a:r>
          </a:p>
          <a:p>
            <a:pPr>
              <a:buNone/>
            </a:pPr>
            <a:endParaRPr lang="en-US" altLang="ko-KR" sz="800" dirty="0" smtClean="0">
              <a:solidFill>
                <a:srgbClr val="FF0000"/>
              </a:solidFill>
            </a:endParaRPr>
          </a:p>
          <a:p>
            <a:pPr indent="-165100">
              <a:buFont typeface="Arial" pitchFamily="34" charset="0"/>
              <a:buChar char="•"/>
            </a:pPr>
            <a:r>
              <a:rPr lang="en-US" altLang="ko-KR" sz="1200" dirty="0" smtClean="0"/>
              <a:t>C </a:t>
            </a:r>
            <a:r>
              <a:rPr lang="ko-KR" altLang="en-US" sz="1200" dirty="0" smtClean="0"/>
              <a:t>언어의 구조체 </a:t>
            </a:r>
            <a:r>
              <a:rPr lang="en-US" altLang="ko-KR" sz="1200" dirty="0" smtClean="0"/>
              <a:t>BOOK</a:t>
            </a:r>
            <a:r>
              <a:rPr lang="ko-KR" altLang="en-US" sz="1200" dirty="0" smtClean="0"/>
              <a:t>을 먼저 선언하고 </a:t>
            </a:r>
            <a:r>
              <a:rPr lang="en-US" altLang="ko-KR" sz="1200" dirty="0" smtClean="0"/>
              <a:t>main( ) </a:t>
            </a:r>
            <a:r>
              <a:rPr lang="ko-KR" altLang="en-US" sz="1200" dirty="0" smtClean="0"/>
              <a:t>프로그램에서 구조체 배열 변수 </a:t>
            </a:r>
            <a:r>
              <a:rPr lang="en-US" altLang="ko-KR" sz="1200" dirty="0" smtClean="0"/>
              <a:t>BOOKS[ ]</a:t>
            </a:r>
            <a:r>
              <a:rPr lang="ko-KR" altLang="en-US" sz="1200" dirty="0" smtClean="0"/>
              <a:t>에 데이터를 저장</a:t>
            </a:r>
            <a:endParaRPr lang="en-US" altLang="ko-KR" sz="120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도서 데이터는 프로그램 내 구조체 변수에 저장됨</a:t>
            </a:r>
            <a:endParaRPr lang="en-US" altLang="ko-KR" sz="120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문제점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새로운 데이터가 생길 때마다 프로그램을 수정한 후 다시 </a:t>
            </a:r>
            <a:r>
              <a:rPr lang="ko-KR" altLang="en-US" sz="1200" dirty="0" err="1" smtClean="0"/>
              <a:t>컴파일해야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함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33252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1-17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도서 검색 프로그램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58" y="2708920"/>
            <a:ext cx="4728839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데이터를 프로그램 내부에 저장하는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0627"/>
            <a:ext cx="8064896" cy="5472608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1] </a:t>
            </a:r>
            <a:r>
              <a:rPr lang="ko-KR" altLang="en-US" dirty="0" smtClean="0">
                <a:solidFill>
                  <a:srgbClr val="0070C0"/>
                </a:solidFill>
              </a:rPr>
              <a:t>소스코드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2519" y="1052736"/>
            <a:ext cx="5832648" cy="5661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/* BOOK </a:t>
            </a:r>
            <a:r>
              <a:rPr lang="ko-KR" altLang="en-US" sz="1200" dirty="0">
                <a:latin typeface="+mn-ea"/>
                <a:ea typeface="+mn-ea"/>
              </a:rPr>
              <a:t>데이터 구조 정의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typedef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struct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 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bookid</a:t>
            </a:r>
            <a:r>
              <a:rPr lang="en-US" altLang="ko-KR" sz="1200" dirty="0">
                <a:latin typeface="+mn-ea"/>
                <a:ea typeface="+mn-ea"/>
              </a:rPr>
              <a:t>[5];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char </a:t>
            </a:r>
            <a:r>
              <a:rPr lang="en-US" altLang="ko-KR" sz="1200" dirty="0" err="1">
                <a:latin typeface="+mn-ea"/>
                <a:ea typeface="+mn-ea"/>
              </a:rPr>
              <a:t>bookname</a:t>
            </a:r>
            <a:r>
              <a:rPr lang="en-US" altLang="ko-KR" sz="1200" dirty="0">
                <a:latin typeface="+mn-ea"/>
                <a:ea typeface="+mn-ea"/>
              </a:rPr>
              <a:t>[20];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char </a:t>
            </a:r>
            <a:r>
              <a:rPr lang="en-US" altLang="ko-KR" sz="1200" dirty="0">
                <a:latin typeface="+mn-ea"/>
                <a:ea typeface="+mn-ea"/>
              </a:rPr>
              <a:t>publisher[20];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price;</a:t>
            </a:r>
          </a:p>
          <a:p>
            <a:r>
              <a:rPr lang="en-US" altLang="ko-KR" sz="1200" dirty="0">
                <a:latin typeface="+mn-ea"/>
                <a:ea typeface="+mn-ea"/>
              </a:rPr>
              <a:t>} BOOK;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main</a:t>
            </a:r>
            <a:r>
              <a:rPr lang="en-US" altLang="ko-KR" sz="1200" dirty="0" smtClean="0">
                <a:latin typeface="+mn-ea"/>
                <a:ea typeface="+mn-ea"/>
              </a:rPr>
              <a:t>() {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     BOOK </a:t>
            </a:r>
            <a:r>
              <a:rPr lang="en-US" altLang="ko-KR" sz="1200" dirty="0">
                <a:latin typeface="+mn-ea"/>
                <a:ea typeface="+mn-ea"/>
              </a:rPr>
              <a:t>BOOKS[10];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>
                <a:latin typeface="+mn-ea"/>
                <a:ea typeface="+mn-ea"/>
              </a:rPr>
              <a:t>구조체 배열 변수에 데이터 저장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/* </a:t>
            </a:r>
            <a:r>
              <a:rPr lang="ko-KR" altLang="en-US" sz="1200" dirty="0">
                <a:latin typeface="+mn-ea"/>
                <a:ea typeface="+mn-ea"/>
              </a:rPr>
              <a:t>첫 번째 도서 저장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BOOKS[1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err="1">
                <a:latin typeface="+mn-ea"/>
                <a:ea typeface="+mn-ea"/>
              </a:rPr>
              <a:t>bookid</a:t>
            </a:r>
            <a:r>
              <a:rPr lang="en-US" altLang="ko-KR" sz="1200" dirty="0">
                <a:latin typeface="+mn-ea"/>
                <a:ea typeface="+mn-ea"/>
              </a:rPr>
              <a:t>=1;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(BOOKS[1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err="1">
                <a:latin typeface="+mn-ea"/>
                <a:ea typeface="+mn-ea"/>
              </a:rPr>
              <a:t>bookname</a:t>
            </a:r>
            <a:r>
              <a:rPr lang="en-US" altLang="ko-KR" sz="1200" dirty="0">
                <a:latin typeface="+mn-ea"/>
                <a:ea typeface="+mn-ea"/>
              </a:rPr>
              <a:t>, "</a:t>
            </a:r>
            <a:r>
              <a:rPr lang="ko-KR" altLang="en-US" sz="1200" dirty="0">
                <a:latin typeface="+mn-ea"/>
                <a:ea typeface="+mn-ea"/>
              </a:rPr>
              <a:t>축구의 역사</a:t>
            </a:r>
            <a:r>
              <a:rPr lang="en-US" altLang="ko-KR" sz="1200" dirty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(BOOKS[1</a:t>
            </a:r>
            <a:r>
              <a:rPr lang="en-US" altLang="ko-KR" sz="1200" dirty="0">
                <a:latin typeface="+mn-ea"/>
                <a:ea typeface="+mn-ea"/>
              </a:rPr>
              <a:t>].publisher, "</a:t>
            </a:r>
            <a:r>
              <a:rPr lang="ko-KR" altLang="en-US" sz="1200" dirty="0" err="1">
                <a:latin typeface="+mn-ea"/>
                <a:ea typeface="+mn-ea"/>
              </a:rPr>
              <a:t>굿스포츠</a:t>
            </a:r>
            <a:r>
              <a:rPr lang="en-US" altLang="ko-KR" sz="1200" dirty="0" smtClean="0">
                <a:latin typeface="+mn-ea"/>
                <a:ea typeface="+mn-ea"/>
              </a:rPr>
              <a:t>"); 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   BOOKS[1</a:t>
            </a:r>
            <a:r>
              <a:rPr lang="en-US" altLang="ko-KR" sz="1200" dirty="0">
                <a:latin typeface="+mn-ea"/>
                <a:ea typeface="+mn-ea"/>
              </a:rPr>
              <a:t>].price=7000;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   /* </a:t>
            </a:r>
            <a:r>
              <a:rPr lang="ko-KR" altLang="en-US" sz="1200" dirty="0">
                <a:latin typeface="+mn-ea"/>
                <a:ea typeface="+mn-ea"/>
              </a:rPr>
              <a:t>두 번째 도서 저장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BOOKS[2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err="1">
                <a:latin typeface="+mn-ea"/>
                <a:ea typeface="+mn-ea"/>
              </a:rPr>
              <a:t>bookid</a:t>
            </a:r>
            <a:r>
              <a:rPr lang="en-US" altLang="ko-KR" sz="1200" dirty="0">
                <a:latin typeface="+mn-ea"/>
                <a:ea typeface="+mn-ea"/>
              </a:rPr>
              <a:t>=2;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(BOOKS[2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err="1">
                <a:latin typeface="+mn-ea"/>
                <a:ea typeface="+mn-ea"/>
              </a:rPr>
              <a:t>bookname</a:t>
            </a:r>
            <a:r>
              <a:rPr lang="en-US" altLang="ko-KR" sz="1200" dirty="0">
                <a:latin typeface="+mn-ea"/>
                <a:ea typeface="+mn-ea"/>
              </a:rPr>
              <a:t>, "</a:t>
            </a:r>
            <a:r>
              <a:rPr lang="ko-KR" altLang="en-US" sz="1200" dirty="0">
                <a:latin typeface="+mn-ea"/>
                <a:ea typeface="+mn-ea"/>
              </a:rPr>
              <a:t>축구 아는 여자</a:t>
            </a:r>
            <a:r>
              <a:rPr lang="en-US" altLang="ko-KR" sz="1200" dirty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(BOOKS[2</a:t>
            </a:r>
            <a:r>
              <a:rPr lang="en-US" altLang="ko-KR" sz="1200" dirty="0">
                <a:latin typeface="+mn-ea"/>
                <a:ea typeface="+mn-ea"/>
              </a:rPr>
              <a:t>].publisher, "</a:t>
            </a:r>
            <a:r>
              <a:rPr lang="ko-KR" altLang="en-US" sz="1200" dirty="0" err="1">
                <a:latin typeface="+mn-ea"/>
                <a:ea typeface="+mn-ea"/>
              </a:rPr>
              <a:t>나무수</a:t>
            </a:r>
            <a:r>
              <a:rPr lang="en-US" altLang="ko-KR" sz="1200" dirty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BOOKS[2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smtClean="0">
                <a:latin typeface="+mn-ea"/>
                <a:ea typeface="+mn-ea"/>
              </a:rPr>
              <a:t>price=13000;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>
                <a:latin typeface="+mn-ea"/>
                <a:ea typeface="+mn-ea"/>
              </a:rPr>
              <a:t>나머지 다른 도서 저장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생략</a:t>
            </a:r>
            <a:r>
              <a:rPr lang="en-US" altLang="ko-KR" sz="1200" dirty="0">
                <a:latin typeface="+mn-ea"/>
                <a:ea typeface="+mn-ea"/>
              </a:rPr>
              <a:t>) */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.....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>
                <a:latin typeface="+mn-ea"/>
                <a:ea typeface="+mn-ea"/>
              </a:rPr>
              <a:t>모든 도서보기 프로그램 호출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search_all</a:t>
            </a:r>
            <a:r>
              <a:rPr lang="en-US" altLang="ko-KR" sz="1200" dirty="0">
                <a:latin typeface="+mn-ea"/>
                <a:ea typeface="+mn-ea"/>
              </a:rPr>
              <a:t>();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.....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}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/>
              <a:t>데이터베이스의 유형을 알아보고 개념 및 특징을 이해한다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데이터베이스 시스템을 중심으로 한 정보 시스템의 발전 과정을 알아본다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프로그램과 데이터가 컴퓨터에 어떻게 저장되는지 이해한다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데이터베이스 시스템의 구성요소를 알아본다</a:t>
            </a:r>
            <a:r>
              <a:rPr lang="en-US" altLang="ko-KR" sz="1600" dirty="0"/>
              <a:t>.</a:t>
            </a:r>
            <a:endParaRPr lang="en-US" altLang="ko-KR" sz="16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파일 시스템을 사용하는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2]</a:t>
            </a:r>
          </a:p>
          <a:p>
            <a:pPr>
              <a:buNone/>
            </a:pPr>
            <a:endParaRPr lang="en-US" altLang="ko-KR" sz="800" dirty="0" smtClean="0">
              <a:solidFill>
                <a:srgbClr val="FF0000"/>
              </a:solidFill>
            </a:endParaRPr>
          </a:p>
          <a:p>
            <a:pPr indent="-165100" algn="just">
              <a:buFont typeface="Arial" pitchFamily="34" charset="0"/>
              <a:buChar char="•"/>
            </a:pPr>
            <a:r>
              <a:rPr lang="en-US" altLang="ko-KR" sz="1200" dirty="0" smtClean="0"/>
              <a:t>BOOK </a:t>
            </a:r>
            <a:r>
              <a:rPr lang="ko-KR" altLang="en-US" sz="1200" dirty="0" smtClean="0"/>
              <a:t>데이터 구조를 먼저 선언하고 </a:t>
            </a:r>
            <a:r>
              <a:rPr lang="en-US" altLang="ko-KR" sz="1200" dirty="0" smtClean="0"/>
              <a:t>main( ) </a:t>
            </a:r>
            <a:r>
              <a:rPr lang="ko-KR" altLang="en-US" sz="1200" dirty="0" smtClean="0"/>
              <a:t>프로그램에서 파일로부터 데이터를 불러와 구조체 배열 변수 </a:t>
            </a:r>
            <a:r>
              <a:rPr lang="en-US" altLang="ko-KR" sz="1200" dirty="0" smtClean="0"/>
              <a:t>BOOKS[ ]</a:t>
            </a:r>
            <a:r>
              <a:rPr lang="ko-KR" altLang="en-US" sz="1200" dirty="0" smtClean="0"/>
              <a:t>에 저장</a:t>
            </a:r>
            <a:endParaRPr lang="en-US" altLang="ko-KR" sz="120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dirty="0" smtClean="0"/>
              <a:t>새로운 데이터가 추가되어도 프로그램을 수정할 필요 없음</a:t>
            </a:r>
            <a:endParaRPr lang="en-US" altLang="ko-KR" sz="120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문제점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같은 파일을 두 개의 프로그램이 공유하는 것이 운영체제의 도움 없이 불가능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152341"/>
            <a:ext cx="1406617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1-18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도서 검색 프로그램에서 도서를 등록하는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122" name="Picture 2" descr="C:\Documents and Settings\Administrator\바탕 화면\DB_개론과_실습_강의교안_제작\04. 캡처 이미지\1장 이미지\ch01_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996952"/>
            <a:ext cx="4536504" cy="2961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파일 시스템을 사용하는 방법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064896" cy="4975098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2] </a:t>
            </a:r>
            <a:r>
              <a:rPr lang="ko-KR" altLang="en-US" dirty="0" smtClean="0">
                <a:solidFill>
                  <a:srgbClr val="0070C0"/>
                </a:solidFill>
              </a:rPr>
              <a:t>소스코드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1124744"/>
            <a:ext cx="5832648" cy="5661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/* BOOK </a:t>
            </a:r>
            <a:r>
              <a:rPr lang="ko-KR" altLang="en-US" sz="1200" dirty="0" smtClean="0">
                <a:latin typeface="+mn-ea"/>
                <a:ea typeface="+mn-ea"/>
              </a:rPr>
              <a:t>데이터 구조 정의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typedef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struct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     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bookid</a:t>
            </a:r>
            <a:r>
              <a:rPr lang="en-US" altLang="ko-KR" sz="1200" dirty="0" smtClean="0">
                <a:latin typeface="+mn-ea"/>
                <a:ea typeface="+mn-ea"/>
              </a:rPr>
              <a:t>[5];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char </a:t>
            </a:r>
            <a:r>
              <a:rPr lang="en-US" altLang="ko-KR" sz="1200" dirty="0" err="1" smtClean="0">
                <a:latin typeface="+mn-ea"/>
                <a:ea typeface="+mn-ea"/>
              </a:rPr>
              <a:t>bookname</a:t>
            </a:r>
            <a:r>
              <a:rPr lang="en-US" altLang="ko-KR" sz="1200" dirty="0" smtClean="0">
                <a:latin typeface="+mn-ea"/>
                <a:ea typeface="+mn-ea"/>
              </a:rPr>
              <a:t>[20];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char publisher[20];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price;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} BOOK;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main( 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BOOK BOOKS[10];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=1;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/* </a:t>
            </a:r>
            <a:r>
              <a:rPr lang="ko-KR" altLang="en-US" sz="1200" dirty="0" smtClean="0">
                <a:latin typeface="+mn-ea"/>
                <a:ea typeface="+mn-ea"/>
              </a:rPr>
              <a:t>도서 입력 함수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insert( 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/* </a:t>
            </a:r>
            <a:r>
              <a:rPr lang="ko-KR" altLang="en-US" sz="1200" dirty="0" smtClean="0">
                <a:latin typeface="+mn-ea"/>
                <a:ea typeface="+mn-ea"/>
              </a:rPr>
              <a:t>파일에 저장된 데이터를 배열 </a:t>
            </a:r>
            <a:r>
              <a:rPr lang="en-US" altLang="ko-KR" sz="1200" dirty="0" smtClean="0">
                <a:latin typeface="+mn-ea"/>
                <a:ea typeface="+mn-ea"/>
              </a:rPr>
              <a:t>BOOKS[ ]</a:t>
            </a:r>
            <a:r>
              <a:rPr lang="ko-KR" altLang="en-US" sz="1200" dirty="0" smtClean="0">
                <a:latin typeface="+mn-ea"/>
                <a:ea typeface="+mn-ea"/>
              </a:rPr>
              <a:t>에 저장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</a:t>
            </a:r>
            <a:r>
              <a:rPr lang="en-US" altLang="ko-KR" sz="1200" dirty="0" err="1" smtClean="0">
                <a:latin typeface="+mn-ea"/>
                <a:ea typeface="+mn-ea"/>
              </a:rPr>
              <a:t>fp</a:t>
            </a:r>
            <a:r>
              <a:rPr lang="en-US" altLang="ko-KR" sz="1200" dirty="0" smtClean="0">
                <a:latin typeface="+mn-ea"/>
                <a:ea typeface="+mn-ea"/>
              </a:rPr>
              <a:t>=</a:t>
            </a:r>
            <a:r>
              <a:rPr lang="en-US" altLang="ko-KR" sz="1200" dirty="0" err="1" smtClean="0">
                <a:latin typeface="+mn-ea"/>
                <a:ea typeface="+mn-ea"/>
              </a:rPr>
              <a:t>fopen</a:t>
            </a:r>
            <a:r>
              <a:rPr lang="en-US" altLang="ko-KR" sz="1200" dirty="0" smtClean="0">
                <a:latin typeface="+mn-ea"/>
                <a:ea typeface="+mn-ea"/>
              </a:rPr>
              <a:t>("book.</a:t>
            </a:r>
            <a:r>
              <a:rPr lang="en-US" altLang="ko-KR" sz="1200" dirty="0" err="1" smtClean="0">
                <a:latin typeface="+mn-ea"/>
                <a:ea typeface="+mn-ea"/>
              </a:rPr>
              <a:t>dat</a:t>
            </a:r>
            <a:r>
              <a:rPr lang="en-US" altLang="ko-KR" sz="1200" dirty="0" smtClean="0">
                <a:latin typeface="+mn-ea"/>
                <a:ea typeface="+mn-ea"/>
              </a:rPr>
              <a:t>","</a:t>
            </a:r>
            <a:r>
              <a:rPr lang="en-US" altLang="ko-KR" sz="1200" dirty="0" err="1" smtClean="0">
                <a:latin typeface="+mn-ea"/>
                <a:ea typeface="+mn-ea"/>
              </a:rPr>
              <a:t>rb</a:t>
            </a:r>
            <a:r>
              <a:rPr lang="en-US" altLang="ko-KR" sz="1200" dirty="0" smtClean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</a:t>
            </a:r>
            <a:r>
              <a:rPr lang="en-US" altLang="ko-KR" sz="1200" dirty="0" err="1" smtClean="0">
                <a:latin typeface="+mn-ea"/>
                <a:ea typeface="+mn-ea"/>
              </a:rPr>
              <a:t>bp</a:t>
            </a:r>
            <a:r>
              <a:rPr lang="en-US" altLang="ko-KR" sz="1200" dirty="0" smtClean="0">
                <a:latin typeface="+mn-ea"/>
                <a:ea typeface="+mn-ea"/>
              </a:rPr>
              <a:t>=(BOOK *)</a:t>
            </a:r>
            <a:r>
              <a:rPr lang="en-US" altLang="ko-KR" sz="1200" dirty="0" err="1" smtClean="0">
                <a:latin typeface="+mn-ea"/>
                <a:ea typeface="+mn-ea"/>
              </a:rPr>
              <a:t>calloc</a:t>
            </a:r>
            <a:r>
              <a:rPr lang="en-US" altLang="ko-KR" sz="1200" dirty="0" smtClean="0">
                <a:latin typeface="+mn-ea"/>
                <a:ea typeface="+mn-ea"/>
              </a:rPr>
              <a:t>(1,sizeof(BOOK));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/* </a:t>
            </a:r>
            <a:r>
              <a:rPr lang="ko-KR" altLang="en-US" sz="1200" dirty="0" smtClean="0">
                <a:latin typeface="+mn-ea"/>
                <a:ea typeface="+mn-ea"/>
              </a:rPr>
              <a:t>파일에서 책을 읽는다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while(</a:t>
            </a:r>
            <a:r>
              <a:rPr lang="en-US" altLang="ko-KR" sz="1200" dirty="0" err="1" smtClean="0">
                <a:latin typeface="+mn-ea"/>
                <a:ea typeface="+mn-ea"/>
              </a:rPr>
              <a:t>fread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 err="1" smtClean="0">
                <a:latin typeface="+mn-ea"/>
                <a:ea typeface="+mn-ea"/>
              </a:rPr>
              <a:t>bp,sizeof</a:t>
            </a:r>
            <a:r>
              <a:rPr lang="en-US" altLang="ko-KR" sz="1200" dirty="0" smtClean="0">
                <a:latin typeface="+mn-ea"/>
                <a:ea typeface="+mn-ea"/>
              </a:rPr>
              <a:t>(BOOK),1,fp) != 0)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BOOKS[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].</a:t>
            </a:r>
            <a:r>
              <a:rPr lang="en-US" altLang="ko-KR" sz="1200" dirty="0" err="1" smtClean="0">
                <a:latin typeface="+mn-ea"/>
                <a:ea typeface="+mn-ea"/>
              </a:rPr>
              <a:t>bookid</a:t>
            </a:r>
            <a:r>
              <a:rPr lang="en-US" altLang="ko-KR" sz="1200" dirty="0" smtClean="0">
                <a:latin typeface="+mn-ea"/>
                <a:ea typeface="+mn-ea"/>
              </a:rPr>
              <a:t> =</a:t>
            </a:r>
            <a:r>
              <a:rPr lang="en-US" altLang="ko-KR" sz="1200" dirty="0" err="1" smtClean="0">
                <a:latin typeface="+mn-ea"/>
                <a:ea typeface="+mn-ea"/>
              </a:rPr>
              <a:t>bp</a:t>
            </a:r>
            <a:r>
              <a:rPr lang="en-US" altLang="ko-KR" sz="1200" dirty="0" smtClean="0">
                <a:latin typeface="+mn-ea"/>
                <a:ea typeface="+mn-ea"/>
              </a:rPr>
              <a:t>-&gt;</a:t>
            </a:r>
            <a:r>
              <a:rPr lang="en-US" altLang="ko-KR" sz="1200" dirty="0" err="1" smtClean="0">
                <a:latin typeface="+mn-ea"/>
                <a:ea typeface="+mn-ea"/>
              </a:rPr>
              <a:t>bookid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].</a:t>
            </a:r>
            <a:r>
              <a:rPr lang="en-US" altLang="ko-KR" sz="1200" dirty="0" err="1" smtClean="0">
                <a:latin typeface="+mn-ea"/>
                <a:ea typeface="+mn-ea"/>
              </a:rPr>
              <a:t>bookname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en-US" altLang="ko-KR" sz="1200" dirty="0" err="1" smtClean="0">
                <a:latin typeface="+mn-ea"/>
                <a:ea typeface="+mn-ea"/>
              </a:rPr>
              <a:t>bp</a:t>
            </a:r>
            <a:r>
              <a:rPr lang="en-US" altLang="ko-KR" sz="1200" dirty="0" smtClean="0">
                <a:latin typeface="+mn-ea"/>
                <a:ea typeface="+mn-ea"/>
              </a:rPr>
              <a:t> -&gt;</a:t>
            </a:r>
            <a:r>
              <a:rPr lang="en-US" altLang="ko-KR" sz="1200" dirty="0" err="1" smtClean="0">
                <a:latin typeface="+mn-ea"/>
                <a:ea typeface="+mn-ea"/>
              </a:rPr>
              <a:t>bookname</a:t>
            </a:r>
            <a:r>
              <a:rPr lang="en-US" altLang="ko-KR" sz="12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err="1" smtClean="0">
                <a:latin typeface="+mn-ea"/>
                <a:ea typeface="+mn-ea"/>
              </a:rPr>
              <a:t>strcpy</a:t>
            </a:r>
            <a:r>
              <a:rPr lang="en-US" altLang="ko-KR" sz="1200" dirty="0" smtClean="0">
                <a:latin typeface="+mn-ea"/>
                <a:ea typeface="+mn-ea"/>
              </a:rPr>
              <a:t>(BOOKS[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].publisher, </a:t>
            </a:r>
            <a:r>
              <a:rPr lang="en-US" altLang="ko-KR" sz="1200" dirty="0" err="1" smtClean="0">
                <a:latin typeface="+mn-ea"/>
                <a:ea typeface="+mn-ea"/>
              </a:rPr>
              <a:t>bp</a:t>
            </a:r>
            <a:r>
              <a:rPr lang="en-US" altLang="ko-KR" sz="1200" dirty="0" smtClean="0">
                <a:latin typeface="+mn-ea"/>
                <a:ea typeface="+mn-ea"/>
              </a:rPr>
              <a:t> -&gt;publisher);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BOOKS[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].price =</a:t>
            </a:r>
            <a:r>
              <a:rPr lang="en-US" altLang="ko-KR" sz="1200" dirty="0" err="1" smtClean="0">
                <a:latin typeface="+mn-ea"/>
                <a:ea typeface="+mn-ea"/>
              </a:rPr>
              <a:t>bp</a:t>
            </a:r>
            <a:r>
              <a:rPr lang="en-US" altLang="ko-KR" sz="1200" dirty="0" smtClean="0">
                <a:latin typeface="+mn-ea"/>
                <a:ea typeface="+mn-ea"/>
              </a:rPr>
              <a:t> -&gt;price;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++;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 }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/* </a:t>
            </a:r>
            <a:r>
              <a:rPr lang="ko-KR" altLang="en-US" sz="1200" dirty="0" smtClean="0">
                <a:latin typeface="+mn-ea"/>
                <a:ea typeface="+mn-ea"/>
              </a:rPr>
              <a:t>모든 도서보기 프로그램 호출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         </a:t>
            </a:r>
            <a:r>
              <a:rPr lang="en-US" altLang="ko-KR" sz="1200" dirty="0" err="1" smtClean="0">
                <a:latin typeface="+mn-ea"/>
                <a:ea typeface="+mn-ea"/>
              </a:rPr>
              <a:t>search_all</a:t>
            </a:r>
            <a:r>
              <a:rPr lang="en-US" altLang="ko-KR" sz="1200" dirty="0" smtClean="0">
                <a:latin typeface="+mn-ea"/>
                <a:ea typeface="+mn-ea"/>
              </a:rPr>
              <a:t>( 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.....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DBMS</a:t>
            </a:r>
            <a:r>
              <a:rPr lang="ko-KR" altLang="en-US" dirty="0" smtClean="0"/>
              <a:t>를 사용하는 방법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3]</a:t>
            </a:r>
          </a:p>
          <a:p>
            <a:pPr>
              <a:buNone/>
            </a:pPr>
            <a:endParaRPr lang="en-US" altLang="ko-KR" sz="800" dirty="0" smtClean="0">
              <a:solidFill>
                <a:srgbClr val="FF0000"/>
              </a:solidFill>
            </a:endParaRP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데이터 정의와 데이터 값을 </a:t>
            </a:r>
            <a:r>
              <a:rPr lang="en-US" altLang="ko-KR" sz="1200" dirty="0" smtClean="0"/>
              <a:t>DBMS</a:t>
            </a:r>
            <a:r>
              <a:rPr lang="ko-KR" altLang="en-US" sz="1200" dirty="0" smtClean="0"/>
              <a:t>가 관리</a:t>
            </a:r>
            <a:endParaRPr lang="en-US" altLang="ko-KR" sz="1200" dirty="0" smtClean="0"/>
          </a:p>
          <a:p>
            <a:pPr indent="-165100">
              <a:buFont typeface="Arial" pitchFamily="34" charset="0"/>
              <a:buChar char="•"/>
            </a:pPr>
            <a:r>
              <a:rPr lang="en-US" altLang="ko-KR" sz="1200" dirty="0" smtClean="0"/>
              <a:t>DBMS</a:t>
            </a:r>
            <a:r>
              <a:rPr lang="ko-KR" altLang="en-US" sz="1200" dirty="0" smtClean="0"/>
              <a:t>는 데이터 정의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 변경 등의 작업을 할 수 있는 별도의 프로그램을 갖고 있음</a:t>
            </a:r>
            <a:endParaRPr lang="en-US" altLang="ko-KR" sz="120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프로그램에 데이터 정의나 데이터 값을 포함하지 않기 때문에 데이터 구조가 바뀌어도 다시 </a:t>
            </a:r>
            <a:r>
              <a:rPr lang="ko-KR" altLang="en-US" sz="1200" dirty="0" err="1" smtClean="0"/>
              <a:t>컴파일할</a:t>
            </a:r>
            <a:r>
              <a:rPr lang="ko-KR" altLang="en-US" sz="1200" dirty="0" smtClean="0"/>
              <a:t> 필요가 없음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1-19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S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QL Developer)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데이터베이스 관리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6"/>
            <a:ext cx="4527758" cy="3435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DBMS</a:t>
            </a:r>
            <a:r>
              <a:rPr lang="ko-KR" altLang="en-US" dirty="0" smtClean="0"/>
              <a:t>를 사용하는 방법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88740"/>
            <a:ext cx="8064896" cy="5472608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3] </a:t>
            </a:r>
            <a:r>
              <a:rPr lang="ko-KR" altLang="en-US" dirty="0" smtClean="0">
                <a:solidFill>
                  <a:srgbClr val="0070C0"/>
                </a:solidFill>
              </a:rPr>
              <a:t>소스코드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1196753"/>
            <a:ext cx="5832648" cy="52565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main( 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/* </a:t>
            </a:r>
            <a:r>
              <a:rPr lang="ko-KR" altLang="en-US" sz="1200" dirty="0" smtClean="0">
                <a:latin typeface="+mn-ea"/>
                <a:ea typeface="+mn-ea"/>
              </a:rPr>
              <a:t>반환된 행의 수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num_ret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	/* DBMS</a:t>
            </a:r>
            <a:r>
              <a:rPr lang="ko-KR" altLang="en-US" sz="1200" dirty="0" smtClean="0">
                <a:latin typeface="+mn-ea"/>
                <a:ea typeface="+mn-ea"/>
              </a:rPr>
              <a:t>에 접속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EXEC SQL CONNECT :username IDENTIFIED BY :password;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	/* SQL </a:t>
            </a:r>
            <a:r>
              <a:rPr lang="ko-KR" altLang="en-US" sz="1200" dirty="0" smtClean="0">
                <a:latin typeface="+mn-ea"/>
                <a:ea typeface="+mn-ea"/>
              </a:rPr>
              <a:t>문 실행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EXEC SQL DECLARE c1 CURSOR FOR</a:t>
            </a: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   	        SELECT </a:t>
            </a:r>
            <a:r>
              <a:rPr lang="en-US" altLang="ko-KR" sz="1200" dirty="0" err="1" smtClean="0">
                <a:latin typeface="+mn-ea"/>
                <a:ea typeface="+mn-ea"/>
              </a:rPr>
              <a:t>bookname</a:t>
            </a:r>
            <a:r>
              <a:rPr lang="en-US" altLang="ko-KR" sz="1200" dirty="0" smtClean="0">
                <a:latin typeface="+mn-ea"/>
                <a:ea typeface="+mn-ea"/>
              </a:rPr>
              <a:t>, publisher, price FROM BOOK;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EXEC SQL OPEN c1;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	/* </a:t>
            </a:r>
            <a:r>
              <a:rPr lang="ko-KR" altLang="en-US" sz="1200" dirty="0" smtClean="0">
                <a:latin typeface="+mn-ea"/>
                <a:ea typeface="+mn-ea"/>
              </a:rPr>
              <a:t>모든 도서보기 프로그램 호출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err="1" smtClean="0">
                <a:latin typeface="+mn-ea"/>
                <a:ea typeface="+mn-ea"/>
              </a:rPr>
              <a:t>search_all</a:t>
            </a:r>
            <a:r>
              <a:rPr lang="en-US" altLang="ko-KR" sz="1200" dirty="0" smtClean="0">
                <a:latin typeface="+mn-ea"/>
                <a:ea typeface="+mn-ea"/>
              </a:rPr>
              <a:t>( 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	/* SQL </a:t>
            </a:r>
            <a:r>
              <a:rPr lang="ko-KR" altLang="en-US" sz="1200" dirty="0" smtClean="0">
                <a:latin typeface="+mn-ea"/>
                <a:ea typeface="+mn-ea"/>
              </a:rPr>
              <a:t>문 실행 결과 출력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for (;;) 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        EXEC SQL FETCH c1 INTO :</a:t>
            </a:r>
            <a:r>
              <a:rPr lang="en-US" altLang="ko-KR" sz="1200" dirty="0" err="1" smtClean="0">
                <a:latin typeface="+mn-ea"/>
                <a:ea typeface="+mn-ea"/>
              </a:rPr>
              <a:t>BOOK_rec</a:t>
            </a:r>
            <a:r>
              <a:rPr lang="en-US" altLang="ko-KR" sz="1200" dirty="0" smtClean="0">
                <a:latin typeface="+mn-ea"/>
                <a:ea typeface="+mn-ea"/>
              </a:rPr>
              <a:t>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        </a:t>
            </a:r>
            <a:r>
              <a:rPr lang="en-US" altLang="ko-KR" sz="1200" dirty="0" err="1" smtClean="0">
                <a:latin typeface="+mn-ea"/>
                <a:ea typeface="+mn-ea"/>
              </a:rPr>
              <a:t>print_rows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 err="1" smtClean="0">
                <a:latin typeface="+mn-ea"/>
                <a:ea typeface="+mn-ea"/>
              </a:rPr>
              <a:t>num_ret</a:t>
            </a:r>
            <a:r>
              <a:rPr lang="en-US" altLang="ko-KR" sz="1200" dirty="0" smtClean="0">
                <a:latin typeface="+mn-ea"/>
                <a:ea typeface="+mn-ea"/>
              </a:rPr>
              <a:t>);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}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EXEC SQL CLOSE c1;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	/* </a:t>
            </a:r>
            <a:r>
              <a:rPr lang="ko-KR" altLang="en-US" sz="1200" dirty="0" smtClean="0">
                <a:latin typeface="+mn-ea"/>
                <a:ea typeface="+mn-ea"/>
              </a:rPr>
              <a:t>접속 해제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	EXEC SQL COMMIT WORK RELEASE;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마당서점 데이터의 저장 방법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1] </a:t>
            </a:r>
            <a:endParaRPr lang="en-US" altLang="ko-KR" b="0" dirty="0" smtClean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3968" y="1728852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marR="0" indent="-18097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 smtClean="0">
              <a:latin typeface="+mn-ea"/>
              <a:ea typeface="+mn-ea"/>
            </a:endParaRPr>
          </a:p>
          <a:p>
            <a:pPr marL="180975" marR="0" indent="-180975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프로그램에 데이터 정의와 데이터 값을 모두 포함하는 방식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R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975" marR="0" indent="-180975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프로그램에 </a:t>
            </a:r>
            <a:r>
              <a:rPr lang="en-US" altLang="ko-KR" sz="1400" dirty="0" smtClean="0">
                <a:latin typeface="+mn-ea"/>
                <a:ea typeface="+mn-ea"/>
              </a:rPr>
              <a:t>BOOK </a:t>
            </a:r>
            <a:r>
              <a:rPr lang="ko-KR" altLang="en-US" sz="1400" dirty="0" smtClean="0">
                <a:latin typeface="+mn-ea"/>
                <a:ea typeface="+mn-ea"/>
              </a:rPr>
              <a:t>데이터 구조를 정의하고 데이터 값도 직접 변수에 저장함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975" marR="0" indent="-180975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975" marR="0" indent="-180975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데이터 구조 혹은 데이터 값이 바뀌면 프로그램을 다시 </a:t>
            </a:r>
            <a:r>
              <a:rPr lang="ko-KR" altLang="en-US" sz="1400" dirty="0" err="1" smtClean="0">
                <a:latin typeface="+mn-ea"/>
                <a:ea typeface="+mn-ea"/>
              </a:rPr>
              <a:t>컴파일해야</a:t>
            </a:r>
            <a:r>
              <a:rPr lang="ko-KR" altLang="en-US" sz="1400" dirty="0" smtClean="0">
                <a:latin typeface="+mn-ea"/>
                <a:ea typeface="+mn-ea"/>
              </a:rPr>
              <a:t> 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975" marR="0" indent="-18097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700808"/>
            <a:ext cx="3528392" cy="27337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 Book </a:t>
            </a:r>
            <a:r>
              <a:rPr lang="ko-KR" altLang="en-US" sz="1200" dirty="0" smtClean="0"/>
              <a:t>데이터 타입 선언</a:t>
            </a:r>
            <a:r>
              <a:rPr lang="en-US" altLang="ko-KR" sz="1200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프로그램 내에서 </a:t>
            </a: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      BOOKS[ ] </a:t>
            </a:r>
            <a:r>
              <a:rPr lang="ko-KR" altLang="en-US" sz="1200" dirty="0" smtClean="0"/>
              <a:t>배열에 데이터 저장</a:t>
            </a:r>
            <a:r>
              <a:rPr lang="en-US" altLang="ko-KR" sz="1200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검색 및 데이터 변경 프로그램 수행</a:t>
            </a:r>
            <a:r>
              <a:rPr lang="en-US" altLang="ko-KR" sz="1200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19672" y="3254711"/>
            <a:ext cx="2195459" cy="5343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ea"/>
              </a:rPr>
              <a:t>BOOK </a:t>
            </a:r>
            <a:r>
              <a:rPr kumimoji="0" lang="ko-KR" altLang="en-US" sz="1200" dirty="0" smtClean="0">
                <a:latin typeface="+mn-ea"/>
              </a:rPr>
              <a:t>데이터</a:t>
            </a:r>
            <a:endParaRPr kumimoji="0" lang="ko-KR" altLang="en-US" sz="12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38754" y="2238935"/>
            <a:ext cx="2195459" cy="2850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ea"/>
              </a:rPr>
              <a:t>BOOK </a:t>
            </a:r>
            <a:r>
              <a:rPr kumimoji="0" lang="ko-KR" altLang="en-US" sz="1200" dirty="0" smtClean="0">
                <a:latin typeface="+mn-ea"/>
              </a:rPr>
              <a:t>데이터 구조</a:t>
            </a:r>
            <a:endParaRPr kumimoji="0" lang="ko-KR" altLang="en-US" sz="1200" dirty="0">
              <a:latin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마당서점 데이터의 저장 방법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2]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44702" y="1694983"/>
            <a:ext cx="457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파일에 데이터 값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프로그램에 데이터 정의를 포함하는 방식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프로그램에 </a:t>
            </a:r>
            <a:r>
              <a:rPr lang="en-US" altLang="ko-KR" sz="1400" dirty="0" smtClean="0">
                <a:latin typeface="+mn-ea"/>
                <a:ea typeface="+mn-ea"/>
              </a:rPr>
              <a:t>BOOK </a:t>
            </a:r>
            <a:r>
              <a:rPr lang="ko-KR" altLang="en-US" sz="1400" dirty="0" smtClean="0">
                <a:latin typeface="+mn-ea"/>
                <a:ea typeface="+mn-ea"/>
              </a:rPr>
              <a:t>데이터 구조만 정의하고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데이터 값은 </a:t>
            </a:r>
            <a:r>
              <a:rPr lang="en-US" altLang="ko-KR" sz="1400" dirty="0" smtClean="0">
                <a:latin typeface="+mn-ea"/>
                <a:ea typeface="+mn-ea"/>
              </a:rPr>
              <a:t>book.dat</a:t>
            </a:r>
            <a:r>
              <a:rPr lang="ko-KR" altLang="en-US" sz="1400" dirty="0" smtClean="0">
                <a:latin typeface="+mn-ea"/>
                <a:ea typeface="+mn-ea"/>
              </a:rPr>
              <a:t>라는 파일에 저장됨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데이터 값이 바뀌면 프로그램에 변경이 없지만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데이터 구조가 바뀌면 프로그램을 다시 </a:t>
            </a:r>
            <a:r>
              <a:rPr lang="ko-KR" altLang="en-US" sz="1400" dirty="0" err="1" smtClean="0">
                <a:latin typeface="+mn-ea"/>
                <a:ea typeface="+mn-ea"/>
              </a:rPr>
              <a:t>컴파일해야</a:t>
            </a:r>
            <a:r>
              <a:rPr lang="ko-KR" altLang="en-US" sz="1400" dirty="0" smtClean="0">
                <a:latin typeface="+mn-ea"/>
                <a:ea typeface="+mn-ea"/>
              </a:rPr>
              <a:t> 함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797" y="1694983"/>
            <a:ext cx="3158123" cy="20208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/>
              <a:t>{</a:t>
            </a: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Book </a:t>
            </a:r>
            <a:r>
              <a:rPr kumimoji="0" lang="ko-KR" altLang="en-US" sz="1200" dirty="0" smtClean="0"/>
              <a:t>데이터 타입 </a:t>
            </a:r>
            <a:r>
              <a:rPr kumimoji="0" lang="ko-KR" altLang="en-US" sz="1200" dirty="0"/>
              <a:t>선언</a:t>
            </a:r>
            <a:r>
              <a:rPr kumimoji="0" lang="en-US" altLang="ko-KR" sz="1200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</a:t>
            </a:r>
            <a:endParaRPr kumimoji="0"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kumimoji="0" lang="ko-KR" altLang="en-US" sz="1200" dirty="0" smtClean="0"/>
              <a:t>파일로부터 데이터를 불러와</a:t>
            </a:r>
            <a:endParaRPr kumimoji="0"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kumimoji="0" lang="en-US" altLang="ko-KR" sz="1200" dirty="0" smtClean="0"/>
              <a:t> BOOKS[ ] </a:t>
            </a:r>
            <a:r>
              <a:rPr kumimoji="0" lang="ko-KR" altLang="en-US" sz="1200" dirty="0"/>
              <a:t>배열에 </a:t>
            </a:r>
            <a:r>
              <a:rPr kumimoji="0" lang="ko-KR" altLang="en-US" sz="1200" dirty="0" smtClean="0"/>
              <a:t>저장</a:t>
            </a:r>
            <a:r>
              <a:rPr kumimoji="0"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</a:t>
            </a:r>
            <a:r>
              <a:rPr kumimoji="0" lang="ko-KR" altLang="en-US" sz="1200" dirty="0"/>
              <a:t>검색 및 데이터 변경 프로그램 수행</a:t>
            </a:r>
            <a:r>
              <a:rPr kumimoji="0"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/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756295" y="4214346"/>
            <a:ext cx="3095625" cy="1223962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en-US" altLang="ko-KR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꺾인 연결선 17"/>
          <p:cNvCxnSpPr>
            <a:stCxn id="6" idx="3"/>
          </p:cNvCxnSpPr>
          <p:nvPr/>
        </p:nvCxnSpPr>
        <p:spPr>
          <a:xfrm flipH="1">
            <a:off x="2309962" y="2705427"/>
            <a:ext cx="1541958" cy="2114021"/>
          </a:xfrm>
          <a:prstGeom prst="bentConnector4">
            <a:avLst>
              <a:gd name="adj1" fmla="val -14825"/>
              <a:gd name="adj2" fmla="val 6024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157437" y="4819448"/>
            <a:ext cx="2305050" cy="3559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ea"/>
              </a:rPr>
              <a:t>B</a:t>
            </a:r>
            <a:r>
              <a:rPr lang="en-US" altLang="ko-KR" sz="1200" dirty="0" smtClean="0">
                <a:latin typeface="+mn-ea"/>
              </a:rPr>
              <a:t>OOK</a:t>
            </a:r>
            <a:r>
              <a:rPr kumimoji="0" lang="en-US" altLang="ko-KR" sz="1200" dirty="0" smtClean="0">
                <a:latin typeface="+mn-ea"/>
              </a:rPr>
              <a:t> </a:t>
            </a:r>
            <a:r>
              <a:rPr kumimoji="0" lang="ko-KR" altLang="en-US" sz="1200" dirty="0">
                <a:latin typeface="+mn-ea"/>
              </a:rPr>
              <a:t>데이터 </a:t>
            </a:r>
            <a:r>
              <a:rPr kumimoji="0" lang="ko-KR" altLang="en-US" sz="1200" dirty="0" smtClean="0">
                <a:latin typeface="+mn-ea"/>
              </a:rPr>
              <a:t>파일</a:t>
            </a:r>
            <a:endParaRPr kumimoji="0" lang="ko-KR" altLang="en-US" sz="1200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2613" y="2233647"/>
            <a:ext cx="2279874" cy="3074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ea"/>
              </a:rPr>
              <a:t>BOOK </a:t>
            </a:r>
            <a:r>
              <a:rPr kumimoji="0" lang="ko-KR" altLang="en-US" sz="1200" dirty="0">
                <a:latin typeface="+mn-ea"/>
              </a:rPr>
              <a:t>데이터 </a:t>
            </a:r>
            <a:r>
              <a:rPr kumimoji="0" lang="ko-KR" altLang="en-US" sz="1200" dirty="0" smtClean="0">
                <a:latin typeface="+mn-ea"/>
              </a:rPr>
              <a:t>구조</a:t>
            </a:r>
            <a:endParaRPr kumimoji="0" lang="ko-KR" altLang="en-US" sz="1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마당서점 데이터의 저장 방법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[</a:t>
            </a:r>
            <a:r>
              <a:rPr lang="ko-KR" altLang="en-US" dirty="0" smtClean="0">
                <a:solidFill>
                  <a:srgbClr val="0070C0"/>
                </a:solidFill>
              </a:rPr>
              <a:t>프로그램 </a:t>
            </a:r>
            <a:r>
              <a:rPr lang="en-US" altLang="ko-KR" dirty="0" smtClean="0">
                <a:solidFill>
                  <a:srgbClr val="0070C0"/>
                </a:solidFill>
              </a:rPr>
              <a:t>3]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27984" y="1712516"/>
            <a:ext cx="45365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400" dirty="0" smtClean="0">
                <a:latin typeface="+mn-ea"/>
                <a:ea typeface="+mn-ea"/>
              </a:rPr>
              <a:t>DBMS</a:t>
            </a:r>
            <a:r>
              <a:rPr lang="ko-KR" altLang="en-US" sz="1400" dirty="0" smtClean="0">
                <a:latin typeface="+mn-ea"/>
                <a:ea typeface="+mn-ea"/>
              </a:rPr>
              <a:t>가 데이터 정의와 데이터 값을 관리하는 방식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400" dirty="0" smtClean="0">
                <a:latin typeface="+mn-ea"/>
                <a:ea typeface="+mn-ea"/>
              </a:rPr>
              <a:t>BOOK </a:t>
            </a:r>
            <a:r>
              <a:rPr lang="ko-KR" altLang="en-US" sz="1400" dirty="0" smtClean="0">
                <a:latin typeface="+mn-ea"/>
                <a:ea typeface="+mn-ea"/>
              </a:rPr>
              <a:t>데이터 구조는 </a:t>
            </a:r>
            <a:r>
              <a:rPr lang="en-US" altLang="ko-KR" sz="1400" dirty="0" smtClean="0">
                <a:latin typeface="+mn-ea"/>
                <a:ea typeface="+mn-ea"/>
              </a:rPr>
              <a:t>DBMS</a:t>
            </a:r>
            <a:r>
              <a:rPr lang="ko-KR" altLang="en-US" sz="1400" dirty="0" smtClean="0">
                <a:latin typeface="+mn-ea"/>
                <a:ea typeface="+mn-ea"/>
              </a:rPr>
              <a:t>가 돤리하고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데이터 값은 데이터베이스에 저장됨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데이터 값이 바뀌거나 데이터 값이 바뀌어도 프로그램을 다시 </a:t>
            </a:r>
            <a:r>
              <a:rPr lang="ko-KR" altLang="en-US" sz="1400" dirty="0" err="1" smtClean="0">
                <a:latin typeface="+mn-ea"/>
                <a:ea typeface="+mn-ea"/>
              </a:rPr>
              <a:t>컴파일할</a:t>
            </a:r>
            <a:r>
              <a:rPr lang="ko-KR" altLang="en-US" sz="1400" dirty="0" smtClean="0">
                <a:latin typeface="+mn-ea"/>
                <a:ea typeface="+mn-ea"/>
              </a:rPr>
              <a:t> 필요 없음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000" marR="0" indent="-18000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1400" dirty="0"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7793" y="1700808"/>
            <a:ext cx="3504499" cy="4608512"/>
            <a:chOff x="4845684" y="1898911"/>
            <a:chExt cx="3504499" cy="4608512"/>
          </a:xfrm>
          <a:effectLst/>
        </p:grpSpPr>
        <p:sp>
          <p:nvSpPr>
            <p:cNvPr id="7" name="직사각형 6"/>
            <p:cNvSpPr/>
            <p:nvPr/>
          </p:nvSpPr>
          <p:spPr>
            <a:xfrm>
              <a:off x="4879451" y="1898911"/>
              <a:ext cx="3470732" cy="1626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 smtClean="0"/>
                <a:t>{</a:t>
              </a:r>
              <a:endParaRPr kumimoji="0" lang="en-US" altLang="ko-KR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/>
                <a:t>  </a:t>
              </a:r>
              <a:r>
                <a:rPr kumimoji="0" lang="en-US" altLang="ko-KR" sz="1200" dirty="0" smtClean="0"/>
                <a:t>/* BOOK </a:t>
              </a:r>
              <a:r>
                <a:rPr kumimoji="0" lang="ko-KR" altLang="en-US" sz="1200" dirty="0" smtClean="0"/>
                <a:t>데이터 타입 </a:t>
              </a:r>
              <a:r>
                <a:rPr kumimoji="0" lang="ko-KR" altLang="en-US" sz="1200" dirty="0"/>
                <a:t>선언 </a:t>
              </a:r>
              <a:r>
                <a:rPr kumimoji="0" lang="ko-KR" altLang="en-US" sz="1200" dirty="0" smtClean="0"/>
                <a:t>필요 없음 </a:t>
              </a:r>
              <a:r>
                <a:rPr kumimoji="0" lang="en-US" altLang="ko-KR" sz="1200" dirty="0" smtClean="0"/>
                <a:t>*/</a:t>
              </a:r>
              <a:endParaRPr kumimoji="0" lang="en-US" altLang="ko-KR" sz="12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/>
                <a:t>   SQL </a:t>
              </a:r>
              <a:r>
                <a:rPr kumimoji="0" lang="ko-KR" altLang="en-US" sz="1200" dirty="0"/>
                <a:t>문을</a:t>
              </a:r>
              <a:r>
                <a:rPr kumimoji="0" lang="en-US" altLang="ko-KR" sz="1200" dirty="0"/>
                <a:t> </a:t>
              </a:r>
              <a:r>
                <a:rPr kumimoji="0" lang="ko-KR" altLang="en-US" sz="1200" dirty="0"/>
                <a:t>실행하여 결과를 가져옴</a:t>
              </a:r>
              <a:r>
                <a:rPr kumimoji="0" lang="en-US" altLang="ko-KR" sz="1200" dirty="0"/>
                <a:t>;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/>
                <a:t>   …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/>
                <a:t>   SQL </a:t>
              </a:r>
              <a:r>
                <a:rPr kumimoji="0" lang="ko-KR" altLang="en-US" sz="1200" dirty="0"/>
                <a:t>문으로 데이터 변경 </a:t>
              </a:r>
              <a:r>
                <a:rPr kumimoji="0" lang="en-US" altLang="ko-KR" sz="1200" dirty="0"/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/>
                <a:t>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dirty="0"/>
            </a:p>
          </p:txBody>
        </p:sp>
        <p:sp>
          <p:nvSpPr>
            <p:cNvPr id="9" name="AutoShape 13"/>
            <p:cNvSpPr>
              <a:spLocks noChangeArrowheads="1"/>
            </p:cNvSpPr>
            <p:nvPr/>
          </p:nvSpPr>
          <p:spPr bwMode="auto">
            <a:xfrm>
              <a:off x="4845684" y="4692316"/>
              <a:ext cx="3470732" cy="1815107"/>
            </a:xfrm>
            <a:prstGeom prst="can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" name="꺾인 연결선 17"/>
            <p:cNvCxnSpPr>
              <a:stCxn id="7" idx="3"/>
            </p:cNvCxnSpPr>
            <p:nvPr/>
          </p:nvCxnSpPr>
          <p:spPr>
            <a:xfrm flipH="1">
              <a:off x="6663353" y="2712096"/>
              <a:ext cx="1686830" cy="3154415"/>
            </a:xfrm>
            <a:prstGeom prst="bentConnector4">
              <a:avLst>
                <a:gd name="adj1" fmla="val -13552"/>
                <a:gd name="adj2" fmla="val 28856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4845684" y="3918677"/>
              <a:ext cx="3470732" cy="5889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 smtClean="0">
                  <a:solidFill>
                    <a:schemeClr val="tx1"/>
                  </a:solidFill>
                </a:rPr>
                <a:t>DBMS</a:t>
              </a:r>
              <a:endParaRPr kumimoji="0" lang="en-US" altLang="ko-KR" sz="16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(</a:t>
              </a:r>
              <a:r>
                <a:rPr kumimoji="0" lang="en-US" altLang="ko-KR" sz="1200" b="1" dirty="0" err="1">
                  <a:solidFill>
                    <a:schemeClr val="tx1"/>
                  </a:solidFill>
                </a:rPr>
                <a:t>DataBase</a:t>
              </a:r>
              <a:r>
                <a:rPr kumimoji="0" lang="en-US" altLang="ko-KR" sz="1200" b="1" dirty="0">
                  <a:solidFill>
                    <a:schemeClr val="tx1"/>
                  </a:solidFill>
                </a:rPr>
                <a:t> Management System</a:t>
              </a:r>
              <a:r>
                <a:rPr kumimoji="0" lang="en-US" altLang="ko-KR" sz="1200" b="1" dirty="0" smtClean="0">
                  <a:solidFill>
                    <a:schemeClr val="tx1"/>
                  </a:solidFill>
                </a:rPr>
                <a:t>)</a:t>
              </a:r>
              <a:endParaRPr kumimoji="0"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09284" y="5720256"/>
              <a:ext cx="2303463" cy="57626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latin typeface="+mn-ea"/>
                </a:rPr>
                <a:t>Book </a:t>
              </a:r>
              <a:r>
                <a:rPr kumimoji="0" lang="ko-KR" altLang="en-US" sz="1200" dirty="0">
                  <a:latin typeface="+mn-ea"/>
                </a:rPr>
                <a:t>데이터 </a:t>
              </a:r>
              <a:r>
                <a:rPr kumimoji="0" lang="ko-KR" altLang="en-US" sz="1200" dirty="0" smtClean="0">
                  <a:latin typeface="+mn-ea"/>
                </a:rPr>
                <a:t>파일</a:t>
              </a:r>
              <a:endParaRPr kumimoji="0" lang="ko-KR" altLang="en-US" sz="1200" dirty="0">
                <a:latin typeface="+mn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148064" y="5266175"/>
              <a:ext cx="1872208" cy="30746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latin typeface="+mn-ea"/>
                </a:rPr>
                <a:t>Book </a:t>
              </a:r>
              <a:r>
                <a:rPr kumimoji="0" lang="ko-KR" altLang="en-US" sz="1200" dirty="0">
                  <a:latin typeface="+mn-ea"/>
                </a:rPr>
                <a:t>데이터 </a:t>
              </a:r>
              <a:r>
                <a:rPr kumimoji="0" lang="ko-KR" altLang="en-US" sz="1200" dirty="0" smtClean="0">
                  <a:latin typeface="+mn-ea"/>
                </a:rPr>
                <a:t>구조</a:t>
              </a:r>
              <a:endParaRPr kumimoji="0" lang="ko-KR" altLang="en-US" sz="1200" dirty="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716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파일 시스템과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비교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92758"/>
              </p:ext>
            </p:extLst>
          </p:nvPr>
        </p:nvGraphicFramePr>
        <p:xfrm>
          <a:off x="683568" y="1844824"/>
          <a:ext cx="7814853" cy="3168350"/>
        </p:xfrm>
        <a:graphic>
          <a:graphicData uri="http://schemas.openxmlformats.org/drawingml/2006/table">
            <a:tbl>
              <a:tblPr/>
              <a:tblGrid>
                <a:gridCol w="1872208"/>
                <a:gridCol w="2880320"/>
                <a:gridCol w="3062325"/>
              </a:tblGrid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파일 시스템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 및 저장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프로그램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 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시스템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DBMS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 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접근 방법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프로그램이 파일에 직접 접근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프로그램이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파일 접근을 요청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언어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C++, C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C++, C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등과 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CPU/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주기억장치 사용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적음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많음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44996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1-20 </a:t>
            </a:r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파일 시스템으로 구축된 구매 및 판매 응용 프로그램 </a:t>
            </a:r>
            <a:endParaRPr lang="ko-KR" altLang="en-US" sz="12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73625"/>
            <a:ext cx="5616624" cy="225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005064"/>
            <a:ext cx="645453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62694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로 구축된 구매 및 판매 응용 프로그램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716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장점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66057"/>
              </p:ext>
            </p:extLst>
          </p:nvPr>
        </p:nvGraphicFramePr>
        <p:xfrm>
          <a:off x="683568" y="1772815"/>
          <a:ext cx="7776807" cy="4536505"/>
        </p:xfrm>
        <a:graphic>
          <a:graphicData uri="http://schemas.openxmlformats.org/drawingml/2006/table">
            <a:tbl>
              <a:tblPr/>
              <a:tblGrid>
                <a:gridCol w="1756358"/>
                <a:gridCol w="2973032"/>
                <a:gridCol w="3047417"/>
              </a:tblGrid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파일 시스템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중복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파일 단위로 저장하므로 중복 가능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이용하여 데이터를 공유하기 때문에 중복 가능성 낮음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일관성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데이터의 중복 저장으로 일관성이 결여됨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중복 제거로 데이터의 일관성이 유지됨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독립성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정의와 프로그램의 독립성 유지 불가능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정의와 프로그램의 독립성 유지 가능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 기능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보통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복구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보안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동시성 제어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관리 기능 등을 수행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 생산성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나쁨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짧은 시간에 큰 프로그램을 개발할 수 있음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장점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보통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무결성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유지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표준 준수 용이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데이터베이스와 데이터베이스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endParaRPr lang="en-US" altLang="ko-KR" dirty="0" smtClean="0"/>
          </a:p>
          <a:p>
            <a:r>
              <a:rPr lang="ko-KR" altLang="en-US" dirty="0" smtClean="0"/>
              <a:t>일상생활의 데이터베이스</a:t>
            </a:r>
            <a:endParaRPr lang="en-US" altLang="ko-KR" dirty="0" smtClean="0"/>
          </a:p>
          <a:p>
            <a:r>
              <a:rPr lang="ko-KR" altLang="en-US" dirty="0" smtClean="0"/>
              <a:t>데이터베이스의 개념 및 특징</a:t>
            </a:r>
            <a:endParaRPr lang="en-US" altLang="ko-KR" dirty="0" smtClean="0"/>
          </a:p>
          <a:p>
            <a:r>
              <a:rPr lang="ko-KR" altLang="en-US" dirty="0" smtClean="0"/>
              <a:t>데이터베이스 시스템의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데이터베이스 시스템의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언어</a:t>
            </a:r>
            <a:endParaRPr lang="en-US" altLang="ko-KR" dirty="0" smtClean="0"/>
          </a:p>
          <a:p>
            <a:r>
              <a:rPr lang="ko-KR" altLang="en-US" dirty="0" smtClean="0"/>
              <a:t>데이터베이스 사용자</a:t>
            </a:r>
            <a:endParaRPr lang="en-US" altLang="ko-KR" dirty="0" smtClean="0"/>
          </a:p>
          <a:p>
            <a:r>
              <a:rPr lang="en-US" altLang="ko-KR" dirty="0" smtClean="0"/>
              <a:t>DBMS</a:t>
            </a:r>
          </a:p>
          <a:p>
            <a:r>
              <a:rPr lang="ko-KR" altLang="en-US" dirty="0" smtClean="0"/>
              <a:t>데이터 모델</a:t>
            </a:r>
            <a:endParaRPr lang="en-US" altLang="ko-KR" dirty="0" smtClean="0"/>
          </a:p>
          <a:p>
            <a:r>
              <a:rPr lang="ko-KR" altLang="en-US" dirty="0" smtClean="0"/>
              <a:t>데이터베이스의 개념적 구조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데이터베이스 시스템의 구성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019" y="640889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시스템의 구성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AutoShape 83"/>
          <p:cNvSpPr>
            <a:spLocks noChangeArrowheads="1"/>
          </p:cNvSpPr>
          <p:nvPr/>
        </p:nvSpPr>
        <p:spPr bwMode="auto">
          <a:xfrm>
            <a:off x="2136680" y="5013177"/>
            <a:ext cx="5040560" cy="122413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9" name="Text Box 84"/>
          <p:cNvSpPr txBox="1">
            <a:spLocks noChangeArrowheads="1"/>
          </p:cNvSpPr>
          <p:nvPr/>
        </p:nvSpPr>
        <p:spPr bwMode="auto">
          <a:xfrm>
            <a:off x="3526528" y="5583266"/>
            <a:ext cx="1080000" cy="36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ko-KR" altLang="en-US" sz="1200" dirty="0" smtClean="0">
                <a:latin typeface="+mn-ea"/>
                <a:ea typeface="+mn-ea"/>
              </a:rPr>
              <a:t>인덱스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0" name="Text Box 85"/>
          <p:cNvSpPr txBox="1">
            <a:spLocks noChangeArrowheads="1"/>
          </p:cNvSpPr>
          <p:nvPr/>
        </p:nvSpPr>
        <p:spPr bwMode="auto">
          <a:xfrm>
            <a:off x="4722560" y="5591106"/>
            <a:ext cx="1080000" cy="36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ko-KR" altLang="en-US" sz="1200" dirty="0" smtClean="0">
                <a:latin typeface="+mn-ea"/>
                <a:ea typeface="+mn-ea"/>
              </a:rPr>
              <a:t>데이터 통계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334476" y="5591468"/>
            <a:ext cx="1080000" cy="36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ko-KR" altLang="en-US" sz="1200" dirty="0" smtClean="0">
                <a:latin typeface="+mn-ea"/>
                <a:ea typeface="+mn-ea"/>
              </a:rPr>
              <a:t>데이터 파일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2" name="Text Box 87"/>
          <p:cNvSpPr txBox="1">
            <a:spLocks noChangeArrowheads="1"/>
          </p:cNvSpPr>
          <p:nvPr/>
        </p:nvSpPr>
        <p:spPr bwMode="auto">
          <a:xfrm>
            <a:off x="5902792" y="5583266"/>
            <a:ext cx="1080000" cy="36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hangingPunct="0"/>
            <a:r>
              <a:rPr lang="ko-KR" altLang="en-US" sz="1200" dirty="0" smtClean="0">
                <a:latin typeface="+mn-ea"/>
                <a:ea typeface="+mn-ea"/>
              </a:rPr>
              <a:t>데이터 사전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960694" y="2373025"/>
            <a:ext cx="721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600" b="1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600" b="1">
              <a:latin typeface="+mn-ea"/>
              <a:ea typeface="+mn-ea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088994" y="3883630"/>
            <a:ext cx="5016238" cy="786507"/>
            <a:chOff x="796" y="1969"/>
            <a:chExt cx="3128" cy="505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796" y="1969"/>
              <a:ext cx="3128" cy="505"/>
              <a:chOff x="796" y="1969"/>
              <a:chExt cx="3128" cy="505"/>
            </a:xfrm>
            <a:grpFill/>
          </p:grpSpPr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7" cy="504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7" cy="504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8" cy="505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7" cy="504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796" y="1969"/>
              <a:ext cx="3128" cy="505"/>
            </a:xfrm>
            <a:prstGeom prst="round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088994" y="2611150"/>
            <a:ext cx="5016238" cy="1200472"/>
            <a:chOff x="829" y="1177"/>
            <a:chExt cx="3127" cy="72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22" name="Group 18"/>
            <p:cNvGrpSpPr>
              <a:grpSpLocks/>
            </p:cNvGrpSpPr>
            <p:nvPr/>
          </p:nvGrpSpPr>
          <p:grpSpPr bwMode="auto">
            <a:xfrm>
              <a:off x="829" y="1177"/>
              <a:ext cx="3127" cy="721"/>
              <a:chOff x="829" y="1177"/>
              <a:chExt cx="3127" cy="721"/>
            </a:xfrm>
            <a:grpFill/>
          </p:grpSpPr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6" cy="720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6" cy="720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7" cy="721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" name="Rectangle 17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6" cy="720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829" y="1177"/>
              <a:ext cx="3127" cy="721"/>
            </a:xfrm>
            <a:prstGeom prst="round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2162771" y="3172309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오브젝트 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코드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3042661" y="335568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497433" y="3379574"/>
            <a:ext cx="3464103" cy="298647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질의처리기</a:t>
            </a:r>
            <a:endParaRPr lang="ko-KR" altLang="ko-KR" sz="1200" dirty="0" smtClean="0">
              <a:latin typeface="+mn-ea"/>
              <a:ea typeface="+mn-ea"/>
            </a:endParaRPr>
          </a:p>
          <a:p>
            <a:pPr algn="ctr"/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039736" y="3347750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115811" y="3422362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571423" y="3466812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509361" y="2725449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Embedded </a:t>
            </a:r>
          </a:p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DML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4265036" y="301278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4689486" y="2725450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DML </a:t>
            </a:r>
          </a:p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컴파일러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5897137" y="2709408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DL</a:t>
            </a:r>
          </a:p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컴파일러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38" name="Rectangle 44"/>
          <p:cNvSpPr>
            <a:spLocks noChangeArrowheads="1"/>
          </p:cNvSpPr>
          <p:nvPr/>
        </p:nvSpPr>
        <p:spPr bwMode="auto">
          <a:xfrm>
            <a:off x="6549448" y="2895312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2675009" y="3982749"/>
            <a:ext cx="1553912" cy="54965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b"/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트랜잭션</a:t>
            </a:r>
            <a:endParaRPr lang="en-US" altLang="ko-KR" sz="12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관리자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5621409" y="3992399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버퍼 관리자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41" name="Rectangle 52"/>
          <p:cNvSpPr>
            <a:spLocks noChangeArrowheads="1"/>
          </p:cNvSpPr>
          <p:nvPr/>
        </p:nvSpPr>
        <p:spPr bwMode="auto">
          <a:xfrm>
            <a:off x="4961948" y="4036725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7248827" y="2725450"/>
            <a:ext cx="931862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1269164" y="1322414"/>
            <a:ext cx="4616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  <a:ea typeface="+mn-ea"/>
              </a:rPr>
              <a:t>사용자</a:t>
            </a:r>
            <a:endParaRPr lang="ko-KR" altLang="ko-KR" sz="1200" b="1" dirty="0">
              <a:latin typeface="+mn-ea"/>
              <a:ea typeface="+mn-ea"/>
            </a:endParaRPr>
          </a:p>
        </p:txBody>
      </p:sp>
      <p:sp>
        <p:nvSpPr>
          <p:cNvPr id="44" name="Rectangle 125"/>
          <p:cNvSpPr>
            <a:spLocks noChangeArrowheads="1"/>
          </p:cNvSpPr>
          <p:nvPr/>
        </p:nvSpPr>
        <p:spPr bwMode="auto">
          <a:xfrm>
            <a:off x="4394999" y="3992399"/>
            <a:ext cx="1080000" cy="5400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파일 관리자</a:t>
            </a:r>
            <a:endParaRPr lang="ko-KR" altLang="ko-KR" sz="1200" dirty="0" smtClean="0">
              <a:latin typeface="+mn-ea"/>
              <a:ea typeface="+mn-ea"/>
            </a:endParaRPr>
          </a:p>
        </p:txBody>
      </p:sp>
      <p:sp>
        <p:nvSpPr>
          <p:cNvPr id="45" name="Rectangle 127"/>
          <p:cNvSpPr>
            <a:spLocks noChangeArrowheads="1"/>
          </p:cNvSpPr>
          <p:nvPr/>
        </p:nvSpPr>
        <p:spPr bwMode="auto">
          <a:xfrm>
            <a:off x="4788911" y="4379625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46" name="Rectangle 131"/>
          <p:cNvSpPr>
            <a:spLocks noChangeArrowheads="1"/>
          </p:cNvSpPr>
          <p:nvPr/>
        </p:nvSpPr>
        <p:spPr bwMode="auto">
          <a:xfrm>
            <a:off x="2197076" y="13400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grpSp>
        <p:nvGrpSpPr>
          <p:cNvPr id="47" name="Group 138"/>
          <p:cNvGrpSpPr>
            <a:grpSpLocks/>
          </p:cNvGrpSpPr>
          <p:nvPr/>
        </p:nvGrpSpPr>
        <p:grpSpPr bwMode="auto">
          <a:xfrm>
            <a:off x="2064673" y="1106390"/>
            <a:ext cx="5040560" cy="578165"/>
            <a:chOff x="836" y="538"/>
            <a:chExt cx="3353" cy="217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48" name="Group 136"/>
            <p:cNvGrpSpPr>
              <a:grpSpLocks/>
            </p:cNvGrpSpPr>
            <p:nvPr/>
          </p:nvGrpSpPr>
          <p:grpSpPr bwMode="auto">
            <a:xfrm>
              <a:off x="875" y="538"/>
              <a:ext cx="2891" cy="217"/>
              <a:chOff x="875" y="538"/>
              <a:chExt cx="2891" cy="217"/>
            </a:xfrm>
            <a:grpFill/>
          </p:grpSpPr>
          <p:sp>
            <p:nvSpPr>
              <p:cNvPr id="50" name="Rectangle 132"/>
              <p:cNvSpPr>
                <a:spLocks noChangeArrowheads="1"/>
              </p:cNvSpPr>
              <p:nvPr/>
            </p:nvSpPr>
            <p:spPr bwMode="auto">
              <a:xfrm>
                <a:off x="875" y="538"/>
                <a:ext cx="2890" cy="216"/>
              </a:xfrm>
              <a:prstGeom prst="round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1" name="Rectangle 133"/>
              <p:cNvSpPr>
                <a:spLocks noChangeArrowheads="1"/>
              </p:cNvSpPr>
              <p:nvPr/>
            </p:nvSpPr>
            <p:spPr bwMode="auto">
              <a:xfrm>
                <a:off x="875" y="538"/>
                <a:ext cx="2890" cy="216"/>
              </a:xfrm>
              <a:prstGeom prst="roundRect">
                <a:avLst/>
              </a:prstGeom>
              <a:grpFill/>
              <a:ln w="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2" name="Rectangle 134"/>
              <p:cNvSpPr>
                <a:spLocks noChangeArrowheads="1"/>
              </p:cNvSpPr>
              <p:nvPr/>
            </p:nvSpPr>
            <p:spPr bwMode="auto">
              <a:xfrm>
                <a:off x="875" y="538"/>
                <a:ext cx="2891" cy="217"/>
              </a:xfrm>
              <a:prstGeom prst="round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3" name="Rectangle 135"/>
              <p:cNvSpPr>
                <a:spLocks noChangeArrowheads="1"/>
              </p:cNvSpPr>
              <p:nvPr/>
            </p:nvSpPr>
            <p:spPr bwMode="auto">
              <a:xfrm>
                <a:off x="875" y="538"/>
                <a:ext cx="2890" cy="216"/>
              </a:xfrm>
              <a:prstGeom prst="round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49" name="Rectangle 137"/>
            <p:cNvSpPr>
              <a:spLocks noChangeArrowheads="1"/>
            </p:cNvSpPr>
            <p:nvPr/>
          </p:nvSpPr>
          <p:spPr bwMode="auto">
            <a:xfrm>
              <a:off x="836" y="538"/>
              <a:ext cx="3353" cy="217"/>
            </a:xfrm>
            <a:prstGeom prst="roundRect">
              <a:avLst/>
            </a:prstGeom>
            <a:grpFill/>
            <a:ln w="11113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</p:grpSp>
      <p:sp>
        <p:nvSpPr>
          <p:cNvPr id="54" name="Rectangle 139"/>
          <p:cNvSpPr>
            <a:spLocks noChangeArrowheads="1"/>
          </p:cNvSpPr>
          <p:nvPr/>
        </p:nvSpPr>
        <p:spPr bwMode="auto">
          <a:xfrm>
            <a:off x="2374227" y="1295867"/>
            <a:ext cx="81913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일반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사용자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55" name="Rectangle 140"/>
          <p:cNvSpPr>
            <a:spLocks noChangeArrowheads="1"/>
          </p:cNvSpPr>
          <p:nvPr/>
        </p:nvSpPr>
        <p:spPr bwMode="auto">
          <a:xfrm>
            <a:off x="2841680" y="13908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56" name="Rectangle 141"/>
          <p:cNvSpPr>
            <a:spLocks noChangeArrowheads="1"/>
          </p:cNvSpPr>
          <p:nvPr/>
        </p:nvSpPr>
        <p:spPr bwMode="auto">
          <a:xfrm>
            <a:off x="2845996" y="13908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57" name="Rectangle 142"/>
          <p:cNvSpPr>
            <a:spLocks noChangeArrowheads="1"/>
          </p:cNvSpPr>
          <p:nvPr/>
        </p:nvSpPr>
        <p:spPr bwMode="auto">
          <a:xfrm>
            <a:off x="3629144" y="1173835"/>
            <a:ext cx="7694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응용 </a:t>
            </a:r>
            <a:endParaRPr lang="en-US" altLang="ko-KR" sz="12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프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로그래머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58" name="Rectangle 145"/>
          <p:cNvSpPr>
            <a:spLocks noChangeArrowheads="1"/>
          </p:cNvSpPr>
          <p:nvPr/>
        </p:nvSpPr>
        <p:spPr bwMode="auto">
          <a:xfrm>
            <a:off x="4826331" y="1316752"/>
            <a:ext cx="80631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SQL </a:t>
            </a:r>
            <a:r>
              <a:rPr lang="ko-KR" altLang="en-US" sz="1200" dirty="0">
                <a:latin typeface="+mn-ea"/>
                <a:ea typeface="+mn-ea"/>
              </a:rPr>
              <a:t>사용자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59" name="Rectangle 147"/>
          <p:cNvSpPr>
            <a:spLocks noChangeArrowheads="1"/>
          </p:cNvSpPr>
          <p:nvPr/>
        </p:nvSpPr>
        <p:spPr bwMode="auto">
          <a:xfrm>
            <a:off x="6169010" y="1295867"/>
            <a:ext cx="5182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+mn-ea"/>
                <a:ea typeface="+mn-ea"/>
              </a:rPr>
              <a:t>DBA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60" name="Rectangle 148"/>
          <p:cNvSpPr>
            <a:spLocks noChangeArrowheads="1"/>
          </p:cNvSpPr>
          <p:nvPr/>
        </p:nvSpPr>
        <p:spPr bwMode="auto">
          <a:xfrm>
            <a:off x="5939518" y="13908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1" name="Rectangle 150"/>
          <p:cNvSpPr>
            <a:spLocks noChangeArrowheads="1"/>
          </p:cNvSpPr>
          <p:nvPr/>
        </p:nvSpPr>
        <p:spPr bwMode="auto">
          <a:xfrm>
            <a:off x="3243118" y="150992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2" name="Rectangle 154"/>
          <p:cNvSpPr>
            <a:spLocks noChangeArrowheads="1"/>
          </p:cNvSpPr>
          <p:nvPr/>
        </p:nvSpPr>
        <p:spPr bwMode="auto">
          <a:xfrm>
            <a:off x="4700670" y="150992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3" name="Rectangle 155"/>
          <p:cNvSpPr>
            <a:spLocks noChangeArrowheads="1"/>
          </p:cNvSpPr>
          <p:nvPr/>
        </p:nvSpPr>
        <p:spPr bwMode="auto">
          <a:xfrm>
            <a:off x="4992756" y="150992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4" name="Rectangle 157"/>
          <p:cNvSpPr>
            <a:spLocks noChangeArrowheads="1"/>
          </p:cNvSpPr>
          <p:nvPr/>
        </p:nvSpPr>
        <p:spPr bwMode="auto">
          <a:xfrm>
            <a:off x="6165417" y="150992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5" name="Rectangle 163"/>
          <p:cNvSpPr>
            <a:spLocks noChangeArrowheads="1"/>
          </p:cNvSpPr>
          <p:nvPr/>
        </p:nvSpPr>
        <p:spPr bwMode="auto">
          <a:xfrm>
            <a:off x="3418966" y="1909561"/>
            <a:ext cx="1237994" cy="461901"/>
          </a:xfrm>
          <a:prstGeom prst="round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응용 </a:t>
            </a:r>
            <a:r>
              <a:rPr lang="ko-KR" altLang="en-US" sz="1200" dirty="0" smtClean="0">
                <a:latin typeface="+mn-ea"/>
                <a:ea typeface="+mn-ea"/>
              </a:rPr>
              <a:t>프로그램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개발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6" name="Rectangle 167"/>
          <p:cNvSpPr>
            <a:spLocks noChangeArrowheads="1"/>
          </p:cNvSpPr>
          <p:nvPr/>
        </p:nvSpPr>
        <p:spPr bwMode="auto">
          <a:xfrm>
            <a:off x="4728967" y="1909561"/>
            <a:ext cx="1009849" cy="461901"/>
          </a:xfrm>
          <a:prstGeom prst="round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SQL</a:t>
            </a:r>
          </a:p>
          <a:p>
            <a:pPr algn="ctr"/>
            <a:r>
              <a:rPr lang="ko-KR" altLang="en-US" sz="1200" dirty="0">
                <a:latin typeface="+mn-ea"/>
                <a:ea typeface="+mn-ea"/>
              </a:rPr>
              <a:t>질의</a:t>
            </a:r>
          </a:p>
        </p:txBody>
      </p:sp>
      <p:sp>
        <p:nvSpPr>
          <p:cNvPr id="67" name="Rectangle 170"/>
          <p:cNvSpPr>
            <a:spLocks noChangeArrowheads="1"/>
          </p:cNvSpPr>
          <p:nvPr/>
        </p:nvSpPr>
        <p:spPr bwMode="auto">
          <a:xfrm>
            <a:off x="5808890" y="1909561"/>
            <a:ext cx="1224333" cy="461901"/>
          </a:xfrm>
          <a:prstGeom prst="round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데이터베이스 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스키마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8" name="Rectangle 172"/>
          <p:cNvSpPr>
            <a:spLocks noChangeArrowheads="1"/>
          </p:cNvSpPr>
          <p:nvPr/>
        </p:nvSpPr>
        <p:spPr bwMode="auto">
          <a:xfrm>
            <a:off x="6074769" y="1961948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69" name="Rectangle 174"/>
          <p:cNvSpPr>
            <a:spLocks noChangeArrowheads="1"/>
          </p:cNvSpPr>
          <p:nvPr/>
        </p:nvSpPr>
        <p:spPr bwMode="auto">
          <a:xfrm>
            <a:off x="6020093" y="2081011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70" name="Rectangle 177"/>
          <p:cNvSpPr>
            <a:spLocks noChangeArrowheads="1"/>
          </p:cNvSpPr>
          <p:nvPr/>
        </p:nvSpPr>
        <p:spPr bwMode="auto">
          <a:xfrm>
            <a:off x="6707862" y="1389279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71" name="아래쪽 화살표 70"/>
          <p:cNvSpPr/>
          <p:nvPr/>
        </p:nvSpPr>
        <p:spPr>
          <a:xfrm>
            <a:off x="2665757" y="1706397"/>
            <a:ext cx="118995" cy="1779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2" name="위쪽/아래쪽 화살표 71"/>
          <p:cNvSpPr/>
          <p:nvPr/>
        </p:nvSpPr>
        <p:spPr>
          <a:xfrm>
            <a:off x="4545752" y="4667878"/>
            <a:ext cx="135205" cy="345299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73" name="Rectangle 163"/>
          <p:cNvSpPr>
            <a:spLocks noChangeArrowheads="1"/>
          </p:cNvSpPr>
          <p:nvPr/>
        </p:nvSpPr>
        <p:spPr bwMode="auto">
          <a:xfrm>
            <a:off x="2064673" y="1909561"/>
            <a:ext cx="1237994" cy="461901"/>
          </a:xfrm>
          <a:prstGeom prst="round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/>
            <a:r>
              <a:rPr lang="ko-KR" altLang="en-US" sz="1200" dirty="0">
                <a:latin typeface="+mn-ea"/>
                <a:ea typeface="+mn-ea"/>
              </a:rPr>
              <a:t>응용 </a:t>
            </a:r>
            <a:r>
              <a:rPr lang="ko-KR" altLang="en-US" sz="1200" dirty="0" smtClean="0">
                <a:latin typeface="+mn-ea"/>
                <a:ea typeface="+mn-ea"/>
              </a:rPr>
              <a:t>프로그램 화면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4" name="아래쪽 화살표 73"/>
          <p:cNvSpPr/>
          <p:nvPr/>
        </p:nvSpPr>
        <p:spPr>
          <a:xfrm rot="16200000">
            <a:off x="3323142" y="3391213"/>
            <a:ext cx="129169" cy="2066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5" name="아래쪽 화살표 74"/>
          <p:cNvSpPr/>
          <p:nvPr/>
        </p:nvSpPr>
        <p:spPr>
          <a:xfrm>
            <a:off x="3978465" y="1706397"/>
            <a:ext cx="118995" cy="1779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6" name="아래쪽 화살표 75"/>
          <p:cNvSpPr/>
          <p:nvPr/>
        </p:nvSpPr>
        <p:spPr>
          <a:xfrm>
            <a:off x="5169988" y="1706397"/>
            <a:ext cx="118995" cy="1779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6328280" y="1706397"/>
            <a:ext cx="118995" cy="1779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8" name="아래쪽 화살표 77"/>
          <p:cNvSpPr/>
          <p:nvPr/>
        </p:nvSpPr>
        <p:spPr>
          <a:xfrm>
            <a:off x="2665757" y="2373025"/>
            <a:ext cx="118037" cy="7992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79" name="Rectangle 172"/>
          <p:cNvSpPr>
            <a:spLocks noChangeArrowheads="1"/>
          </p:cNvSpPr>
          <p:nvPr/>
        </p:nvSpPr>
        <p:spPr bwMode="auto">
          <a:xfrm>
            <a:off x="6074769" y="2638667"/>
            <a:ext cx="545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ko-KR" sz="12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ko-KR" sz="1200">
              <a:latin typeface="+mn-ea"/>
              <a:ea typeface="+mn-ea"/>
            </a:endParaRPr>
          </a:p>
        </p:txBody>
      </p:sp>
      <p:sp>
        <p:nvSpPr>
          <p:cNvPr id="80" name="아래쪽 화살표 79"/>
          <p:cNvSpPr/>
          <p:nvPr/>
        </p:nvSpPr>
        <p:spPr>
          <a:xfrm>
            <a:off x="3978465" y="2383116"/>
            <a:ext cx="118995" cy="347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81" name="아래쪽 화살표 80"/>
          <p:cNvSpPr/>
          <p:nvPr/>
        </p:nvSpPr>
        <p:spPr>
          <a:xfrm>
            <a:off x="5193877" y="2383116"/>
            <a:ext cx="118995" cy="347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82" name="아래쪽 화살표 81"/>
          <p:cNvSpPr/>
          <p:nvPr/>
        </p:nvSpPr>
        <p:spPr>
          <a:xfrm>
            <a:off x="6328701" y="2383116"/>
            <a:ext cx="118995" cy="347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83" name="Rectangle 54"/>
          <p:cNvSpPr>
            <a:spLocks noChangeArrowheads="1"/>
          </p:cNvSpPr>
          <p:nvPr/>
        </p:nvSpPr>
        <p:spPr bwMode="auto">
          <a:xfrm>
            <a:off x="1115277" y="2114502"/>
            <a:ext cx="76944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  <a:ea typeface="+mn-ea"/>
              </a:rPr>
              <a:t>인터페이스</a:t>
            </a:r>
            <a:endParaRPr lang="ko-KR" altLang="ko-KR" sz="1200" b="1" dirty="0">
              <a:latin typeface="+mn-ea"/>
              <a:ea typeface="+mn-ea"/>
            </a:endParaRPr>
          </a:p>
        </p:txBody>
      </p:sp>
      <p:sp>
        <p:nvSpPr>
          <p:cNvPr id="84" name="Rectangle 54"/>
          <p:cNvSpPr>
            <a:spLocks noChangeArrowheads="1"/>
          </p:cNvSpPr>
          <p:nvPr/>
        </p:nvSpPr>
        <p:spPr bwMode="auto">
          <a:xfrm>
            <a:off x="1275577" y="3482654"/>
            <a:ext cx="44884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  <a:ea typeface="+mn-ea"/>
              </a:rPr>
              <a:t>DBMS</a:t>
            </a:r>
            <a:endParaRPr lang="ko-KR" altLang="ko-KR" sz="1200" b="1" dirty="0">
              <a:latin typeface="+mn-ea"/>
              <a:ea typeface="+mn-ea"/>
            </a:endParaRPr>
          </a:p>
        </p:txBody>
      </p:sp>
      <p:sp>
        <p:nvSpPr>
          <p:cNvPr id="85" name="Rectangle 54"/>
          <p:cNvSpPr>
            <a:spLocks noChangeArrowheads="1"/>
          </p:cNvSpPr>
          <p:nvPr/>
        </p:nvSpPr>
        <p:spPr bwMode="auto">
          <a:xfrm>
            <a:off x="1038332" y="5570886"/>
            <a:ext cx="92333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  <a:ea typeface="+mn-ea"/>
              </a:rPr>
              <a:t>데이터베이스</a:t>
            </a:r>
            <a:endParaRPr lang="ko-KR" altLang="ko-KR" sz="1200" b="1" dirty="0">
              <a:latin typeface="+mn-ea"/>
              <a:ea typeface="+mn-ea"/>
            </a:endParaRPr>
          </a:p>
        </p:txBody>
      </p:sp>
      <p:sp>
        <p:nvSpPr>
          <p:cNvPr id="86" name="오른쪽 대괄호 85"/>
          <p:cNvSpPr/>
          <p:nvPr/>
        </p:nvSpPr>
        <p:spPr>
          <a:xfrm>
            <a:off x="7185840" y="2618558"/>
            <a:ext cx="144016" cy="2016224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7" name="오른쪽 대괄호 86"/>
          <p:cNvSpPr/>
          <p:nvPr/>
        </p:nvSpPr>
        <p:spPr>
          <a:xfrm>
            <a:off x="7257848" y="5210846"/>
            <a:ext cx="135632" cy="8640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75036" y="3475299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주기억장치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47044" y="548483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하드디스크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데이터 </a:t>
            </a:r>
            <a:r>
              <a:rPr lang="ko-KR" altLang="en-US" sz="1200" dirty="0" err="1" smtClean="0"/>
              <a:t>정의어</a:t>
            </a:r>
            <a:r>
              <a:rPr lang="en-US" altLang="ko-KR" sz="1200" dirty="0" smtClean="0"/>
              <a:t>(DDL, Data Definition Language)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데이터 </a:t>
            </a:r>
            <a:r>
              <a:rPr lang="ko-KR" altLang="en-US" sz="1200" dirty="0" err="1" smtClean="0"/>
              <a:t>조작어</a:t>
            </a:r>
            <a:r>
              <a:rPr lang="en-US" altLang="ko-KR" sz="1200" dirty="0" smtClean="0"/>
              <a:t>(DML, Data Manipulation Language)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dirty="0" smtClean="0"/>
              <a:t>데이터 </a:t>
            </a:r>
            <a:r>
              <a:rPr lang="ko-KR" altLang="en-US" sz="1200" dirty="0" err="1" smtClean="0"/>
              <a:t>제어어</a:t>
            </a:r>
            <a:r>
              <a:rPr lang="en-US" altLang="ko-KR" sz="1200" dirty="0" smtClean="0"/>
              <a:t>(DCL, Data Control Language)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65076" y="440840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b="1" dirty="0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2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4343517" y="3758994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4599" y="4215887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65190"/>
              </p:ext>
            </p:extLst>
          </p:nvPr>
        </p:nvGraphicFramePr>
        <p:xfrm>
          <a:off x="683568" y="2852934"/>
          <a:ext cx="7848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  Book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테이블에서 모든 도서이름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출판사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(publisher)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검색하시오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83374"/>
              </p:ext>
            </p:extLst>
          </p:nvPr>
        </p:nvGraphicFramePr>
        <p:xfrm>
          <a:off x="683568" y="4725142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/>
                <a:gridCol w="1432008"/>
                <a:gridCol w="1179301"/>
                <a:gridCol w="1010829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bookid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67815"/>
              </p:ext>
            </p:extLst>
          </p:nvPr>
        </p:nvGraphicFramePr>
        <p:xfrm>
          <a:off x="5508104" y="3402518"/>
          <a:ext cx="2736304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8235" y="3501006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SELECT	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bookname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publisher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FROM	Book;</a:t>
            </a:r>
            <a:endParaRPr lang="ko-KR" altLang="en-US" sz="140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언어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4423" y="31409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b="1" dirty="0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2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06823"/>
              </p:ext>
            </p:extLst>
          </p:nvPr>
        </p:nvGraphicFramePr>
        <p:xfrm>
          <a:off x="433636" y="1412776"/>
          <a:ext cx="8280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(price)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이상인 도서이름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출판사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(publisher)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검색하시오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47608"/>
              </p:ext>
            </p:extLst>
          </p:nvPr>
        </p:nvGraphicFramePr>
        <p:xfrm>
          <a:off x="654423" y="3501006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/>
                <a:gridCol w="1432008"/>
                <a:gridCol w="1179301"/>
                <a:gridCol w="1010829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bookid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82254"/>
              </p:ext>
            </p:extLst>
          </p:nvPr>
        </p:nvGraphicFramePr>
        <p:xfrm>
          <a:off x="5364088" y="2195446"/>
          <a:ext cx="2611309" cy="1104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08"/>
                <a:gridCol w="1179301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9645" y="2972701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sp>
        <p:nvSpPr>
          <p:cNvPr id="9" name="직사각형 8"/>
          <p:cNvSpPr/>
          <p:nvPr/>
        </p:nvSpPr>
        <p:spPr>
          <a:xfrm>
            <a:off x="429444" y="208523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SELECT	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bookname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publisher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FROM	Book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Where	price &gt;= 10000;</a:t>
            </a:r>
            <a:endParaRPr lang="ko-KR" altLang="en-US" sz="14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4319234" y="2388532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데이터베이스 사용자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일반사용자</a:t>
            </a:r>
            <a:endParaRPr lang="en-US" altLang="ko-KR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 smtClean="0"/>
              <a:t>은행의 창구 혹은 관공서의 민원 접수처 등에서 데이터를 다루는 업무를 하는 사람</a:t>
            </a:r>
            <a:endParaRPr lang="en-US" altLang="ko-KR" sz="1200" b="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 smtClean="0"/>
              <a:t>프로그래머가 개발한 프로그램을 이용하여 데이터베이스에 접근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일반인 </a:t>
            </a:r>
            <a:endParaRPr lang="en-US" altLang="ko-KR" sz="1200" b="0" dirty="0"/>
          </a:p>
          <a:p>
            <a:pPr algn="just">
              <a:buNone/>
            </a:pPr>
            <a:endParaRPr lang="en-US" altLang="ko-KR" sz="500" dirty="0" smtClean="0"/>
          </a:p>
          <a:p>
            <a:r>
              <a:rPr lang="ko-KR" altLang="en-US" dirty="0" smtClean="0"/>
              <a:t>응용프로그래머</a:t>
            </a:r>
            <a:endParaRPr lang="en-US" altLang="ko-KR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 smtClean="0"/>
              <a:t>일반 사용자가 사용할 수 있도록 프로그램을 만드는 사람</a:t>
            </a:r>
            <a:endParaRPr lang="en-US" altLang="ko-KR" sz="1200" b="0" dirty="0" smtClean="0"/>
          </a:p>
          <a:p>
            <a:pPr indent="-165100" algn="just">
              <a:buFont typeface="Arial" pitchFamily="34" charset="0"/>
              <a:buChar char="•"/>
            </a:pPr>
            <a:r>
              <a:rPr lang="ko-KR" altLang="en-US" sz="1200" b="0" dirty="0" smtClean="0"/>
              <a:t>자바</a:t>
            </a:r>
            <a:r>
              <a:rPr lang="en-US" altLang="ko-KR" sz="1200" b="0" dirty="0" smtClean="0"/>
              <a:t>, C, JSP </a:t>
            </a:r>
            <a:r>
              <a:rPr lang="ko-KR" altLang="en-US" sz="1200" b="0" dirty="0" smtClean="0"/>
              <a:t>등의 프로그래밍 언어와 </a:t>
            </a:r>
            <a:r>
              <a:rPr lang="en-US" altLang="ko-KR" sz="1200" b="0" dirty="0" smtClean="0"/>
              <a:t>SQL</a:t>
            </a:r>
            <a:r>
              <a:rPr lang="ko-KR" altLang="en-US" sz="1200" b="0" dirty="0" smtClean="0"/>
              <a:t>을 사용하여 일반 사용자를 위한 사용자 인터페이스와 데이터를 관리하는 응용 </a:t>
            </a:r>
            <a:r>
              <a:rPr lang="ko-KR" altLang="en-US" sz="1200" b="0" dirty="0" err="1" smtClean="0"/>
              <a:t>로직을</a:t>
            </a:r>
            <a:r>
              <a:rPr lang="ko-KR" altLang="en-US" sz="1200" b="0" dirty="0" smtClean="0"/>
              <a:t> 개발</a:t>
            </a:r>
            <a:endParaRPr lang="en-US" altLang="ko-KR" sz="1200" b="0" dirty="0" smtClean="0"/>
          </a:p>
          <a:p>
            <a:pPr algn="just">
              <a:buNone/>
            </a:pPr>
            <a:endParaRPr lang="en-US" altLang="ko-KR" sz="500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</a:pPr>
            <a:r>
              <a:rPr lang="en-US" altLang="ko-KR" sz="1200" b="0" dirty="0" smtClean="0"/>
              <a:t>SQL</a:t>
            </a:r>
            <a:r>
              <a:rPr lang="ko-KR" altLang="en-US" sz="1200" b="0" dirty="0" smtClean="0"/>
              <a:t>을 사용하여 업무를 처리하는 </a:t>
            </a:r>
            <a:r>
              <a:rPr lang="en-US" altLang="ko-KR" sz="1200" b="0" dirty="0" smtClean="0"/>
              <a:t>IT </a:t>
            </a:r>
            <a:r>
              <a:rPr lang="ko-KR" altLang="en-US" sz="1200" b="0" dirty="0" smtClean="0"/>
              <a:t>부서의 담당자</a:t>
            </a:r>
            <a:endParaRPr lang="en-US" altLang="ko-KR" sz="1200" b="0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응용 프로그램으로 구현되어 있지 않은 업무를 </a:t>
            </a:r>
            <a:r>
              <a:rPr lang="en-US" altLang="ko-KR" sz="1200" b="0" dirty="0" smtClean="0"/>
              <a:t>SQL</a:t>
            </a:r>
            <a:r>
              <a:rPr lang="ko-KR" altLang="en-US" sz="1200" b="0" dirty="0" smtClean="0"/>
              <a:t>을 사용하여 처리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500" dirty="0" smtClean="0"/>
          </a:p>
          <a:p>
            <a:r>
              <a:rPr lang="ko-KR" altLang="en-US" dirty="0" smtClean="0"/>
              <a:t>데이터베이스 관리자</a:t>
            </a:r>
            <a:r>
              <a:rPr lang="en-US" altLang="ko-KR" dirty="0" smtClean="0"/>
              <a:t>(DBA, Database Administrator)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데이터베이스 운영 조직의 데이터베이스 시스템을 총괄하는 사람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데이터 설계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구현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유지보수의 전 과정을 담당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데이터베이스 사용자 통제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보안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성능 모니터링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전체 파악 및 관리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이동 및 복사 등 제반 업무를 </a:t>
            </a:r>
            <a:r>
              <a:rPr lang="ko-KR" altLang="en-US" sz="1200" b="0" dirty="0"/>
              <a:t>함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데이터베이스 사용자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716" y="146995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사용자 별로 갖추어야 할 지식 수준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(× :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없음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  <a:sym typeface="Wingdings 2"/>
              </a:rPr>
              <a:t>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: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보통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◎ :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높음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948063"/>
              </p:ext>
            </p:extLst>
          </p:nvPr>
        </p:nvGraphicFramePr>
        <p:xfrm>
          <a:off x="611560" y="1916833"/>
          <a:ext cx="7920880" cy="2088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2208"/>
                <a:gridCol w="1648184"/>
                <a:gridCol w="1540172"/>
                <a:gridCol w="1466830"/>
                <a:gridCol w="1393486"/>
              </a:tblGrid>
              <a:tr h="4176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프로그래밍 능력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DBMS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구성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일반 사용자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SQL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응용 프로그래머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데이터베이스 관리자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DBMS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1-8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기능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49462"/>
              </p:ext>
            </p:extLst>
          </p:nvPr>
        </p:nvGraphicFramePr>
        <p:xfrm>
          <a:off x="539552" y="1772816"/>
          <a:ext cx="8064896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69"/>
                <a:gridCol w="5645427"/>
              </a:tblGrid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정의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(Definition)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데이터의 구조를 정의하고 데이터 구조에 대한 삭제 및 변경 기능을 수행함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조작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(manipulation)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데이터를 조작하는 소프트웨어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응용 프로그램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요청하는 데이터의 삽입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작업을 지원함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추출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(Retrieval)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조회하는 데이터 혹은 응용 프로그램의 데이터를 추출함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제어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(Control)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 사용자를 생성하고 모니터링하며 접근을 제어함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백업과 회복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동시성 제어 등의 기능을 지원함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계층 데이터 모델</a:t>
            </a:r>
            <a:r>
              <a:rPr lang="en-US" altLang="ko-KR" dirty="0" smtClean="0"/>
              <a:t>(hierarchical data model)</a:t>
            </a:r>
          </a:p>
          <a:p>
            <a:r>
              <a:rPr lang="ko-KR" altLang="en-US" dirty="0" smtClean="0"/>
              <a:t>네트워크 데이터 모델</a:t>
            </a:r>
            <a:r>
              <a:rPr lang="en-US" altLang="ko-KR" dirty="0" smtClean="0"/>
              <a:t>(network data model) </a:t>
            </a:r>
          </a:p>
          <a:p>
            <a:r>
              <a:rPr lang="ko-KR" altLang="en-US" dirty="0" smtClean="0"/>
              <a:t>객체 데이터 모델</a:t>
            </a:r>
            <a:r>
              <a:rPr lang="en-US" altLang="ko-KR" dirty="0" smtClean="0"/>
              <a:t>(object data model)</a:t>
            </a:r>
          </a:p>
          <a:p>
            <a:r>
              <a:rPr lang="ko-KR" altLang="en-US" dirty="0" smtClean="0"/>
              <a:t>관계 데이터 모델</a:t>
            </a:r>
            <a:r>
              <a:rPr lang="en-US" altLang="ko-KR" dirty="0" smtClean="0"/>
              <a:t>(relational data model)</a:t>
            </a:r>
          </a:p>
          <a:p>
            <a:r>
              <a:rPr lang="ko-KR" altLang="en-US" dirty="0" smtClean="0"/>
              <a:t>객체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데이터 모델</a:t>
            </a:r>
            <a:r>
              <a:rPr lang="en-US" altLang="ko-KR" dirty="0" smtClean="0"/>
              <a:t>(object-relational data model)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0488" y="2143634"/>
            <a:ext cx="2088232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700" b="1" i="1" dirty="0" smtClean="0">
                <a:solidFill>
                  <a:srgbClr val="0070C0"/>
                </a:solidFill>
                <a:latin typeface="+mn-lt"/>
              </a:rPr>
              <a:t>→ </a:t>
            </a:r>
            <a:r>
              <a:rPr lang="ko-KR" altLang="en-US" sz="1400" b="1" i="1" dirty="0" smtClean="0">
                <a:solidFill>
                  <a:srgbClr val="0070C0"/>
                </a:solidFill>
                <a:latin typeface="+mj-lt"/>
                <a:ea typeface="+mj-ea"/>
              </a:rPr>
              <a:t>가장 </a:t>
            </a:r>
            <a:r>
              <a:rPr lang="ko-KR" altLang="en-US" sz="1400" b="1" i="1" dirty="0">
                <a:solidFill>
                  <a:srgbClr val="0070C0"/>
                </a:solidFill>
                <a:latin typeface="+mj-lt"/>
                <a:ea typeface="+mj-ea"/>
              </a:rPr>
              <a:t>많이 </a:t>
            </a:r>
            <a:r>
              <a:rPr lang="ko-KR" altLang="en-US" sz="1400" b="1" i="1" dirty="0" smtClean="0">
                <a:solidFill>
                  <a:srgbClr val="0070C0"/>
                </a:solidFill>
                <a:latin typeface="+mj-lt"/>
                <a:ea typeface="+mj-ea"/>
              </a:rPr>
              <a:t>쓰인다</a:t>
            </a:r>
            <a:endParaRPr lang="en-US" altLang="ko-KR" sz="1400" b="1" i="1" dirty="0">
              <a:solidFill>
                <a:srgbClr val="0070C0"/>
              </a:solidFill>
              <a:latin typeface="+mj-lt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2660408"/>
            <a:ext cx="288032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400" b="1" i="1" dirty="0" smtClean="0">
                <a:solidFill>
                  <a:srgbClr val="0070C0"/>
                </a:solidFill>
                <a:latin typeface="+mj-ea"/>
                <a:ea typeface="+mj-ea"/>
              </a:rPr>
              <a:t>→ </a:t>
            </a:r>
            <a:r>
              <a:rPr lang="ko-KR" altLang="en-US" sz="1400" b="1" i="1" dirty="0">
                <a:solidFill>
                  <a:srgbClr val="0070C0"/>
                </a:solidFill>
                <a:latin typeface="+mj-ea"/>
                <a:ea typeface="+mj-ea"/>
              </a:rPr>
              <a:t>관계 데이터 모델과 객체 데이터 </a:t>
            </a:r>
            <a:endParaRPr lang="en-US" altLang="ko-KR" sz="1400" b="1" i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en-US" altLang="ko-KR" sz="1400" b="1" i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400" b="1" i="1" dirty="0" smtClean="0">
                <a:solidFill>
                  <a:srgbClr val="0070C0"/>
                </a:solidFill>
                <a:latin typeface="+mj-ea"/>
                <a:ea typeface="+mj-ea"/>
              </a:rPr>
              <a:t>    </a:t>
            </a:r>
            <a:r>
              <a:rPr lang="ko-KR" altLang="en-US" sz="1400" b="1" i="1" dirty="0" smtClean="0">
                <a:solidFill>
                  <a:srgbClr val="0070C0"/>
                </a:solidFill>
                <a:latin typeface="+mj-ea"/>
                <a:ea typeface="+mj-ea"/>
              </a:rPr>
              <a:t>모델의 </a:t>
            </a:r>
            <a:r>
              <a:rPr lang="ko-KR" altLang="en-US" sz="1400" b="1" i="1" dirty="0">
                <a:solidFill>
                  <a:srgbClr val="0070C0"/>
                </a:solidFill>
                <a:latin typeface="+mj-ea"/>
                <a:ea typeface="+mj-ea"/>
              </a:rPr>
              <a:t>장점을 결합한 </a:t>
            </a:r>
            <a:r>
              <a:rPr lang="ko-KR" altLang="en-US" sz="1400" b="1" i="1" dirty="0" smtClean="0">
                <a:solidFill>
                  <a:srgbClr val="0070C0"/>
                </a:solidFill>
                <a:latin typeface="+mj-ea"/>
                <a:ea typeface="+mj-ea"/>
              </a:rPr>
              <a:t>모델</a:t>
            </a:r>
            <a:endParaRPr lang="en-US" altLang="ko-KR" sz="1400" b="1" i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포인터 사용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계층 데이터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데이터 모델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1560" y="370750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표현을 위한 예시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615577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포인터를 사용하여 관계 표현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25225"/>
              </p:ext>
            </p:extLst>
          </p:nvPr>
        </p:nvGraphicFramePr>
        <p:xfrm>
          <a:off x="1331640" y="2276872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/>
                <a:gridCol w="9361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81555"/>
              </p:ext>
            </p:extLst>
          </p:nvPr>
        </p:nvGraphicFramePr>
        <p:xfrm>
          <a:off x="2123728" y="2852936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/>
                <a:gridCol w="9361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427984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16723"/>
              </p:ext>
            </p:extLst>
          </p:nvPr>
        </p:nvGraphicFramePr>
        <p:xfrm>
          <a:off x="5292080" y="2204864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66135"/>
              </p:ext>
            </p:extLst>
          </p:nvPr>
        </p:nvGraphicFramePr>
        <p:xfrm>
          <a:off x="5868144" y="268987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81829"/>
              </p:ext>
            </p:extLst>
          </p:nvPr>
        </p:nvGraphicFramePr>
        <p:xfrm>
          <a:off x="4644008" y="3140968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83568" y="4077072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강좌포인터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95866"/>
              </p:ext>
            </p:extLst>
          </p:nvPr>
        </p:nvGraphicFramePr>
        <p:xfrm>
          <a:off x="1187624" y="4725144"/>
          <a:ext cx="1800201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6719"/>
                <a:gridCol w="733415"/>
                <a:gridCol w="600067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427984" y="4077072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30048"/>
              </p:ext>
            </p:extLst>
          </p:nvPr>
        </p:nvGraphicFramePr>
        <p:xfrm>
          <a:off x="5292080" y="4653136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15029"/>
              </p:ext>
            </p:extLst>
          </p:nvPr>
        </p:nvGraphicFramePr>
        <p:xfrm>
          <a:off x="5868144" y="5138142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79886"/>
              </p:ext>
            </p:extLst>
          </p:nvPr>
        </p:nvGraphicFramePr>
        <p:xfrm>
          <a:off x="4644008" y="558924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꺾인 연결선 25"/>
          <p:cNvCxnSpPr/>
          <p:nvPr/>
        </p:nvCxnSpPr>
        <p:spPr>
          <a:xfrm>
            <a:off x="2627784" y="4869160"/>
            <a:ext cx="2016224" cy="864096"/>
          </a:xfrm>
          <a:prstGeom prst="bentConnector3">
            <a:avLst>
              <a:gd name="adj1" fmla="val 65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25327"/>
              </p:ext>
            </p:extLst>
          </p:nvPr>
        </p:nvGraphicFramePr>
        <p:xfrm>
          <a:off x="1835695" y="5301208"/>
          <a:ext cx="1800201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6719"/>
                <a:gridCol w="733415"/>
                <a:gridCol w="600067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꺾인 연결선 29"/>
          <p:cNvCxnSpPr/>
          <p:nvPr/>
        </p:nvCxnSpPr>
        <p:spPr>
          <a:xfrm flipV="1">
            <a:off x="3419872" y="4797152"/>
            <a:ext cx="1872208" cy="648072"/>
          </a:xfrm>
          <a:prstGeom prst="bentConnector3">
            <a:avLst>
              <a:gd name="adj1" fmla="val 744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속성 값 사용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 데이터 모델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1560" y="370750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표현을 위한 예시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615577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속성 값을 사용하여 관계 표현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4096122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78768"/>
              </p:ext>
            </p:extLst>
          </p:nvPr>
        </p:nvGraphicFramePr>
        <p:xfrm>
          <a:off x="1115616" y="4816202"/>
          <a:ext cx="1944216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329"/>
                <a:gridCol w="902083"/>
                <a:gridCol w="5558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427984" y="4096122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32643"/>
              </p:ext>
            </p:extLst>
          </p:nvPr>
        </p:nvGraphicFramePr>
        <p:xfrm>
          <a:off x="5292080" y="4672186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45888"/>
              </p:ext>
            </p:extLst>
          </p:nvPr>
        </p:nvGraphicFramePr>
        <p:xfrm>
          <a:off x="5868144" y="5157192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45619"/>
              </p:ext>
            </p:extLst>
          </p:nvPr>
        </p:nvGraphicFramePr>
        <p:xfrm>
          <a:off x="4644008" y="560829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36682"/>
              </p:ext>
            </p:extLst>
          </p:nvPr>
        </p:nvGraphicFramePr>
        <p:xfrm>
          <a:off x="1619672" y="5333970"/>
          <a:ext cx="1944216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329"/>
                <a:gridCol w="902083"/>
                <a:gridCol w="5558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683568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8369"/>
              </p:ext>
            </p:extLst>
          </p:nvPr>
        </p:nvGraphicFramePr>
        <p:xfrm>
          <a:off x="1331640" y="2276872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/>
                <a:gridCol w="9361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27005"/>
              </p:ext>
            </p:extLst>
          </p:nvPr>
        </p:nvGraphicFramePr>
        <p:xfrm>
          <a:off x="2123728" y="2852936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/>
                <a:gridCol w="9361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4427984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1516"/>
              </p:ext>
            </p:extLst>
          </p:nvPr>
        </p:nvGraphicFramePr>
        <p:xfrm>
          <a:off x="5292080" y="2204864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07297"/>
              </p:ext>
            </p:extLst>
          </p:nvPr>
        </p:nvGraphicFramePr>
        <p:xfrm>
          <a:off x="5868144" y="268987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76199"/>
              </p:ext>
            </p:extLst>
          </p:nvPr>
        </p:nvGraphicFramePr>
        <p:xfrm>
          <a:off x="4644008" y="3140968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/>
              <a:t>관찰의 결과로 </a:t>
            </a:r>
            <a:r>
              <a:rPr lang="ko-KR" altLang="en-US" dirty="0" smtClean="0"/>
              <a:t>나타난 정량적 </a:t>
            </a:r>
            <a:r>
              <a:rPr lang="ko-KR" altLang="en-US" dirty="0"/>
              <a:t>혹은 정성적인 실제 값</a:t>
            </a:r>
            <a:endParaRPr lang="en-US" altLang="ko-KR" dirty="0" smtClean="0"/>
          </a:p>
          <a:p>
            <a:r>
              <a:rPr lang="ko-KR" altLang="en-US" dirty="0" smtClean="0"/>
              <a:t>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데이터에 의미를 부여한 것</a:t>
            </a:r>
            <a:endParaRPr lang="en-US" altLang="ko-KR" dirty="0" smtClean="0"/>
          </a:p>
          <a:p>
            <a:r>
              <a:rPr lang="ko-KR" altLang="en-US" dirty="0" smtClean="0"/>
              <a:t>지식 </a:t>
            </a:r>
            <a:r>
              <a:rPr lang="en-US" altLang="ko-KR" dirty="0" smtClean="0"/>
              <a:t>: </a:t>
            </a:r>
            <a:r>
              <a:rPr lang="ko-KR" altLang="en-US" dirty="0"/>
              <a:t>사물이나 현상에 대한 이해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6675450" cy="3096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5247" y="55320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데이터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정보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지식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3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"/>
            </a:pPr>
            <a:r>
              <a:rPr lang="ko-KR" altLang="en-US" dirty="0" err="1" smtClean="0"/>
              <a:t>객체식별자</a:t>
            </a:r>
            <a:r>
              <a:rPr lang="ko-KR" altLang="en-US" dirty="0" smtClean="0"/>
              <a:t> 사용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 데이터 모델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1560" y="370750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표현을 위한 예시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893" y="615577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1-26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객체식별자를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사용하여 관계 표현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411098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objectid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30339"/>
              </p:ext>
            </p:extLst>
          </p:nvPr>
        </p:nvGraphicFramePr>
        <p:xfrm>
          <a:off x="1115616" y="4831060"/>
          <a:ext cx="1944216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329"/>
                <a:gridCol w="902083"/>
                <a:gridCol w="5558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427984" y="411098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02160"/>
              </p:ext>
            </p:extLst>
          </p:nvPr>
        </p:nvGraphicFramePr>
        <p:xfrm>
          <a:off x="5292080" y="4687044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87830"/>
              </p:ext>
            </p:extLst>
          </p:nvPr>
        </p:nvGraphicFramePr>
        <p:xfrm>
          <a:off x="5868144" y="517205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90395"/>
              </p:ext>
            </p:extLst>
          </p:nvPr>
        </p:nvGraphicFramePr>
        <p:xfrm>
          <a:off x="4644008" y="5623148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93013"/>
              </p:ext>
            </p:extLst>
          </p:nvPr>
        </p:nvGraphicFramePr>
        <p:xfrm>
          <a:off x="1619672" y="5348828"/>
          <a:ext cx="1944216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329"/>
                <a:gridCol w="902083"/>
                <a:gridCol w="5558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83568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09559"/>
              </p:ext>
            </p:extLst>
          </p:nvPr>
        </p:nvGraphicFramePr>
        <p:xfrm>
          <a:off x="1331640" y="2276872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/>
                <a:gridCol w="9361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17201"/>
              </p:ext>
            </p:extLst>
          </p:nvPr>
        </p:nvGraphicFramePr>
        <p:xfrm>
          <a:off x="2123728" y="2852936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/>
                <a:gridCol w="936104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427984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16140"/>
              </p:ext>
            </p:extLst>
          </p:nvPr>
        </p:nvGraphicFramePr>
        <p:xfrm>
          <a:off x="5292080" y="2204864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57665"/>
              </p:ext>
            </p:extLst>
          </p:nvPr>
        </p:nvGraphicFramePr>
        <p:xfrm>
          <a:off x="5868144" y="268987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13965"/>
              </p:ext>
            </p:extLst>
          </p:nvPr>
        </p:nvGraphicFramePr>
        <p:xfrm>
          <a:off x="4644008" y="3140968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/>
                <a:gridCol w="121693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3337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모델과 각 모델에서 관계의 표현 방법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26413"/>
              </p:ext>
            </p:extLst>
          </p:nvPr>
        </p:nvGraphicFramePr>
        <p:xfrm>
          <a:off x="539552" y="1771104"/>
          <a:ext cx="8064897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448272"/>
                <a:gridCol w="36724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데이터 모델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관계의 표현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데이터 구성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계층 데이터 모델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포인터 사용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네트워크 데이터 모델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포인터 사용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536160" y="2204864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10" idx="2"/>
            <a:endCxn id="14" idx="0"/>
          </p:cNvCxnSpPr>
          <p:nvPr/>
        </p:nvCxnSpPr>
        <p:spPr>
          <a:xfrm>
            <a:off x="6903615" y="2624812"/>
            <a:ext cx="839897" cy="270077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0" idx="2"/>
            <a:endCxn id="13" idx="0"/>
          </p:cNvCxnSpPr>
          <p:nvPr/>
        </p:nvCxnSpPr>
        <p:spPr>
          <a:xfrm flipH="1">
            <a:off x="6221199" y="2624812"/>
            <a:ext cx="682416" cy="270077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853744" y="2894890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376057" y="2894890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588654" y="2257358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6956109" y="2257358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693641" y="2309851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7061096" y="2309851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06238" y="2947383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6273693" y="2947383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011225" y="2999877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6378680" y="2999877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7428551" y="2947383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7796006" y="2947383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7533538" y="2999877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7900993" y="2999877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36160" y="3584916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0"/>
            <a:endCxn id="13" idx="2"/>
          </p:cNvCxnSpPr>
          <p:nvPr/>
        </p:nvCxnSpPr>
        <p:spPr>
          <a:xfrm flipH="1" flipV="1">
            <a:off x="6221199" y="3314838"/>
            <a:ext cx="682416" cy="270077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3" idx="2"/>
          </p:cNvCxnSpPr>
          <p:nvPr/>
        </p:nvCxnSpPr>
        <p:spPr>
          <a:xfrm rot="5400000">
            <a:off x="5791589" y="3192632"/>
            <a:ext cx="307405" cy="551817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14764" y="3584916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6594587" y="3637409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6962042" y="3637409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6699574" y="3689903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7067029" y="3689903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53715" y="3676360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5821170" y="3676360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auto">
          <a:xfrm>
            <a:off x="5558702" y="3728854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5926157" y="3728854"/>
            <a:ext cx="0" cy="157481"/>
          </a:xfrm>
          <a:prstGeom prst="line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2961842" y="3448050"/>
            <a:ext cx="1466142" cy="504000"/>
            <a:chOff x="1070901" y="3864868"/>
            <a:chExt cx="1890058" cy="762000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45" name="Group 38"/>
            <p:cNvGrpSpPr>
              <a:grpSpLocks/>
            </p:cNvGrpSpPr>
            <p:nvPr/>
          </p:nvGrpSpPr>
          <p:grpSpPr bwMode="auto">
            <a:xfrm>
              <a:off x="1070901" y="3864868"/>
              <a:ext cx="1585258" cy="457200"/>
              <a:chOff x="720" y="2784"/>
              <a:chExt cx="1104" cy="288"/>
            </a:xfrm>
            <a:grpFill/>
          </p:grpSpPr>
          <p:sp>
            <p:nvSpPr>
              <p:cNvPr id="51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52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grpSp>
          <p:nvGrpSpPr>
            <p:cNvPr id="46" name="Group 38"/>
            <p:cNvGrpSpPr>
              <a:grpSpLocks/>
            </p:cNvGrpSpPr>
            <p:nvPr/>
          </p:nvGrpSpPr>
          <p:grpSpPr bwMode="auto">
            <a:xfrm>
              <a:off x="1223301" y="4017268"/>
              <a:ext cx="1585258" cy="457200"/>
              <a:chOff x="720" y="2784"/>
              <a:chExt cx="1104" cy="288"/>
            </a:xfrm>
            <a:grpFill/>
          </p:grpSpPr>
          <p:sp>
            <p:nvSpPr>
              <p:cNvPr id="49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50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sp>
          <p:nvSpPr>
            <p:cNvPr id="47" name="AutoShape 39"/>
            <p:cNvSpPr>
              <a:spLocks noChangeArrowheads="1"/>
            </p:cNvSpPr>
            <p:nvPr/>
          </p:nvSpPr>
          <p:spPr bwMode="auto">
            <a:xfrm>
              <a:off x="1375701" y="4169668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>
              <a:off x="2616338" y="4169668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53" name="Text Box 41"/>
          <p:cNvSpPr txBox="1">
            <a:spLocks noChangeArrowheads="1"/>
          </p:cNvSpPr>
          <p:nvPr/>
        </p:nvSpPr>
        <p:spPr bwMode="auto">
          <a:xfrm>
            <a:off x="3040227" y="2223914"/>
            <a:ext cx="492443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학생</a:t>
            </a:r>
            <a:endParaRPr lang="en-US" altLang="ko-KR" sz="1200" dirty="0">
              <a:latin typeface="굴림" pitchFamily="50" charset="-127"/>
            </a:endParaRPr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3040227" y="3171051"/>
            <a:ext cx="49244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강좌</a:t>
            </a:r>
            <a:endParaRPr lang="en-US" altLang="ko-KR" sz="1200" dirty="0">
              <a:latin typeface="굴림" pitchFamily="50" charset="-127"/>
            </a:endParaRPr>
          </a:p>
        </p:txBody>
      </p:sp>
      <p:cxnSp>
        <p:nvCxnSpPr>
          <p:cNvPr id="56" name="꺾인 연결선 55"/>
          <p:cNvCxnSpPr/>
          <p:nvPr/>
        </p:nvCxnSpPr>
        <p:spPr>
          <a:xfrm rot="5400000">
            <a:off x="3610723" y="3074395"/>
            <a:ext cx="777664" cy="372846"/>
          </a:xfrm>
          <a:prstGeom prst="bentConnector3">
            <a:avLst>
              <a:gd name="adj1" fmla="val 2305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>
            <a:grpSpLocks noChangeAspect="1"/>
          </p:cNvGrpSpPr>
          <p:nvPr/>
        </p:nvGrpSpPr>
        <p:grpSpPr>
          <a:xfrm>
            <a:off x="3033851" y="2511946"/>
            <a:ext cx="1328748" cy="396000"/>
            <a:chOff x="1165276" y="2384410"/>
            <a:chExt cx="1723107" cy="6096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0" name="AutoShape 6"/>
            <p:cNvSpPr>
              <a:spLocks noChangeArrowheads="1"/>
            </p:cNvSpPr>
            <p:nvPr/>
          </p:nvSpPr>
          <p:spPr bwMode="auto">
            <a:xfrm>
              <a:off x="1165276" y="23844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2307152" y="2399600"/>
              <a:ext cx="26191" cy="442009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1303125" y="25368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            </a:t>
              </a: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p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2442164" y="2536810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grpSp>
        <p:nvGrpSpPr>
          <p:cNvPr id="59" name="그룹 58"/>
          <p:cNvGrpSpPr>
            <a:grpSpLocks noChangeAspect="1"/>
          </p:cNvGrpSpPr>
          <p:nvPr/>
        </p:nvGrpSpPr>
        <p:grpSpPr>
          <a:xfrm>
            <a:off x="2961842" y="5392322"/>
            <a:ext cx="1466142" cy="504000"/>
            <a:chOff x="1070901" y="3864868"/>
            <a:chExt cx="1890058" cy="762000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60" name="Group 38"/>
            <p:cNvGrpSpPr>
              <a:grpSpLocks/>
            </p:cNvGrpSpPr>
            <p:nvPr/>
          </p:nvGrpSpPr>
          <p:grpSpPr bwMode="auto">
            <a:xfrm>
              <a:off x="1070901" y="3864868"/>
              <a:ext cx="1585258" cy="457200"/>
              <a:chOff x="720" y="2784"/>
              <a:chExt cx="1104" cy="288"/>
            </a:xfrm>
            <a:grpFill/>
          </p:grpSpPr>
          <p:sp>
            <p:nvSpPr>
              <p:cNvPr id="66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67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grpSp>
          <p:nvGrpSpPr>
            <p:cNvPr id="61" name="Group 38"/>
            <p:cNvGrpSpPr>
              <a:grpSpLocks/>
            </p:cNvGrpSpPr>
            <p:nvPr/>
          </p:nvGrpSpPr>
          <p:grpSpPr bwMode="auto">
            <a:xfrm>
              <a:off x="1223301" y="4017268"/>
              <a:ext cx="1585258" cy="457200"/>
              <a:chOff x="720" y="2784"/>
              <a:chExt cx="1104" cy="288"/>
            </a:xfrm>
            <a:grpFill/>
          </p:grpSpPr>
          <p:sp>
            <p:nvSpPr>
              <p:cNvPr id="64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65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sp>
          <p:nvSpPr>
            <p:cNvPr id="62" name="AutoShape 39"/>
            <p:cNvSpPr>
              <a:spLocks noChangeArrowheads="1"/>
            </p:cNvSpPr>
            <p:nvPr/>
          </p:nvSpPr>
          <p:spPr bwMode="auto">
            <a:xfrm>
              <a:off x="1375701" y="4169668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63" name="Line 40"/>
            <p:cNvSpPr>
              <a:spLocks noChangeShapeType="1"/>
            </p:cNvSpPr>
            <p:nvPr/>
          </p:nvSpPr>
          <p:spPr bwMode="auto">
            <a:xfrm>
              <a:off x="2616338" y="4169668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68" name="Text Box 41"/>
          <p:cNvSpPr txBox="1">
            <a:spLocks noChangeArrowheads="1"/>
          </p:cNvSpPr>
          <p:nvPr/>
        </p:nvSpPr>
        <p:spPr bwMode="auto">
          <a:xfrm>
            <a:off x="3040227" y="4168186"/>
            <a:ext cx="492443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학생</a:t>
            </a:r>
            <a:endParaRPr lang="en-US" altLang="ko-KR" sz="1200" dirty="0">
              <a:latin typeface="굴림" pitchFamily="50" charset="-127"/>
            </a:endParaRPr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3040227" y="5115323"/>
            <a:ext cx="49244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강좌</a:t>
            </a:r>
            <a:endParaRPr lang="en-US" altLang="ko-KR" sz="1200" dirty="0">
              <a:latin typeface="굴림" pitchFamily="50" charset="-127"/>
            </a:endParaRPr>
          </a:p>
        </p:txBody>
      </p:sp>
      <p:cxnSp>
        <p:nvCxnSpPr>
          <p:cNvPr id="70" name="꺾인 연결선 69"/>
          <p:cNvCxnSpPr/>
          <p:nvPr/>
        </p:nvCxnSpPr>
        <p:spPr>
          <a:xfrm rot="5400000">
            <a:off x="3610723" y="5018667"/>
            <a:ext cx="777664" cy="372846"/>
          </a:xfrm>
          <a:prstGeom prst="bentConnector3">
            <a:avLst>
              <a:gd name="adj1" fmla="val 2182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>
            <a:grpSpLocks noChangeAspect="1"/>
          </p:cNvGrpSpPr>
          <p:nvPr/>
        </p:nvGrpSpPr>
        <p:grpSpPr>
          <a:xfrm>
            <a:off x="3033851" y="4456218"/>
            <a:ext cx="1328748" cy="396000"/>
            <a:chOff x="1165276" y="2384410"/>
            <a:chExt cx="1723107" cy="6096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1165276" y="23844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2307152" y="2399600"/>
              <a:ext cx="26191" cy="442009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4" name="AutoShape 9"/>
            <p:cNvSpPr>
              <a:spLocks noChangeArrowheads="1"/>
            </p:cNvSpPr>
            <p:nvPr/>
          </p:nvSpPr>
          <p:spPr bwMode="auto">
            <a:xfrm>
              <a:off x="1303125" y="25368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            </a:t>
              </a: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p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2442164" y="2536810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6471430" y="4206230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>
            <a:stCxn id="127" idx="0"/>
            <a:endCxn id="114" idx="2"/>
          </p:cNvCxnSpPr>
          <p:nvPr/>
        </p:nvCxnSpPr>
        <p:spPr>
          <a:xfrm flipV="1">
            <a:off x="7416315" y="5316204"/>
            <a:ext cx="262468" cy="262468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10" idx="2"/>
            <a:endCxn id="113" idx="0"/>
          </p:cNvCxnSpPr>
          <p:nvPr/>
        </p:nvCxnSpPr>
        <p:spPr>
          <a:xfrm flipH="1">
            <a:off x="6051481" y="4626178"/>
            <a:ext cx="787404" cy="165090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5684026" y="4791269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7311328" y="4896256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6523924" y="4258724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16" name="Line 10"/>
          <p:cNvSpPr>
            <a:spLocks noChangeShapeType="1"/>
          </p:cNvSpPr>
          <p:nvPr/>
        </p:nvSpPr>
        <p:spPr bwMode="auto">
          <a:xfrm>
            <a:off x="6891379" y="4258724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17" name="AutoShape 6"/>
          <p:cNvSpPr>
            <a:spLocks noChangeArrowheads="1"/>
          </p:cNvSpPr>
          <p:nvPr/>
        </p:nvSpPr>
        <p:spPr bwMode="auto">
          <a:xfrm>
            <a:off x="6628911" y="4311217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18" name="Line 10"/>
          <p:cNvSpPr>
            <a:spLocks noChangeShapeType="1"/>
          </p:cNvSpPr>
          <p:nvPr/>
        </p:nvSpPr>
        <p:spPr bwMode="auto">
          <a:xfrm>
            <a:off x="6996366" y="4311217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auto">
          <a:xfrm>
            <a:off x="5736520" y="4843762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20" name="Line 10"/>
          <p:cNvSpPr>
            <a:spLocks noChangeShapeType="1"/>
          </p:cNvSpPr>
          <p:nvPr/>
        </p:nvSpPr>
        <p:spPr bwMode="auto">
          <a:xfrm>
            <a:off x="6103975" y="4843762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21" name="AutoShape 6"/>
          <p:cNvSpPr>
            <a:spLocks noChangeArrowheads="1"/>
          </p:cNvSpPr>
          <p:nvPr/>
        </p:nvSpPr>
        <p:spPr bwMode="auto">
          <a:xfrm>
            <a:off x="5841507" y="4896256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22" name="Line 10"/>
          <p:cNvSpPr>
            <a:spLocks noChangeShapeType="1"/>
          </p:cNvSpPr>
          <p:nvPr/>
        </p:nvSpPr>
        <p:spPr bwMode="auto">
          <a:xfrm>
            <a:off x="6208962" y="4896256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23" name="AutoShape 6"/>
          <p:cNvSpPr>
            <a:spLocks noChangeArrowheads="1"/>
          </p:cNvSpPr>
          <p:nvPr/>
        </p:nvSpPr>
        <p:spPr bwMode="auto">
          <a:xfrm>
            <a:off x="7363821" y="4948749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24" name="Line 10"/>
          <p:cNvSpPr>
            <a:spLocks noChangeShapeType="1"/>
          </p:cNvSpPr>
          <p:nvPr/>
        </p:nvSpPr>
        <p:spPr bwMode="auto">
          <a:xfrm>
            <a:off x="7731276" y="4948749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25" name="AutoShape 6"/>
          <p:cNvSpPr>
            <a:spLocks noChangeArrowheads="1"/>
          </p:cNvSpPr>
          <p:nvPr/>
        </p:nvSpPr>
        <p:spPr bwMode="auto">
          <a:xfrm>
            <a:off x="7468808" y="5001243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26" name="Line 10"/>
          <p:cNvSpPr>
            <a:spLocks noChangeShapeType="1"/>
          </p:cNvSpPr>
          <p:nvPr/>
        </p:nvSpPr>
        <p:spPr bwMode="auto">
          <a:xfrm>
            <a:off x="7836264" y="5001243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048860" y="5578672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연결선 127"/>
          <p:cNvCxnSpPr>
            <a:stCxn id="127" idx="0"/>
            <a:endCxn id="113" idx="2"/>
          </p:cNvCxnSpPr>
          <p:nvPr/>
        </p:nvCxnSpPr>
        <p:spPr>
          <a:xfrm flipH="1" flipV="1">
            <a:off x="6051481" y="5211217"/>
            <a:ext cx="1364834" cy="367455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13" idx="2"/>
            <a:endCxn id="130" idx="0"/>
          </p:cNvCxnSpPr>
          <p:nvPr/>
        </p:nvCxnSpPr>
        <p:spPr>
          <a:xfrm flipH="1">
            <a:off x="5923184" y="5211217"/>
            <a:ext cx="128297" cy="375065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5555729" y="5586282"/>
            <a:ext cx="734910" cy="419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AutoShape 6"/>
          <p:cNvSpPr>
            <a:spLocks noChangeArrowheads="1"/>
          </p:cNvSpPr>
          <p:nvPr/>
        </p:nvSpPr>
        <p:spPr bwMode="auto">
          <a:xfrm>
            <a:off x="7107286" y="5631165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32" name="Line 10"/>
          <p:cNvSpPr>
            <a:spLocks noChangeShapeType="1"/>
          </p:cNvSpPr>
          <p:nvPr/>
        </p:nvSpPr>
        <p:spPr bwMode="auto">
          <a:xfrm>
            <a:off x="7474741" y="5631165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33" name="AutoShape 6"/>
          <p:cNvSpPr>
            <a:spLocks noChangeArrowheads="1"/>
          </p:cNvSpPr>
          <p:nvPr/>
        </p:nvSpPr>
        <p:spPr bwMode="auto">
          <a:xfrm>
            <a:off x="7212273" y="5683659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34" name="Line 10"/>
          <p:cNvSpPr>
            <a:spLocks noChangeShapeType="1"/>
          </p:cNvSpPr>
          <p:nvPr/>
        </p:nvSpPr>
        <p:spPr bwMode="auto">
          <a:xfrm>
            <a:off x="7579728" y="5683659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35" name="AutoShape 6"/>
          <p:cNvSpPr>
            <a:spLocks noChangeArrowheads="1"/>
          </p:cNvSpPr>
          <p:nvPr/>
        </p:nvSpPr>
        <p:spPr bwMode="auto">
          <a:xfrm>
            <a:off x="5594680" y="5677726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36" name="Line 10"/>
          <p:cNvSpPr>
            <a:spLocks noChangeShapeType="1"/>
          </p:cNvSpPr>
          <p:nvPr/>
        </p:nvSpPr>
        <p:spPr bwMode="auto">
          <a:xfrm>
            <a:off x="5962135" y="5677726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37" name="AutoShape 6"/>
          <p:cNvSpPr>
            <a:spLocks noChangeArrowheads="1"/>
          </p:cNvSpPr>
          <p:nvPr/>
        </p:nvSpPr>
        <p:spPr bwMode="auto">
          <a:xfrm>
            <a:off x="5699667" y="5730220"/>
            <a:ext cx="533207" cy="157481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sp>
        <p:nvSpPr>
          <p:cNvPr id="138" name="Line 10"/>
          <p:cNvSpPr>
            <a:spLocks noChangeShapeType="1"/>
          </p:cNvSpPr>
          <p:nvPr/>
        </p:nvSpPr>
        <p:spPr bwMode="auto">
          <a:xfrm>
            <a:off x="6067122" y="5730220"/>
            <a:ext cx="0" cy="15748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굴림" charset="-127"/>
              <a:cs typeface="+mn-cs"/>
            </a:endParaRPr>
          </a:p>
        </p:txBody>
      </p:sp>
      <p:cxnSp>
        <p:nvCxnSpPr>
          <p:cNvPr id="139" name="직선 연결선 138"/>
          <p:cNvCxnSpPr>
            <a:stCxn id="114" idx="0"/>
            <a:endCxn id="110" idx="3"/>
          </p:cNvCxnSpPr>
          <p:nvPr/>
        </p:nvCxnSpPr>
        <p:spPr>
          <a:xfrm flipH="1" flipV="1">
            <a:off x="7206340" y="4416204"/>
            <a:ext cx="472442" cy="480052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3647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모델과 각 모델에서 관계의 표현 방법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41100"/>
              </p:ext>
            </p:extLst>
          </p:nvPr>
        </p:nvGraphicFramePr>
        <p:xfrm>
          <a:off x="539552" y="1772816"/>
          <a:ext cx="8064897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448272"/>
                <a:gridCol w="36724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데이터 모델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관계의 표현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데이터 구성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속성 값 사용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객체 데이터 모델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객체식별자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사용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2961842" y="3501008"/>
            <a:ext cx="1466142" cy="504000"/>
            <a:chOff x="1070901" y="3864868"/>
            <a:chExt cx="1890058" cy="76200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1070901" y="3864868"/>
              <a:ext cx="1585258" cy="457200"/>
              <a:chOff x="720" y="2784"/>
              <a:chExt cx="1104" cy="288"/>
            </a:xfrm>
            <a:grpFill/>
          </p:grpSpPr>
          <p:sp>
            <p:nvSpPr>
              <p:cNvPr id="16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1223301" y="4017268"/>
              <a:ext cx="1585258" cy="457200"/>
              <a:chOff x="720" y="2784"/>
              <a:chExt cx="1104" cy="288"/>
            </a:xfrm>
            <a:grpFill/>
          </p:grpSpPr>
          <p:sp>
            <p:nvSpPr>
              <p:cNvPr id="14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15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sp>
          <p:nvSpPr>
            <p:cNvPr id="12" name="AutoShape 39"/>
            <p:cNvSpPr>
              <a:spLocks noChangeArrowheads="1"/>
            </p:cNvSpPr>
            <p:nvPr/>
          </p:nvSpPr>
          <p:spPr bwMode="auto">
            <a:xfrm>
              <a:off x="1375701" y="4169668"/>
              <a:ext cx="1585258" cy="4572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X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13" name="Line 40"/>
            <p:cNvSpPr>
              <a:spLocks noChangeShapeType="1"/>
            </p:cNvSpPr>
            <p:nvPr/>
          </p:nvSpPr>
          <p:spPr bwMode="auto">
            <a:xfrm>
              <a:off x="2616338" y="4169668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3040227" y="2276872"/>
            <a:ext cx="492443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학생</a:t>
            </a:r>
            <a:endParaRPr lang="en-US" altLang="ko-KR" sz="1200" dirty="0">
              <a:latin typeface="굴림" pitchFamily="50" charset="-127"/>
            </a:endParaRP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3040227" y="3224009"/>
            <a:ext cx="49244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강좌</a:t>
            </a:r>
            <a:endParaRPr lang="en-US" altLang="ko-KR" sz="1200" dirty="0">
              <a:latin typeface="굴림" pitchFamily="50" charset="-127"/>
            </a:endParaRPr>
          </a:p>
        </p:txBody>
      </p:sp>
      <p:grpSp>
        <p:nvGrpSpPr>
          <p:cNvPr id="21" name="그룹 20"/>
          <p:cNvGrpSpPr>
            <a:grpSpLocks noChangeAspect="1"/>
          </p:cNvGrpSpPr>
          <p:nvPr/>
        </p:nvGrpSpPr>
        <p:grpSpPr>
          <a:xfrm>
            <a:off x="3033851" y="2564904"/>
            <a:ext cx="1328748" cy="396000"/>
            <a:chOff x="1165276" y="2384410"/>
            <a:chExt cx="1723107" cy="6096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1165276" y="23844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2307152" y="2399600"/>
              <a:ext cx="26191" cy="442009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auto">
            <a:xfrm>
              <a:off x="1303125" y="2536810"/>
              <a:ext cx="1585258" cy="4572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            </a:t>
              </a:r>
              <a:r>
                <a:rPr kumimoji="0" lang="en-US" altLang="ko-KR" sz="1000" dirty="0" smtClean="0">
                  <a:solidFill>
                    <a:sysClr val="windowText" lastClr="000000"/>
                  </a:solidFill>
                  <a:latin typeface="Gill Sans MT"/>
                  <a:ea typeface="굴림" charset="-127"/>
                </a:rPr>
                <a:t>X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2442164" y="2536810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547400" y="2258022"/>
            <a:ext cx="2490509" cy="1800000"/>
            <a:chOff x="5547400" y="2258022"/>
            <a:chExt cx="2490509" cy="1800000"/>
          </a:xfrm>
        </p:grpSpPr>
        <p:sp>
          <p:nvSpPr>
            <p:cNvPr id="27" name="직사각형 26"/>
            <p:cNvSpPr/>
            <p:nvPr/>
          </p:nvSpPr>
          <p:spPr>
            <a:xfrm>
              <a:off x="6463101" y="2258022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75697" y="2843061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302999" y="2948048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AutoShape 6"/>
            <p:cNvSpPr>
              <a:spLocks noChangeArrowheads="1"/>
            </p:cNvSpPr>
            <p:nvPr/>
          </p:nvSpPr>
          <p:spPr bwMode="auto">
            <a:xfrm>
              <a:off x="6515595" y="2310516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6883050" y="2310516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6620582" y="2363009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6988037" y="2363009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4" name="AutoShape 6"/>
            <p:cNvSpPr>
              <a:spLocks noChangeArrowheads="1"/>
            </p:cNvSpPr>
            <p:nvPr/>
          </p:nvSpPr>
          <p:spPr bwMode="auto">
            <a:xfrm>
              <a:off x="5728191" y="2895554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6095646" y="2895554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6" name="AutoShape 6"/>
            <p:cNvSpPr>
              <a:spLocks noChangeArrowheads="1"/>
            </p:cNvSpPr>
            <p:nvPr/>
          </p:nvSpPr>
          <p:spPr bwMode="auto">
            <a:xfrm>
              <a:off x="5833178" y="2948048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6200633" y="2948048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8" name="AutoShape 6"/>
            <p:cNvSpPr>
              <a:spLocks noChangeArrowheads="1"/>
            </p:cNvSpPr>
            <p:nvPr/>
          </p:nvSpPr>
          <p:spPr bwMode="auto">
            <a:xfrm>
              <a:off x="7355492" y="3000541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7722947" y="3000541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0" name="AutoShape 6"/>
            <p:cNvSpPr>
              <a:spLocks noChangeArrowheads="1"/>
            </p:cNvSpPr>
            <p:nvPr/>
          </p:nvSpPr>
          <p:spPr bwMode="auto">
            <a:xfrm>
              <a:off x="7460479" y="3053035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7827935" y="3053035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040531" y="3630464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47400" y="3638074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AutoShape 6"/>
            <p:cNvSpPr>
              <a:spLocks noChangeArrowheads="1"/>
            </p:cNvSpPr>
            <p:nvPr/>
          </p:nvSpPr>
          <p:spPr bwMode="auto">
            <a:xfrm>
              <a:off x="7098957" y="3682957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7466412" y="3682957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6" name="AutoShape 6"/>
            <p:cNvSpPr>
              <a:spLocks noChangeArrowheads="1"/>
            </p:cNvSpPr>
            <p:nvPr/>
          </p:nvSpPr>
          <p:spPr bwMode="auto">
            <a:xfrm>
              <a:off x="7203944" y="3735451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7571399" y="3735451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8" name="AutoShape 6"/>
            <p:cNvSpPr>
              <a:spLocks noChangeArrowheads="1"/>
            </p:cNvSpPr>
            <p:nvPr/>
          </p:nvSpPr>
          <p:spPr bwMode="auto">
            <a:xfrm>
              <a:off x="5586351" y="3729518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5953806" y="3729518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5691338" y="3782012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6058793" y="3782012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2961842" y="5373216"/>
            <a:ext cx="1466142" cy="504000"/>
            <a:chOff x="1070901" y="3864868"/>
            <a:chExt cx="1890058" cy="76200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53" name="Group 38"/>
            <p:cNvGrpSpPr>
              <a:grpSpLocks/>
            </p:cNvGrpSpPr>
            <p:nvPr/>
          </p:nvGrpSpPr>
          <p:grpSpPr bwMode="auto">
            <a:xfrm>
              <a:off x="1070901" y="3864868"/>
              <a:ext cx="1585258" cy="457200"/>
              <a:chOff x="720" y="2784"/>
              <a:chExt cx="1104" cy="288"/>
            </a:xfrm>
            <a:grpFill/>
          </p:grpSpPr>
          <p:sp>
            <p:nvSpPr>
              <p:cNvPr id="59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60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grpSp>
          <p:nvGrpSpPr>
            <p:cNvPr id="54" name="Group 38"/>
            <p:cNvGrpSpPr>
              <a:grpSpLocks/>
            </p:cNvGrpSpPr>
            <p:nvPr/>
          </p:nvGrpSpPr>
          <p:grpSpPr bwMode="auto">
            <a:xfrm>
              <a:off x="1223301" y="4017268"/>
              <a:ext cx="1585258" cy="457200"/>
              <a:chOff x="720" y="2784"/>
              <a:chExt cx="1104" cy="288"/>
            </a:xfrm>
            <a:grpFill/>
          </p:grpSpPr>
          <p:sp>
            <p:nvSpPr>
              <p:cNvPr id="57" name="AutoShape 3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  <p:sp>
            <p:nvSpPr>
              <p:cNvPr id="58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endParaRPr>
              </a:p>
            </p:txBody>
          </p:sp>
        </p:grpSp>
        <p:sp>
          <p:nvSpPr>
            <p:cNvPr id="55" name="AutoShape 39"/>
            <p:cNvSpPr>
              <a:spLocks noChangeArrowheads="1"/>
            </p:cNvSpPr>
            <p:nvPr/>
          </p:nvSpPr>
          <p:spPr bwMode="auto">
            <a:xfrm>
              <a:off x="1375701" y="4169668"/>
              <a:ext cx="1585258" cy="4572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56" name="Line 40"/>
            <p:cNvSpPr>
              <a:spLocks noChangeShapeType="1"/>
            </p:cNvSpPr>
            <p:nvPr/>
          </p:nvSpPr>
          <p:spPr bwMode="auto">
            <a:xfrm>
              <a:off x="2616338" y="4169668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3040227" y="4149080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학생</a:t>
            </a:r>
            <a:endParaRPr lang="en-US" altLang="ko-KR" sz="1200" dirty="0">
              <a:latin typeface="굴림" pitchFamily="50" charset="-127"/>
            </a:endParaRPr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3040227" y="5096217"/>
            <a:ext cx="49244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강좌</a:t>
            </a:r>
            <a:endParaRPr lang="en-US" altLang="ko-KR" sz="1200" dirty="0">
              <a:latin typeface="굴림" pitchFamily="50" charset="-127"/>
            </a:endParaRPr>
          </a:p>
        </p:txBody>
      </p:sp>
      <p:cxnSp>
        <p:nvCxnSpPr>
          <p:cNvPr id="63" name="꺾인 연결선 62"/>
          <p:cNvCxnSpPr/>
          <p:nvPr/>
        </p:nvCxnSpPr>
        <p:spPr>
          <a:xfrm rot="5400000">
            <a:off x="3610723" y="4999561"/>
            <a:ext cx="777664" cy="372846"/>
          </a:xfrm>
          <a:prstGeom prst="bentConnector3">
            <a:avLst>
              <a:gd name="adj1" fmla="val 2182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>
            <a:grpSpLocks noChangeAspect="1"/>
          </p:cNvGrpSpPr>
          <p:nvPr/>
        </p:nvGrpSpPr>
        <p:grpSpPr>
          <a:xfrm>
            <a:off x="3033851" y="4437112"/>
            <a:ext cx="1328748" cy="396000"/>
            <a:chOff x="1165276" y="2384410"/>
            <a:chExt cx="1723107" cy="6096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5" name="AutoShape 6"/>
            <p:cNvSpPr>
              <a:spLocks noChangeArrowheads="1"/>
            </p:cNvSpPr>
            <p:nvPr/>
          </p:nvSpPr>
          <p:spPr bwMode="auto">
            <a:xfrm>
              <a:off x="1165276" y="23844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>
              <a:off x="2307152" y="2399600"/>
              <a:ext cx="26191" cy="442009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67" name="AutoShape 9"/>
            <p:cNvSpPr>
              <a:spLocks noChangeArrowheads="1"/>
            </p:cNvSpPr>
            <p:nvPr/>
          </p:nvSpPr>
          <p:spPr bwMode="auto">
            <a:xfrm>
              <a:off x="1303125" y="2536810"/>
              <a:ext cx="1585258" cy="4572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굴림" charset="-127"/>
                  <a:cs typeface="+mn-cs"/>
                </a:rPr>
                <a:t>             </a:t>
              </a:r>
              <a:r>
                <a:rPr kumimoji="0" lang="en-US" altLang="ko-KR" sz="1400" dirty="0" err="1" smtClean="0">
                  <a:solidFill>
                    <a:sysClr val="windowText" lastClr="000000"/>
                  </a:solidFill>
                  <a:latin typeface="Gill Sans MT"/>
                  <a:ea typeface="굴림" charset="-127"/>
                </a:rPr>
                <a:t>oid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2442164" y="2536810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</p:grp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3230347" y="5877216"/>
            <a:ext cx="11256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굴림" pitchFamily="50" charset="-127"/>
              </a:rPr>
              <a:t>객체 번호 </a:t>
            </a:r>
            <a:r>
              <a:rPr lang="en-US" altLang="ko-KR" sz="1200" dirty="0" err="1" smtClean="0">
                <a:latin typeface="굴림" pitchFamily="50" charset="-127"/>
              </a:rPr>
              <a:t>oid</a:t>
            </a:r>
            <a:endParaRPr lang="en-US" altLang="ko-KR" sz="1200" dirty="0">
              <a:latin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46916" y="4249663"/>
            <a:ext cx="2492134" cy="1800000"/>
            <a:chOff x="5546916" y="4249663"/>
            <a:chExt cx="2492134" cy="1800000"/>
          </a:xfrm>
        </p:grpSpPr>
        <p:sp>
          <p:nvSpPr>
            <p:cNvPr id="71" name="직사각형 70"/>
            <p:cNvSpPr/>
            <p:nvPr/>
          </p:nvSpPr>
          <p:spPr>
            <a:xfrm>
              <a:off x="6463214" y="4249663"/>
              <a:ext cx="73539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>
              <a:stCxn id="88" idx="0"/>
              <a:endCxn id="75" idx="2"/>
            </p:cNvCxnSpPr>
            <p:nvPr/>
          </p:nvCxnSpPr>
          <p:spPr>
            <a:xfrm flipV="1">
              <a:off x="7408716" y="5359637"/>
              <a:ext cx="262639" cy="2624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71" idx="2"/>
              <a:endCxn id="74" idx="0"/>
            </p:cNvCxnSpPr>
            <p:nvPr/>
          </p:nvCxnSpPr>
          <p:spPr>
            <a:xfrm flipH="1">
              <a:off x="6042992" y="4669611"/>
              <a:ext cx="787918" cy="1650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675297" y="4834702"/>
              <a:ext cx="73539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303660" y="4939689"/>
              <a:ext cx="73539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AutoShape 6"/>
            <p:cNvSpPr>
              <a:spLocks noChangeArrowheads="1"/>
            </p:cNvSpPr>
            <p:nvPr/>
          </p:nvSpPr>
          <p:spPr bwMode="auto">
            <a:xfrm>
              <a:off x="6515742" y="4302157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7" name="Line 10"/>
            <p:cNvSpPr>
              <a:spLocks noChangeShapeType="1"/>
            </p:cNvSpPr>
            <p:nvPr/>
          </p:nvSpPr>
          <p:spPr bwMode="auto">
            <a:xfrm>
              <a:off x="6883437" y="4302157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8" name="AutoShape 6"/>
            <p:cNvSpPr>
              <a:spLocks noChangeArrowheads="1"/>
            </p:cNvSpPr>
            <p:nvPr/>
          </p:nvSpPr>
          <p:spPr bwMode="auto">
            <a:xfrm>
              <a:off x="6620798" y="4354650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79" name="Line 10"/>
            <p:cNvSpPr>
              <a:spLocks noChangeShapeType="1"/>
            </p:cNvSpPr>
            <p:nvPr/>
          </p:nvSpPr>
          <p:spPr bwMode="auto">
            <a:xfrm>
              <a:off x="6988493" y="4354650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0" name="AutoShape 6"/>
            <p:cNvSpPr>
              <a:spLocks noChangeArrowheads="1"/>
            </p:cNvSpPr>
            <p:nvPr/>
          </p:nvSpPr>
          <p:spPr bwMode="auto">
            <a:xfrm>
              <a:off x="5727825" y="4887195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095519" y="4887195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2" name="AutoShape 6"/>
            <p:cNvSpPr>
              <a:spLocks noChangeArrowheads="1"/>
            </p:cNvSpPr>
            <p:nvPr/>
          </p:nvSpPr>
          <p:spPr bwMode="auto">
            <a:xfrm>
              <a:off x="5832880" y="4939689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3" name="Line 10"/>
            <p:cNvSpPr>
              <a:spLocks noChangeShapeType="1"/>
            </p:cNvSpPr>
            <p:nvPr/>
          </p:nvSpPr>
          <p:spPr bwMode="auto">
            <a:xfrm>
              <a:off x="6200575" y="4939689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4" name="AutoShape 6"/>
            <p:cNvSpPr>
              <a:spLocks noChangeArrowheads="1"/>
            </p:cNvSpPr>
            <p:nvPr/>
          </p:nvSpPr>
          <p:spPr bwMode="auto">
            <a:xfrm>
              <a:off x="7356188" y="4992182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5" name="Line 10"/>
            <p:cNvSpPr>
              <a:spLocks noChangeShapeType="1"/>
            </p:cNvSpPr>
            <p:nvPr/>
          </p:nvSpPr>
          <p:spPr bwMode="auto">
            <a:xfrm>
              <a:off x="7723883" y="4992182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6" name="AutoShape 6"/>
            <p:cNvSpPr>
              <a:spLocks noChangeArrowheads="1"/>
            </p:cNvSpPr>
            <p:nvPr/>
          </p:nvSpPr>
          <p:spPr bwMode="auto">
            <a:xfrm>
              <a:off x="7461244" y="5044676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>
              <a:off x="7828939" y="5044676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041021" y="5622105"/>
              <a:ext cx="73539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>
              <a:stCxn id="88" idx="0"/>
              <a:endCxn id="74" idx="2"/>
            </p:cNvCxnSpPr>
            <p:nvPr/>
          </p:nvCxnSpPr>
          <p:spPr>
            <a:xfrm flipH="1" flipV="1">
              <a:off x="6042992" y="5254650"/>
              <a:ext cx="1365724" cy="36745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74" idx="2"/>
              <a:endCxn id="91" idx="0"/>
            </p:cNvCxnSpPr>
            <p:nvPr/>
          </p:nvCxnSpPr>
          <p:spPr>
            <a:xfrm flipH="1">
              <a:off x="5914611" y="5254650"/>
              <a:ext cx="128381" cy="37506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>
            <a:xfrm>
              <a:off x="5546916" y="5629715"/>
              <a:ext cx="73539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AutoShape 6"/>
            <p:cNvSpPr>
              <a:spLocks noChangeArrowheads="1"/>
            </p:cNvSpPr>
            <p:nvPr/>
          </p:nvSpPr>
          <p:spPr bwMode="auto">
            <a:xfrm>
              <a:off x="7099485" y="5674598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7467180" y="5674598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4" name="AutoShape 6"/>
            <p:cNvSpPr>
              <a:spLocks noChangeArrowheads="1"/>
            </p:cNvSpPr>
            <p:nvPr/>
          </p:nvSpPr>
          <p:spPr bwMode="auto">
            <a:xfrm>
              <a:off x="7204541" y="5727092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7572236" y="5727092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6" name="AutoShape 6"/>
            <p:cNvSpPr>
              <a:spLocks noChangeArrowheads="1"/>
            </p:cNvSpPr>
            <p:nvPr/>
          </p:nvSpPr>
          <p:spPr bwMode="auto">
            <a:xfrm>
              <a:off x="5585892" y="5721159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7" name="Line 10"/>
            <p:cNvSpPr>
              <a:spLocks noChangeShapeType="1"/>
            </p:cNvSpPr>
            <p:nvPr/>
          </p:nvSpPr>
          <p:spPr bwMode="auto">
            <a:xfrm>
              <a:off x="5953587" y="5721159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8" name="AutoShape 6"/>
            <p:cNvSpPr>
              <a:spLocks noChangeArrowheads="1"/>
            </p:cNvSpPr>
            <p:nvPr/>
          </p:nvSpPr>
          <p:spPr bwMode="auto">
            <a:xfrm>
              <a:off x="5690948" y="5773653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sp>
          <p:nvSpPr>
            <p:cNvPr id="99" name="Line 10"/>
            <p:cNvSpPr>
              <a:spLocks noChangeShapeType="1"/>
            </p:cNvSpPr>
            <p:nvPr/>
          </p:nvSpPr>
          <p:spPr bwMode="auto">
            <a:xfrm>
              <a:off x="6058643" y="5773653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굴림" charset="-127"/>
                <a:cs typeface="+mn-cs"/>
              </a:endParaRPr>
            </a:p>
          </p:txBody>
        </p:sp>
        <p:cxnSp>
          <p:nvCxnSpPr>
            <p:cNvPr id="100" name="직선 연결선 99"/>
            <p:cNvCxnSpPr>
              <a:stCxn id="75" idx="0"/>
              <a:endCxn id="71" idx="3"/>
            </p:cNvCxnSpPr>
            <p:nvPr/>
          </p:nvCxnSpPr>
          <p:spPr>
            <a:xfrm flipH="1" flipV="1">
              <a:off x="7198604" y="4459637"/>
              <a:ext cx="472751" cy="48005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736" y="13407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모델의 역사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75715"/>
              </p:ext>
            </p:extLst>
          </p:nvPr>
        </p:nvGraphicFramePr>
        <p:xfrm>
          <a:off x="572716" y="1772816"/>
          <a:ext cx="8064894" cy="388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1080120"/>
                <a:gridCol w="1080120"/>
                <a:gridCol w="1080120"/>
                <a:gridCol w="1080120"/>
                <a:gridCol w="1008110"/>
              </a:tblGrid>
              <a:tr h="4327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데이터 모델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1970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년대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1980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년대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1990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년대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년대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2010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년대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제품 종류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계층데이터모델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IMS(IBM)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네트워크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데이터 모델 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IDS(GE)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Oracle(Oracle), System R(IBM)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객체 데이터 모델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GemStone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Obeject</a:t>
                      </a:r>
                      <a:r>
                        <a:rPr lang="en-US" altLang="ko-KR" sz="1400" baseline="0" dirty="0" err="1" smtClean="0">
                          <a:latin typeface="+mn-ea"/>
                          <a:ea typeface="+mn-ea"/>
                        </a:rPr>
                        <a:t>Store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객체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UniSQL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2850" y="5733256"/>
            <a:ext cx="7981598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latinLnBrk="0"/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㈜ 그림은 데이터 모델이 주로 사용되는 시기를 표시한다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. </a:t>
            </a:r>
          </a:p>
          <a:p>
            <a:pPr latinLnBrk="0"/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계층과 네트워크 모델은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1960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년대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관계 데이터모델은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1970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년대에 처음 사용되기 시작하였다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. ,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5.1 3</a:t>
            </a:r>
            <a:r>
              <a:rPr lang="ko-KR" altLang="en-US" dirty="0" smtClean="0"/>
              <a:t>단계 데이터베이스 구조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27817" y="6165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1-27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ANSI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단계 데이터베이스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96200" y="1753006"/>
            <a:ext cx="1332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외부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스키마 </a:t>
            </a:r>
            <a:r>
              <a:rPr lang="en-US" altLang="ko-KR" sz="1400" dirty="0" smtClean="0">
                <a:latin typeface="+mn-ea"/>
                <a:ea typeface="+mn-ea"/>
              </a:rPr>
              <a:t>1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32659" y="1753006"/>
            <a:ext cx="1332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외부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스키마 </a:t>
            </a:r>
            <a:r>
              <a:rPr lang="en-US" altLang="ko-KR" sz="1400" dirty="0" smtClean="0">
                <a:latin typeface="+mn-ea"/>
                <a:ea typeface="+mn-ea"/>
              </a:rPr>
              <a:t>2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269600" y="1753006"/>
            <a:ext cx="1332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외부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스키마 </a:t>
            </a:r>
            <a:r>
              <a:rPr lang="en-US" altLang="ko-KR" sz="1400" dirty="0" smtClean="0">
                <a:latin typeface="+mn-ea"/>
                <a:ea typeface="+mn-ea"/>
              </a:rPr>
              <a:t>3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83880" y="2795855"/>
            <a:ext cx="3024336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개념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스키마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898022" y="3731959"/>
            <a:ext cx="3024336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rnd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내부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스키마</a:t>
            </a:r>
            <a:endParaRPr lang="en-US" altLang="ko-KR" sz="1400" dirty="0"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3287700" y="1687506"/>
            <a:ext cx="682849" cy="15338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4055930" y="2453125"/>
            <a:ext cx="682849" cy="26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4824400" y="1684654"/>
            <a:ext cx="682849" cy="15395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 flipH="1">
            <a:off x="4115067" y="3436836"/>
            <a:ext cx="576104" cy="141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83"/>
          <p:cNvSpPr>
            <a:spLocks noChangeArrowheads="1"/>
          </p:cNvSpPr>
          <p:nvPr/>
        </p:nvSpPr>
        <p:spPr bwMode="auto">
          <a:xfrm>
            <a:off x="3052256" y="4858734"/>
            <a:ext cx="2769664" cy="1018538"/>
          </a:xfrm>
          <a:prstGeom prst="flowChartMagneticDisk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ko-KR" altLang="en-US" sz="1400" dirty="0" smtClean="0">
                <a:latin typeface="+mn-ea"/>
                <a:ea typeface="+mn-ea"/>
              </a:rPr>
              <a:t>데이터베이스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ctr" eaLnBrk="0" hangingPunct="0"/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물리적인 데이터 구조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endParaRPr lang="ko-KR" altLang="ko-KR" sz="1400" dirty="0"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V="1">
            <a:off x="4038963" y="4463186"/>
            <a:ext cx="752672" cy="102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772219" y="2291799"/>
            <a:ext cx="1544197" cy="360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 smtClean="0">
                <a:solidFill>
                  <a:schemeClr val="tx1"/>
                </a:solidFill>
                <a:latin typeface="+mn-ea"/>
              </a:rPr>
              <a:t>외부</a:t>
            </a:r>
            <a:r>
              <a:rPr lang="en-US" altLang="ko-KR" sz="1400" i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i="1" dirty="0" smtClean="0">
                <a:solidFill>
                  <a:schemeClr val="tx1"/>
                </a:solidFill>
                <a:latin typeface="+mn-ea"/>
              </a:rPr>
              <a:t>개념 </a:t>
            </a:r>
            <a:r>
              <a:rPr lang="ko-KR" altLang="en-US" sz="1400" i="1" dirty="0" err="1" smtClean="0">
                <a:solidFill>
                  <a:schemeClr val="tx1"/>
                </a:solidFill>
                <a:latin typeface="+mn-ea"/>
              </a:rPr>
              <a:t>매핑</a:t>
            </a:r>
            <a:endParaRPr lang="ko-KR" altLang="en-US" sz="1400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72219" y="3299911"/>
            <a:ext cx="1544197" cy="360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 smtClean="0">
                <a:solidFill>
                  <a:schemeClr val="tx1"/>
                </a:solidFill>
                <a:latin typeface="+mn-ea"/>
              </a:rPr>
              <a:t>개념</a:t>
            </a:r>
            <a:r>
              <a:rPr lang="en-US" altLang="ko-KR" sz="1400" i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i="1" dirty="0" smtClean="0">
                <a:solidFill>
                  <a:schemeClr val="tx1"/>
                </a:solidFill>
                <a:latin typeface="+mn-ea"/>
              </a:rPr>
              <a:t>내부 </a:t>
            </a:r>
            <a:r>
              <a:rPr lang="ko-KR" altLang="en-US" sz="1400" i="1" dirty="0" err="1" smtClean="0">
                <a:solidFill>
                  <a:schemeClr val="tx1"/>
                </a:solidFill>
                <a:latin typeface="+mn-ea"/>
              </a:rPr>
              <a:t>매핑</a:t>
            </a:r>
            <a:endParaRPr lang="ko-KR" altLang="en-US" sz="1400" i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6000597" y="2475632"/>
            <a:ext cx="768286" cy="21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6000597" y="3474414"/>
            <a:ext cx="768286" cy="21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7544" y="1859751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사용자가 보는 데이터</a:t>
            </a:r>
            <a:endParaRPr lang="ko-KR" altLang="en-US" sz="1200" dirty="0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5696" y="2867863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전체 데이터</a:t>
            </a:r>
            <a:endParaRPr lang="ko-KR" altLang="en-US" sz="1200" dirty="0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7624" y="3803967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DBMS</a:t>
            </a:r>
            <a:r>
              <a:rPr lang="ko-KR" altLang="en-US" sz="1200" dirty="0" smtClean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가 보는 데이터</a:t>
            </a:r>
            <a:endParaRPr lang="ko-KR" altLang="en-US" sz="1200" dirty="0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외부 스키마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일반 사용자나 응용 프로그래머가 접근하는 계층으로 전체 데이터베이스 중에서 하나의 논리적인 부분을 의미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여러 개의 외부 스키마</a:t>
            </a:r>
            <a:r>
              <a:rPr lang="en-US" altLang="ko-KR" sz="1200" b="0" dirty="0" smtClean="0"/>
              <a:t>(external schema)</a:t>
            </a:r>
            <a:r>
              <a:rPr lang="ko-KR" altLang="en-US" sz="1200" b="0" dirty="0" smtClean="0"/>
              <a:t>가 있을 수 있음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서브 스키마</a:t>
            </a:r>
            <a:r>
              <a:rPr lang="en-US" altLang="ko-KR" sz="1200" b="0" dirty="0" smtClean="0"/>
              <a:t>(sub schema)</a:t>
            </a:r>
            <a:r>
              <a:rPr lang="ko-KR" altLang="en-US" sz="1200" b="0" dirty="0" smtClean="0"/>
              <a:t>라고도 </a:t>
            </a:r>
            <a:r>
              <a:rPr lang="ko-KR" altLang="en-US" sz="1200" b="0" dirty="0"/>
              <a:t>하</a:t>
            </a:r>
            <a:r>
              <a:rPr lang="ko-KR" altLang="en-US" sz="1200" b="0" dirty="0" smtClean="0"/>
              <a:t>며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뷰</a:t>
            </a:r>
            <a:r>
              <a:rPr lang="en-US" altLang="ko-KR" sz="1200" b="0" dirty="0" smtClean="0"/>
              <a:t>(view)</a:t>
            </a:r>
            <a:r>
              <a:rPr lang="ko-KR" altLang="en-US" sz="1200" b="0" dirty="0" smtClean="0"/>
              <a:t>의 개념임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800" b="0" dirty="0" smtClean="0"/>
          </a:p>
          <a:p>
            <a:r>
              <a:rPr lang="ko-KR" altLang="en-US" dirty="0" smtClean="0"/>
              <a:t>개념 스키마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전체 데이터베이스의 정의를 의미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통합 </a:t>
            </a:r>
            <a:r>
              <a:rPr lang="ko-KR" altLang="en-US" sz="1200" b="0" dirty="0" err="1" smtClean="0"/>
              <a:t>조직별로</a:t>
            </a:r>
            <a:r>
              <a:rPr lang="ko-KR" altLang="en-US" sz="1200" b="0" dirty="0" smtClean="0"/>
              <a:t> 하나만 존재하며 </a:t>
            </a:r>
            <a:r>
              <a:rPr lang="en-US" altLang="ko-KR" sz="1200" b="0" dirty="0" smtClean="0"/>
              <a:t>DBA</a:t>
            </a:r>
            <a:r>
              <a:rPr lang="ko-KR" altLang="en-US" sz="1200" b="0" dirty="0" smtClean="0"/>
              <a:t>가 관리함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하나의 데이터베이스에는 하나의 개념 스키마</a:t>
            </a:r>
            <a:r>
              <a:rPr lang="en-US" altLang="ko-KR" sz="1200" b="0" dirty="0" smtClean="0"/>
              <a:t>(conceptual schema)</a:t>
            </a:r>
            <a:r>
              <a:rPr lang="ko-KR" altLang="en-US" sz="1200" b="0" dirty="0" smtClean="0"/>
              <a:t>가 있음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900" b="0" dirty="0" smtClean="0"/>
          </a:p>
          <a:p>
            <a:r>
              <a:rPr lang="ko-KR" altLang="en-US" dirty="0" smtClean="0"/>
              <a:t>내부 스키마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물리적 저장 장치에 데이터베이스가 실제로 저장되는 방법의 표현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내부 스키마</a:t>
            </a:r>
            <a:r>
              <a:rPr lang="en-US" altLang="ko-KR" sz="1200" b="0" dirty="0" smtClean="0"/>
              <a:t>(</a:t>
            </a:r>
            <a:r>
              <a:rPr lang="en-US" altLang="ko-KR" sz="1200" b="0" dirty="0" err="1" smtClean="0"/>
              <a:t>intenal</a:t>
            </a:r>
            <a:r>
              <a:rPr lang="en-US" altLang="ko-KR" sz="1200" b="0" dirty="0" smtClean="0"/>
              <a:t> schema)</a:t>
            </a:r>
            <a:r>
              <a:rPr lang="ko-KR" altLang="en-US" sz="1200" b="0" dirty="0" smtClean="0"/>
              <a:t>는 하나</a:t>
            </a:r>
            <a:endParaRPr lang="en-US" altLang="ko-KR" sz="1200" b="0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인덱스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레코드의 배치 방법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압축 등에 관한 사항이 포함됨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외부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개념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사용자의 외부 스키마와 개념 스키마 간의 </a:t>
            </a:r>
            <a:r>
              <a:rPr lang="ko-KR" altLang="en-US" sz="1200" b="0" dirty="0" err="1" smtClean="0"/>
              <a:t>매핑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사상</a:t>
            </a:r>
            <a:r>
              <a:rPr lang="en-US" altLang="ko-KR" sz="1200" b="0" dirty="0" smtClean="0"/>
              <a:t>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외부 스키마의 데이터가 개념 스키마의 어느 부분에 해당되는지 대응시킴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800" b="0" dirty="0" smtClean="0"/>
          </a:p>
          <a:p>
            <a:r>
              <a:rPr lang="ko-KR" altLang="en-US" dirty="0" smtClean="0"/>
              <a:t>개념</a:t>
            </a:r>
            <a:r>
              <a:rPr lang="en-US" altLang="ko-KR" dirty="0" smtClean="0"/>
              <a:t>/</a:t>
            </a:r>
            <a:r>
              <a:rPr lang="ko-KR" altLang="en-US" dirty="0" smtClean="0"/>
              <a:t>내부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개념 스키마의 데이터가 내부 스키마의 물리적 장치 어디에 어떤 방법으로 저장되는지 대응시킴</a:t>
            </a:r>
            <a:endParaRPr lang="en-US" altLang="ko-KR" sz="12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1462" y="566124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1-28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수강신청 데이터베이스의 개념 스키마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470" y="1628800"/>
            <a:ext cx="5244516" cy="388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477" y="566124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1-29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수강등록 담당 부서에서 필요한 데이터베이스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외부 스키마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485" y="1556792"/>
            <a:ext cx="5707394" cy="392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6767" y="566124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1-30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시간표 담당 부서에서 필요한 데이터베이스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외부 스키마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2)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6" y="1285947"/>
            <a:ext cx="5868144" cy="43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일상생활의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조직에 </a:t>
            </a:r>
            <a:r>
              <a:rPr lang="ko-KR" altLang="en-US" dirty="0"/>
              <a:t>필요한 정보를 얻기 위해 논리적으로 연관된 데이터를 모아 구조적으로 통합해 놓은 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855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일상생활에서 생성되는 데이터베이스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690025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347" y="585521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1-31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수강신청 데이터베이스의 내부 스키마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7" y="1429236"/>
            <a:ext cx="6732240" cy="44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9312" y="615109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1-32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수강신청 데이터베이스의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단계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73964" y="1058069"/>
            <a:ext cx="4536504" cy="5733256"/>
            <a:chOff x="539552" y="1268760"/>
            <a:chExt cx="4981052" cy="7023223"/>
          </a:xfrm>
        </p:grpSpPr>
        <p:pic>
          <p:nvPicPr>
            <p:cNvPr id="2458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268760"/>
              <a:ext cx="4981052" cy="4326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9197" y="5589240"/>
              <a:ext cx="2822599" cy="2702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데이터 독립성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논리적 데이터 독립성</a:t>
            </a:r>
            <a:r>
              <a:rPr lang="en-US" altLang="ko-KR" dirty="0" smtClean="0"/>
              <a:t>(logical data independence)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외부 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외부 스키마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와 개념 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개념 스키마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사이의 독립성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개념 스키마가 변경되어도 외부 스키마에는 영향을 미치지 않도록 지원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논리적 구조가 변경되어도 응용 프로그램에는 영향이 없도록 하는 개념</a:t>
            </a:r>
            <a:r>
              <a:rPr lang="en-US" altLang="ko-KR" sz="1200" b="0" dirty="0" smtClean="0"/>
              <a:t> 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개념 스키마의 테이블을 생성하거나 변경하여도 외부 스키마가 직접 다루는 테이블이 아니면 영향이 없음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600" dirty="0" smtClean="0"/>
          </a:p>
          <a:p>
            <a:r>
              <a:rPr lang="ko-KR" altLang="en-US" dirty="0" smtClean="0"/>
              <a:t>물리적 데이터 독립성</a:t>
            </a:r>
            <a:r>
              <a:rPr lang="en-US" altLang="ko-KR" dirty="0" smtClean="0"/>
              <a:t>(physical data independence)</a:t>
            </a:r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개념 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개념 스키마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와 내부 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내부 스키마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사이의 독립성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저장장치 구조 변경과 같이 내부 스키마가 변경되어도 개념 스키마에 영향을 미치지 않도록 지원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성능 개선을 위하여 물리적 저장 장치를 재구성할 경우 개념 스키마나 응용 프로그램 같은 외부 스키마에 영향이 없음</a:t>
            </a:r>
            <a:endParaRPr lang="en-US" altLang="ko-KR" sz="1200" b="0" dirty="0" smtClean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200" b="0" dirty="0" smtClean="0"/>
              <a:t>물리적 독립성은 논리적 독립성보다 구현하기 쉬</a:t>
            </a:r>
            <a:r>
              <a:rPr lang="ko-KR" altLang="en-US" sz="1200" b="0" dirty="0"/>
              <a:t>움</a:t>
            </a:r>
            <a:endParaRPr lang="ko-KR" altLang="en-US" sz="1200" b="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데이터베이스의 개념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데이터베이스의 특징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데이터베이스 시스템의 구성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정보 시스템의 발전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DBMS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SQL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(DBA)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 데이터베이스 구조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데이터 독립성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580" y="509369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1-3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패스트푸드 체인점과 철도청의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–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간단한 거래도 많은 데이터가 포함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2622335" cy="3429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003080"/>
            <a:ext cx="4572000" cy="2042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일상생활의 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2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일상생활의 데이터베이스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716" y="1304333"/>
            <a:ext cx="284715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데이터베이스의 활용 분야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78101"/>
              </p:ext>
            </p:extLst>
          </p:nvPr>
        </p:nvGraphicFramePr>
        <p:xfrm>
          <a:off x="683568" y="1772816"/>
          <a:ext cx="7560840" cy="3960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6184"/>
                <a:gridCol w="5904656"/>
              </a:tblGrid>
              <a:tr h="475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69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생활과 문화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기상정보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날씨 정보를 제공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교통정보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교통상황 정보를 제공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문화예술정보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공연이나 인물에 관한 정보를 제공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378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비즈니스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금융정보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금융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증권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신용에 관한 정보를 제공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취업정보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노동부와 기업의 채용 정보를 제공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부동산정보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공공기관이나 민간의 토지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매물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세금 정보를 제공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7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학술정보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연구학술정보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논문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서적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저작물에 관한 정보를 제공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특허정보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특허청의 정보를 기업과 연구자에게 제공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법률정보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법제처와 대법원의 법률 정보를 제공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통계정보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국가기관의 통계 정보를 제공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일상생활의 데이터베이스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1400" dirty="0"/>
              <a:t>데이터베이스 시스템은 데이터의 검색과 변경 작업을 주로 </a:t>
            </a:r>
            <a:r>
              <a:rPr lang="ko-KR" altLang="en-US" sz="1400" dirty="0" smtClean="0"/>
              <a:t>수행함</a:t>
            </a:r>
            <a:endParaRPr lang="en-US" altLang="ko-KR" sz="1400" dirty="0" smtClean="0"/>
          </a:p>
          <a:p>
            <a:pPr algn="just"/>
            <a:r>
              <a:rPr lang="ko-KR" altLang="en-US" sz="1400" dirty="0" smtClean="0"/>
              <a:t>변경이란 </a:t>
            </a:r>
            <a:r>
              <a:rPr lang="ko-KR" altLang="en-US" sz="1400" dirty="0"/>
              <a:t>시간에 따라 변하는 데이터 값을 데이터베이스에 반영하기 위해 </a:t>
            </a:r>
            <a:r>
              <a:rPr lang="ko-KR" altLang="en-US" sz="1400" dirty="0" smtClean="0"/>
              <a:t>수행하는 </a:t>
            </a:r>
            <a:r>
              <a:rPr lang="ko-KR" altLang="en-US" sz="1400" dirty="0"/>
              <a:t>삽입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, </a:t>
            </a:r>
            <a:r>
              <a:rPr lang="ko-KR" altLang="en-US" sz="1400" dirty="0"/>
              <a:t>수정 등의 작업을 </a:t>
            </a:r>
            <a:r>
              <a:rPr lang="ko-KR" altLang="en-US" sz="1400" dirty="0" smtClean="0"/>
              <a:t>말함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28706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1-2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검색과 변경 빈도에 따른 데이터베이스 유형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83952"/>
              </p:ext>
            </p:extLst>
          </p:nvPr>
        </p:nvGraphicFramePr>
        <p:xfrm>
          <a:off x="911780" y="2636912"/>
          <a:ext cx="7776865" cy="38164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7461"/>
                <a:gridCol w="846715"/>
                <a:gridCol w="864096"/>
                <a:gridCol w="1440160"/>
                <a:gridCol w="3888433"/>
              </a:tblGrid>
              <a:tr h="352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검색 빈도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변경 빈도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데이터베이스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68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유형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dirty="0" smtClean="0"/>
                        <a:t>적다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dirty="0" smtClean="0"/>
                        <a:t>적다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공룡 </a:t>
                      </a:r>
                      <a:endParaRPr lang="en-US" altLang="ko-KR" sz="12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dirty="0" smtClean="0"/>
                        <a:t>데이터베이스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검색이 많지 않아 데이터베이스를 구축할 필요 없음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보존가치가 있는 경우에 구축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45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유형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수 보통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검색은 많지만 데이터에 대한 변경은 적음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75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유형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비행기 예약 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 변경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 등 데이터 변경은 많지만 검색은 적음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검색은 변경을 위하여 먼저 시도됨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실시간 검색 및 변경이 중요함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75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유형</a:t>
                      </a: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증권 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수 많음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검색도 많고 거래로 인한 변경도 많음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467544" y="3583814"/>
            <a:ext cx="0" cy="2366739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5614" y="3092064"/>
            <a:ext cx="540060" cy="47525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100" b="1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구축이</a:t>
            </a:r>
            <a:endParaRPr lang="en-US" altLang="ko-KR" sz="1100" b="1" dirty="0" smtClean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쉬움</a:t>
            </a:r>
            <a:endParaRPr lang="ko-KR" altLang="en-US" sz="1100" b="1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614" y="6022561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100" b="1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구축이</a:t>
            </a:r>
            <a:r>
              <a:rPr lang="en-US" altLang="ko-KR" sz="1100" b="1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100" b="1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</a:br>
            <a:r>
              <a:rPr lang="ko-KR" altLang="en-US" sz="1100" b="1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어려움</a:t>
            </a:r>
            <a:endParaRPr lang="ko-KR" altLang="en-US" sz="1100" b="1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0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5463</TotalTime>
  <Words>3572</Words>
  <Application>Microsoft Office PowerPoint</Application>
  <PresentationFormat>화면 슬라이드 쇼(4:3)</PresentationFormat>
  <Paragraphs>1001</Paragraphs>
  <Slides>63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5" baseType="lpstr">
      <vt:lpstr>HY견고딕</vt:lpstr>
      <vt:lpstr>HY엽서L</vt:lpstr>
      <vt:lpstr>굴림</vt:lpstr>
      <vt:lpstr>돋움</vt:lpstr>
      <vt:lpstr>맑은 고딕</vt:lpstr>
      <vt:lpstr>바탕</vt:lpstr>
      <vt:lpstr>Arial</vt:lpstr>
      <vt:lpstr>Gill Sans MT</vt:lpstr>
      <vt:lpstr>Tahoma</vt:lpstr>
      <vt:lpstr>Wingdings</vt:lpstr>
      <vt:lpstr>Wingdings 2</vt:lpstr>
      <vt:lpstr>Office 테마</vt:lpstr>
      <vt:lpstr>Chapter 01 데이터베이스 시스템</vt:lpstr>
      <vt:lpstr>PowerPoint 프레젠테이션</vt:lpstr>
      <vt:lpstr>PowerPoint 프레젠테이션</vt:lpstr>
      <vt:lpstr>01. 데이터베이스와 데이터베이스 시스템</vt:lpstr>
      <vt:lpstr>1. 데이터, 정보, 지식</vt:lpstr>
      <vt:lpstr>2. 일상생활의 데이터베이스</vt:lpstr>
      <vt:lpstr>2. 일상생활의 데이터베이스</vt:lpstr>
      <vt:lpstr>2. 일상생활의 데이터베이스</vt:lpstr>
      <vt:lpstr>2. 일상생활의 데이터베이스</vt:lpstr>
      <vt:lpstr>3. 데이터베이스의 개념</vt:lpstr>
      <vt:lpstr>3. 데이터베이스의 개념 </vt:lpstr>
      <vt:lpstr>3. 데이터베이스의 특징</vt:lpstr>
      <vt:lpstr>4. 데이터베이스 시스템의 구성</vt:lpstr>
      <vt:lpstr>02. 데이터베이스 시스템의 발전</vt:lpstr>
      <vt:lpstr>[1단계] 마당서점의 시작</vt:lpstr>
      <vt:lpstr>[2단계] 컴퓨터의 도입</vt:lpstr>
      <vt:lpstr>[3단계] 지점 개설 및 데이터베이스 구축</vt:lpstr>
      <vt:lpstr>[4단계] 홈페이지 구축</vt:lpstr>
      <vt:lpstr>[5단계] 인터넷 쇼핑몰 운영</vt:lpstr>
      <vt:lpstr>1. 마당서점과 데이터베이스 시스템</vt:lpstr>
      <vt:lpstr>2. 정보 시스템의 발전</vt:lpstr>
      <vt:lpstr>2. 정보 시스템의 발전</vt:lpstr>
      <vt:lpstr>2. 정보 시스템의 발전</vt:lpstr>
      <vt:lpstr>2. 정보 시스템의 발전</vt:lpstr>
      <vt:lpstr>2. 정보 시스템의 발전</vt:lpstr>
      <vt:lpstr>03. 파일 시스템과 DBMS</vt:lpstr>
      <vt:lpstr>1. 마당서점 데이터를 저장하는 방법</vt:lpstr>
      <vt:lpstr>1.1 데이터를 프로그램 내부에 저장하는 방법</vt:lpstr>
      <vt:lpstr>1.1 데이터를 프로그램 내부에 저장하는 방법</vt:lpstr>
      <vt:lpstr>1.2 파일 시스템을 사용하는 방법</vt:lpstr>
      <vt:lpstr>1.2 파일 시스템을 사용하는 방법</vt:lpstr>
      <vt:lpstr>1.3 DBMS를 사용하는 방법</vt:lpstr>
      <vt:lpstr>1.3 DBMS를 사용하는 방법</vt:lpstr>
      <vt:lpstr>2. 마당서점 데이터의 저장 방법 비교</vt:lpstr>
      <vt:lpstr>2. 마당서점 데이터의 저장 방법 비교</vt:lpstr>
      <vt:lpstr>2. 마당서점 데이터의 저장 방법 비교</vt:lpstr>
      <vt:lpstr>3. 파일 시스템과 DBMS의 비교</vt:lpstr>
      <vt:lpstr>3. 파일 시스템과 DBMS의 비교</vt:lpstr>
      <vt:lpstr>3. 파일 시스템과 DBMS의 비교</vt:lpstr>
      <vt:lpstr>04. 데이터베이스 시스템의 구성</vt:lpstr>
      <vt:lpstr>04. 데이터베이스 시스템의 구성</vt:lpstr>
      <vt:lpstr>1. 데이터베이스 언어</vt:lpstr>
      <vt:lpstr>1. 데이터베이스 언어</vt:lpstr>
      <vt:lpstr>2. 데이터베이스 사용자</vt:lpstr>
      <vt:lpstr>2. 데이터베이스 사용자</vt:lpstr>
      <vt:lpstr>3. DBMS</vt:lpstr>
      <vt:lpstr>4. 데이터 모델</vt:lpstr>
      <vt:lpstr>4. 데이터 모델</vt:lpstr>
      <vt:lpstr>4. 데이터 모델</vt:lpstr>
      <vt:lpstr>4. 데이터 모델</vt:lpstr>
      <vt:lpstr>4. 데이터 모델</vt:lpstr>
      <vt:lpstr>4. 데이터 모델</vt:lpstr>
      <vt:lpstr>4. 데이터 모델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5.1 3단계 데이터베이스 구조</vt:lpstr>
      <vt:lpstr>5.2 데이터 독립성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540</cp:revision>
  <dcterms:created xsi:type="dcterms:W3CDTF">2012-07-11T10:23:22Z</dcterms:created>
  <dcterms:modified xsi:type="dcterms:W3CDTF">2016-08-30T00:50:26Z</dcterms:modified>
</cp:coreProperties>
</file>