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2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55" r:id="rId15"/>
    <p:sldId id="389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8" r:id="rId32"/>
    <p:sldId id="419" r:id="rId33"/>
    <p:sldId id="420" r:id="rId34"/>
    <p:sldId id="456" r:id="rId35"/>
    <p:sldId id="390" r:id="rId36"/>
    <p:sldId id="421" r:id="rId37"/>
    <p:sldId id="422" r:id="rId38"/>
    <p:sldId id="423" r:id="rId39"/>
    <p:sldId id="424" r:id="rId40"/>
    <p:sldId id="425" r:id="rId41"/>
    <p:sldId id="460" r:id="rId42"/>
    <p:sldId id="427" r:id="rId43"/>
    <p:sldId id="461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7" r:id="rId62"/>
    <p:sldId id="448" r:id="rId63"/>
    <p:sldId id="449" r:id="rId64"/>
    <p:sldId id="451" r:id="rId65"/>
    <p:sldId id="452" r:id="rId66"/>
    <p:sldId id="453" r:id="rId67"/>
    <p:sldId id="457" r:id="rId68"/>
    <p:sldId id="458" r:id="rId69"/>
    <p:sldId id="459" r:id="rId70"/>
    <p:sldId id="392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ko-KR" altLang="en-US" b="1" dirty="0" smtClean="0">
                <a:solidFill>
                  <a:schemeClr val="bg1"/>
                </a:solidFill>
              </a:rPr>
              <a:t>관계 데이터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0" r:id="rId3"/>
    <p:sldLayoutId id="2147483703" r:id="rId4"/>
    <p:sldLayoutId id="2147483711" r:id="rId5"/>
    <p:sldLayoutId id="2147483712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요소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투플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tuple</a:t>
            </a:r>
            <a:r>
              <a:rPr lang="en-US" altLang="ko-KR" sz="1400" dirty="0" smtClean="0">
                <a:latin typeface="+mn-ea"/>
              </a:rPr>
              <a:t>) : </a:t>
            </a:r>
            <a:r>
              <a:rPr lang="ko-KR" altLang="en-US" sz="1400" dirty="0" err="1" smtClean="0">
                <a:latin typeface="+mn-ea"/>
              </a:rPr>
              <a:t>릴레이션의</a:t>
            </a:r>
            <a:r>
              <a:rPr lang="ko-KR" altLang="en-US" sz="1400" dirty="0" smtClean="0">
                <a:latin typeface="+mn-ea"/>
              </a:rPr>
              <a:t> 행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err="1" smtClean="0">
                <a:latin typeface="+mn-ea"/>
              </a:rPr>
              <a:t>카디날리티</a:t>
            </a:r>
            <a:r>
              <a:rPr lang="en-US" altLang="ko-KR" sz="1400" dirty="0" smtClean="0">
                <a:latin typeface="+mn-ea"/>
              </a:rPr>
              <a:t>(cardinality) : </a:t>
            </a:r>
            <a:r>
              <a:rPr lang="ko-KR" altLang="en-US" sz="1400" dirty="0" err="1" smtClean="0">
                <a:latin typeface="+mn-ea"/>
              </a:rPr>
              <a:t>투플의</a:t>
            </a:r>
            <a:r>
              <a:rPr lang="ko-KR" altLang="en-US" sz="1400" dirty="0" smtClean="0">
                <a:latin typeface="+mn-ea"/>
              </a:rPr>
              <a:t> 수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27068"/>
              </p:ext>
            </p:extLst>
          </p:nvPr>
        </p:nvGraphicFramePr>
        <p:xfrm>
          <a:off x="821135" y="2852934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5" y="24928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구조와 관련된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lvl="2"/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모든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196752"/>
            <a:ext cx="8064896" cy="5472608"/>
          </a:xfrm>
        </p:spPr>
        <p:txBody>
          <a:bodyPr/>
          <a:lstStyle/>
          <a:p>
            <a:r>
              <a:rPr lang="ko-KR" altLang="en-US" sz="1300" dirty="0" smtClean="0"/>
              <a:t>속성은 단일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각 속성의 값은 도메인에 정의된 값만을 가지며 그 값은 모두 단일 </a:t>
            </a:r>
            <a:r>
              <a:rPr lang="ko-KR" altLang="en-US" sz="1200" b="0" dirty="0" err="1" smtClean="0"/>
              <a:t>값이여야</a:t>
            </a:r>
            <a:r>
              <a:rPr lang="ko-KR" altLang="en-US" sz="1200" b="0" dirty="0" smtClean="0"/>
              <a:t>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속성은 서로 다른 이름을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속성은 한 </a:t>
            </a:r>
            <a:r>
              <a:rPr lang="ko-KR" altLang="en-US" sz="1200" b="0" dirty="0" err="1" smtClean="0"/>
              <a:t>릴레이션에서</a:t>
            </a:r>
            <a:r>
              <a:rPr lang="ko-KR" altLang="en-US" sz="1200" b="0" dirty="0" smtClean="0"/>
              <a:t> 서로 다른 이름을 가져야만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한 속성의 값은 모두 같은 도메인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한 속성에 속한 열은 모두 그 속성에서 정의한 도메인 값만 가질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속성의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속성의 순서가 달라도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스키마는 같음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스키마에서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속성을 표시하거나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표시하여도 상관없음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내의 중복된 </a:t>
            </a:r>
            <a:r>
              <a:rPr lang="ko-KR" altLang="en-US" sz="1300" dirty="0" err="1" smtClean="0"/>
              <a:t>투플은</a:t>
            </a:r>
            <a:r>
              <a:rPr lang="ko-KR" altLang="en-US" sz="1300" dirty="0" smtClean="0"/>
              <a:t> 허용하지 않는다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</a:t>
            </a:r>
            <a:r>
              <a:rPr lang="ko-KR" altLang="en-US" sz="1200" b="0" dirty="0" smtClean="0"/>
              <a:t> 내에서는 서로 중복된 값을 가질 수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모든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서로 값이 달라야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투플의</a:t>
            </a:r>
            <a:r>
              <a:rPr lang="ko-KR" altLang="en-US" sz="1300" dirty="0" smtClean="0"/>
              <a:t>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err="1" smtClean="0"/>
              <a:t>투플의</a:t>
            </a:r>
            <a:r>
              <a:rPr lang="ko-KR" altLang="en-US" sz="1200" b="0" dirty="0" smtClean="0"/>
              <a:t> 순서가 달라도 같은 </a:t>
            </a:r>
            <a:r>
              <a:rPr lang="ko-KR" altLang="en-US" sz="1200" b="0" dirty="0" err="1" smtClean="0"/>
              <a:t>릴레이션임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 데이터 모델의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실제적인 값을 가지고 있으며 이 값은 시간이 지남에 따라 데이터의 삭제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삽입에 따라 순서가 바뀔 수 있음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관계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관계 데이터 모델은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제약조건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과 관계 연산을 위한 관계대수</a:t>
            </a:r>
            <a:r>
              <a:rPr lang="en-US" altLang="ko-KR" dirty="0" smtClean="0"/>
              <a:t>(relational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algebra)</a:t>
            </a:r>
            <a:r>
              <a:rPr lang="ko-KR" altLang="en-US" dirty="0" smtClean="0"/>
              <a:t>를 정의함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564904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24744"/>
            <a:ext cx="82089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다음 중 관계 데이터 모델의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대한 설명 중 </a:t>
            </a:r>
            <a:r>
              <a:rPr lang="ko-KR" altLang="en-US" sz="1400" dirty="0" smtClean="0"/>
              <a:t>옳지 않은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스키마와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인스턴스로</a:t>
            </a:r>
            <a:r>
              <a:rPr lang="ko-KR" altLang="en-US" sz="1400" dirty="0"/>
              <a:t> 구성된다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스키마를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외연</a:t>
            </a:r>
            <a:r>
              <a:rPr lang="en-US" altLang="ko-KR" sz="1400" dirty="0"/>
              <a:t>(extension)</a:t>
            </a:r>
            <a:r>
              <a:rPr lang="ko-KR" altLang="en-US" sz="1400" dirty="0" smtClean="0"/>
              <a:t>이라고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스키마는 </a:t>
            </a:r>
            <a:r>
              <a:rPr lang="ko-KR" altLang="en-US" sz="1400" dirty="0" smtClean="0"/>
              <a:t>정적인 성질을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smtClean="0"/>
              <a:t>  </a:t>
            </a:r>
            <a:r>
              <a:rPr lang="ko-KR" altLang="en-US" sz="1400" smtClean="0"/>
              <a:t> ④ </a:t>
            </a:r>
            <a:r>
              <a:rPr lang="ko-KR" altLang="en-US" sz="1400" dirty="0" err="1"/>
              <a:t>릴레이션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인스턴스는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동적인 </a:t>
            </a:r>
            <a:r>
              <a:rPr lang="ko-KR" altLang="en-US" sz="1400" dirty="0"/>
              <a:t>성질을 가진다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특징으로 알맞은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/>
              <a:t>중복된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존재한다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②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속성 간의 순서가 </a:t>
            </a:r>
            <a:r>
              <a:rPr lang="ko-KR" altLang="en-US" sz="1400" dirty="0" smtClean="0"/>
              <a:t>정의된다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④ </a:t>
            </a:r>
            <a:r>
              <a:rPr lang="ko-KR" altLang="en-US" sz="1400" dirty="0"/>
              <a:t>모든 속성 값은 </a:t>
            </a:r>
            <a:r>
              <a:rPr lang="ko-KR" altLang="en-US" sz="1400" dirty="0" err="1"/>
              <a:t>원자값이다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속성이 가질 수 있는 값을 총칭하여 무엇이라 하는가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①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			</a:t>
            </a:r>
            <a:r>
              <a:rPr lang="ko-KR" altLang="en-US" sz="1400" dirty="0" smtClean="0"/>
              <a:t>② </a:t>
            </a:r>
            <a:r>
              <a:rPr lang="ko-KR" altLang="en-US" sz="1400" dirty="0" err="1"/>
              <a:t>릴레이션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 smtClean="0"/>
              <a:t>   ③ </a:t>
            </a:r>
            <a:r>
              <a:rPr lang="ko-KR" altLang="en-US" sz="1400" dirty="0"/>
              <a:t>도메인		</a:t>
            </a:r>
            <a:r>
              <a:rPr lang="ko-KR" altLang="en-US" sz="1400" dirty="0" smtClean="0"/>
              <a:t>④ </a:t>
            </a:r>
            <a:r>
              <a:rPr lang="ko-KR" altLang="en-US" sz="1400" dirty="0" err="1"/>
              <a:t>엔티티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0702"/>
            <a:ext cx="2658267" cy="251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관계 데이터 모델의 개념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sz="2000" dirty="0" smtClean="0"/>
              <a:t>관계대수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smtClean="0"/>
              <a:t>, </a:t>
            </a:r>
            <a:r>
              <a:rPr lang="ko-KR" altLang="en-US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</a:t>
            </a:r>
            <a:r>
              <a:rPr lang="en-US" altLang="ko-KR" smtClean="0"/>
              <a:t>. </a:t>
            </a:r>
            <a:r>
              <a:rPr lang="ko-KR" altLang="en-US" smtClean="0"/>
              <a:t>이러한 </a:t>
            </a:r>
            <a:r>
              <a:rPr lang="ko-KR" altLang="en-US" dirty="0" smtClean="0"/>
              <a:t>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0204"/>
              </p:ext>
            </p:extLst>
          </p:nvPr>
        </p:nvGraphicFramePr>
        <p:xfrm>
          <a:off x="1043608" y="3645024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0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 smtClean="0"/>
              <a:t>는 기본키로 선정되지 않은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70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개념을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제약조건을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연산인 관계대수의 종류와 작성법을 알아본다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0264"/>
            <a:ext cx="792088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에 속한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기본키인</a:t>
            </a:r>
            <a:r>
              <a:rPr lang="ko-KR" altLang="en-US" dirty="0" smtClean="0"/>
              <a:t> 것을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외래키와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정의된 도메인은 다를 수도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④ 둘 이상의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하나를 선정하여 대표로 삼은 키를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sz="1400" dirty="0"/>
          </a:p>
          <a:p>
            <a:pPr marL="177800" indent="-17780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없다는 것을 의미하는 제약조건은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dirty="0"/>
              <a:t>① 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104775" lvl="1" indent="0">
              <a:buNone/>
            </a:pPr>
            <a:r>
              <a:rPr lang="ko-KR" altLang="en-US" dirty="0"/>
              <a:t>③ 보안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④ </a:t>
            </a:r>
            <a:r>
              <a:rPr lang="ko-KR" altLang="en-US" dirty="0"/>
              <a:t>정보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모두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어떤 것이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75600"/>
              </p:ext>
            </p:extLst>
          </p:nvPr>
        </p:nvGraphicFramePr>
        <p:xfrm>
          <a:off x="1907704" y="5373216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1129"/>
              </p:ext>
            </p:extLst>
          </p:nvPr>
        </p:nvGraphicFramePr>
        <p:xfrm>
          <a:off x="4644008" y="5373216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카티전 </a:t>
            </a:r>
            <a:r>
              <a:rPr lang="ko-KR" altLang="en-US" sz="1200" b="0" dirty="0" err="1" smtClean="0">
                <a:sym typeface="Symbol" pitchFamily="18" charset="2"/>
              </a:rPr>
              <a:t>프로덕트의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r>
              <a:rPr lang="en-US" altLang="ko-KR" sz="1200" b="0" dirty="0" smtClean="0"/>
              <a:t>.</a:t>
            </a:r>
            <a:r>
              <a:rPr lang="en-US" altLang="ko-KR" sz="1200" b="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76369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0064" y="531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72045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188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9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0568" y="4659625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6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.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4030"/>
              </p:ext>
            </p:extLst>
          </p:nvPr>
        </p:nvGraphicFramePr>
        <p:xfrm>
          <a:off x="1172200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000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9186"/>
              </p:ext>
            </p:extLst>
          </p:nvPr>
        </p:nvGraphicFramePr>
        <p:xfrm>
          <a:off x="3007633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1433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70" y="5583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464301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25353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76609" y="5129105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</a:t>
            </a:r>
            <a:r>
              <a:rPr lang="en-US" altLang="ko-KR" b="0" smtClean="0"/>
              <a:t>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</a:t>
            </a:r>
            <a:r>
              <a:rPr lang="en-US" altLang="ko-KR" b="0" smtClean="0"/>
              <a:t>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</a:t>
            </a:r>
            <a:r>
              <a:rPr lang="ko-KR" altLang="en-US" b="0" smtClean="0"/>
              <a:t>질의는 다음과 </a:t>
            </a:r>
            <a:r>
              <a:rPr lang="ko-KR" altLang="en-US" b="0" smtClean="0"/>
              <a:t>같이 </a:t>
            </a:r>
            <a:r>
              <a:rPr lang="ko-KR" altLang="en-US" b="0" smtClean="0"/>
              <a:t>표현한다</a:t>
            </a:r>
            <a:r>
              <a:rPr lang="en-US" altLang="ko-KR" b="0" smtClean="0"/>
              <a:t>.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</a:t>
            </a:r>
            <a:r>
              <a:rPr lang="en-US" altLang="ko-KR" smtClean="0"/>
              <a:t>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57918"/>
              </p:ext>
            </p:extLst>
          </p:nvPr>
        </p:nvGraphicFramePr>
        <p:xfrm>
          <a:off x="899592" y="2132856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634" y="471486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연결시켜 하나로 합칠 때 사용함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첫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오른쪽에 두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순서대로 배열하여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차수는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차수의 합이며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카디날리티는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카디날리티의</a:t>
            </a:r>
            <a:r>
              <a:rPr lang="ko-KR" altLang="en-US" sz="1400" dirty="0" smtClean="0"/>
              <a:t> 곱임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36446"/>
              </p:ext>
            </p:extLst>
          </p:nvPr>
        </p:nvGraphicFramePr>
        <p:xfrm>
          <a:off x="899592" y="3284984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</a:t>
            </a:r>
            <a:r>
              <a:rPr lang="pt-BR" altLang="ko-KR" b="0" smtClean="0"/>
              <a:t>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</a:t>
            </a:r>
            <a:r>
              <a:rPr lang="ko-KR" altLang="en-US" sz="1200" b="1" smtClean="0">
                <a:latin typeface="+mn-ea"/>
                <a:ea typeface="+mn-ea"/>
              </a:rPr>
              <a:t>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38198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16586"/>
              </p:ext>
            </p:extLst>
          </p:nvPr>
        </p:nvGraphicFramePr>
        <p:xfrm>
          <a:off x="683568" y="1340768"/>
          <a:ext cx="784887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726" y="2746827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483" y="297885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7585" y="3207450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63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200" dirty="0" smtClean="0"/>
              <a:t>도서번호 </a:t>
            </a:r>
            <a:r>
              <a:rPr lang="en-US" altLang="ko-KR" sz="1200" dirty="0" smtClean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도서이름 </a:t>
            </a:r>
            <a:r>
              <a:rPr lang="en-US" altLang="ko-KR" sz="1200" dirty="0" smtClean="0"/>
              <a:t>	= {</a:t>
            </a:r>
            <a:r>
              <a:rPr lang="ko-KR" altLang="en-US" sz="1200" dirty="0" smtClean="0"/>
              <a:t>축구의 역사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여자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축구의 이해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골프 바이블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피겨 교본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출판사 </a:t>
            </a:r>
            <a:r>
              <a:rPr lang="en-US" altLang="ko-KR" sz="1200" dirty="0" smtClean="0"/>
              <a:t>		= {</a:t>
            </a:r>
            <a:r>
              <a:rPr lang="ko-KR" altLang="en-US" sz="1200" dirty="0" err="1" smtClean="0"/>
              <a:t>굿스포츠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나무수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대한미디어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		= {7000, 13000, 22000, 35000, 8000}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ko-KR" altLang="en-US" sz="1200" b="0" dirty="0" smtClean="0"/>
              <a:t>     → 첫 번째 행</a:t>
            </a:r>
            <a:r>
              <a:rPr lang="en-US" altLang="ko-KR" sz="1200" b="0" dirty="0" smtClean="0"/>
              <a:t>(1, </a:t>
            </a:r>
            <a:r>
              <a:rPr lang="ko-KR" altLang="en-US" sz="1200" b="0" dirty="0" smtClean="0"/>
              <a:t>축구의 역사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굿스포츠</a:t>
            </a:r>
            <a:r>
              <a:rPr lang="en-US" altLang="ko-KR" sz="1200" b="0" dirty="0" smtClean="0"/>
              <a:t>, 7000)</a:t>
            </a:r>
            <a:r>
              <a:rPr lang="ko-KR" altLang="en-US" sz="1200" b="0" dirty="0" smtClean="0"/>
              <a:t>의 경우 네 개의 집합에서 각각 원소 한 개씩 선택하여 만들어진       </a:t>
            </a:r>
            <a:r>
              <a:rPr lang="en-US" altLang="ko-KR" sz="1200" b="0" dirty="0" smtClean="0"/>
              <a:t>    </a:t>
            </a:r>
          </a:p>
          <a:p>
            <a:pPr>
              <a:buNone/>
            </a:pPr>
            <a:r>
              <a:rPr lang="ko-KR" altLang="en-US" sz="1200" b="0" dirty="0" smtClean="0"/>
              <a:t>         것으로 이 원소들이 관계</a:t>
            </a:r>
            <a:r>
              <a:rPr lang="en-US" altLang="ko-KR" sz="1200" b="0" dirty="0" smtClean="0"/>
              <a:t>(relationship)</a:t>
            </a:r>
            <a:r>
              <a:rPr lang="ko-KR" altLang="en-US" sz="1200" b="0" dirty="0" smtClean="0"/>
              <a:t>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맺고 있다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2870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반환하는 관계대수 연산자는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projection </a:t>
            </a: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② </a:t>
            </a:r>
            <a:r>
              <a:rPr lang="en-US" altLang="ko-KR" sz="1400" b="1" dirty="0"/>
              <a:t>join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division </a:t>
            </a:r>
            <a:r>
              <a:rPr lang="en-US" altLang="ko-KR" sz="1400" b="1" dirty="0" smtClean="0"/>
              <a:t>   		</a:t>
            </a:r>
            <a:r>
              <a:rPr lang="ko-KR" altLang="en-US" sz="1400" b="1" dirty="0" smtClean="0"/>
              <a:t>④ </a:t>
            </a:r>
            <a:r>
              <a:rPr lang="en-US" altLang="ko-KR" sz="1400" b="1" dirty="0"/>
              <a:t>selection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A(X, Y)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B(Y, Z)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dirty="0" smtClean="0"/>
              <a:t>고르시오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많다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⑤ </a:t>
            </a:r>
            <a:r>
              <a:rPr lang="ko-KR" altLang="en-US" sz="1400" b="1" dirty="0"/>
              <a:t>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</a:t>
            </a:r>
            <a:r>
              <a:rPr lang="ko-KR" altLang="en-US" sz="1400" b="1" dirty="0" err="1" smtClean="0">
                <a:latin typeface="+mj-ea"/>
                <a:ea typeface="+mj-ea"/>
              </a:rPr>
              <a:t>릴레이션에서</a:t>
            </a:r>
            <a:r>
              <a:rPr lang="ko-KR" altLang="en-US" sz="1400" b="1" dirty="0" smtClean="0">
                <a:latin typeface="+mj-ea"/>
                <a:ea typeface="+mj-ea"/>
              </a:rPr>
              <a:t>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smtClean="0">
                <a:latin typeface="+mj-ea"/>
                <a:ea typeface="+mj-ea"/>
              </a:rPr>
              <a:t>작성하시오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2000" smtClean="0">
                <a:latin typeface="+mj-ea"/>
                <a:ea typeface="+mj-ea"/>
              </a:rPr>
              <a:t>π</a:t>
            </a:r>
            <a:r>
              <a:rPr lang="pt-BR" altLang="ko-KR" sz="1400" baseline="-2500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</a:t>
            </a:r>
            <a:r>
              <a:rPr lang="pt-BR" altLang="ko-KR" sz="1400">
                <a:latin typeface="+mj-ea"/>
                <a:ea typeface="+mj-ea"/>
              </a:rPr>
              <a:t>) </a:t>
            </a:r>
            <a:r>
              <a:rPr lang="pt-BR" altLang="ko-KR" sz="1400" smtClean="0">
                <a:latin typeface="+mj-ea"/>
                <a:ea typeface="+mj-ea"/>
              </a:rPr>
              <a:t>R     </a:t>
            </a:r>
            <a:r>
              <a:rPr lang="pt-BR" altLang="ko-KR" sz="1400" baseline="-25000" smtClean="0">
                <a:latin typeface="+mj-ea"/>
                <a:ea typeface="+mj-ea"/>
              </a:rPr>
              <a:t>R.c=S.c</a:t>
            </a:r>
            <a:r>
              <a:rPr lang="pt-BR" altLang="ko-KR" sz="1400" smtClean="0">
                <a:latin typeface="+mj-ea"/>
                <a:ea typeface="+mj-ea"/>
              </a:rPr>
              <a:t> </a:t>
            </a:r>
            <a:r>
              <a:rPr lang="pt-BR" altLang="ko-KR" sz="1400" smtClean="0">
                <a:latin typeface="+mj-ea"/>
                <a:ea typeface="+mj-ea"/>
              </a:rPr>
              <a:t>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학생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이름，전공，학년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수강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수강학기，성적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과목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1)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이고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성적이 </a:t>
            </a:r>
            <a:r>
              <a:rPr lang="en-US" altLang="ko-KR" sz="1400" b="1" dirty="0">
                <a:latin typeface="+mn-ea"/>
                <a:ea typeface="+mn-ea"/>
              </a:rPr>
              <a:t>A</a:t>
            </a:r>
            <a:r>
              <a:rPr lang="ko-KR" altLang="en-US" sz="1400" b="1" dirty="0">
                <a:latin typeface="+mn-ea"/>
                <a:ea typeface="+mn-ea"/>
              </a:rPr>
              <a:t>인 모든 학생의 학번을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2)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인 과목을 등록한 학생의 이름과 전공을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(3) </a:t>
            </a:r>
            <a:r>
              <a:rPr lang="ko-KR" altLang="en-US" sz="1400" b="1" dirty="0">
                <a:latin typeface="+mn-ea"/>
                <a:ea typeface="+mn-ea"/>
              </a:rPr>
              <a:t>과목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에 등록하지 않은 학생의 이름을 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(4) </a:t>
            </a:r>
            <a:r>
              <a:rPr lang="ko-KR" altLang="en-US" sz="1400" b="1" dirty="0" smtClean="0">
                <a:latin typeface="+mn-ea"/>
                <a:ea typeface="+mn-ea"/>
              </a:rPr>
              <a:t>모든 </a:t>
            </a:r>
            <a:r>
              <a:rPr lang="ko-KR" altLang="en-US" sz="1400" b="1" dirty="0">
                <a:latin typeface="+mn-ea"/>
                <a:ea typeface="+mn-ea"/>
              </a:rPr>
              <a:t>과목에 등록한 학생의 이름을 보이시오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8384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93512"/>
              </p:ext>
            </p:extLst>
          </p:nvPr>
        </p:nvGraphicFramePr>
        <p:xfrm>
          <a:off x="4067944" y="3027272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15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 smtClean="0">
                <a:latin typeface="+mj-ea"/>
                <a:ea typeface="+mj-ea"/>
              </a:rPr>
              <a:t>외래키다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Salesperson(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Order(</a:t>
            </a:r>
            <a:r>
              <a:rPr lang="en-US" altLang="ko-KR" sz="1400" b="1" u="sng" dirty="0" smtClean="0">
                <a:latin typeface="+mj-ea"/>
                <a:ea typeface="+mj-ea"/>
              </a:rPr>
              <a:t>number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en-US" altLang="ko-KR" sz="1400" b="1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Customer(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city, </a:t>
            </a:r>
            <a:r>
              <a:rPr lang="en-US" altLang="ko-KR" sz="1400" b="1" dirty="0" err="1">
                <a:latin typeface="+mj-ea"/>
                <a:ea typeface="+mj-ea"/>
              </a:rPr>
              <a:t>industrytype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모든 판매원</a:t>
            </a:r>
            <a:r>
              <a:rPr lang="en-US" altLang="ko-KR" sz="1400" b="1" dirty="0">
                <a:latin typeface="+mj-ea"/>
                <a:ea typeface="+mj-ea"/>
              </a:rPr>
              <a:t>(Salesperson)</a:t>
            </a:r>
            <a:r>
              <a:rPr lang="ko-KR" altLang="en-US" sz="1400" b="1" dirty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(2)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(4) </a:t>
            </a:r>
            <a:r>
              <a:rPr lang="ko-KR" altLang="en-US" sz="1400" b="1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(5) </a:t>
            </a:r>
            <a:r>
              <a:rPr lang="ko-KR" altLang="en-US" sz="1400" b="1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(6) </a:t>
            </a:r>
            <a:r>
              <a:rPr lang="ko-KR" altLang="en-US" sz="1400" b="1" dirty="0">
                <a:latin typeface="+mj-ea"/>
                <a:ea typeface="+mj-ea"/>
              </a:rPr>
              <a:t>나이가 </a:t>
            </a:r>
            <a:r>
              <a:rPr lang="en-US" altLang="ko-KR" sz="1400" b="1" dirty="0">
                <a:latin typeface="+mj-ea"/>
                <a:ea typeface="+mj-ea"/>
              </a:rPr>
              <a:t>25</a:t>
            </a:r>
            <a:r>
              <a:rPr lang="ko-KR" altLang="en-US" sz="1400" b="1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400" b="1" dirty="0">
                <a:latin typeface="+mj-ea"/>
                <a:ea typeface="+mj-ea"/>
              </a:rPr>
              <a:t>city </a:t>
            </a:r>
            <a:r>
              <a:rPr lang="ko-KR" altLang="en-US" sz="1400" b="1" dirty="0">
                <a:latin typeface="+mj-ea"/>
                <a:ea typeface="+mj-ea"/>
              </a:rPr>
              <a:t>값을 보이시오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(7) </a:t>
            </a:r>
            <a:r>
              <a:rPr lang="ko-KR" altLang="en-US" sz="1400" b="1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단 주문이 없는 판매원</a:t>
            </a:r>
          </a:p>
          <a:p>
            <a:pPr marL="0" indent="0">
              <a:buNone/>
            </a:pPr>
            <a:r>
              <a:rPr lang="ko-KR" altLang="en-US" sz="1400" b="1" dirty="0" smtClean="0">
                <a:latin typeface="+mj-ea"/>
                <a:ea typeface="+mj-ea"/>
              </a:rPr>
              <a:t>    도 </a:t>
            </a:r>
            <a:r>
              <a:rPr lang="ko-KR" altLang="en-US" sz="1400" b="1" dirty="0">
                <a:latin typeface="+mj-ea"/>
                <a:ea typeface="+mj-ea"/>
              </a:rPr>
              <a:t>포함하여 구한다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내에서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 데이터들의 관계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간에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관계</a:t>
            </a:r>
            <a:r>
              <a:rPr lang="en-US" altLang="ko-KR" sz="1400" b="0" dirty="0" smtClean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0696" y="3139226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1995887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1995887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95887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95887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4219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스키마의 요소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(attribute) : </a:t>
            </a:r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스키마의 열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(domain) : </a:t>
            </a:r>
            <a:r>
              <a:rPr lang="ko-KR" altLang="en-US" sz="1400" dirty="0" smtClean="0">
                <a:latin typeface="+mn-ea"/>
              </a:rPr>
              <a:t>속성이 가질 수 있는 값의 집합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차수</a:t>
            </a:r>
            <a:r>
              <a:rPr lang="en-US" altLang="ko-KR" sz="1400" dirty="0" smtClean="0">
                <a:latin typeface="+mn-ea"/>
              </a:rPr>
              <a:t>(degree) : </a:t>
            </a:r>
            <a:r>
              <a:rPr lang="ko-KR" altLang="en-US" sz="1400" dirty="0" smtClean="0">
                <a:latin typeface="+mn-ea"/>
              </a:rPr>
              <a:t>속성의 개수</a:t>
            </a:r>
            <a:endParaRPr lang="en-US" altLang="ko-KR" sz="140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스키마의 표현</a:t>
            </a:r>
            <a:endParaRPr lang="en-US" altLang="ko-KR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이름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1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1,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2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2,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3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400" dirty="0" smtClean="0">
                <a:latin typeface="+mn-ea"/>
              </a:rPr>
              <a:t>	EX) </a:t>
            </a:r>
            <a:r>
              <a:rPr lang="ko-KR" altLang="en-US" sz="1400" dirty="0" smtClean="0">
                <a:latin typeface="+mn-ea"/>
              </a:rPr>
              <a:t>도서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도서번호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도서이름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출판사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가격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5700</Words>
  <Application>Microsoft Office PowerPoint</Application>
  <PresentationFormat>화면 슬라이드 쇼(4:3)</PresentationFormat>
  <Paragraphs>2863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1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Symbol</vt:lpstr>
      <vt:lpstr>Tahoma</vt:lpstr>
      <vt:lpstr>Wingdings</vt:lpstr>
      <vt:lpstr>2_Office 테마</vt:lpstr>
      <vt:lpstr>PowerPoint 프레젠테이션</vt:lpstr>
      <vt:lpstr>PowerPoint 프레젠테이션</vt:lpstr>
      <vt:lpstr>PowerPoint 프레젠테이션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연습문제 풀이 </vt:lpstr>
      <vt:lpstr>02. 무결성 제약조건</vt:lpstr>
      <vt:lpstr>2.1 키</vt:lpstr>
      <vt:lpstr>2.1 키</vt:lpstr>
      <vt:lpstr>2.1.1 슈퍼키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 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3.1.3 관계대수식</vt:lpstr>
      <vt:lpstr>PowerPoint 프레젠테이션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678</cp:revision>
  <dcterms:created xsi:type="dcterms:W3CDTF">2012-07-11T10:23:22Z</dcterms:created>
  <dcterms:modified xsi:type="dcterms:W3CDTF">2016-08-30T01:07:52Z</dcterms:modified>
</cp:coreProperties>
</file>