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42" r:id="rId2"/>
    <p:sldId id="266" r:id="rId3"/>
    <p:sldId id="383" r:id="rId4"/>
    <p:sldId id="382" r:id="rId5"/>
    <p:sldId id="394" r:id="rId6"/>
    <p:sldId id="441" r:id="rId7"/>
    <p:sldId id="396" r:id="rId8"/>
    <p:sldId id="389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390" r:id="rId29"/>
    <p:sldId id="417" r:id="rId30"/>
    <p:sldId id="416" r:id="rId31"/>
    <p:sldId id="418" r:id="rId32"/>
    <p:sldId id="419" r:id="rId33"/>
    <p:sldId id="420" r:id="rId34"/>
    <p:sldId id="421" r:id="rId35"/>
    <p:sldId id="425" r:id="rId36"/>
    <p:sldId id="426" r:id="rId37"/>
    <p:sldId id="428" r:id="rId38"/>
    <p:sldId id="393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392" r:id="rId4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99FF"/>
    <a:srgbClr val="99CCFF"/>
    <a:srgbClr val="CDF1FF"/>
    <a:srgbClr val="97E1FF"/>
    <a:srgbClr val="00A4E6"/>
    <a:srgbClr val="5BD0FF"/>
    <a:srgbClr val="29C2FF"/>
    <a:srgbClr val="11BBFF"/>
    <a:srgbClr val="21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927" autoAdjust="0"/>
  </p:normalViewPr>
  <p:slideViewPr>
    <p:cSldViewPr>
      <p:cViewPr varScale="1">
        <p:scale>
          <a:sx n="68" d="100"/>
          <a:sy n="68" d="100"/>
        </p:scale>
        <p:origin x="-276" y="-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2016-07-05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83205" y="64215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8922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2016-07-05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E11882_01/index.htm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05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000" b="1" smtClean="0"/>
              <a:t>데이터베이스 프로그래밍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205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4" y="1117131"/>
            <a:ext cx="7083736" cy="49685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프로시저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44978" y="2860076"/>
            <a:ext cx="936104" cy="136208"/>
          </a:xfrm>
          <a:prstGeom prst="roundRect">
            <a:avLst/>
          </a:prstGeom>
          <a:solidFill>
            <a:schemeClr val="accent3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6103005" y="4437307"/>
            <a:ext cx="902613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실행 결과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9514" y="4437307"/>
            <a:ext cx="3346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   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  <a:sym typeface="Wingdings 2"/>
              </a:rPr>
              <a:t>                </a:t>
            </a:r>
            <a:endParaRPr lang="ko-KR" altLang="en-US" sz="16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/>
          <p:cNvSpPr>
            <a:spLocks/>
          </p:cNvSpPr>
          <p:nvPr/>
        </p:nvSpPr>
        <p:spPr>
          <a:xfrm>
            <a:off x="6817040" y="2723868"/>
            <a:ext cx="1155571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프로시저 정의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9594" y="2701307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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>
            <a:spLocks/>
          </p:cNvSpPr>
          <p:nvPr/>
        </p:nvSpPr>
        <p:spPr>
          <a:xfrm>
            <a:off x="2580736" y="1909202"/>
            <a:ext cx="958113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실행 버튼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1186" y="1930472"/>
            <a:ext cx="432048" cy="2589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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>
            <a:spLocks/>
          </p:cNvSpPr>
          <p:nvPr/>
        </p:nvSpPr>
        <p:spPr>
          <a:xfrm>
            <a:off x="2301647" y="2791972"/>
            <a:ext cx="902613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객체 확인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3460" y="2791972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 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6946" y="608568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프로시저를 정의하는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프로시저를 정의하려면 </a:t>
            </a:r>
            <a:r>
              <a:rPr lang="en-US" altLang="ko-KR" dirty="0" smtClean="0"/>
              <a:t>CREATE PROCEDURE </a:t>
            </a:r>
            <a:r>
              <a:rPr lang="ko-KR" altLang="en-US" dirty="0" smtClean="0"/>
              <a:t>문을 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정의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P L/SQL</a:t>
            </a:r>
            <a:r>
              <a:rPr lang="ko-KR" altLang="en-US" sz="1400" dirty="0">
                <a:latin typeface="+mn-ea"/>
              </a:rPr>
              <a:t>은 </a:t>
            </a:r>
            <a:r>
              <a:rPr lang="ko-KR" altLang="en-US" sz="1400" dirty="0" err="1">
                <a:latin typeface="+mn-ea"/>
              </a:rPr>
              <a:t>선언부와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실행부</a:t>
            </a:r>
            <a:r>
              <a:rPr lang="en-US" altLang="ko-KR" sz="1400" dirty="0">
                <a:latin typeface="+mn-ea"/>
              </a:rPr>
              <a:t>(BEGIN-END)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smtClean="0">
                <a:latin typeface="+mn-ea"/>
              </a:rPr>
              <a:t>구성됨</a:t>
            </a:r>
            <a:r>
              <a:rPr lang="en-US" altLang="ko-KR" sz="1400" dirty="0" smtClean="0">
                <a:latin typeface="+mn-ea"/>
              </a:rPr>
              <a:t>. 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선언부에서는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변수와 </a:t>
            </a:r>
            <a:r>
              <a:rPr lang="ko-KR" altLang="en-US" sz="1400" dirty="0" smtClean="0">
                <a:latin typeface="+mn-ea"/>
              </a:rPr>
              <a:t>매개변수를 선언하고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실행부에서는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프로그램 </a:t>
            </a:r>
            <a:r>
              <a:rPr lang="ko-KR" altLang="en-US" sz="1400" dirty="0" err="1">
                <a:latin typeface="+mn-ea"/>
              </a:rPr>
              <a:t>로직을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구현함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매개변수</a:t>
            </a:r>
            <a:r>
              <a:rPr lang="en-US" altLang="ko-KR" sz="1400" dirty="0" smtClean="0">
                <a:latin typeface="+mn-ea"/>
              </a:rPr>
              <a:t>(parameter)</a:t>
            </a:r>
            <a:r>
              <a:rPr lang="ko-KR" altLang="en-US" sz="1400" dirty="0" smtClean="0">
                <a:latin typeface="+mn-ea"/>
              </a:rPr>
              <a:t>는 저장 프로시저가 호출될 때 그 프로시저에 전달되는 값임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변수</a:t>
            </a:r>
            <a:r>
              <a:rPr lang="en-US" altLang="ko-KR" sz="1400" dirty="0" smtClean="0">
                <a:latin typeface="+mn-ea"/>
              </a:rPr>
              <a:t>(variable)</a:t>
            </a:r>
            <a:r>
              <a:rPr lang="ko-KR" altLang="en-US" sz="1400" dirty="0" smtClean="0">
                <a:latin typeface="+mn-ea"/>
              </a:rPr>
              <a:t>는 저장 프로시저나 트리거 내에서 사용되는 값임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소스코드에 대한 설명문은 </a:t>
            </a:r>
            <a:r>
              <a:rPr lang="en-US" altLang="ko-KR" sz="1400" dirty="0" smtClean="0">
                <a:latin typeface="+mn-ea"/>
              </a:rPr>
              <a:t>/*</a:t>
            </a:r>
            <a:r>
              <a:rPr lang="ko-KR" altLang="en-US" sz="1400" dirty="0" smtClean="0">
                <a:latin typeface="+mn-ea"/>
              </a:rPr>
              <a:t>와 *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사이에 기술한다</a:t>
            </a:r>
            <a:r>
              <a:rPr lang="en-US" altLang="ko-KR" sz="1400" dirty="0" smtClean="0">
                <a:latin typeface="+mn-ea"/>
              </a:rPr>
              <a:t>. 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만약 설명문이 한 줄이면 이중 </a:t>
            </a:r>
            <a:r>
              <a:rPr lang="ko-KR" altLang="en-US" sz="1400" dirty="0" err="1" smtClean="0">
                <a:latin typeface="+mn-ea"/>
              </a:rPr>
              <a:t>대시</a:t>
            </a:r>
            <a:r>
              <a:rPr lang="en-US" altLang="ko-KR" sz="1400" dirty="0" smtClean="0">
                <a:latin typeface="+mn-ea"/>
              </a:rPr>
              <a:t>(--) </a:t>
            </a:r>
            <a:r>
              <a:rPr lang="ko-KR" altLang="en-US" sz="1400" dirty="0" smtClean="0">
                <a:latin typeface="+mn-ea"/>
              </a:rPr>
              <a:t>기호 다음에 기술해도 됨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삽입 작업을 하는 프로시저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827" y="1988840"/>
            <a:ext cx="748158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테이블에 한 개의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삽입하는 프로시저                    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InsertBook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196190"/>
            <a:ext cx="8064896" cy="5472608"/>
          </a:xfrm>
        </p:spPr>
        <p:txBody>
          <a:bodyPr/>
          <a:lstStyle/>
          <a:p>
            <a:r>
              <a:rPr lang="ko-KR" altLang="en-US" sz="1400" dirty="0" smtClean="0"/>
              <a:t>프로시저로 데이터를 삽입 작업을 하면 좀 더 복잡한 조건의 삽입 작업을 인자 값만 바꾸어 수행할 수도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저장해두었다가 필요할 때마다 호출하여 사용할 수도 있음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2168" y="2492896"/>
            <a:ext cx="7404248" cy="3240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/>
              <a:t>01 CREATE OR REPLACE PROCEDURE </a:t>
            </a:r>
            <a:r>
              <a:rPr lang="en-US" altLang="ko-KR" sz="1400" dirty="0" err="1"/>
              <a:t>InsertBook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02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 NUMBER,</a:t>
            </a:r>
          </a:p>
          <a:p>
            <a:r>
              <a:rPr lang="en-US" altLang="ko-KR" sz="1400" dirty="0"/>
              <a:t>03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myBookName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 VARCHAR2,</a:t>
            </a:r>
          </a:p>
          <a:p>
            <a:r>
              <a:rPr lang="en-US" altLang="ko-KR" sz="1400" dirty="0"/>
              <a:t>04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myPublisher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 VARCHAR2,</a:t>
            </a:r>
          </a:p>
          <a:p>
            <a:r>
              <a:rPr lang="en-US" altLang="ko-KR" sz="1400" dirty="0"/>
              <a:t>05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myPrice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 NUMBER)</a:t>
            </a:r>
          </a:p>
          <a:p>
            <a:r>
              <a:rPr lang="en-US" altLang="ko-KR" sz="1400" dirty="0"/>
              <a:t>06 AS</a:t>
            </a:r>
          </a:p>
          <a:p>
            <a:r>
              <a:rPr lang="en-US" altLang="ko-KR" sz="1400" dirty="0"/>
              <a:t>07 BEGIN</a:t>
            </a:r>
          </a:p>
          <a:p>
            <a:r>
              <a:rPr lang="en-US" altLang="ko-KR" sz="1400" dirty="0"/>
              <a:t>08 </a:t>
            </a:r>
            <a:r>
              <a:rPr lang="en-US" altLang="ko-KR" sz="1400" dirty="0" smtClean="0"/>
              <a:t>     INSERT </a:t>
            </a:r>
            <a:r>
              <a:rPr lang="en-US" altLang="ko-KR" sz="1400" dirty="0"/>
              <a:t>INTO Book(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bookname</a:t>
            </a:r>
            <a:r>
              <a:rPr lang="en-US" altLang="ko-KR" sz="1400" dirty="0"/>
              <a:t>, publisher, price)</a:t>
            </a:r>
          </a:p>
          <a:p>
            <a:r>
              <a:rPr lang="en-US" altLang="ko-KR" sz="1400" dirty="0" smtClean="0"/>
              <a:t>09      </a:t>
            </a:r>
            <a:r>
              <a:rPr lang="en-US" altLang="ko-KR" sz="1400" dirty="0"/>
              <a:t>VALUES(</a:t>
            </a:r>
            <a:r>
              <a:rPr lang="en-US" altLang="ko-KR" sz="1400" dirty="0" err="1"/>
              <a:t>myBookID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myBookName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myPublisher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myPrice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10 END;</a:t>
            </a:r>
          </a:p>
          <a:p>
            <a:r>
              <a:rPr lang="en-US" altLang="ko-KR" sz="1400" dirty="0"/>
              <a:t>11</a:t>
            </a:r>
          </a:p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/* </a:t>
            </a:r>
            <a:r>
              <a:rPr lang="ko-KR" altLang="en-US" sz="1400" dirty="0"/>
              <a:t>프로시저 </a:t>
            </a:r>
            <a:r>
              <a:rPr lang="en-US" altLang="ko-KR" sz="1400" dirty="0" err="1"/>
              <a:t>InsertBook</a:t>
            </a:r>
            <a:r>
              <a:rPr lang="ko-KR" altLang="en-US" sz="1400" dirty="0"/>
              <a:t>을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EXEC </a:t>
            </a:r>
            <a:r>
              <a:rPr lang="en-US" altLang="ko-KR" sz="1400" dirty="0" err="1"/>
              <a:t>InsertBook</a:t>
            </a:r>
            <a:r>
              <a:rPr lang="en-US" altLang="ko-KR" sz="1400" dirty="0"/>
              <a:t>(13, '</a:t>
            </a:r>
            <a:r>
              <a:rPr lang="ko-KR" altLang="en-US" sz="1400" dirty="0"/>
              <a:t>스포츠과학</a:t>
            </a:r>
            <a:r>
              <a:rPr lang="en-US" altLang="ko-KR" sz="1400" dirty="0"/>
              <a:t>', '</a:t>
            </a:r>
            <a:r>
              <a:rPr lang="ko-KR" altLang="en-US" sz="1400" dirty="0"/>
              <a:t>마당과학서적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C SELECT * FROM Book;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3975" y="4941168"/>
            <a:ext cx="7422441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/* </a:t>
            </a:r>
            <a:r>
              <a:rPr lang="ko-KR" altLang="en-US" sz="1400" dirty="0"/>
              <a:t>프로시저 </a:t>
            </a:r>
            <a:r>
              <a:rPr lang="en-US" altLang="ko-KR" sz="1400" dirty="0" err="1"/>
              <a:t>InsertBook</a:t>
            </a:r>
            <a:r>
              <a:rPr lang="ko-KR" altLang="en-US" sz="1400" dirty="0"/>
              <a:t>을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EXEC </a:t>
            </a:r>
            <a:r>
              <a:rPr lang="en-US" altLang="ko-KR" sz="1400" dirty="0" err="1"/>
              <a:t>InsertBook</a:t>
            </a:r>
            <a:r>
              <a:rPr lang="en-US" altLang="ko-KR" sz="1400" dirty="0"/>
              <a:t>(13, '</a:t>
            </a:r>
            <a:r>
              <a:rPr lang="ko-KR" altLang="en-US" sz="1400" dirty="0"/>
              <a:t>스포츠과학</a:t>
            </a:r>
            <a:r>
              <a:rPr lang="en-US" altLang="ko-KR" sz="1400" dirty="0"/>
              <a:t>', '</a:t>
            </a:r>
            <a:r>
              <a:rPr lang="ko-KR" altLang="en-US" sz="1400" dirty="0"/>
              <a:t>마당과학서적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C SELECT * FROM Book;</a:t>
            </a:r>
            <a:endParaRPr lang="ko-KR" altLang="en-US" sz="1400" dirty="0"/>
          </a:p>
          <a:p>
            <a:pPr algn="ctr"/>
            <a:endParaRPr lang="ko-KR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삽입 작업을 하는 프로시저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40468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5-5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InsertBook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프로시저를 실행한 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69150"/>
            <a:ext cx="3286125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err="1" smtClean="0"/>
              <a:t>제어문을</a:t>
            </a:r>
            <a:r>
              <a:rPr lang="ko-KR" altLang="en-US" dirty="0" smtClean="0"/>
              <a:t> 사용하는 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PL/SQL</a:t>
            </a:r>
            <a:r>
              <a:rPr lang="ko-KR" altLang="en-US" dirty="0" smtClean="0"/>
              <a:t>의 제어문은 어떤 조건에서 어떤 코드가 실행되어야 하는지를 제어하기 위한 문법으로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절차적 언어의 구성요소를 포함함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62663"/>
              </p:ext>
            </p:extLst>
          </p:nvPr>
        </p:nvGraphicFramePr>
        <p:xfrm>
          <a:off x="611559" y="2492895"/>
          <a:ext cx="7920881" cy="3831223"/>
        </p:xfrm>
        <a:graphic>
          <a:graphicData uri="http://schemas.openxmlformats.org/drawingml/2006/table">
            <a:tbl>
              <a:tblPr/>
              <a:tblGrid>
                <a:gridCol w="1152129"/>
                <a:gridCol w="4176464"/>
                <a:gridCol w="2592288"/>
              </a:tblGrid>
              <a:tr h="216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34222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BEGIN-END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 PL/SQL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문을 블록화시킴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중첩 가능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 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654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IF-ELSE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조건의 검사 결과에 따라 문장을 선택적으로 수행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IF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 ELSE 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END IF;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975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FOR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•counter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값이 범위 내에 있을 경우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FOR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블록을 실행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counter IN &lt;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LOOP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975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WHILE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조건이 참일 경우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WHILE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블록을 실행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WHILE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 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| BREAK | CONTINUE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END LOOP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975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프로시저를 종료</a:t>
                      </a: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상태값을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정수로 반환 가능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 [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]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602" y="21328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PL/SQL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제어문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err="1" smtClean="0"/>
              <a:t>제어문을</a:t>
            </a:r>
            <a:r>
              <a:rPr lang="ko-KR" altLang="en-US" dirty="0" smtClean="0"/>
              <a:t> 사용하는 프로시저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152" y="908720"/>
            <a:ext cx="7548264" cy="5832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/>
              <a:t>01 CREATE OR REPLACE PROCEDURE </a:t>
            </a:r>
            <a:r>
              <a:rPr lang="en-US" altLang="ko-KR" sz="1400" dirty="0" err="1" smtClean="0"/>
              <a:t>BookInsertOrUpdate</a:t>
            </a:r>
            <a:r>
              <a:rPr lang="en-US" altLang="ko-KR" sz="1400" dirty="0" smtClean="0"/>
              <a:t>(</a:t>
            </a:r>
          </a:p>
          <a:p>
            <a:r>
              <a:rPr lang="en-US" altLang="ko-KR" sz="1400" dirty="0" smtClean="0"/>
              <a:t>02    </a:t>
            </a:r>
            <a:r>
              <a:rPr lang="en-US" altLang="ko-KR" sz="1400" dirty="0" err="1" smtClean="0"/>
              <a:t>myBookID</a:t>
            </a:r>
            <a:r>
              <a:rPr lang="en-US" altLang="ko-KR" sz="1400" dirty="0" smtClean="0"/>
              <a:t> NUMBER,</a:t>
            </a:r>
          </a:p>
          <a:p>
            <a:r>
              <a:rPr lang="en-US" altLang="ko-KR" sz="1400" dirty="0" smtClean="0"/>
              <a:t>03    </a:t>
            </a:r>
            <a:r>
              <a:rPr lang="en-US" altLang="ko-KR" sz="1400" dirty="0" err="1" smtClean="0"/>
              <a:t>myBookName</a:t>
            </a:r>
            <a:r>
              <a:rPr lang="en-US" altLang="ko-KR" sz="1400" dirty="0" smtClean="0"/>
              <a:t> VARCHAR2,</a:t>
            </a:r>
          </a:p>
          <a:p>
            <a:r>
              <a:rPr lang="en-US" altLang="ko-KR" sz="1400" dirty="0" smtClean="0"/>
              <a:t>04    </a:t>
            </a:r>
            <a:r>
              <a:rPr lang="en-US" altLang="ko-KR" sz="1400" dirty="0" err="1" smtClean="0"/>
              <a:t>myPublisher</a:t>
            </a:r>
            <a:r>
              <a:rPr lang="en-US" altLang="ko-KR" sz="1400" dirty="0" smtClean="0"/>
              <a:t> VARCHAR2,</a:t>
            </a:r>
          </a:p>
          <a:p>
            <a:r>
              <a:rPr lang="en-US" altLang="ko-KR" sz="1400" dirty="0" smtClean="0"/>
              <a:t>05    </a:t>
            </a:r>
            <a:r>
              <a:rPr lang="en-US" altLang="ko-KR" sz="1400" dirty="0" err="1" smtClean="0"/>
              <a:t>myPrice</a:t>
            </a:r>
            <a:r>
              <a:rPr lang="en-US" altLang="ko-KR" sz="1400" dirty="0" smtClean="0"/>
              <a:t> INT)</a:t>
            </a:r>
          </a:p>
          <a:p>
            <a:r>
              <a:rPr lang="en-US" altLang="ko-KR" sz="1400" dirty="0" smtClean="0"/>
              <a:t>06 AS</a:t>
            </a:r>
          </a:p>
          <a:p>
            <a:r>
              <a:rPr lang="en-US" altLang="ko-KR" sz="1400" dirty="0" smtClean="0"/>
              <a:t>07    </a:t>
            </a:r>
            <a:r>
              <a:rPr lang="en-US" altLang="ko-KR" sz="1400" dirty="0" err="1" smtClean="0"/>
              <a:t>mycount</a:t>
            </a:r>
            <a:r>
              <a:rPr lang="en-US" altLang="ko-KR" sz="1400" dirty="0" smtClean="0"/>
              <a:t> NUMBER;</a:t>
            </a:r>
          </a:p>
          <a:p>
            <a:r>
              <a:rPr lang="en-US" altLang="ko-KR" sz="1400" dirty="0" smtClean="0"/>
              <a:t>08 BEGIN</a:t>
            </a:r>
          </a:p>
          <a:p>
            <a:r>
              <a:rPr lang="en-US" altLang="ko-KR" sz="1400" dirty="0" smtClean="0"/>
              <a:t>09   SELECT COUNT(*) INTO </a:t>
            </a:r>
            <a:r>
              <a:rPr lang="en-US" altLang="ko-KR" sz="1400" dirty="0" err="1" smtClean="0"/>
              <a:t>mycount</a:t>
            </a:r>
            <a:r>
              <a:rPr lang="en-US" altLang="ko-KR" sz="1400" dirty="0" smtClean="0"/>
              <a:t> FROM Book</a:t>
            </a:r>
          </a:p>
          <a:p>
            <a:r>
              <a:rPr lang="en-US" altLang="ko-KR" sz="1400" dirty="0" smtClean="0"/>
              <a:t>10     WHERE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LIKE </a:t>
            </a:r>
            <a:r>
              <a:rPr lang="en-US" altLang="ko-KR" sz="1400" dirty="0" err="1" smtClean="0"/>
              <a:t>myBookName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11   IF </a:t>
            </a:r>
            <a:r>
              <a:rPr lang="en-US" altLang="ko-KR" sz="1400" dirty="0" err="1" smtClean="0"/>
              <a:t>mycount</a:t>
            </a:r>
            <a:r>
              <a:rPr lang="en-US" altLang="ko-KR" sz="1400" dirty="0" smtClean="0"/>
              <a:t>!=0 THEN</a:t>
            </a:r>
          </a:p>
          <a:p>
            <a:r>
              <a:rPr lang="en-US" altLang="ko-KR" sz="1400" dirty="0" smtClean="0"/>
              <a:t>12     UPDATE Book SET price = </a:t>
            </a:r>
            <a:r>
              <a:rPr lang="en-US" altLang="ko-KR" sz="1400" dirty="0" err="1" smtClean="0"/>
              <a:t>myPrice</a:t>
            </a:r>
            <a:endParaRPr lang="en-US" altLang="ko-KR" sz="1400" dirty="0" smtClean="0"/>
          </a:p>
          <a:p>
            <a:r>
              <a:rPr lang="en-US" altLang="ko-KR" sz="1400" dirty="0" smtClean="0"/>
              <a:t>13       WHERE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LIKE </a:t>
            </a:r>
            <a:r>
              <a:rPr lang="en-US" altLang="ko-KR" sz="1400" dirty="0" err="1" smtClean="0"/>
              <a:t>myBookName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14   ELSE</a:t>
            </a:r>
          </a:p>
          <a:p>
            <a:r>
              <a:rPr lang="en-US" altLang="ko-KR" sz="1400" dirty="0" smtClean="0"/>
              <a:t>15     INSERT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publisher, price)</a:t>
            </a:r>
          </a:p>
          <a:p>
            <a:r>
              <a:rPr lang="en-US" altLang="ko-KR" sz="1400" dirty="0"/>
              <a:t>16 </a:t>
            </a:r>
            <a:r>
              <a:rPr lang="en-US" altLang="ko-KR" sz="1400" dirty="0" smtClean="0"/>
              <a:t>      VALUES(</a:t>
            </a:r>
            <a:r>
              <a:rPr lang="en-US" altLang="ko-KR" sz="1400" dirty="0" err="1" smtClean="0"/>
              <a:t>myBookID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myBookName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myPublisher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myPrice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17 </a:t>
            </a:r>
            <a:r>
              <a:rPr lang="en-US" altLang="ko-KR" sz="1400" dirty="0" smtClean="0"/>
              <a:t>  END </a:t>
            </a:r>
            <a:r>
              <a:rPr lang="en-US" altLang="ko-KR" sz="1400" dirty="0"/>
              <a:t>IF;</a:t>
            </a:r>
          </a:p>
          <a:p>
            <a:r>
              <a:rPr lang="en-US" altLang="ko-KR" sz="1400" dirty="0"/>
              <a:t>18 END;</a:t>
            </a:r>
          </a:p>
          <a:p>
            <a:r>
              <a:rPr lang="en-US" altLang="ko-KR" sz="1400" dirty="0"/>
              <a:t>19</a:t>
            </a:r>
          </a:p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</a:t>
            </a:r>
            <a:r>
              <a:rPr lang="en-US" altLang="ko-KR" sz="1400" dirty="0" smtClean="0"/>
              <a:t>  /*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 </a:t>
            </a:r>
            <a:r>
              <a:rPr lang="ko-KR" altLang="en-US" sz="1400" dirty="0"/>
              <a:t>프로시저를 실행하여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</a:t>
            </a:r>
            <a:r>
              <a:rPr lang="en-US" altLang="ko-KR" sz="1400" dirty="0" smtClean="0"/>
              <a:t>  EXEC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(15, '</a:t>
            </a:r>
            <a:r>
              <a:rPr lang="ko-KR" altLang="en-US" sz="1400" dirty="0"/>
              <a:t>스포츠 즐거움</a:t>
            </a:r>
            <a:r>
              <a:rPr lang="en-US" altLang="ko-KR" sz="1400" dirty="0"/>
              <a:t>', '</a:t>
            </a:r>
            <a:r>
              <a:rPr lang="ko-KR" altLang="en-US" sz="1400" dirty="0"/>
              <a:t>마당과학서적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C </a:t>
            </a:r>
            <a:r>
              <a:rPr lang="en-US" altLang="ko-KR" sz="1400" dirty="0" smtClean="0"/>
              <a:t>  SELECT </a:t>
            </a:r>
            <a:r>
              <a:rPr lang="en-US" altLang="ko-KR" sz="1400" dirty="0"/>
              <a:t>* FROM Book; /* 15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 삽입 결과 확인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D </a:t>
            </a:r>
            <a:r>
              <a:rPr lang="en-US" altLang="ko-KR" sz="1400" dirty="0" smtClean="0"/>
              <a:t>  /*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 </a:t>
            </a:r>
            <a:r>
              <a:rPr lang="ko-KR" altLang="en-US" sz="1400" dirty="0"/>
              <a:t>프로시저를 실행하여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E </a:t>
            </a:r>
            <a:r>
              <a:rPr lang="en-US" altLang="ko-KR" sz="1400" dirty="0" smtClean="0"/>
              <a:t>  EXEC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(15, '</a:t>
            </a:r>
            <a:r>
              <a:rPr lang="ko-KR" altLang="en-US" sz="1400" dirty="0"/>
              <a:t>스포츠 즐거움</a:t>
            </a:r>
            <a:r>
              <a:rPr lang="en-US" altLang="ko-KR" sz="1400" dirty="0"/>
              <a:t>', '</a:t>
            </a:r>
            <a:r>
              <a:rPr lang="ko-KR" altLang="en-US" sz="1400" dirty="0"/>
              <a:t>마당과학서적</a:t>
            </a:r>
            <a:r>
              <a:rPr lang="en-US" altLang="ko-KR" sz="1400" dirty="0"/>
              <a:t>', 20000);</a:t>
            </a:r>
          </a:p>
          <a:p>
            <a:r>
              <a:rPr lang="en-US" altLang="ko-KR" sz="1400" dirty="0"/>
              <a:t>F </a:t>
            </a:r>
            <a:r>
              <a:rPr lang="en-US" altLang="ko-KR" sz="1400" dirty="0" smtClean="0"/>
              <a:t>  SELECT </a:t>
            </a:r>
            <a:r>
              <a:rPr lang="en-US" altLang="ko-KR" sz="1400" dirty="0"/>
              <a:t>* FROM Book; /* 15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 가격 변경 확인 *</a:t>
            </a:r>
            <a:r>
              <a:rPr lang="en-US" altLang="ko-KR" sz="1400" dirty="0"/>
              <a:t>/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1628800"/>
            <a:ext cx="3600400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동일한 도서가 있는지 점검한 후 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삽입하는 프로시저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BookInsertOrUpdate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1062" y="4941168"/>
            <a:ext cx="7422441" cy="16527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  /*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 </a:t>
            </a:r>
            <a:r>
              <a:rPr lang="ko-KR" altLang="en-US" sz="1400" dirty="0"/>
              <a:t>프로시저를 실행하여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  EXEC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(15, '</a:t>
            </a:r>
            <a:r>
              <a:rPr lang="ko-KR" altLang="en-US" sz="1400" dirty="0"/>
              <a:t>스포츠 즐거움</a:t>
            </a:r>
            <a:r>
              <a:rPr lang="en-US" altLang="ko-KR" sz="1400" dirty="0"/>
              <a:t>', '</a:t>
            </a:r>
            <a:r>
              <a:rPr lang="ko-KR" altLang="en-US" sz="1400" dirty="0"/>
              <a:t>마당과학서적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C   SELECT * FROM Book; /* 15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 삽입 결과 확인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D   /*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 </a:t>
            </a:r>
            <a:r>
              <a:rPr lang="ko-KR" altLang="en-US" sz="1400" dirty="0"/>
              <a:t>프로시저를 실행하여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E   EXEC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(15, '</a:t>
            </a:r>
            <a:r>
              <a:rPr lang="ko-KR" altLang="en-US" sz="1400" dirty="0"/>
              <a:t>스포츠 즐거움</a:t>
            </a:r>
            <a:r>
              <a:rPr lang="en-US" altLang="ko-KR" sz="1400" dirty="0"/>
              <a:t>', '</a:t>
            </a:r>
            <a:r>
              <a:rPr lang="ko-KR" altLang="en-US" sz="1400" dirty="0"/>
              <a:t>마당과학서적</a:t>
            </a:r>
            <a:r>
              <a:rPr lang="en-US" altLang="ko-KR" sz="1400" dirty="0"/>
              <a:t>', 20000);</a:t>
            </a:r>
          </a:p>
          <a:p>
            <a:r>
              <a:rPr lang="en-US" altLang="ko-KR" sz="1400" dirty="0"/>
              <a:t>F   SELECT * FROM Book; /* 15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 가격 변경 확인 *</a:t>
            </a:r>
            <a:r>
              <a:rPr lang="en-US" altLang="ko-KR" sz="1400" dirty="0"/>
              <a:t>/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err="1" smtClean="0"/>
              <a:t>제어문을</a:t>
            </a:r>
            <a:r>
              <a:rPr lang="ko-KR" altLang="en-US" dirty="0" smtClean="0"/>
              <a:t> 사용하는 프로시저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520" y="4653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5-6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BookInsertOrUpdate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프로시저를 실행한 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56327"/>
            <a:ext cx="8443383" cy="3169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</a:t>
            </a:r>
            <a:r>
              <a:rPr lang="ko-KR" altLang="en-US" dirty="0" smtClean="0"/>
              <a:t>결과를 반환하는 프로시저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152" y="1484783"/>
            <a:ext cx="7548264" cy="3629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/>
              <a:t>01 CREATE OR REPLACE PROCEDURE </a:t>
            </a:r>
            <a:r>
              <a:rPr lang="en-US" altLang="ko-KR" sz="1400" dirty="0" err="1"/>
              <a:t>AveragePrice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02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AverageVal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OUT NUMBER)</a:t>
            </a:r>
          </a:p>
          <a:p>
            <a:r>
              <a:rPr lang="en-US" altLang="ko-KR" sz="1400" dirty="0"/>
              <a:t>03 AS</a:t>
            </a:r>
          </a:p>
          <a:p>
            <a:r>
              <a:rPr lang="en-US" altLang="ko-KR" sz="1400" dirty="0"/>
              <a:t>04 BEGIN</a:t>
            </a:r>
          </a:p>
          <a:p>
            <a:r>
              <a:rPr lang="en-US" altLang="ko-KR" sz="1400" dirty="0"/>
              <a:t>05 </a:t>
            </a:r>
            <a:r>
              <a:rPr lang="en-US" altLang="ko-KR" sz="1400" dirty="0" smtClean="0"/>
              <a:t>   SELECT </a:t>
            </a:r>
            <a:r>
              <a:rPr lang="en-US" altLang="ko-KR" sz="1400" dirty="0"/>
              <a:t>AVG(price) INTO </a:t>
            </a:r>
            <a:r>
              <a:rPr lang="en-US" altLang="ko-KR" sz="1400" dirty="0" err="1"/>
              <a:t>AverageVal</a:t>
            </a:r>
            <a:r>
              <a:rPr lang="en-US" altLang="ko-KR" sz="1400" dirty="0"/>
              <a:t> FROM Book WHERE price IS NOT</a:t>
            </a:r>
          </a:p>
          <a:p>
            <a:r>
              <a:rPr lang="en-US" altLang="ko-KR" sz="1400" dirty="0"/>
              <a:t>06 NULL;</a:t>
            </a:r>
          </a:p>
          <a:p>
            <a:r>
              <a:rPr lang="en-US" altLang="ko-KR" sz="1400" dirty="0"/>
              <a:t>07 END;</a:t>
            </a:r>
          </a:p>
          <a:p>
            <a:r>
              <a:rPr lang="en-US" altLang="ko-KR" sz="1400" dirty="0"/>
              <a:t>08</a:t>
            </a:r>
          </a:p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</a:t>
            </a:r>
            <a:r>
              <a:rPr lang="en-US" altLang="ko-KR" sz="1400" dirty="0" smtClean="0"/>
              <a:t>  /* </a:t>
            </a:r>
            <a:r>
              <a:rPr lang="ko-KR" altLang="en-US" sz="1400" dirty="0"/>
              <a:t>프로시저 </a:t>
            </a:r>
            <a:r>
              <a:rPr lang="en-US" altLang="ko-KR" sz="1400" dirty="0" err="1"/>
              <a:t>AveragePrice</a:t>
            </a:r>
            <a:r>
              <a:rPr lang="ko-KR" altLang="en-US" sz="1400" dirty="0"/>
              <a:t>를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</a:t>
            </a:r>
            <a:r>
              <a:rPr lang="en-US" altLang="ko-KR" sz="1400" dirty="0" smtClean="0"/>
              <a:t>  SET </a:t>
            </a:r>
            <a:r>
              <a:rPr lang="en-US" altLang="ko-KR" sz="1400" dirty="0"/>
              <a:t>SERVEROUTPUT ON ;</a:t>
            </a:r>
          </a:p>
          <a:p>
            <a:r>
              <a:rPr lang="en-US" altLang="ko-KR" sz="1400" dirty="0"/>
              <a:t>C </a:t>
            </a:r>
            <a:r>
              <a:rPr lang="en-US" altLang="ko-KR" sz="1400" dirty="0" smtClean="0"/>
              <a:t>  DECLARE</a:t>
            </a:r>
            <a:endParaRPr lang="en-US" altLang="ko-KR" sz="1400" dirty="0"/>
          </a:p>
          <a:p>
            <a:r>
              <a:rPr lang="en-US" altLang="ko-KR" sz="1400" dirty="0" smtClean="0"/>
              <a:t>D     </a:t>
            </a:r>
            <a:r>
              <a:rPr lang="en-US" altLang="ko-KR" sz="1400" dirty="0" err="1" smtClean="0"/>
              <a:t>AverageVal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NUMBER;</a:t>
            </a:r>
          </a:p>
          <a:p>
            <a:r>
              <a:rPr lang="en-US" altLang="ko-KR" sz="1400" dirty="0"/>
              <a:t>E </a:t>
            </a:r>
            <a:r>
              <a:rPr lang="en-US" altLang="ko-KR" sz="1400" dirty="0" smtClean="0"/>
              <a:t>  BEGIN</a:t>
            </a:r>
            <a:endParaRPr lang="en-US" altLang="ko-KR" sz="1400" dirty="0"/>
          </a:p>
          <a:p>
            <a:r>
              <a:rPr lang="en-US" altLang="ko-KR" sz="1400" dirty="0"/>
              <a:t>F 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AveragePrice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AverageVal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G </a:t>
            </a:r>
            <a:r>
              <a:rPr lang="en-US" altLang="ko-KR" sz="1400" dirty="0" smtClean="0"/>
              <a:t>    DBMS_OUTPUT.PUT_LINE</a:t>
            </a:r>
            <a:r>
              <a:rPr lang="en-US" altLang="ko-KR" sz="1400" dirty="0"/>
              <a:t>('</a:t>
            </a:r>
            <a:r>
              <a:rPr lang="ko-KR" altLang="en-US" sz="1400" dirty="0"/>
              <a:t>책값 평균</a:t>
            </a:r>
            <a:r>
              <a:rPr lang="en-US" altLang="ko-KR" sz="1400" dirty="0"/>
              <a:t>: '|| </a:t>
            </a:r>
            <a:r>
              <a:rPr lang="en-US" altLang="ko-KR" sz="1400" dirty="0" err="1"/>
              <a:t>AverageVal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H </a:t>
            </a:r>
            <a:r>
              <a:rPr lang="en-US" altLang="ko-KR" sz="1400" dirty="0" smtClean="0"/>
              <a:t> END</a:t>
            </a:r>
            <a:r>
              <a:rPr lang="en-US" altLang="ko-KR" sz="1400" dirty="0"/>
              <a:t>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810" y="1124743"/>
            <a:ext cx="7625605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테이블에 저장된 도서의 평균가격을 반환하는 프로시저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AveragePrice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3139" y="55892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5-7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AveragePrice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프로시저를 실행한 결과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11" y="5114131"/>
            <a:ext cx="4191000" cy="12382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33956" y="3052372"/>
            <a:ext cx="7422441" cy="20162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  /* </a:t>
            </a:r>
            <a:r>
              <a:rPr lang="ko-KR" altLang="en-US" sz="1400" dirty="0"/>
              <a:t>프로시저 </a:t>
            </a:r>
            <a:r>
              <a:rPr lang="en-US" altLang="ko-KR" sz="1400" dirty="0" err="1"/>
              <a:t>AveragePrice</a:t>
            </a:r>
            <a:r>
              <a:rPr lang="ko-KR" altLang="en-US" sz="1400" dirty="0"/>
              <a:t>를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  SET SERVEROUTPUT ON ;</a:t>
            </a:r>
          </a:p>
          <a:p>
            <a:r>
              <a:rPr lang="en-US" altLang="ko-KR" sz="1400" dirty="0"/>
              <a:t>C   DECLARE</a:t>
            </a:r>
          </a:p>
          <a:p>
            <a:r>
              <a:rPr lang="en-US" altLang="ko-KR" sz="1400" dirty="0"/>
              <a:t>D     </a:t>
            </a:r>
            <a:r>
              <a:rPr lang="en-US" altLang="ko-KR" sz="1400" dirty="0" err="1"/>
              <a:t>AverageVal</a:t>
            </a:r>
            <a:r>
              <a:rPr lang="en-US" altLang="ko-KR" sz="1400" dirty="0"/>
              <a:t> NUMBER;</a:t>
            </a:r>
          </a:p>
          <a:p>
            <a:r>
              <a:rPr lang="en-US" altLang="ko-KR" sz="1400" dirty="0"/>
              <a:t>E   BEGIN</a:t>
            </a:r>
          </a:p>
          <a:p>
            <a:r>
              <a:rPr lang="en-US" altLang="ko-KR" sz="1400" dirty="0"/>
              <a:t>F      </a:t>
            </a:r>
            <a:r>
              <a:rPr lang="en-US" altLang="ko-KR" sz="1400" dirty="0" err="1"/>
              <a:t>AveragePrice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AverageVal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G     DBMS_OUTPUT.PUT_LINE('</a:t>
            </a:r>
            <a:r>
              <a:rPr lang="ko-KR" altLang="en-US" sz="1400" dirty="0"/>
              <a:t>책값 평균</a:t>
            </a:r>
            <a:r>
              <a:rPr lang="en-US" altLang="ko-KR" sz="1400" dirty="0"/>
              <a:t>: '|| </a:t>
            </a:r>
            <a:r>
              <a:rPr lang="en-US" altLang="ko-KR" sz="1400" dirty="0" err="1"/>
              <a:t>AverageVal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H  END;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커서를 사용하는 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커서</a:t>
            </a:r>
            <a:r>
              <a:rPr lang="en-US" altLang="ko-KR" dirty="0" smtClean="0"/>
              <a:t>(cursor)</a:t>
            </a:r>
            <a:r>
              <a:rPr lang="ko-KR" altLang="en-US" dirty="0" smtClean="0"/>
              <a:t>는 실행 결과 테이블을 한 번에 한 행씩 처리하기 위하여 테이블의 행을 순서대로 가리키는 데 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9230" y="21328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커서와 관련된 키워드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4691"/>
            <a:ext cx="7128792" cy="19470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커서를 사용하는 프로시저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152" y="1124744"/>
            <a:ext cx="7548264" cy="5472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01 CREATE OR REPLACE PROCEDURE Interest</a:t>
            </a:r>
          </a:p>
          <a:p>
            <a:r>
              <a:rPr lang="en-US" altLang="ko-KR" sz="1400" dirty="0">
                <a:latin typeface="+mn-ea"/>
                <a:ea typeface="+mn-ea"/>
              </a:rPr>
              <a:t>02 AS</a:t>
            </a:r>
          </a:p>
          <a:p>
            <a:r>
              <a:rPr lang="en-US" altLang="ko-KR" sz="1400" dirty="0">
                <a:latin typeface="+mn-ea"/>
                <a:ea typeface="+mn-ea"/>
              </a:rPr>
              <a:t>03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en-US" altLang="ko-KR" sz="1400" dirty="0" err="1" smtClean="0">
                <a:latin typeface="+mn-ea"/>
                <a:ea typeface="+mn-ea"/>
              </a:rPr>
              <a:t>myInterest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NUMERIC;</a:t>
            </a:r>
          </a:p>
          <a:p>
            <a:r>
              <a:rPr lang="en-US" altLang="ko-KR" sz="1400" dirty="0">
                <a:latin typeface="+mn-ea"/>
                <a:ea typeface="+mn-ea"/>
              </a:rPr>
              <a:t>04 </a:t>
            </a:r>
            <a:r>
              <a:rPr lang="en-US" altLang="ko-KR" sz="1400" dirty="0" smtClean="0">
                <a:latin typeface="+mn-ea"/>
                <a:ea typeface="+mn-ea"/>
              </a:rPr>
              <a:t>   Price </a:t>
            </a:r>
            <a:r>
              <a:rPr lang="en-US" altLang="ko-KR" sz="1400" dirty="0">
                <a:latin typeface="+mn-ea"/>
                <a:ea typeface="+mn-ea"/>
              </a:rPr>
              <a:t>NUMERIC;</a:t>
            </a:r>
          </a:p>
          <a:p>
            <a:r>
              <a:rPr lang="en-US" altLang="ko-KR" sz="1400" dirty="0">
                <a:latin typeface="+mn-ea"/>
                <a:ea typeface="+mn-ea"/>
              </a:rPr>
              <a:t>05 </a:t>
            </a:r>
            <a:r>
              <a:rPr lang="en-US" altLang="ko-KR" sz="1400" dirty="0" smtClean="0">
                <a:latin typeface="+mn-ea"/>
                <a:ea typeface="+mn-ea"/>
              </a:rPr>
              <a:t>   CURSOR </a:t>
            </a:r>
            <a:r>
              <a:rPr lang="en-US" altLang="ko-KR" sz="1400" dirty="0" err="1">
                <a:latin typeface="+mn-ea"/>
                <a:ea typeface="+mn-ea"/>
              </a:rPr>
              <a:t>InterestCursor</a:t>
            </a:r>
            <a:r>
              <a:rPr lang="en-US" altLang="ko-KR" sz="1400" dirty="0">
                <a:latin typeface="+mn-ea"/>
                <a:ea typeface="+mn-ea"/>
              </a:rPr>
              <a:t> IS SELECT </a:t>
            </a:r>
            <a:r>
              <a:rPr lang="en-US" altLang="ko-KR" sz="1400" dirty="0" err="1">
                <a:latin typeface="+mn-ea"/>
                <a:ea typeface="+mn-ea"/>
              </a:rPr>
              <a:t>saleprice</a:t>
            </a:r>
            <a:r>
              <a:rPr lang="en-US" altLang="ko-KR" sz="1400" dirty="0">
                <a:latin typeface="+mn-ea"/>
                <a:ea typeface="+mn-ea"/>
              </a:rPr>
              <a:t> FROM Orders;</a:t>
            </a:r>
          </a:p>
          <a:p>
            <a:r>
              <a:rPr lang="en-US" altLang="ko-KR" sz="1400" dirty="0">
                <a:latin typeface="+mn-ea"/>
                <a:ea typeface="+mn-ea"/>
              </a:rPr>
              <a:t>06 BEGIN</a:t>
            </a:r>
          </a:p>
          <a:p>
            <a:r>
              <a:rPr lang="en-US" altLang="ko-KR" sz="1400" dirty="0">
                <a:latin typeface="+mn-ea"/>
                <a:ea typeface="+mn-ea"/>
              </a:rPr>
              <a:t>07 </a:t>
            </a:r>
            <a:r>
              <a:rPr lang="en-US" altLang="ko-KR" sz="1400" dirty="0" smtClean="0">
                <a:latin typeface="+mn-ea"/>
                <a:ea typeface="+mn-ea"/>
              </a:rPr>
              <a:t>  </a:t>
            </a:r>
            <a:r>
              <a:rPr lang="en-US" altLang="ko-KR" sz="1400" dirty="0" err="1" smtClean="0">
                <a:latin typeface="+mn-ea"/>
                <a:ea typeface="+mn-ea"/>
              </a:rPr>
              <a:t>myInterest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:= 0.0;</a:t>
            </a:r>
          </a:p>
          <a:p>
            <a:r>
              <a:rPr lang="en-US" altLang="ko-KR" sz="1400" dirty="0">
                <a:latin typeface="+mn-ea"/>
                <a:ea typeface="+mn-ea"/>
              </a:rPr>
              <a:t>08 </a:t>
            </a:r>
            <a:r>
              <a:rPr lang="en-US" altLang="ko-KR" sz="1400" dirty="0" smtClean="0">
                <a:latin typeface="+mn-ea"/>
                <a:ea typeface="+mn-ea"/>
              </a:rPr>
              <a:t>  OPEN </a:t>
            </a:r>
            <a:r>
              <a:rPr lang="en-US" altLang="ko-KR" sz="1400" dirty="0" err="1">
                <a:latin typeface="+mn-ea"/>
                <a:ea typeface="+mn-ea"/>
              </a:rPr>
              <a:t>InterestCursor</a:t>
            </a:r>
            <a:r>
              <a:rPr lang="en-US" altLang="ko-KR" sz="1400" dirty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>
                <a:latin typeface="+mn-ea"/>
                <a:ea typeface="+mn-ea"/>
              </a:rPr>
              <a:t>09 </a:t>
            </a:r>
            <a:r>
              <a:rPr lang="en-US" altLang="ko-KR" sz="1400" dirty="0" smtClean="0">
                <a:latin typeface="+mn-ea"/>
                <a:ea typeface="+mn-ea"/>
              </a:rPr>
              <a:t>  LOOP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10 </a:t>
            </a:r>
            <a:r>
              <a:rPr lang="en-US" altLang="ko-KR" sz="1400" dirty="0" smtClean="0">
                <a:latin typeface="+mn-ea"/>
                <a:ea typeface="+mn-ea"/>
              </a:rPr>
              <a:t>      FETCH </a:t>
            </a:r>
            <a:r>
              <a:rPr lang="en-US" altLang="ko-KR" sz="1400" dirty="0" err="1">
                <a:latin typeface="+mn-ea"/>
                <a:ea typeface="+mn-ea"/>
              </a:rPr>
              <a:t>InterestCursor</a:t>
            </a:r>
            <a:r>
              <a:rPr lang="en-US" altLang="ko-KR" sz="1400" dirty="0">
                <a:latin typeface="+mn-ea"/>
                <a:ea typeface="+mn-ea"/>
              </a:rPr>
              <a:t> INTO Price;</a:t>
            </a:r>
          </a:p>
          <a:p>
            <a:r>
              <a:rPr lang="en-US" altLang="ko-KR" sz="1400" dirty="0">
                <a:latin typeface="+mn-ea"/>
                <a:ea typeface="+mn-ea"/>
              </a:rPr>
              <a:t>11 </a:t>
            </a:r>
            <a:r>
              <a:rPr lang="en-US" altLang="ko-KR" sz="1400" dirty="0" smtClean="0">
                <a:latin typeface="+mn-ea"/>
                <a:ea typeface="+mn-ea"/>
              </a:rPr>
              <a:t>      EXIT </a:t>
            </a:r>
            <a:r>
              <a:rPr lang="en-US" altLang="ko-KR" sz="1400" dirty="0">
                <a:latin typeface="+mn-ea"/>
                <a:ea typeface="+mn-ea"/>
              </a:rPr>
              <a:t>WHEN </a:t>
            </a:r>
            <a:r>
              <a:rPr lang="en-US" altLang="ko-KR" sz="1400" dirty="0" err="1">
                <a:latin typeface="+mn-ea"/>
                <a:ea typeface="+mn-ea"/>
              </a:rPr>
              <a:t>InterestCursor%NOTFOUND</a:t>
            </a:r>
            <a:r>
              <a:rPr lang="en-US" altLang="ko-KR" sz="1400" dirty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>
                <a:latin typeface="+mn-ea"/>
                <a:ea typeface="+mn-ea"/>
              </a:rPr>
              <a:t>12 </a:t>
            </a:r>
            <a:r>
              <a:rPr lang="en-US" altLang="ko-KR" sz="1400" dirty="0" smtClean="0">
                <a:latin typeface="+mn-ea"/>
                <a:ea typeface="+mn-ea"/>
              </a:rPr>
              <a:t>      IF </a:t>
            </a:r>
            <a:r>
              <a:rPr lang="en-US" altLang="ko-KR" sz="1400" dirty="0">
                <a:latin typeface="+mn-ea"/>
                <a:ea typeface="+mn-ea"/>
              </a:rPr>
              <a:t>Price &gt;= 30000 THEN</a:t>
            </a:r>
          </a:p>
          <a:p>
            <a:r>
              <a:rPr lang="en-US" altLang="ko-KR" sz="1400" dirty="0">
                <a:latin typeface="+mn-ea"/>
                <a:ea typeface="+mn-ea"/>
              </a:rPr>
              <a:t>13 </a:t>
            </a:r>
            <a:r>
              <a:rPr lang="en-US" altLang="ko-KR" sz="1400" dirty="0" smtClean="0">
                <a:latin typeface="+mn-ea"/>
                <a:ea typeface="+mn-ea"/>
              </a:rPr>
              <a:t>          </a:t>
            </a:r>
            <a:r>
              <a:rPr lang="en-US" altLang="ko-KR" sz="1400" dirty="0" err="1" smtClean="0">
                <a:latin typeface="+mn-ea"/>
                <a:ea typeface="+mn-ea"/>
              </a:rPr>
              <a:t>myInterest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:= </a:t>
            </a:r>
            <a:r>
              <a:rPr lang="en-US" altLang="ko-KR" sz="1400" dirty="0" err="1">
                <a:latin typeface="+mn-ea"/>
                <a:ea typeface="+mn-ea"/>
              </a:rPr>
              <a:t>myInterest</a:t>
            </a:r>
            <a:r>
              <a:rPr lang="en-US" altLang="ko-KR" sz="1400" dirty="0">
                <a:latin typeface="+mn-ea"/>
                <a:ea typeface="+mn-ea"/>
              </a:rPr>
              <a:t> + Price * 0.1;</a:t>
            </a:r>
          </a:p>
          <a:p>
            <a:r>
              <a:rPr lang="en-US" altLang="ko-KR" sz="1400" dirty="0">
                <a:latin typeface="+mn-ea"/>
                <a:ea typeface="+mn-ea"/>
              </a:rPr>
              <a:t>14 </a:t>
            </a:r>
            <a:r>
              <a:rPr lang="en-US" altLang="ko-KR" sz="1400" dirty="0" smtClean="0">
                <a:latin typeface="+mn-ea"/>
                <a:ea typeface="+mn-ea"/>
              </a:rPr>
              <a:t>      ELSE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15 </a:t>
            </a:r>
            <a:r>
              <a:rPr lang="en-US" altLang="ko-KR" sz="1400" dirty="0" smtClean="0">
                <a:latin typeface="+mn-ea"/>
                <a:ea typeface="+mn-ea"/>
              </a:rPr>
              <a:t>          </a:t>
            </a:r>
            <a:r>
              <a:rPr lang="en-US" altLang="ko-KR" sz="1400" dirty="0" err="1" smtClean="0">
                <a:latin typeface="+mn-ea"/>
                <a:ea typeface="+mn-ea"/>
              </a:rPr>
              <a:t>myInterest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:= </a:t>
            </a:r>
            <a:r>
              <a:rPr lang="en-US" altLang="ko-KR" sz="1400" dirty="0" err="1">
                <a:latin typeface="+mn-ea"/>
                <a:ea typeface="+mn-ea"/>
              </a:rPr>
              <a:t>myInterest</a:t>
            </a:r>
            <a:r>
              <a:rPr lang="en-US" altLang="ko-KR" sz="1400" dirty="0">
                <a:latin typeface="+mn-ea"/>
                <a:ea typeface="+mn-ea"/>
              </a:rPr>
              <a:t> + Price * 0.05;</a:t>
            </a:r>
          </a:p>
          <a:p>
            <a:r>
              <a:rPr lang="en-US" altLang="ko-KR" sz="1400" dirty="0">
                <a:latin typeface="+mn-ea"/>
                <a:ea typeface="+mn-ea"/>
              </a:rPr>
              <a:t>16 </a:t>
            </a:r>
            <a:r>
              <a:rPr lang="en-US" altLang="ko-KR" sz="1400" dirty="0" smtClean="0">
                <a:latin typeface="+mn-ea"/>
                <a:ea typeface="+mn-ea"/>
              </a:rPr>
              <a:t>      END </a:t>
            </a:r>
            <a:r>
              <a:rPr lang="en-US" altLang="ko-KR" sz="1400" dirty="0">
                <a:latin typeface="+mn-ea"/>
                <a:ea typeface="+mn-ea"/>
              </a:rPr>
              <a:t>IF;</a:t>
            </a:r>
          </a:p>
          <a:p>
            <a:r>
              <a:rPr lang="en-US" altLang="ko-KR" sz="1400" dirty="0">
                <a:latin typeface="+mn-ea"/>
                <a:ea typeface="+mn-ea"/>
              </a:rPr>
              <a:t>17 </a:t>
            </a:r>
            <a:r>
              <a:rPr lang="en-US" altLang="ko-KR" sz="1400" dirty="0" smtClean="0">
                <a:latin typeface="+mn-ea"/>
                <a:ea typeface="+mn-ea"/>
              </a:rPr>
              <a:t>   END </a:t>
            </a:r>
            <a:r>
              <a:rPr lang="en-US" altLang="ko-KR" sz="1400" dirty="0">
                <a:latin typeface="+mn-ea"/>
                <a:ea typeface="+mn-ea"/>
              </a:rPr>
              <a:t>LOOP;</a:t>
            </a:r>
          </a:p>
          <a:p>
            <a:r>
              <a:rPr lang="en-US" altLang="ko-KR" sz="1400" dirty="0">
                <a:latin typeface="+mn-ea"/>
                <a:ea typeface="+mn-ea"/>
              </a:rPr>
              <a:t>18 </a:t>
            </a:r>
            <a:r>
              <a:rPr lang="en-US" altLang="ko-KR" sz="1400" dirty="0" smtClean="0">
                <a:latin typeface="+mn-ea"/>
                <a:ea typeface="+mn-ea"/>
              </a:rPr>
              <a:t>   CLOSE </a:t>
            </a:r>
            <a:r>
              <a:rPr lang="en-US" altLang="ko-KR" sz="1400" dirty="0" err="1">
                <a:latin typeface="+mn-ea"/>
                <a:ea typeface="+mn-ea"/>
              </a:rPr>
              <a:t>InterestCursor</a:t>
            </a:r>
            <a:r>
              <a:rPr lang="en-US" altLang="ko-KR" sz="1400" dirty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>
                <a:latin typeface="+mn-ea"/>
                <a:ea typeface="+mn-ea"/>
              </a:rPr>
              <a:t>19 </a:t>
            </a:r>
            <a:r>
              <a:rPr lang="en-US" altLang="ko-KR" sz="1400" dirty="0" smtClean="0">
                <a:latin typeface="+mn-ea"/>
                <a:ea typeface="+mn-ea"/>
              </a:rPr>
              <a:t>   DBMS_OUTPUT.PUT_LINE</a:t>
            </a:r>
            <a:r>
              <a:rPr lang="en-US" altLang="ko-KR" sz="1400" dirty="0">
                <a:latin typeface="+mn-ea"/>
                <a:ea typeface="+mn-ea"/>
              </a:rPr>
              <a:t>(' </a:t>
            </a:r>
            <a:r>
              <a:rPr lang="ko-KR" altLang="en-US" sz="1400" dirty="0">
                <a:latin typeface="+mn-ea"/>
                <a:ea typeface="+mn-ea"/>
              </a:rPr>
              <a:t>전체 이익 금액 </a:t>
            </a:r>
            <a:r>
              <a:rPr lang="en-US" altLang="ko-KR" sz="1400" dirty="0">
                <a:latin typeface="+mn-ea"/>
                <a:ea typeface="+mn-ea"/>
              </a:rPr>
              <a:t>= ' || </a:t>
            </a:r>
            <a:r>
              <a:rPr lang="en-US" altLang="ko-KR" sz="1400" dirty="0" err="1">
                <a:latin typeface="+mn-ea"/>
                <a:ea typeface="+mn-ea"/>
              </a:rPr>
              <a:t>myInterest</a:t>
            </a:r>
            <a:r>
              <a:rPr lang="en-US" altLang="ko-KR" sz="1400" dirty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>
                <a:latin typeface="+mn-ea"/>
                <a:ea typeface="+mn-ea"/>
              </a:rPr>
              <a:t>20 END;</a:t>
            </a:r>
          </a:p>
          <a:p>
            <a:r>
              <a:rPr lang="en-US" altLang="ko-KR" sz="1400" dirty="0">
                <a:latin typeface="+mn-ea"/>
                <a:ea typeface="+mn-ea"/>
              </a:rPr>
              <a:t>21</a:t>
            </a:r>
          </a:p>
          <a:p>
            <a:r>
              <a:rPr lang="en-US" altLang="ko-KR" sz="1400" dirty="0">
                <a:latin typeface="+mn-ea"/>
                <a:ea typeface="+mn-ea"/>
              </a:rPr>
              <a:t>--------------------------------------------------------------------------------------------</a:t>
            </a:r>
          </a:p>
          <a:p>
            <a:r>
              <a:rPr lang="en-US" altLang="ko-KR" sz="1400" dirty="0">
                <a:latin typeface="+mn-ea"/>
                <a:ea typeface="+mn-ea"/>
              </a:rPr>
              <a:t>A /* Interest </a:t>
            </a:r>
            <a:r>
              <a:rPr lang="ko-KR" altLang="en-US" sz="1400" dirty="0">
                <a:latin typeface="+mn-ea"/>
                <a:ea typeface="+mn-ea"/>
              </a:rPr>
              <a:t>프로시저를 실행하여 판매된 도서에 대한 이익금을 계산 *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</a:p>
          <a:p>
            <a:r>
              <a:rPr lang="en-US" altLang="ko-KR" sz="1400" dirty="0">
                <a:latin typeface="+mn-ea"/>
                <a:ea typeface="+mn-ea"/>
              </a:rPr>
              <a:t>B SET SERVEROUTPUT ON;</a:t>
            </a:r>
          </a:p>
          <a:p>
            <a:r>
              <a:rPr lang="en-US" altLang="ko-KR" sz="1400" dirty="0">
                <a:latin typeface="+mn-ea"/>
                <a:ea typeface="+mn-ea"/>
              </a:rPr>
              <a:t>C EXEC Interest;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636912"/>
            <a:ext cx="360040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테이블의 판매 도서에 대한 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이익을 계산하는 프로시저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(Interest)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1063" y="5733256"/>
            <a:ext cx="7422441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--------------------------------------------------------------------------------------------</a:t>
            </a:r>
          </a:p>
          <a:p>
            <a:r>
              <a:rPr lang="en-US" altLang="ko-KR" sz="1400" dirty="0">
                <a:latin typeface="+mn-ea"/>
              </a:rPr>
              <a:t>A /* Interest </a:t>
            </a:r>
            <a:r>
              <a:rPr lang="ko-KR" altLang="en-US" sz="1400" dirty="0">
                <a:latin typeface="+mn-ea"/>
              </a:rPr>
              <a:t>프로시저를 실행하여 판매된 도서에 대한 이익금을 계산 *</a:t>
            </a:r>
            <a:r>
              <a:rPr lang="en-US" altLang="ko-KR" sz="1400" dirty="0">
                <a:latin typeface="+mn-ea"/>
              </a:rPr>
              <a:t>/</a:t>
            </a:r>
          </a:p>
          <a:p>
            <a:r>
              <a:rPr lang="en-US" altLang="ko-KR" sz="1400" dirty="0">
                <a:latin typeface="+mn-ea"/>
              </a:rPr>
              <a:t>B SET SERVEROUTPUT ON;</a:t>
            </a:r>
          </a:p>
          <a:p>
            <a:r>
              <a:rPr lang="en-US" altLang="ko-KR" sz="1400" dirty="0">
                <a:latin typeface="+mn-ea"/>
              </a:rPr>
              <a:t>C EXEC Interest;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데이터베이스 프로그래밍의 개념</a:t>
            </a:r>
            <a:endParaRPr lang="en-US" altLang="ko-KR" dirty="0" smtClean="0"/>
          </a:p>
          <a:p>
            <a:r>
              <a:rPr lang="en-US" altLang="ko-KR" dirty="0" smtClean="0"/>
              <a:t>PL-SQL</a:t>
            </a:r>
          </a:p>
          <a:p>
            <a:r>
              <a:rPr lang="ko-KR" altLang="en-US" sz="2000" dirty="0" smtClean="0"/>
              <a:t>데이터베이스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연동 자바 프로그래밍</a:t>
            </a:r>
            <a:endParaRPr lang="en-US" altLang="ko-KR" sz="2000" dirty="0" smtClean="0"/>
          </a:p>
          <a:p>
            <a:r>
              <a:rPr lang="ko-KR" altLang="en-US" sz="2000" dirty="0" smtClean="0"/>
              <a:t>데이터베이스 연동 웹 프로그래밍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커서를 사용하는 프로시저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4753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5-8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Interest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프로시저를 실행한 결과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6640"/>
            <a:ext cx="346710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트리거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트리거</a:t>
            </a:r>
            <a:r>
              <a:rPr lang="en-US" altLang="ko-KR" dirty="0" smtClean="0"/>
              <a:t>(trigger)</a:t>
            </a:r>
            <a:r>
              <a:rPr lang="ko-KR" altLang="en-US" dirty="0" smtClean="0"/>
              <a:t>는 데이터의 변경</a:t>
            </a:r>
            <a:r>
              <a:rPr lang="en-US" altLang="ko-KR" dirty="0" smtClean="0"/>
              <a:t>(INSERT, DELETE, UPDATE)</a:t>
            </a:r>
            <a:r>
              <a:rPr lang="ko-KR" altLang="en-US" dirty="0" smtClean="0"/>
              <a:t>문이 실행될 때 자동으로 따라서 실행되는 프로시저를 말함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85852" y="2526014"/>
            <a:ext cx="2772014" cy="8572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DATA </a:t>
            </a:r>
            <a:r>
              <a:rPr lang="ko-KR" altLang="en-US" sz="1600" dirty="0" smtClean="0">
                <a:solidFill>
                  <a:schemeClr val="tx1"/>
                </a:solidFill>
              </a:rPr>
              <a:t>변경 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(INSERT,  DELETE,  UPDATE)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6214" y="2132856"/>
            <a:ext cx="2428892" cy="642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BEFORE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트리거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06214" y="3101190"/>
            <a:ext cx="2428892" cy="642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AFTER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트리거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/>
          <p:nvPr/>
        </p:nvCxnSpPr>
        <p:spPr>
          <a:xfrm>
            <a:off x="4057866" y="2954642"/>
            <a:ext cx="848348" cy="46801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flipV="1">
            <a:off x="4057866" y="2454327"/>
            <a:ext cx="848348" cy="50031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296" y="403387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변경과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트리거의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수행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트리거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152" y="1412776"/>
            <a:ext cx="7476256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/>
              <a:t>A /* </a:t>
            </a:r>
            <a:r>
              <a:rPr lang="ko-KR" altLang="en-US" sz="1400" dirty="0"/>
              <a:t>실습을 위한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 생성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</a:t>
            </a:r>
            <a:r>
              <a:rPr lang="en-US" altLang="ko-KR" sz="1400" dirty="0" smtClean="0"/>
              <a:t>    CREATE </a:t>
            </a:r>
            <a:r>
              <a:rPr lang="en-US" altLang="ko-KR" sz="1400" dirty="0"/>
              <a:t>TABLE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C </a:t>
            </a:r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bookid_l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NUMBER,</a:t>
            </a:r>
          </a:p>
          <a:p>
            <a:r>
              <a:rPr lang="en-US" altLang="ko-KR" sz="1400" dirty="0"/>
              <a:t>D </a:t>
            </a:r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bookname_l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VARCHAR2(40),</a:t>
            </a:r>
          </a:p>
          <a:p>
            <a:r>
              <a:rPr lang="en-US" altLang="ko-KR" sz="1400" dirty="0"/>
              <a:t>E </a:t>
            </a: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publisher_l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VARCHAR2(40),</a:t>
            </a:r>
          </a:p>
          <a:p>
            <a:r>
              <a:rPr lang="en-US" altLang="ko-KR" sz="1400" dirty="0"/>
              <a:t>F </a:t>
            </a: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price_l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NUMBER);</a:t>
            </a:r>
          </a:p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01 /* </a:t>
            </a:r>
            <a:r>
              <a:rPr lang="ko-KR" altLang="en-US" sz="1400" dirty="0"/>
              <a:t>파일명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AfterInsertBook.sql</a:t>
            </a:r>
            <a:r>
              <a:rPr lang="en-US" altLang="ko-KR" sz="1400" dirty="0"/>
              <a:t> */</a:t>
            </a:r>
          </a:p>
          <a:p>
            <a:r>
              <a:rPr lang="en-US" altLang="ko-KR" sz="1400" dirty="0"/>
              <a:t>02 </a:t>
            </a:r>
            <a:r>
              <a:rPr lang="en-US" altLang="ko-KR" sz="1400" dirty="0" smtClean="0"/>
              <a:t>    CREATE </a:t>
            </a:r>
            <a:r>
              <a:rPr lang="en-US" altLang="ko-KR" sz="1400" dirty="0"/>
              <a:t>OR REPLACE TRIGGER </a:t>
            </a:r>
            <a:r>
              <a:rPr lang="en-US" altLang="ko-KR" sz="1400" dirty="0" err="1"/>
              <a:t>AfterInsertBook</a:t>
            </a:r>
            <a:endParaRPr lang="en-US" altLang="ko-KR" sz="1400" dirty="0"/>
          </a:p>
          <a:p>
            <a:r>
              <a:rPr lang="en-US" altLang="ko-KR" sz="1400" dirty="0"/>
              <a:t>03 </a:t>
            </a:r>
            <a:r>
              <a:rPr lang="en-US" altLang="ko-KR" sz="1400" dirty="0" smtClean="0"/>
              <a:t>    AFTER </a:t>
            </a:r>
            <a:r>
              <a:rPr lang="en-US" altLang="ko-KR" sz="1400" dirty="0"/>
              <a:t>INSERT ON Book FOR EACH ROW</a:t>
            </a:r>
          </a:p>
          <a:p>
            <a:r>
              <a:rPr lang="en-US" altLang="ko-KR" sz="1400" dirty="0"/>
              <a:t>04 </a:t>
            </a:r>
            <a:r>
              <a:rPr lang="en-US" altLang="ko-KR" sz="1400" dirty="0" smtClean="0"/>
              <a:t>    DECLARE</a:t>
            </a:r>
            <a:endParaRPr lang="en-US" altLang="ko-KR" sz="1400" dirty="0"/>
          </a:p>
          <a:p>
            <a:r>
              <a:rPr lang="en-US" altLang="ko-KR" sz="1400" dirty="0"/>
              <a:t>05 </a:t>
            </a:r>
            <a:r>
              <a:rPr lang="en-US" altLang="ko-KR" sz="1400" dirty="0" smtClean="0"/>
              <a:t>        average </a:t>
            </a:r>
            <a:r>
              <a:rPr lang="en-US" altLang="ko-KR" sz="1400" dirty="0"/>
              <a:t>NUMBER;</a:t>
            </a:r>
          </a:p>
          <a:p>
            <a:r>
              <a:rPr lang="en-US" altLang="ko-KR" sz="1400" dirty="0"/>
              <a:t>06 </a:t>
            </a:r>
            <a:r>
              <a:rPr lang="en-US" altLang="ko-KR" sz="1400" dirty="0" smtClean="0"/>
              <a:t>    BEGIN</a:t>
            </a:r>
            <a:endParaRPr lang="en-US" altLang="ko-KR" sz="1400" dirty="0"/>
          </a:p>
          <a:p>
            <a:r>
              <a:rPr lang="en-US" altLang="ko-KR" sz="1400" dirty="0"/>
              <a:t>07 </a:t>
            </a:r>
            <a:r>
              <a:rPr lang="en-US" altLang="ko-KR" sz="1400" dirty="0" smtClean="0"/>
              <a:t>       INSERT </a:t>
            </a:r>
            <a:r>
              <a:rPr lang="en-US" altLang="ko-KR" sz="1400" dirty="0"/>
              <a:t>INTO </a:t>
            </a:r>
            <a:r>
              <a:rPr lang="en-US" altLang="ko-KR" sz="1400" dirty="0" err="1"/>
              <a:t>Book_log</a:t>
            </a:r>
            <a:endParaRPr lang="en-US" altLang="ko-KR" sz="1400" dirty="0"/>
          </a:p>
          <a:p>
            <a:r>
              <a:rPr lang="en-US" altLang="ko-KR" sz="1400" dirty="0"/>
              <a:t>08 </a:t>
            </a:r>
            <a:r>
              <a:rPr lang="en-US" altLang="ko-KR" sz="1400" dirty="0" smtClean="0"/>
              <a:t>          VALUES</a:t>
            </a:r>
            <a:r>
              <a:rPr lang="en-US" altLang="ko-KR" sz="1400" dirty="0"/>
              <a:t>(:</a:t>
            </a:r>
            <a:r>
              <a:rPr lang="en-US" altLang="ko-KR" sz="1400" dirty="0" err="1"/>
              <a:t>new.bookid</a:t>
            </a:r>
            <a:r>
              <a:rPr lang="en-US" altLang="ko-KR" sz="1400" dirty="0"/>
              <a:t>, :</a:t>
            </a:r>
            <a:r>
              <a:rPr lang="en-US" altLang="ko-KR" sz="1400" dirty="0" err="1"/>
              <a:t>new.bookname</a:t>
            </a:r>
            <a:r>
              <a:rPr lang="en-US" altLang="ko-KR" sz="1400" dirty="0"/>
              <a:t>, :</a:t>
            </a:r>
            <a:r>
              <a:rPr lang="en-US" altLang="ko-KR" sz="1400" dirty="0" err="1"/>
              <a:t>new.publisher</a:t>
            </a:r>
            <a:r>
              <a:rPr lang="en-US" altLang="ko-KR" sz="1400" dirty="0"/>
              <a:t>, :</a:t>
            </a:r>
            <a:r>
              <a:rPr lang="en-US" altLang="ko-KR" sz="1400" dirty="0" err="1"/>
              <a:t>new.price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09 </a:t>
            </a:r>
            <a:r>
              <a:rPr lang="en-US" altLang="ko-KR" sz="1400" dirty="0" smtClean="0"/>
              <a:t>       DBMS_OUTPUT.PUT_LINE</a:t>
            </a:r>
            <a:r>
              <a:rPr lang="en-US" altLang="ko-KR" sz="1400" dirty="0"/>
              <a:t>('</a:t>
            </a:r>
            <a:r>
              <a:rPr lang="ko-KR" altLang="en-US" sz="1400" dirty="0"/>
              <a:t>삽입 </a:t>
            </a:r>
            <a:r>
              <a:rPr lang="ko-KR" altLang="en-US" sz="1400" dirty="0" err="1"/>
              <a:t>투플을</a:t>
            </a:r>
            <a:r>
              <a:rPr lang="ko-KR" altLang="en-US" sz="1400" dirty="0"/>
              <a:t>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테이블에 백업</a:t>
            </a:r>
            <a:r>
              <a:rPr lang="en-US" altLang="ko-KR" sz="1400" dirty="0"/>
              <a:t>..');</a:t>
            </a:r>
          </a:p>
          <a:p>
            <a:r>
              <a:rPr lang="en-US" altLang="ko-KR" sz="1400" dirty="0"/>
              <a:t>10 </a:t>
            </a:r>
            <a:r>
              <a:rPr lang="en-US" altLang="ko-KR" sz="1400" dirty="0" smtClean="0"/>
              <a:t>    END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G /* </a:t>
            </a:r>
            <a:r>
              <a:rPr lang="ko-KR" altLang="en-US" sz="1400" dirty="0"/>
              <a:t>삽입한 내용을 기록하는 </a:t>
            </a:r>
            <a:r>
              <a:rPr lang="ko-KR" altLang="en-US" sz="1400" dirty="0" err="1"/>
              <a:t>트리거</a:t>
            </a:r>
            <a:r>
              <a:rPr lang="ko-KR" altLang="en-US" sz="1400" dirty="0"/>
              <a:t> 확인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H </a:t>
            </a:r>
            <a:r>
              <a:rPr lang="en-US" altLang="ko-KR" sz="1400" dirty="0" smtClean="0"/>
              <a:t>    INSERT </a:t>
            </a:r>
            <a:r>
              <a:rPr lang="en-US" altLang="ko-KR" sz="1400" dirty="0"/>
              <a:t>INTO Book VALUES(14, '</a:t>
            </a:r>
            <a:r>
              <a:rPr lang="ko-KR" altLang="en-US" sz="1400" dirty="0"/>
              <a:t>스포츠 과학 </a:t>
            </a:r>
            <a:r>
              <a:rPr lang="en-US" altLang="ko-KR" sz="1400" dirty="0"/>
              <a:t>1', '</a:t>
            </a:r>
            <a:r>
              <a:rPr lang="ko-KR" altLang="en-US" sz="1400" dirty="0"/>
              <a:t>이상미디어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I </a:t>
            </a:r>
            <a:r>
              <a:rPr lang="en-US" altLang="ko-KR" sz="1400" dirty="0" smtClean="0"/>
              <a:t>     SELECT </a:t>
            </a:r>
            <a:r>
              <a:rPr lang="en-US" altLang="ko-KR" sz="1400" dirty="0"/>
              <a:t>* FROM Book WHERE 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='14';</a:t>
            </a:r>
          </a:p>
          <a:p>
            <a:r>
              <a:rPr lang="en-US" altLang="ko-KR" sz="1400" dirty="0"/>
              <a:t>J </a:t>
            </a:r>
            <a:r>
              <a:rPr lang="en-US" altLang="ko-KR" sz="1400" dirty="0" smtClean="0"/>
              <a:t>     SELECT </a:t>
            </a:r>
            <a:r>
              <a:rPr lang="en-US" altLang="ko-KR" sz="1400" dirty="0"/>
              <a:t>* FROM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 WHERE </a:t>
            </a:r>
            <a:r>
              <a:rPr lang="en-US" altLang="ko-KR" sz="1400" dirty="0" err="1"/>
              <a:t>bookid_l</a:t>
            </a:r>
            <a:r>
              <a:rPr lang="en-US" altLang="ko-KR" sz="1400" dirty="0"/>
              <a:t>='14'; /* </a:t>
            </a:r>
            <a:r>
              <a:rPr lang="ko-KR" altLang="en-US" sz="1400" dirty="0"/>
              <a:t>결과 확인 *</a:t>
            </a:r>
            <a:r>
              <a:rPr lang="en-US" altLang="ko-KR" sz="1400" dirty="0"/>
              <a:t>/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142" y="1052736"/>
            <a:ext cx="767628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새로운 도서를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삽입한 후 자동으로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Book_log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테이블에 삽입한 내용을 기록하는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트리거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9727" y="5373425"/>
            <a:ext cx="7422441" cy="11962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G /* </a:t>
            </a:r>
            <a:r>
              <a:rPr lang="ko-KR" altLang="en-US" sz="1400" dirty="0"/>
              <a:t>삽입한 내용을 기록하는 </a:t>
            </a:r>
            <a:r>
              <a:rPr lang="ko-KR" altLang="en-US" sz="1400" dirty="0" err="1"/>
              <a:t>트리거</a:t>
            </a:r>
            <a:r>
              <a:rPr lang="ko-KR" altLang="en-US" sz="1400" dirty="0"/>
              <a:t> 확인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H     INSERT INTO Book VALUES(14, '</a:t>
            </a:r>
            <a:r>
              <a:rPr lang="ko-KR" altLang="en-US" sz="1400" dirty="0"/>
              <a:t>스포츠 과학 </a:t>
            </a:r>
            <a:r>
              <a:rPr lang="en-US" altLang="ko-KR" sz="1400" dirty="0"/>
              <a:t>1', '</a:t>
            </a:r>
            <a:r>
              <a:rPr lang="ko-KR" altLang="en-US" sz="1400" dirty="0"/>
              <a:t>이상미디어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I      SELECT * FROM Book WHERE 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='14';</a:t>
            </a:r>
          </a:p>
          <a:p>
            <a:r>
              <a:rPr lang="en-US" altLang="ko-KR" sz="1400" dirty="0"/>
              <a:t>J      SELECT * FROM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 WHERE </a:t>
            </a:r>
            <a:r>
              <a:rPr lang="en-US" altLang="ko-KR" sz="1400" dirty="0" err="1"/>
              <a:t>bookid_l</a:t>
            </a:r>
            <a:r>
              <a:rPr lang="en-US" altLang="ko-KR" sz="1400" dirty="0"/>
              <a:t>='14'; /* </a:t>
            </a:r>
            <a:r>
              <a:rPr lang="ko-KR" altLang="en-US" sz="1400" dirty="0"/>
              <a:t>결과 확인 *</a:t>
            </a:r>
            <a:r>
              <a:rPr lang="en-US" altLang="ko-KR" sz="1400" dirty="0"/>
              <a:t>/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061" y="1497361"/>
            <a:ext cx="7422441" cy="15121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A /* </a:t>
            </a:r>
            <a:r>
              <a:rPr lang="ko-KR" altLang="en-US" sz="1400" dirty="0"/>
              <a:t>실습을 위한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 생성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    CREATE TABLE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C        </a:t>
            </a:r>
            <a:r>
              <a:rPr lang="en-US" altLang="ko-KR" sz="1400" dirty="0" err="1"/>
              <a:t>bookid_l</a:t>
            </a:r>
            <a:r>
              <a:rPr lang="en-US" altLang="ko-KR" sz="1400" dirty="0"/>
              <a:t> NUMBER,</a:t>
            </a:r>
          </a:p>
          <a:p>
            <a:r>
              <a:rPr lang="en-US" altLang="ko-KR" sz="1400" dirty="0"/>
              <a:t>D        </a:t>
            </a:r>
            <a:r>
              <a:rPr lang="en-US" altLang="ko-KR" sz="1400" dirty="0" err="1"/>
              <a:t>bookname_l</a:t>
            </a:r>
            <a:r>
              <a:rPr lang="en-US" altLang="ko-KR" sz="1400" dirty="0"/>
              <a:t> VARCHAR2(40),</a:t>
            </a:r>
          </a:p>
          <a:p>
            <a:r>
              <a:rPr lang="en-US" altLang="ko-KR" sz="1400" dirty="0"/>
              <a:t>E         </a:t>
            </a:r>
            <a:r>
              <a:rPr lang="en-US" altLang="ko-KR" sz="1400" dirty="0" err="1"/>
              <a:t>publisher_l</a:t>
            </a:r>
            <a:r>
              <a:rPr lang="en-US" altLang="ko-KR" sz="1400" dirty="0"/>
              <a:t> VARCHAR2(40),</a:t>
            </a:r>
          </a:p>
          <a:p>
            <a:r>
              <a:rPr lang="en-US" altLang="ko-KR" sz="1400" dirty="0"/>
              <a:t>F         </a:t>
            </a:r>
            <a:r>
              <a:rPr lang="en-US" altLang="ko-KR" sz="1400" dirty="0" err="1"/>
              <a:t>price_l</a:t>
            </a:r>
            <a:r>
              <a:rPr lang="en-US" altLang="ko-KR" sz="1400" dirty="0"/>
              <a:t> NUMBER);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트리거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5-10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테이블에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삽입하여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트리거가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실행된 결과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32" y="3068960"/>
            <a:ext cx="7610475" cy="19431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1600" y="1628800"/>
            <a:ext cx="7189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G /* </a:t>
            </a:r>
            <a:r>
              <a:rPr lang="ko-KR" altLang="en-US" sz="1400" dirty="0"/>
              <a:t>삽입한 내용을 기록하는 </a:t>
            </a:r>
            <a:r>
              <a:rPr lang="ko-KR" altLang="en-US" sz="1400" dirty="0" err="1"/>
              <a:t>트리거</a:t>
            </a:r>
            <a:r>
              <a:rPr lang="ko-KR" altLang="en-US" sz="1400" dirty="0"/>
              <a:t> 확인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H     INSERT INTO Book VALUES(14, '</a:t>
            </a:r>
            <a:r>
              <a:rPr lang="ko-KR" altLang="en-US" sz="1400" dirty="0"/>
              <a:t>스포츠 과학 </a:t>
            </a:r>
            <a:r>
              <a:rPr lang="en-US" altLang="ko-KR" sz="1400" dirty="0"/>
              <a:t>1', '</a:t>
            </a:r>
            <a:r>
              <a:rPr lang="ko-KR" altLang="en-US" sz="1400" dirty="0"/>
              <a:t>이상미디어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I      SELECT * FROM Book WHERE 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='14';</a:t>
            </a:r>
          </a:p>
          <a:p>
            <a:r>
              <a:rPr lang="en-US" altLang="ko-KR" sz="1400" dirty="0"/>
              <a:t>J      SELECT * FROM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 WHERE </a:t>
            </a:r>
            <a:r>
              <a:rPr lang="en-US" altLang="ko-KR" sz="1400" dirty="0" err="1"/>
              <a:t>bookid_l</a:t>
            </a:r>
            <a:r>
              <a:rPr lang="en-US" altLang="ko-KR" sz="1400" dirty="0"/>
              <a:t>='14'; /* </a:t>
            </a:r>
            <a:r>
              <a:rPr lang="ko-KR" altLang="en-US" sz="1400" dirty="0"/>
              <a:t>결과 확인 *</a:t>
            </a:r>
            <a:r>
              <a:rPr lang="en-US" altLang="ko-KR" sz="1400" dirty="0"/>
              <a:t>/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정의 함수는 수학의 함수와 마찬가지로 입력된 값을 가공하여 결과 값을 되돌려줌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810" y="1988840"/>
            <a:ext cx="776962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판매된 도서에 대한 이익을 계산하는 함수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fnc_Interest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152" y="2348880"/>
            <a:ext cx="769228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/>
              <a:t>01 </a:t>
            </a:r>
            <a:r>
              <a:rPr lang="en-US" altLang="ko-KR" sz="1400" dirty="0" smtClean="0"/>
              <a:t> CREATE </a:t>
            </a:r>
            <a:r>
              <a:rPr lang="en-US" altLang="ko-KR" sz="1400" dirty="0"/>
              <a:t>OR REPLACE FUNCTION </a:t>
            </a:r>
            <a:r>
              <a:rPr lang="en-US" altLang="ko-KR" sz="1400" dirty="0" err="1"/>
              <a:t>fnc_Interest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02 </a:t>
            </a:r>
            <a:r>
              <a:rPr lang="en-US" altLang="ko-KR" sz="1400" dirty="0" smtClean="0"/>
              <a:t>   price </a:t>
            </a:r>
            <a:r>
              <a:rPr lang="en-US" altLang="ko-KR" sz="1400" dirty="0"/>
              <a:t>NUMBER) RETURN INT</a:t>
            </a:r>
          </a:p>
          <a:p>
            <a:r>
              <a:rPr lang="en-US" altLang="ko-KR" sz="1400" dirty="0"/>
              <a:t>03 </a:t>
            </a:r>
            <a:r>
              <a:rPr lang="en-US" altLang="ko-KR" sz="1400" dirty="0" smtClean="0"/>
              <a:t> IS</a:t>
            </a:r>
            <a:endParaRPr lang="en-US" altLang="ko-KR" sz="1400" dirty="0"/>
          </a:p>
          <a:p>
            <a:r>
              <a:rPr lang="en-US" altLang="ko-KR" sz="1400" dirty="0"/>
              <a:t>04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myInterest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NUMBER;</a:t>
            </a:r>
          </a:p>
          <a:p>
            <a:r>
              <a:rPr lang="en-US" altLang="ko-KR" sz="1400" dirty="0"/>
              <a:t>05 </a:t>
            </a:r>
            <a:r>
              <a:rPr lang="en-US" altLang="ko-KR" sz="1400" dirty="0" smtClean="0"/>
              <a:t> BEGIN</a:t>
            </a:r>
            <a:endParaRPr lang="en-US" altLang="ko-KR" sz="1400" dirty="0"/>
          </a:p>
          <a:p>
            <a:r>
              <a:rPr lang="en-US" altLang="ko-KR" sz="1400" dirty="0"/>
              <a:t>06 </a:t>
            </a:r>
            <a:r>
              <a:rPr lang="en-US" altLang="ko-KR" sz="1400" dirty="0" smtClean="0"/>
              <a:t> /* </a:t>
            </a:r>
            <a:r>
              <a:rPr lang="ko-KR" altLang="en-US" sz="1400" dirty="0"/>
              <a:t>가격이 </a:t>
            </a:r>
            <a:r>
              <a:rPr lang="en-US" altLang="ko-KR" sz="1400" dirty="0"/>
              <a:t>30,000</a:t>
            </a:r>
            <a:r>
              <a:rPr lang="ko-KR" altLang="en-US" sz="1400" dirty="0"/>
              <a:t>원 이상이면 </a:t>
            </a:r>
            <a:r>
              <a:rPr lang="en-US" altLang="ko-KR" sz="1400" dirty="0"/>
              <a:t>10%, 30,000</a:t>
            </a:r>
            <a:r>
              <a:rPr lang="ko-KR" altLang="en-US" sz="1400" dirty="0"/>
              <a:t>원 미만이면 </a:t>
            </a:r>
            <a:r>
              <a:rPr lang="en-US" altLang="ko-KR" sz="1400" dirty="0"/>
              <a:t>5% */</a:t>
            </a:r>
          </a:p>
          <a:p>
            <a:r>
              <a:rPr lang="en-US" altLang="ko-KR" sz="1400" dirty="0"/>
              <a:t>07 </a:t>
            </a:r>
            <a:r>
              <a:rPr lang="en-US" altLang="ko-KR" sz="1400" dirty="0" smtClean="0"/>
              <a:t>   IF </a:t>
            </a:r>
            <a:r>
              <a:rPr lang="en-US" altLang="ko-KR" sz="1400" dirty="0"/>
              <a:t>Price &gt;= 30000 THEN </a:t>
            </a:r>
            <a:r>
              <a:rPr lang="en-US" altLang="ko-KR" sz="1400" dirty="0" err="1"/>
              <a:t>myInterest</a:t>
            </a:r>
            <a:r>
              <a:rPr lang="en-US" altLang="ko-KR" sz="1400" dirty="0"/>
              <a:t> := Price * 0.1;</a:t>
            </a:r>
          </a:p>
          <a:p>
            <a:r>
              <a:rPr lang="en-US" altLang="ko-KR" sz="1400" dirty="0"/>
              <a:t>08 </a:t>
            </a:r>
            <a:r>
              <a:rPr lang="en-US" altLang="ko-KR" sz="1400" dirty="0" smtClean="0"/>
              <a:t>   ELSE </a:t>
            </a:r>
            <a:r>
              <a:rPr lang="en-US" altLang="ko-KR" sz="1400" dirty="0" err="1"/>
              <a:t>myInterest</a:t>
            </a:r>
            <a:r>
              <a:rPr lang="en-US" altLang="ko-KR" sz="1400" dirty="0"/>
              <a:t> := Price * 0.05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/>
              <a:t>09 </a:t>
            </a:r>
            <a:r>
              <a:rPr lang="en-US" altLang="ko-KR" sz="1400" dirty="0" smtClean="0"/>
              <a:t>  END </a:t>
            </a:r>
            <a:r>
              <a:rPr lang="en-US" altLang="ko-KR" sz="1400" dirty="0"/>
              <a:t>IF;</a:t>
            </a:r>
          </a:p>
          <a:p>
            <a:r>
              <a:rPr lang="en-US" altLang="ko-KR" sz="1400" dirty="0"/>
              <a:t>10 </a:t>
            </a:r>
            <a:r>
              <a:rPr lang="en-US" altLang="ko-KR" sz="1400" dirty="0" smtClean="0"/>
              <a:t>  RETURN </a:t>
            </a:r>
            <a:r>
              <a:rPr lang="en-US" altLang="ko-KR" sz="1400" dirty="0" err="1"/>
              <a:t>myInterest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11 </a:t>
            </a:r>
            <a:r>
              <a:rPr lang="en-US" altLang="ko-KR" sz="1400" dirty="0" smtClean="0"/>
              <a:t> END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12</a:t>
            </a:r>
          </a:p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/* Orders </a:t>
            </a:r>
            <a:r>
              <a:rPr lang="ko-KR" altLang="en-US" sz="1400" dirty="0"/>
              <a:t>테이블에서 각 주문에 대한 이익을 출력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</a:t>
            </a:r>
            <a:r>
              <a:rPr lang="en-US" altLang="ko-KR" sz="1400" dirty="0" smtClean="0"/>
              <a:t>   SELECT </a:t>
            </a:r>
            <a:r>
              <a:rPr lang="en-US" altLang="ko-KR" sz="1400" dirty="0" err="1"/>
              <a:t>custid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orderid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saleprice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fnc_Interest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saleprice</a:t>
            </a:r>
            <a:r>
              <a:rPr lang="en-US" altLang="ko-KR" sz="1400" dirty="0"/>
              <a:t>) interest</a:t>
            </a:r>
          </a:p>
          <a:p>
            <a:r>
              <a:rPr lang="en-US" altLang="ko-KR" sz="1400" dirty="0"/>
              <a:t>C </a:t>
            </a:r>
            <a:r>
              <a:rPr lang="en-US" altLang="ko-KR" sz="1400" dirty="0" smtClean="0"/>
              <a:t>   FROM </a:t>
            </a:r>
            <a:r>
              <a:rPr lang="en-US" altLang="ko-KR" sz="1400" dirty="0"/>
              <a:t>Orders;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8152" y="5154459"/>
            <a:ext cx="7692280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/* Orders </a:t>
            </a:r>
            <a:r>
              <a:rPr lang="ko-KR" altLang="en-US" sz="1400" dirty="0"/>
              <a:t>테이블에서 각 주문에 대한 이익을 출력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   SELECT </a:t>
            </a:r>
            <a:r>
              <a:rPr lang="en-US" altLang="ko-KR" sz="1400" dirty="0" err="1"/>
              <a:t>custid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orderid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saleprice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fnc_Interest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saleprice</a:t>
            </a:r>
            <a:r>
              <a:rPr lang="en-US" altLang="ko-KR" sz="1400" dirty="0"/>
              <a:t>) interest</a:t>
            </a:r>
          </a:p>
          <a:p>
            <a:r>
              <a:rPr lang="en-US" altLang="ko-KR" sz="1400" dirty="0"/>
              <a:t>C    FROM Orders;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5811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건별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이익금 계산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3400425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425568"/>
              </p:ext>
            </p:extLst>
          </p:nvPr>
        </p:nvGraphicFramePr>
        <p:xfrm>
          <a:off x="539750" y="1661915"/>
          <a:ext cx="8064500" cy="320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14"/>
                <a:gridCol w="2304256"/>
                <a:gridCol w="2448272"/>
                <a:gridCol w="2304058"/>
              </a:tblGrid>
              <a:tr h="53822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프로시저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트리거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사용자 정의 함수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8227"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공통점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저장 프로시저임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PL/SQL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작성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8227"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정의 방법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CREATE PROCEDURE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CREATE TRIGGER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CREATE FUNCTION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569"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호출 방법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EXEC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문으로 직접 호출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INSERT, DELETE, UPDATE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문이 실행될 때 자동으로 실행됨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문으로 호출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8995"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기능의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차이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문으로 할 수 없는 복잡한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로직을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수행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기본 값 제공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 제약 준수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뷰의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수정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참조무결성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작업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등을 수행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속성 값을 가공하여 반환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문에 직접 사용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602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프로시저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트리거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사용자 정의 함수의 공통점과 차이점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PL/SQL </a:t>
            </a:r>
            <a:r>
              <a:rPr lang="ko-KR" altLang="en-US" dirty="0" smtClean="0"/>
              <a:t>문법 요약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191725"/>
              </p:ext>
            </p:extLst>
          </p:nvPr>
        </p:nvGraphicFramePr>
        <p:xfrm>
          <a:off x="539750" y="1437848"/>
          <a:ext cx="8064500" cy="5083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50"/>
                <a:gridCol w="5832450"/>
              </a:tblGrid>
              <a:tr h="20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명령어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82432">
                <a:tc>
                  <a:txBody>
                    <a:bodyPr/>
                    <a:lstStyle/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Definition Language</a:t>
                      </a:r>
                    </a:p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정의어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CREATE TABLE</a:t>
                      </a:r>
                    </a:p>
                    <a:p>
                      <a:r>
                        <a:rPr lang="en-US" altLang="ko-KR" sz="1000" dirty="0" smtClean="0"/>
                        <a:t>CREATE PROCEDURE</a:t>
                      </a:r>
                    </a:p>
                    <a:p>
                      <a:r>
                        <a:rPr lang="en-US" altLang="ko-KR" sz="1000" dirty="0" smtClean="0"/>
                        <a:t>CREATE FUNCTION</a:t>
                      </a:r>
                    </a:p>
                    <a:p>
                      <a:r>
                        <a:rPr lang="en-US" altLang="ko-KR" sz="1000" dirty="0" smtClean="0"/>
                        <a:t>CREATE TRIGGER</a:t>
                      </a:r>
                    </a:p>
                    <a:p>
                      <a:r>
                        <a:rPr lang="en-US" altLang="ko-KR" sz="1000" dirty="0" smtClean="0"/>
                        <a:t>ALTER, DROP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440">
                <a:tc>
                  <a:txBody>
                    <a:bodyPr/>
                    <a:lstStyle/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Manipulation Language</a:t>
                      </a:r>
                    </a:p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조작어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                                                 INSERT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                                                UPDATE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Types(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타입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NUMBER(n), VARCHAR2(n), DATE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Variables(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문으로 선언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치환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:=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산술연산자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(+, -, *, /)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비교연산자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(=,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＜＞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문자열연산자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|| )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논리연산자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(NOT, AND, OR)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 Element(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주석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-, /* */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Built-in Function(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내장 함수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숫자 함수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(ABS, CEIL, FLOOR, POWER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집계 함수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(AVG, COUNT, MAX, MIN, SUM)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날짜 함수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(SYSDATE, NEXT_DAY, TO_CHAR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문자 함수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(CHR, LENGTH, LOWER, SUBSTR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of Flow(</a:t>
                      </a:r>
                      <a:r>
                        <a:rPr lang="ko-KR" altLang="en-US" sz="1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제어문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BEGIN-END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IF-THEN-ELSE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LOOP–END LOOP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 LOOP-END LOOP, EXIT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924">
                <a:tc>
                  <a:txBody>
                    <a:bodyPr/>
                    <a:lstStyle/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Control Language</a:t>
                      </a:r>
                    </a:p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제어어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86644"/>
            <a:ext cx="691276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PL/SQL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기본 문법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en-US" altLang="ko-KR" sz="1400" u="sng" dirty="0">
                <a:hlinkClick r:id="rId2"/>
              </a:rPr>
              <a:t>http://docs.oracle.com/cd/E11882_01/index.htm</a:t>
            </a:r>
            <a:endParaRPr lang="en-US" altLang="ko-KR" sz="1400" dirty="0"/>
          </a:p>
          <a:p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데이터베이스 연동 자바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 설명</a:t>
            </a:r>
            <a:endParaRPr lang="en-US" altLang="ko-KR" dirty="0" smtClean="0"/>
          </a:p>
          <a:p>
            <a:r>
              <a:rPr lang="ko-KR" altLang="en-US" dirty="0" smtClean="0"/>
              <a:t>프로그램 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데이터베이스 연동 자바 프로그래밍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628018"/>
              </p:ext>
            </p:extLst>
          </p:nvPr>
        </p:nvGraphicFramePr>
        <p:xfrm>
          <a:off x="539750" y="1628800"/>
          <a:ext cx="8064500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0"/>
                <a:gridCol w="4032250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 프로그램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11g r2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자바 컴파일러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JDK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버전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데이터베이스와 자바를 연결하는 드라이버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드라이버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파일이름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ojdbc6.jar)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489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연동 자바 프로그래밍 실습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데이터베이스 프로그래밍의 개념을 이해한다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PL-SQL</a:t>
            </a:r>
            <a:r>
              <a:rPr lang="ko-KR" altLang="en-US" dirty="0" smtClean="0"/>
              <a:t>의 문법과 사용방법을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 프로그램과 데이터베이스를 연동하는 방법을 알아본다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프로그램과 데이터베이스를 연동하는 방법을 알아본다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128493"/>
              </p:ext>
            </p:extLst>
          </p:nvPr>
        </p:nvGraphicFramePr>
        <p:xfrm>
          <a:off x="539750" y="1600180"/>
          <a:ext cx="8064500" cy="460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06"/>
                <a:gridCol w="1728192"/>
                <a:gridCol w="2088232"/>
                <a:gridCol w="3312170"/>
              </a:tblGrid>
              <a:tr h="3249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클래스 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클래스 혹은 인터페이스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938">
                <a:tc>
                  <a:txBody>
                    <a:bodyPr/>
                    <a:lstStyle/>
                    <a:p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java.lang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Class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forName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(&lt;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클래스이름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클래스이름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드라이버를 로딩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192">
                <a:tc rowSpan="9">
                  <a:txBody>
                    <a:bodyPr/>
                    <a:lstStyle/>
                    <a:p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java.sql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DriverManager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Connection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getConnection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user, password)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Connection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객체를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938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Connection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Statement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createStatement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문을 실행하는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Statement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객체를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938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void close()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Connection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 연결을 종료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19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Statement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executeQuery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문을 실행해서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객체를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19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executeUpdate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INSERT/DELETE/UPDATE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문을 실행해서</a:t>
                      </a:r>
                    </a:p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객체를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938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ResultSet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first()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결과 테이블에서 커서가 처음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가리킴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938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next()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결과 테이블에서 커서가 다음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가리킴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938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getInt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가리키는 열 값을 정수로 반환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938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getString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가리키는 열 값을 문자열로 반환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489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접속 자바 클래스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(java.sql)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534756" y="1234851"/>
            <a:ext cx="3283793" cy="15365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자바</a:t>
            </a: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3818549" y="1784869"/>
            <a:ext cx="395834" cy="31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98556" y="1424829"/>
            <a:ext cx="2820265" cy="3421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 err="1" smtClean="0">
                <a:latin typeface="+mn-ea"/>
              </a:rPr>
              <a:t>오라클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DBMS</a:t>
            </a:r>
            <a:endParaRPr kumimoji="0" lang="en-US" altLang="ko-KR" sz="1400" dirty="0">
              <a:latin typeface="+mn-ea"/>
            </a:endParaRPr>
          </a:p>
        </p:txBody>
      </p:sp>
      <p:cxnSp>
        <p:nvCxnSpPr>
          <p:cNvPr id="8" name="직선 연결선 7"/>
          <p:cNvCxnSpPr>
            <a:endCxn id="9" idx="1"/>
          </p:cNvCxnSpPr>
          <p:nvPr/>
        </p:nvCxnSpPr>
        <p:spPr>
          <a:xfrm>
            <a:off x="2208689" y="1767004"/>
            <a:ext cx="1" cy="2598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자기 디스크 8"/>
          <p:cNvSpPr/>
          <p:nvPr/>
        </p:nvSpPr>
        <p:spPr>
          <a:xfrm>
            <a:off x="898270" y="2026826"/>
            <a:ext cx="2620839" cy="51326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Madang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33523" y="1254657"/>
            <a:ext cx="4643470" cy="13573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자바</a:t>
            </a: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179314" y="1784869"/>
            <a:ext cx="123309" cy="319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154133" y="1424829"/>
            <a:ext cx="1025182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Driver Manager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02624" y="1428027"/>
            <a:ext cx="1025182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Connection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36894" y="1428027"/>
            <a:ext cx="1025182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Statement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64027" y="1428027"/>
            <a:ext cx="1025182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err="1" smtClean="0">
                <a:solidFill>
                  <a:schemeClr val="tx1"/>
                </a:solidFill>
                <a:latin typeface="+mn-ea"/>
              </a:rPr>
              <a:t>ResultSet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462076" y="1788067"/>
            <a:ext cx="10195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327805" y="1788067"/>
            <a:ext cx="109089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6259" y="2924944"/>
            <a:ext cx="2970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>
                <a:latin typeface="+mn-ea"/>
                <a:ea typeface="+mn-ea"/>
              </a:rPr>
              <a:t>(a) </a:t>
            </a:r>
            <a:r>
              <a:rPr lang="ko-KR" altLang="en-US" sz="1400" dirty="0">
                <a:latin typeface="+mn-ea"/>
                <a:ea typeface="+mn-ea"/>
              </a:rPr>
              <a:t>자바의 데이터베이스 연동 객체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36259" y="5840680"/>
            <a:ext cx="2087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>
                <a:latin typeface="+mn-ea"/>
                <a:ea typeface="+mn-ea"/>
              </a:rPr>
              <a:t>(b) </a:t>
            </a:r>
            <a:r>
              <a:rPr lang="en-US" altLang="ko-KR" sz="1400" dirty="0" err="1" smtClean="0">
                <a:latin typeface="+mn-ea"/>
                <a:ea typeface="+mn-ea"/>
              </a:rPr>
              <a:t>객체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간의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호출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순서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02525" y="3467100"/>
            <a:ext cx="1656184" cy="2160240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latin typeface="+mn-ea"/>
              </a:rPr>
              <a:t>Driver</a:t>
            </a:r>
            <a:r>
              <a:rPr kumimoji="0" lang="ko-KR" altLang="en-US" sz="1400" dirty="0" smtClean="0">
                <a:latin typeface="+mn-ea"/>
              </a:rPr>
              <a:t> </a:t>
            </a:r>
            <a:r>
              <a:rPr kumimoji="0" lang="en-US" altLang="ko-KR" sz="1400" dirty="0" smtClean="0">
                <a:latin typeface="+mn-ea"/>
              </a:rPr>
              <a:t>manager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8429" y="3879689"/>
            <a:ext cx="3384376" cy="3421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latin typeface="+mn-ea"/>
              </a:rPr>
              <a:t>Connection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8429" y="4907260"/>
            <a:ext cx="3384376" cy="3421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latin typeface="+mn-ea"/>
              </a:rPr>
              <a:t>Connection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62365" y="3683124"/>
            <a:ext cx="1025182" cy="720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Statement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62365" y="4763244"/>
            <a:ext cx="1025182" cy="720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Statement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18749" y="3683124"/>
            <a:ext cx="1025182" cy="720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18749" y="4763244"/>
            <a:ext cx="1025182" cy="720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8189" y="3683125"/>
            <a:ext cx="1147785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err="1" smtClean="0">
                <a:latin typeface="+mn-ea"/>
              </a:rPr>
              <a:t>ResultSet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8189" y="4115172"/>
            <a:ext cx="1147785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latin typeface="+mn-ea"/>
              </a:rPr>
              <a:t>SQL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8189" y="4763244"/>
            <a:ext cx="1147785" cy="30008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err="1" smtClean="0">
                <a:latin typeface="+mn-ea"/>
              </a:rPr>
              <a:t>ResultSet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8189" y="5183239"/>
            <a:ext cx="1147785" cy="30008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latin typeface="+mn-ea"/>
              </a:rPr>
              <a:t>SQL</a:t>
            </a:r>
            <a:endParaRPr kumimoji="0" lang="en-US" altLang="ko-KR" sz="1400" dirty="0"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187547" y="3943163"/>
            <a:ext cx="24312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170477" y="4951275"/>
            <a:ext cx="24312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18644" y="4170211"/>
            <a:ext cx="24312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198470" y="5195292"/>
            <a:ext cx="24312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30317" y="3827140"/>
            <a:ext cx="4320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30317" y="4923282"/>
            <a:ext cx="4320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48979" y="4259188"/>
            <a:ext cx="4320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39648" y="5329977"/>
            <a:ext cx="4320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5662764" y="3927141"/>
            <a:ext cx="187221" cy="256254"/>
          </a:xfrm>
          <a:custGeom>
            <a:avLst/>
            <a:gdLst>
              <a:gd name="connsiteX0" fmla="*/ 0 w 1134754"/>
              <a:gd name="connsiteY0" fmla="*/ 1457469 h 1457469"/>
              <a:gd name="connsiteX1" fmla="*/ 382555 w 1134754"/>
              <a:gd name="connsiteY1" fmla="*/ 1448139 h 1457469"/>
              <a:gd name="connsiteX2" fmla="*/ 438539 w 1134754"/>
              <a:gd name="connsiteY2" fmla="*/ 1429478 h 1457469"/>
              <a:gd name="connsiteX3" fmla="*/ 494522 w 1134754"/>
              <a:gd name="connsiteY3" fmla="*/ 1420147 h 1457469"/>
              <a:gd name="connsiteX4" fmla="*/ 541175 w 1134754"/>
              <a:gd name="connsiteY4" fmla="*/ 1401486 h 1457469"/>
              <a:gd name="connsiteX5" fmla="*/ 615820 w 1134754"/>
              <a:gd name="connsiteY5" fmla="*/ 1364163 h 1457469"/>
              <a:gd name="connsiteX6" fmla="*/ 690465 w 1134754"/>
              <a:gd name="connsiteY6" fmla="*/ 1345502 h 1457469"/>
              <a:gd name="connsiteX7" fmla="*/ 737118 w 1134754"/>
              <a:gd name="connsiteY7" fmla="*/ 1317510 h 1457469"/>
              <a:gd name="connsiteX8" fmla="*/ 830424 w 1134754"/>
              <a:gd name="connsiteY8" fmla="*/ 1270857 h 1457469"/>
              <a:gd name="connsiteX9" fmla="*/ 961053 w 1134754"/>
              <a:gd name="connsiteY9" fmla="*/ 1186882 h 1457469"/>
              <a:gd name="connsiteX10" fmla="*/ 1054359 w 1134754"/>
              <a:gd name="connsiteY10" fmla="*/ 1065584 h 1457469"/>
              <a:gd name="connsiteX11" fmla="*/ 1091682 w 1134754"/>
              <a:gd name="connsiteY11" fmla="*/ 981608 h 1457469"/>
              <a:gd name="connsiteX12" fmla="*/ 1110343 w 1134754"/>
              <a:gd name="connsiteY12" fmla="*/ 944286 h 1457469"/>
              <a:gd name="connsiteX13" fmla="*/ 1091682 w 1134754"/>
              <a:gd name="connsiteY13" fmla="*/ 664367 h 1457469"/>
              <a:gd name="connsiteX14" fmla="*/ 1082351 w 1134754"/>
              <a:gd name="connsiteY14" fmla="*/ 608384 h 1457469"/>
              <a:gd name="connsiteX15" fmla="*/ 1045029 w 1134754"/>
              <a:gd name="connsiteY15" fmla="*/ 505747 h 1457469"/>
              <a:gd name="connsiteX16" fmla="*/ 1035698 w 1134754"/>
              <a:gd name="connsiteY16" fmla="*/ 449763 h 1457469"/>
              <a:gd name="connsiteX17" fmla="*/ 1007706 w 1134754"/>
              <a:gd name="connsiteY17" fmla="*/ 403110 h 1457469"/>
              <a:gd name="connsiteX18" fmla="*/ 989045 w 1134754"/>
              <a:gd name="connsiteY18" fmla="*/ 365788 h 1457469"/>
              <a:gd name="connsiteX19" fmla="*/ 970384 w 1134754"/>
              <a:gd name="connsiteY19" fmla="*/ 319135 h 1457469"/>
              <a:gd name="connsiteX20" fmla="*/ 961053 w 1134754"/>
              <a:gd name="connsiteY20" fmla="*/ 291143 h 1457469"/>
              <a:gd name="connsiteX21" fmla="*/ 895739 w 1134754"/>
              <a:gd name="connsiteY21" fmla="*/ 188506 h 1457469"/>
              <a:gd name="connsiteX22" fmla="*/ 877077 w 1134754"/>
              <a:gd name="connsiteY22" fmla="*/ 169845 h 1457469"/>
              <a:gd name="connsiteX23" fmla="*/ 858416 w 1134754"/>
              <a:gd name="connsiteY23" fmla="*/ 141853 h 1457469"/>
              <a:gd name="connsiteX24" fmla="*/ 821094 w 1134754"/>
              <a:gd name="connsiteY24" fmla="*/ 113861 h 1457469"/>
              <a:gd name="connsiteX25" fmla="*/ 709126 w 1134754"/>
              <a:gd name="connsiteY25" fmla="*/ 57878 h 1457469"/>
              <a:gd name="connsiteX26" fmla="*/ 671804 w 1134754"/>
              <a:gd name="connsiteY26" fmla="*/ 48547 h 1457469"/>
              <a:gd name="connsiteX27" fmla="*/ 643812 w 1134754"/>
              <a:gd name="connsiteY27" fmla="*/ 39216 h 1457469"/>
              <a:gd name="connsiteX28" fmla="*/ 139959 w 1134754"/>
              <a:gd name="connsiteY28" fmla="*/ 29886 h 145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34754" h="1457469">
                <a:moveTo>
                  <a:pt x="0" y="1457469"/>
                </a:moveTo>
                <a:cubicBezTo>
                  <a:pt x="127518" y="1454359"/>
                  <a:pt x="255258" y="1456264"/>
                  <a:pt x="382555" y="1448139"/>
                </a:cubicBezTo>
                <a:cubicBezTo>
                  <a:pt x="402186" y="1446886"/>
                  <a:pt x="419456" y="1434249"/>
                  <a:pt x="438539" y="1429478"/>
                </a:cubicBezTo>
                <a:cubicBezTo>
                  <a:pt x="456893" y="1424890"/>
                  <a:pt x="475861" y="1423257"/>
                  <a:pt x="494522" y="1420147"/>
                </a:cubicBezTo>
                <a:cubicBezTo>
                  <a:pt x="510073" y="1413927"/>
                  <a:pt x="525968" y="1408505"/>
                  <a:pt x="541175" y="1401486"/>
                </a:cubicBezTo>
                <a:cubicBezTo>
                  <a:pt x="566433" y="1389828"/>
                  <a:pt x="588542" y="1369618"/>
                  <a:pt x="615820" y="1364163"/>
                </a:cubicBezTo>
                <a:cubicBezTo>
                  <a:pt x="633569" y="1360613"/>
                  <a:pt x="671335" y="1355067"/>
                  <a:pt x="690465" y="1345502"/>
                </a:cubicBezTo>
                <a:cubicBezTo>
                  <a:pt x="706686" y="1337391"/>
                  <a:pt x="721116" y="1326044"/>
                  <a:pt x="737118" y="1317510"/>
                </a:cubicBezTo>
                <a:cubicBezTo>
                  <a:pt x="767800" y="1301146"/>
                  <a:pt x="800936" y="1289287"/>
                  <a:pt x="830424" y="1270857"/>
                </a:cubicBezTo>
                <a:cubicBezTo>
                  <a:pt x="830591" y="1270753"/>
                  <a:pt x="952122" y="1195813"/>
                  <a:pt x="961053" y="1186882"/>
                </a:cubicBezTo>
                <a:cubicBezTo>
                  <a:pt x="967226" y="1180709"/>
                  <a:pt x="1034854" y="1099719"/>
                  <a:pt x="1054359" y="1065584"/>
                </a:cubicBezTo>
                <a:cubicBezTo>
                  <a:pt x="1077324" y="1025395"/>
                  <a:pt x="1071691" y="1026587"/>
                  <a:pt x="1091682" y="981608"/>
                </a:cubicBezTo>
                <a:cubicBezTo>
                  <a:pt x="1097331" y="968898"/>
                  <a:pt x="1104123" y="956727"/>
                  <a:pt x="1110343" y="944286"/>
                </a:cubicBezTo>
                <a:cubicBezTo>
                  <a:pt x="1134754" y="822225"/>
                  <a:pt x="1122930" y="906541"/>
                  <a:pt x="1091682" y="664367"/>
                </a:cubicBezTo>
                <a:cubicBezTo>
                  <a:pt x="1089261" y="645604"/>
                  <a:pt x="1087329" y="626636"/>
                  <a:pt x="1082351" y="608384"/>
                </a:cubicBezTo>
                <a:cubicBezTo>
                  <a:pt x="1026705" y="404352"/>
                  <a:pt x="1103843" y="741004"/>
                  <a:pt x="1045029" y="505747"/>
                </a:cubicBezTo>
                <a:cubicBezTo>
                  <a:pt x="1040441" y="487393"/>
                  <a:pt x="1042163" y="467543"/>
                  <a:pt x="1035698" y="449763"/>
                </a:cubicBezTo>
                <a:cubicBezTo>
                  <a:pt x="1029500" y="432719"/>
                  <a:pt x="1016513" y="418963"/>
                  <a:pt x="1007706" y="403110"/>
                </a:cubicBezTo>
                <a:cubicBezTo>
                  <a:pt x="1000951" y="390951"/>
                  <a:pt x="994694" y="378498"/>
                  <a:pt x="989045" y="365788"/>
                </a:cubicBezTo>
                <a:cubicBezTo>
                  <a:pt x="982243" y="350483"/>
                  <a:pt x="976265" y="334817"/>
                  <a:pt x="970384" y="319135"/>
                </a:cubicBezTo>
                <a:cubicBezTo>
                  <a:pt x="966931" y="309926"/>
                  <a:pt x="965933" y="299683"/>
                  <a:pt x="961053" y="291143"/>
                </a:cubicBezTo>
                <a:cubicBezTo>
                  <a:pt x="940934" y="255934"/>
                  <a:pt x="924414" y="217180"/>
                  <a:pt x="895739" y="188506"/>
                </a:cubicBezTo>
                <a:cubicBezTo>
                  <a:pt x="889518" y="182286"/>
                  <a:pt x="882573" y="176714"/>
                  <a:pt x="877077" y="169845"/>
                </a:cubicBezTo>
                <a:cubicBezTo>
                  <a:pt x="870072" y="161088"/>
                  <a:pt x="866345" y="149783"/>
                  <a:pt x="858416" y="141853"/>
                </a:cubicBezTo>
                <a:cubicBezTo>
                  <a:pt x="847420" y="130857"/>
                  <a:pt x="834214" y="122210"/>
                  <a:pt x="821094" y="113861"/>
                </a:cubicBezTo>
                <a:cubicBezTo>
                  <a:pt x="781381" y="88589"/>
                  <a:pt x="752248" y="72252"/>
                  <a:pt x="709126" y="57878"/>
                </a:cubicBezTo>
                <a:cubicBezTo>
                  <a:pt x="696960" y="53823"/>
                  <a:pt x="684134" y="52070"/>
                  <a:pt x="671804" y="48547"/>
                </a:cubicBezTo>
                <a:cubicBezTo>
                  <a:pt x="662347" y="45845"/>
                  <a:pt x="653354" y="41601"/>
                  <a:pt x="643812" y="39216"/>
                </a:cubicBezTo>
                <a:cubicBezTo>
                  <a:pt x="486945" y="0"/>
                  <a:pt x="236059" y="29886"/>
                  <a:pt x="139959" y="29886"/>
                </a:cubicBezTo>
              </a:path>
            </a:pathLst>
          </a:custGeom>
          <a:ln w="12700"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5646742" y="4939038"/>
            <a:ext cx="187221" cy="256254"/>
          </a:xfrm>
          <a:custGeom>
            <a:avLst/>
            <a:gdLst>
              <a:gd name="connsiteX0" fmla="*/ 0 w 1134754"/>
              <a:gd name="connsiteY0" fmla="*/ 1457469 h 1457469"/>
              <a:gd name="connsiteX1" fmla="*/ 382555 w 1134754"/>
              <a:gd name="connsiteY1" fmla="*/ 1448139 h 1457469"/>
              <a:gd name="connsiteX2" fmla="*/ 438539 w 1134754"/>
              <a:gd name="connsiteY2" fmla="*/ 1429478 h 1457469"/>
              <a:gd name="connsiteX3" fmla="*/ 494522 w 1134754"/>
              <a:gd name="connsiteY3" fmla="*/ 1420147 h 1457469"/>
              <a:gd name="connsiteX4" fmla="*/ 541175 w 1134754"/>
              <a:gd name="connsiteY4" fmla="*/ 1401486 h 1457469"/>
              <a:gd name="connsiteX5" fmla="*/ 615820 w 1134754"/>
              <a:gd name="connsiteY5" fmla="*/ 1364163 h 1457469"/>
              <a:gd name="connsiteX6" fmla="*/ 690465 w 1134754"/>
              <a:gd name="connsiteY6" fmla="*/ 1345502 h 1457469"/>
              <a:gd name="connsiteX7" fmla="*/ 737118 w 1134754"/>
              <a:gd name="connsiteY7" fmla="*/ 1317510 h 1457469"/>
              <a:gd name="connsiteX8" fmla="*/ 830424 w 1134754"/>
              <a:gd name="connsiteY8" fmla="*/ 1270857 h 1457469"/>
              <a:gd name="connsiteX9" fmla="*/ 961053 w 1134754"/>
              <a:gd name="connsiteY9" fmla="*/ 1186882 h 1457469"/>
              <a:gd name="connsiteX10" fmla="*/ 1054359 w 1134754"/>
              <a:gd name="connsiteY10" fmla="*/ 1065584 h 1457469"/>
              <a:gd name="connsiteX11" fmla="*/ 1091682 w 1134754"/>
              <a:gd name="connsiteY11" fmla="*/ 981608 h 1457469"/>
              <a:gd name="connsiteX12" fmla="*/ 1110343 w 1134754"/>
              <a:gd name="connsiteY12" fmla="*/ 944286 h 1457469"/>
              <a:gd name="connsiteX13" fmla="*/ 1091682 w 1134754"/>
              <a:gd name="connsiteY13" fmla="*/ 664367 h 1457469"/>
              <a:gd name="connsiteX14" fmla="*/ 1082351 w 1134754"/>
              <a:gd name="connsiteY14" fmla="*/ 608384 h 1457469"/>
              <a:gd name="connsiteX15" fmla="*/ 1045029 w 1134754"/>
              <a:gd name="connsiteY15" fmla="*/ 505747 h 1457469"/>
              <a:gd name="connsiteX16" fmla="*/ 1035698 w 1134754"/>
              <a:gd name="connsiteY16" fmla="*/ 449763 h 1457469"/>
              <a:gd name="connsiteX17" fmla="*/ 1007706 w 1134754"/>
              <a:gd name="connsiteY17" fmla="*/ 403110 h 1457469"/>
              <a:gd name="connsiteX18" fmla="*/ 989045 w 1134754"/>
              <a:gd name="connsiteY18" fmla="*/ 365788 h 1457469"/>
              <a:gd name="connsiteX19" fmla="*/ 970384 w 1134754"/>
              <a:gd name="connsiteY19" fmla="*/ 319135 h 1457469"/>
              <a:gd name="connsiteX20" fmla="*/ 961053 w 1134754"/>
              <a:gd name="connsiteY20" fmla="*/ 291143 h 1457469"/>
              <a:gd name="connsiteX21" fmla="*/ 895739 w 1134754"/>
              <a:gd name="connsiteY21" fmla="*/ 188506 h 1457469"/>
              <a:gd name="connsiteX22" fmla="*/ 877077 w 1134754"/>
              <a:gd name="connsiteY22" fmla="*/ 169845 h 1457469"/>
              <a:gd name="connsiteX23" fmla="*/ 858416 w 1134754"/>
              <a:gd name="connsiteY23" fmla="*/ 141853 h 1457469"/>
              <a:gd name="connsiteX24" fmla="*/ 821094 w 1134754"/>
              <a:gd name="connsiteY24" fmla="*/ 113861 h 1457469"/>
              <a:gd name="connsiteX25" fmla="*/ 709126 w 1134754"/>
              <a:gd name="connsiteY25" fmla="*/ 57878 h 1457469"/>
              <a:gd name="connsiteX26" fmla="*/ 671804 w 1134754"/>
              <a:gd name="connsiteY26" fmla="*/ 48547 h 1457469"/>
              <a:gd name="connsiteX27" fmla="*/ 643812 w 1134754"/>
              <a:gd name="connsiteY27" fmla="*/ 39216 h 1457469"/>
              <a:gd name="connsiteX28" fmla="*/ 139959 w 1134754"/>
              <a:gd name="connsiteY28" fmla="*/ 29886 h 145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34754" h="1457469">
                <a:moveTo>
                  <a:pt x="0" y="1457469"/>
                </a:moveTo>
                <a:cubicBezTo>
                  <a:pt x="127518" y="1454359"/>
                  <a:pt x="255258" y="1456264"/>
                  <a:pt x="382555" y="1448139"/>
                </a:cubicBezTo>
                <a:cubicBezTo>
                  <a:pt x="402186" y="1446886"/>
                  <a:pt x="419456" y="1434249"/>
                  <a:pt x="438539" y="1429478"/>
                </a:cubicBezTo>
                <a:cubicBezTo>
                  <a:pt x="456893" y="1424890"/>
                  <a:pt x="475861" y="1423257"/>
                  <a:pt x="494522" y="1420147"/>
                </a:cubicBezTo>
                <a:cubicBezTo>
                  <a:pt x="510073" y="1413927"/>
                  <a:pt x="525968" y="1408505"/>
                  <a:pt x="541175" y="1401486"/>
                </a:cubicBezTo>
                <a:cubicBezTo>
                  <a:pt x="566433" y="1389828"/>
                  <a:pt x="588542" y="1369618"/>
                  <a:pt x="615820" y="1364163"/>
                </a:cubicBezTo>
                <a:cubicBezTo>
                  <a:pt x="633569" y="1360613"/>
                  <a:pt x="671335" y="1355067"/>
                  <a:pt x="690465" y="1345502"/>
                </a:cubicBezTo>
                <a:cubicBezTo>
                  <a:pt x="706686" y="1337391"/>
                  <a:pt x="721116" y="1326044"/>
                  <a:pt x="737118" y="1317510"/>
                </a:cubicBezTo>
                <a:cubicBezTo>
                  <a:pt x="767800" y="1301146"/>
                  <a:pt x="800936" y="1289287"/>
                  <a:pt x="830424" y="1270857"/>
                </a:cubicBezTo>
                <a:cubicBezTo>
                  <a:pt x="830591" y="1270753"/>
                  <a:pt x="952122" y="1195813"/>
                  <a:pt x="961053" y="1186882"/>
                </a:cubicBezTo>
                <a:cubicBezTo>
                  <a:pt x="967226" y="1180709"/>
                  <a:pt x="1034854" y="1099719"/>
                  <a:pt x="1054359" y="1065584"/>
                </a:cubicBezTo>
                <a:cubicBezTo>
                  <a:pt x="1077324" y="1025395"/>
                  <a:pt x="1071691" y="1026587"/>
                  <a:pt x="1091682" y="981608"/>
                </a:cubicBezTo>
                <a:cubicBezTo>
                  <a:pt x="1097331" y="968898"/>
                  <a:pt x="1104123" y="956727"/>
                  <a:pt x="1110343" y="944286"/>
                </a:cubicBezTo>
                <a:cubicBezTo>
                  <a:pt x="1134754" y="822225"/>
                  <a:pt x="1122930" y="906541"/>
                  <a:pt x="1091682" y="664367"/>
                </a:cubicBezTo>
                <a:cubicBezTo>
                  <a:pt x="1089261" y="645604"/>
                  <a:pt x="1087329" y="626636"/>
                  <a:pt x="1082351" y="608384"/>
                </a:cubicBezTo>
                <a:cubicBezTo>
                  <a:pt x="1026705" y="404352"/>
                  <a:pt x="1103843" y="741004"/>
                  <a:pt x="1045029" y="505747"/>
                </a:cubicBezTo>
                <a:cubicBezTo>
                  <a:pt x="1040441" y="487393"/>
                  <a:pt x="1042163" y="467543"/>
                  <a:pt x="1035698" y="449763"/>
                </a:cubicBezTo>
                <a:cubicBezTo>
                  <a:pt x="1029500" y="432719"/>
                  <a:pt x="1016513" y="418963"/>
                  <a:pt x="1007706" y="403110"/>
                </a:cubicBezTo>
                <a:cubicBezTo>
                  <a:pt x="1000951" y="390951"/>
                  <a:pt x="994694" y="378498"/>
                  <a:pt x="989045" y="365788"/>
                </a:cubicBezTo>
                <a:cubicBezTo>
                  <a:pt x="982243" y="350483"/>
                  <a:pt x="976265" y="334817"/>
                  <a:pt x="970384" y="319135"/>
                </a:cubicBezTo>
                <a:cubicBezTo>
                  <a:pt x="966931" y="309926"/>
                  <a:pt x="965933" y="299683"/>
                  <a:pt x="961053" y="291143"/>
                </a:cubicBezTo>
                <a:cubicBezTo>
                  <a:pt x="940934" y="255934"/>
                  <a:pt x="924414" y="217180"/>
                  <a:pt x="895739" y="188506"/>
                </a:cubicBezTo>
                <a:cubicBezTo>
                  <a:pt x="889518" y="182286"/>
                  <a:pt x="882573" y="176714"/>
                  <a:pt x="877077" y="169845"/>
                </a:cubicBezTo>
                <a:cubicBezTo>
                  <a:pt x="870072" y="161088"/>
                  <a:pt x="866345" y="149783"/>
                  <a:pt x="858416" y="141853"/>
                </a:cubicBezTo>
                <a:cubicBezTo>
                  <a:pt x="847420" y="130857"/>
                  <a:pt x="834214" y="122210"/>
                  <a:pt x="821094" y="113861"/>
                </a:cubicBezTo>
                <a:cubicBezTo>
                  <a:pt x="781381" y="88589"/>
                  <a:pt x="752248" y="72252"/>
                  <a:pt x="709126" y="57878"/>
                </a:cubicBezTo>
                <a:cubicBezTo>
                  <a:pt x="696960" y="53823"/>
                  <a:pt x="684134" y="52070"/>
                  <a:pt x="671804" y="48547"/>
                </a:cubicBezTo>
                <a:cubicBezTo>
                  <a:pt x="662347" y="45845"/>
                  <a:pt x="653354" y="41601"/>
                  <a:pt x="643812" y="39216"/>
                </a:cubicBezTo>
                <a:cubicBezTo>
                  <a:pt x="486945" y="0"/>
                  <a:pt x="236059" y="29886"/>
                  <a:pt x="139959" y="29886"/>
                </a:cubicBezTo>
              </a:path>
            </a:pathLst>
          </a:custGeom>
          <a:ln w="12700"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34773" y="3971156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처리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25442" y="5051276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처리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50572" y="626169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연결 자바 객체들의 호출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736633"/>
              </p:ext>
            </p:extLst>
          </p:nvPr>
        </p:nvGraphicFramePr>
        <p:xfrm>
          <a:off x="407078" y="1628800"/>
          <a:ext cx="8269378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96"/>
                <a:gridCol w="1769500"/>
                <a:gridCol w="3528392"/>
                <a:gridCol w="996569"/>
                <a:gridCol w="1080121"/>
              </a:tblGrid>
              <a:tr h="304120">
                <a:tc gridSpan="2"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 단계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938">
                <a:tc gridSpan="2"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DBMS 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설치 및 환경설정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11g r2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설치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접속을 위한 사용자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A.1~A.3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부록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B.3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192">
                <a:tc gridSpan="2"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[2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준비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마당서점 데이터베이스 준비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demo_madang.sql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B.3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1205">
                <a:tc rowSpan="2"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[3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자바 실행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 </a:t>
                      </a:r>
                    </a:p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명령 프롬프트 이용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자바 컴파일러 설치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드라이버 설치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자바 프로그램 준비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(booklist.java)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④ 컴파일 및 실행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JDK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C.1~C.3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042">
                <a:tc vMerge="1"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 </a:t>
                      </a:r>
                    </a:p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이클립스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이용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자바와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이클립스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개발도구 설치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드라이버 설치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자바 프로그램 준비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(booklist.java)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④ 컴파일 및 실행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JDK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Eclipse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C.1~C.4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2489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자바 프로그램 실습 단계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5517232"/>
            <a:ext cx="8280920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3333FF"/>
                </a:solidFill>
                <a:latin typeface="+mn-ea"/>
              </a:rPr>
              <a:t>* </a:t>
            </a:r>
            <a:r>
              <a:rPr lang="ko-KR" altLang="en-US" sz="1200" dirty="0" smtClean="0">
                <a:solidFill>
                  <a:srgbClr val="3333FF"/>
                </a:solidFill>
                <a:latin typeface="+mn-ea"/>
              </a:rPr>
              <a:t>여기서 잠깐</a:t>
            </a:r>
            <a:r>
              <a:rPr lang="en-US" altLang="ko-KR" sz="1200" dirty="0" smtClean="0">
                <a:solidFill>
                  <a:srgbClr val="3333FF"/>
                </a:solidFill>
                <a:latin typeface="+mn-ea"/>
              </a:rPr>
              <a:t>!! Oracle 11g r2 </a:t>
            </a:r>
            <a:r>
              <a:rPr lang="ko-KR" altLang="en-US" sz="1200" dirty="0" smtClean="0">
                <a:solidFill>
                  <a:srgbClr val="3333FF"/>
                </a:solidFill>
                <a:latin typeface="+mn-ea"/>
              </a:rPr>
              <a:t>를 기준으로 테스트되어 있다</a:t>
            </a:r>
            <a:r>
              <a:rPr lang="en-US" altLang="ko-KR" sz="1200" dirty="0" smtClean="0">
                <a:solidFill>
                  <a:srgbClr val="3333FF"/>
                </a:solidFill>
                <a:latin typeface="+mn-ea"/>
              </a:rPr>
              <a:t>. Oracle</a:t>
            </a:r>
            <a:r>
              <a:rPr lang="ko-KR" altLang="en-US" sz="1200" dirty="0" smtClean="0">
                <a:solidFill>
                  <a:srgbClr val="3333FF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3333FF"/>
                </a:solidFill>
                <a:latin typeface="+mn-ea"/>
              </a:rPr>
              <a:t>11g Express </a:t>
            </a:r>
            <a:r>
              <a:rPr lang="ko-KR" altLang="en-US" sz="1200" dirty="0" smtClean="0">
                <a:solidFill>
                  <a:srgbClr val="3333FF"/>
                </a:solidFill>
                <a:latin typeface="+mn-ea"/>
              </a:rPr>
              <a:t>로 실험한다면 </a:t>
            </a:r>
            <a:r>
              <a:rPr lang="en-US" altLang="ko-KR" sz="1200" dirty="0" smtClean="0">
                <a:solidFill>
                  <a:srgbClr val="3333FF"/>
                </a:solidFill>
                <a:latin typeface="+mn-ea"/>
              </a:rPr>
              <a:t>booklist.java</a:t>
            </a:r>
            <a:r>
              <a:rPr lang="ko-KR" altLang="en-US" sz="1200" dirty="0" smtClean="0">
                <a:solidFill>
                  <a:srgbClr val="3333FF"/>
                </a:solidFill>
                <a:latin typeface="+mn-ea"/>
              </a:rPr>
              <a:t>의 아래 선언 문장을 </a:t>
            </a:r>
            <a:r>
              <a:rPr lang="en-US" altLang="ko-KR" sz="1200" dirty="0" err="1" smtClean="0">
                <a:solidFill>
                  <a:srgbClr val="3333FF"/>
                </a:solidFill>
                <a:latin typeface="+mn-ea"/>
              </a:rPr>
              <a:t>xe</a:t>
            </a:r>
            <a:r>
              <a:rPr lang="ko-KR" altLang="en-US" sz="1200" dirty="0" smtClean="0">
                <a:solidFill>
                  <a:srgbClr val="3333FF"/>
                </a:solidFill>
                <a:latin typeface="+mn-ea"/>
              </a:rPr>
              <a:t>로 수정한다</a:t>
            </a:r>
            <a:r>
              <a:rPr lang="en-US" altLang="ko-KR" sz="1200" dirty="0" smtClean="0">
                <a:solidFill>
                  <a:srgbClr val="3333FF"/>
                </a:solidFill>
                <a:latin typeface="+mn-ea"/>
              </a:rPr>
              <a:t>. </a:t>
            </a:r>
          </a:p>
          <a:p>
            <a:r>
              <a:rPr lang="en-US" altLang="ko-KR" sz="1200" dirty="0" smtClean="0">
                <a:solidFill>
                  <a:srgbClr val="3333FF"/>
                </a:solidFill>
                <a:latin typeface="+mn-ea"/>
              </a:rPr>
              <a:t>=&gt; </a:t>
            </a:r>
            <a:r>
              <a:rPr lang="en-US" altLang="ko-KR" sz="1200" dirty="0" smtClean="0">
                <a:solidFill>
                  <a:srgbClr val="3333FF"/>
                </a:solidFill>
              </a:rPr>
              <a:t>String </a:t>
            </a:r>
            <a:r>
              <a:rPr lang="en-US" altLang="ko-KR" sz="1200" dirty="0" err="1">
                <a:solidFill>
                  <a:srgbClr val="3333FF"/>
                </a:solidFill>
              </a:rPr>
              <a:t>url</a:t>
            </a:r>
            <a:r>
              <a:rPr lang="en-US" altLang="ko-KR" sz="1200" dirty="0">
                <a:solidFill>
                  <a:srgbClr val="3333FF"/>
                </a:solidFill>
              </a:rPr>
              <a:t>="</a:t>
            </a:r>
            <a:r>
              <a:rPr lang="en-US" altLang="ko-KR" sz="1200" dirty="0" err="1">
                <a:solidFill>
                  <a:srgbClr val="3333FF"/>
                </a:solidFill>
              </a:rPr>
              <a:t>jdbc:oracle:thin</a:t>
            </a:r>
            <a:r>
              <a:rPr lang="en-US" altLang="ko-KR" sz="1200" dirty="0">
                <a:solidFill>
                  <a:srgbClr val="3333FF"/>
                </a:solidFill>
              </a:rPr>
              <a:t>:@localhost:1521:xe";</a:t>
            </a:r>
            <a:endParaRPr lang="ko-KR" altLang="en-US" sz="1200" dirty="0" smtClean="0">
              <a:solidFill>
                <a:srgbClr val="3333FF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27720" y="1686764"/>
            <a:ext cx="4176464" cy="2808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 flipH="1">
            <a:off x="1033434" y="3026341"/>
            <a:ext cx="3410944" cy="428628"/>
          </a:xfrm>
          <a:prstGeom prst="roundRect">
            <a:avLst>
              <a:gd name="adj" fmla="val 2000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오라클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DBMS</a:t>
            </a:r>
            <a:endParaRPr kumimoji="0"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4247388" y="2125796"/>
            <a:ext cx="977506" cy="525048"/>
          </a:xfrm>
          <a:prstGeom prst="roundRect">
            <a:avLst>
              <a:gd name="adj" fmla="val 907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PORT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1521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번</a:t>
            </a:r>
            <a:endParaRPr kumimoji="0"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738524" y="3454969"/>
            <a:ext cx="382" cy="3520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5224895" y="2381336"/>
            <a:ext cx="402843" cy="69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 flipH="1">
            <a:off x="6595285" y="3471793"/>
            <a:ext cx="1370527" cy="602514"/>
          </a:xfrm>
          <a:prstGeom prst="roundRect">
            <a:avLst>
              <a:gd name="adj" fmla="val 7182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자바 컴파일러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flipH="1">
            <a:off x="5357574" y="3498243"/>
            <a:ext cx="977506" cy="576064"/>
          </a:xfrm>
          <a:prstGeom prst="roundRect">
            <a:avLst>
              <a:gd name="adj" fmla="val 5093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JDBC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Library</a:t>
            </a:r>
            <a:endParaRPr kumimoji="0"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7058699" y="2397394"/>
            <a:ext cx="403918" cy="48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7277984" y="2459802"/>
            <a:ext cx="2564" cy="101199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 flipH="1">
            <a:off x="1743743" y="2032137"/>
            <a:ext cx="1972289" cy="720080"/>
          </a:xfrm>
          <a:prstGeom prst="roundRect">
            <a:avLst>
              <a:gd name="adj" fmla="val 145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오라클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사용자 인증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madang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madang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H="1">
            <a:off x="2576272" y="2863707"/>
            <a:ext cx="316248" cy="90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716032" y="2388320"/>
            <a:ext cx="531356" cy="38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flipH="1">
            <a:off x="6306427" y="3602810"/>
            <a:ext cx="363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맑은 고딕"/>
              </a:rPr>
              <a:t>+</a:t>
            </a:r>
            <a:endParaRPr lang="ko-KR" altLang="en-US" b="1" dirty="0"/>
          </a:p>
        </p:txBody>
      </p:sp>
      <p:sp>
        <p:nvSpPr>
          <p:cNvPr id="27" name="순서도: 자기 디스크 26"/>
          <p:cNvSpPr/>
          <p:nvPr/>
        </p:nvSpPr>
        <p:spPr>
          <a:xfrm flipH="1">
            <a:off x="1153649" y="3746421"/>
            <a:ext cx="3169750" cy="64294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madang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 flipH="1">
            <a:off x="5627737" y="2118812"/>
            <a:ext cx="1440160" cy="525048"/>
          </a:xfrm>
          <a:prstGeom prst="roundRect">
            <a:avLst>
              <a:gd name="adj" fmla="val 759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자바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CLASS</a:t>
            </a:r>
            <a:endParaRPr kumimoji="0"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 flipH="1">
            <a:off x="7452320" y="2118812"/>
            <a:ext cx="1440160" cy="525048"/>
          </a:xfrm>
          <a:prstGeom prst="roundRect">
            <a:avLst>
              <a:gd name="adj" fmla="val 759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자바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kumimoji="0"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136" y="3107874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①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1995" y="2253303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②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7137" y="3919012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2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 ②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15905" y="4063028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-②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65590" y="4087411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①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88160" y="1849830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-③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4344" y="1830780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④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39211" y="1830780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-③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34874" y="478310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연동 자바 프로그램의 실행 흐름도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[1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DBMS</a:t>
            </a:r>
            <a:r>
              <a:rPr lang="ko-KR" altLang="en-US" dirty="0" smtClean="0"/>
              <a:t> 설치 및 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7848872" cy="5472608"/>
          </a:xfrm>
        </p:spPr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err="1"/>
              <a:t>오라클</a:t>
            </a:r>
            <a:r>
              <a:rPr lang="ko-KR" altLang="en-US" dirty="0"/>
              <a:t> </a:t>
            </a:r>
            <a:r>
              <a:rPr lang="en-US" altLang="ko-KR" dirty="0"/>
              <a:t>11g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>
              <a:buFont typeface="Wingdings" pitchFamily="2" charset="2"/>
              <a:buChar char=""/>
            </a:pP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ko-KR" altLang="en-US" dirty="0"/>
              <a:t>접속을 위한 사용자</a:t>
            </a:r>
            <a:r>
              <a:rPr lang="en-US" altLang="ko-KR" dirty="0"/>
              <a:t>(</a:t>
            </a:r>
            <a:r>
              <a:rPr lang="en-US" altLang="ko-KR" dirty="0" err="1"/>
              <a:t>madang</a:t>
            </a:r>
            <a:r>
              <a:rPr lang="en-US" altLang="ko-KR" dirty="0"/>
              <a:t>)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[2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데이터베이스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마당서점 </a:t>
            </a:r>
            <a:r>
              <a:rPr lang="ko-KR" altLang="en-US" dirty="0"/>
              <a:t>데이터베이스 준비</a:t>
            </a:r>
            <a:r>
              <a:rPr lang="en-US" altLang="ko-KR" dirty="0"/>
              <a:t>(</a:t>
            </a:r>
            <a:r>
              <a:rPr lang="en-US" altLang="ko-KR" b="0" dirty="0" err="1"/>
              <a:t>demo_madang.sql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/>
              <a:t>마당서점 데이터베이스의 샘플 데이터는 이미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장에서 설치하였다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책의 순서대로 </a:t>
            </a:r>
            <a:r>
              <a:rPr lang="ko-KR" altLang="en-US" sz="1400" b="0" dirty="0" smtClean="0"/>
              <a:t>실습을</a:t>
            </a:r>
            <a:endParaRPr lang="en-US" altLang="ko-KR" sz="1400" b="0" dirty="0" smtClean="0"/>
          </a:p>
          <a:p>
            <a:pPr>
              <a:buNone/>
            </a:pPr>
            <a:r>
              <a:rPr lang="ko-KR" altLang="en-US" sz="1400" b="0" dirty="0" smtClean="0"/>
              <a:t>진행하지 </a:t>
            </a:r>
            <a:r>
              <a:rPr lang="ko-KR" altLang="en-US" sz="1400" b="0" dirty="0"/>
              <a:t>않았다면 부록 </a:t>
            </a:r>
            <a:r>
              <a:rPr lang="en-US" altLang="ko-KR" sz="1400" b="0" dirty="0"/>
              <a:t>B.3</a:t>
            </a:r>
            <a:r>
              <a:rPr lang="ko-KR" altLang="en-US" sz="1400" b="0" dirty="0"/>
              <a:t>을 참고하여 </a:t>
            </a:r>
            <a:r>
              <a:rPr lang="ko-KR" altLang="en-US" sz="1400" b="0" dirty="0" smtClean="0"/>
              <a:t>설치함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3.2.3 [3</a:t>
            </a:r>
            <a:r>
              <a:rPr lang="ko-KR" altLang="en-US" sz="2000" dirty="0" smtClean="0"/>
              <a:t>단계</a:t>
            </a:r>
            <a:r>
              <a:rPr lang="en-US" altLang="ko-KR" sz="2000" dirty="0" smtClean="0"/>
              <a:t>(A)] </a:t>
            </a:r>
            <a:r>
              <a:rPr lang="ko-KR" altLang="en-US" sz="2000" dirty="0" smtClean="0"/>
              <a:t>자바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명령 프롬프트를 이용하는 방법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/>
              <a:t>자바 컴파일러 </a:t>
            </a:r>
            <a:r>
              <a:rPr lang="ko-KR" altLang="en-US" dirty="0" smtClean="0"/>
              <a:t>설치 </a:t>
            </a:r>
            <a:r>
              <a:rPr lang="ko-KR" altLang="en-US" sz="1400" b="0" dirty="0" smtClean="0"/>
              <a:t>부록 </a:t>
            </a:r>
            <a:r>
              <a:rPr lang="en-US" altLang="ko-KR" sz="1400" b="0" dirty="0" smtClean="0"/>
              <a:t>C.2</a:t>
            </a:r>
            <a:r>
              <a:rPr lang="ko-KR" altLang="en-US" sz="1400" b="0" dirty="0" smtClean="0"/>
              <a:t>를 참고하여 설치한다</a:t>
            </a:r>
            <a:r>
              <a:rPr lang="en-US" altLang="ko-KR" sz="1400" b="0" dirty="0" smtClean="0"/>
              <a:t>.</a:t>
            </a:r>
          </a:p>
          <a:p>
            <a:endParaRPr lang="en-US" altLang="ko-KR" dirty="0" smtClean="0"/>
          </a:p>
          <a:p>
            <a:pPr>
              <a:buFont typeface="Wingdings" pitchFamily="2" charset="2"/>
              <a:buChar char=""/>
            </a:pPr>
            <a:r>
              <a:rPr lang="en-US" altLang="ko-KR" dirty="0" smtClean="0"/>
              <a:t>JDBC </a:t>
            </a:r>
            <a:r>
              <a:rPr lang="ko-KR" altLang="en-US" dirty="0" smtClean="0"/>
              <a:t>드라이버 설치 </a:t>
            </a:r>
            <a:r>
              <a:rPr lang="ko-KR" altLang="en-US" sz="1400" b="0" dirty="0" smtClean="0"/>
              <a:t>부록 </a:t>
            </a:r>
            <a:r>
              <a:rPr lang="en-US" altLang="ko-KR" sz="1400" b="0" dirty="0" smtClean="0"/>
              <a:t>C.3</a:t>
            </a:r>
            <a:r>
              <a:rPr lang="ko-KR" altLang="en-US" sz="1400" b="0" dirty="0" smtClean="0"/>
              <a:t>을 참고하여 설치한다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"/>
            </a:pPr>
            <a:r>
              <a:rPr lang="ko-KR" altLang="en-US" dirty="0"/>
              <a:t>자바 프로그램 준비</a:t>
            </a:r>
            <a:r>
              <a:rPr lang="en-US" altLang="ko-KR" dirty="0"/>
              <a:t>(booklist.java)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400" b="0" dirty="0" smtClean="0"/>
              <a:t>booklist.java </a:t>
            </a:r>
            <a:r>
              <a:rPr lang="ko-KR" altLang="en-US" sz="1400" b="0" dirty="0" smtClean="0"/>
              <a:t>프로그램의 소스코드는 앞에서 설명하였다</a:t>
            </a:r>
            <a:r>
              <a:rPr lang="en-US" altLang="ko-KR" sz="1400" b="0" dirty="0" smtClean="0"/>
              <a:t>. booklist.java </a:t>
            </a:r>
            <a:r>
              <a:rPr lang="ko-KR" altLang="en-US" sz="1400" b="0" dirty="0" smtClean="0"/>
              <a:t>파일은 메모장에서 작성하거나 예제소스 폴더의 </a:t>
            </a:r>
            <a:r>
              <a:rPr lang="en-US" altLang="ko-KR" sz="1400" b="0" dirty="0" smtClean="0"/>
              <a:t>booklist.java</a:t>
            </a:r>
            <a:r>
              <a:rPr lang="ko-KR" altLang="en-US" sz="1400" b="0" dirty="0" smtClean="0"/>
              <a:t>를 가져와 사용한다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endParaRPr lang="en-US" altLang="ko-KR" sz="1400" b="0" dirty="0" smtClean="0"/>
          </a:p>
          <a:p>
            <a:pPr>
              <a:buNone/>
            </a:pPr>
            <a:r>
              <a:rPr lang="ko-KR" altLang="en-US" sz="1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➍</a:t>
            </a:r>
            <a:r>
              <a:rPr lang="ko-KR" altLang="en-US" sz="1400" b="0" dirty="0"/>
              <a:t> </a:t>
            </a:r>
            <a:r>
              <a:rPr lang="ko-KR" altLang="en-US" dirty="0">
                <a:latin typeface="+mj-lt"/>
              </a:rPr>
              <a:t>컴파일 및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65105"/>
            <a:ext cx="7272808" cy="629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052990"/>
            <a:ext cx="7272808" cy="5521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5663976"/>
            <a:ext cx="7272808" cy="55477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3.2.4 [3</a:t>
            </a:r>
            <a:r>
              <a:rPr lang="ko-KR" altLang="en-US" sz="2000" dirty="0" smtClean="0"/>
              <a:t>단계</a:t>
            </a:r>
            <a:r>
              <a:rPr lang="en-US" altLang="ko-KR" sz="2000" dirty="0" smtClean="0"/>
              <a:t>(B)] </a:t>
            </a:r>
            <a:r>
              <a:rPr lang="ko-KR" altLang="en-US" sz="2000" dirty="0" smtClean="0"/>
              <a:t>자바실행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이클립스를</a:t>
            </a:r>
            <a:r>
              <a:rPr lang="ko-KR" altLang="en-US" sz="2000" dirty="0" smtClean="0"/>
              <a:t> 이용하는 방법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개발도구 설치  </a:t>
            </a:r>
            <a:r>
              <a:rPr lang="en-US" altLang="ko-KR" dirty="0" smtClean="0"/>
              <a:t>	</a:t>
            </a:r>
            <a:r>
              <a:rPr lang="ko-KR" altLang="en-US" sz="1400" b="0" dirty="0" smtClean="0"/>
              <a:t>부록 </a:t>
            </a:r>
            <a:r>
              <a:rPr lang="en-US" altLang="ko-KR" sz="1400" b="0" dirty="0" smtClean="0"/>
              <a:t>C.4</a:t>
            </a:r>
            <a:r>
              <a:rPr lang="ko-KR" altLang="en-US" sz="1400" b="0" dirty="0" smtClean="0"/>
              <a:t>를 참고하여 설치</a:t>
            </a:r>
            <a:endParaRPr lang="en-US" altLang="ko-KR" sz="1400" b="0" dirty="0" smtClean="0"/>
          </a:p>
          <a:p>
            <a:pPr>
              <a:buFont typeface="Wingdings" pitchFamily="2" charset="2"/>
              <a:buChar char=""/>
            </a:pPr>
            <a:r>
              <a:rPr lang="en-US" altLang="ko-KR" dirty="0" smtClean="0"/>
              <a:t>JDBC </a:t>
            </a:r>
            <a:r>
              <a:rPr lang="ko-KR" altLang="en-US" dirty="0" smtClean="0"/>
              <a:t>드라이버 설치       </a:t>
            </a:r>
            <a:r>
              <a:rPr lang="ko-KR" altLang="en-US" sz="1400" b="0" dirty="0" smtClean="0"/>
              <a:t>부록 </a:t>
            </a:r>
            <a:r>
              <a:rPr lang="en-US" altLang="ko-KR" sz="1400" b="0" dirty="0" smtClean="0"/>
              <a:t>C.3</a:t>
            </a:r>
            <a:r>
              <a:rPr lang="ko-KR" altLang="en-US" sz="1400" b="0" dirty="0" smtClean="0"/>
              <a:t>을 참고하여 설치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en-US" altLang="ko-KR" sz="1400" b="0" dirty="0" smtClean="0"/>
              <a:t>* </a:t>
            </a:r>
            <a:r>
              <a:rPr lang="ko-KR" altLang="en-US" sz="1400" b="0" dirty="0" err="1" smtClean="0"/>
              <a:t>이클립스에서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JDBC </a:t>
            </a:r>
            <a:r>
              <a:rPr lang="ko-KR" altLang="en-US" sz="1400" b="0" dirty="0" smtClean="0"/>
              <a:t>드라이버는 프로젝트</a:t>
            </a:r>
            <a:r>
              <a:rPr lang="en-US" altLang="ko-KR" sz="1400" b="0" dirty="0" smtClean="0"/>
              <a:t>-&gt;Properties-&gt;Libraries-&gt;Add External Jars </a:t>
            </a:r>
            <a:r>
              <a:rPr lang="ko-KR" altLang="en-US" sz="1400" b="0" dirty="0" smtClean="0"/>
              <a:t>로 간편설치 </a:t>
            </a:r>
            <a:endParaRPr lang="en-US" altLang="ko-KR" dirty="0" smtClean="0"/>
          </a:p>
          <a:p>
            <a:pPr>
              <a:buFont typeface="Wingdings" pitchFamily="2" charset="2"/>
              <a:buChar char=""/>
            </a:pPr>
            <a:r>
              <a:rPr lang="ko-KR" altLang="en-US" dirty="0" smtClean="0"/>
              <a:t>자바 프로그램 준비</a:t>
            </a:r>
            <a:r>
              <a:rPr lang="en-US" altLang="ko-KR" dirty="0" smtClean="0"/>
              <a:t>(booklist.java)   </a:t>
            </a:r>
            <a:r>
              <a:rPr lang="en-US" altLang="ko-KR" sz="1400" b="0" dirty="0" smtClean="0"/>
              <a:t>285~286</a:t>
            </a:r>
            <a:r>
              <a:rPr lang="ko-KR" altLang="en-US" sz="1400" b="0" dirty="0" smtClean="0"/>
              <a:t>쪽 참고하여 설치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➍</a:t>
            </a:r>
            <a:r>
              <a:rPr lang="ko-KR" altLang="en-US" dirty="0"/>
              <a:t> </a:t>
            </a:r>
            <a:r>
              <a:rPr lang="ko-KR" altLang="en-US" dirty="0" smtClean="0"/>
              <a:t> 컴파일 </a:t>
            </a:r>
            <a:r>
              <a:rPr lang="ko-KR" altLang="en-US" dirty="0"/>
              <a:t>및 실행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sz="1400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9" y="2996953"/>
            <a:ext cx="4665130" cy="30981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9792" y="619300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5-23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이클립스에서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booklist.java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실행 결과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데이터베이스 연동 웹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 설명</a:t>
            </a:r>
            <a:endParaRPr lang="en-US" altLang="ko-KR" dirty="0" smtClean="0"/>
          </a:p>
          <a:p>
            <a:r>
              <a:rPr lang="ko-KR" altLang="en-US" dirty="0" smtClean="0"/>
              <a:t>프로그램 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데이터베이스 연동 웹 프로그래밍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763542"/>
              </p:ext>
            </p:extLst>
          </p:nvPr>
        </p:nvGraphicFramePr>
        <p:xfrm>
          <a:off x="539750" y="1628800"/>
          <a:ext cx="8064500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0"/>
                <a:gridCol w="4032250"/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프로그램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11g r2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자바 컴파일러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JDK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버전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웹 서버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톰캣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데이터베이스와 자바를 연결하는 드라이버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드라이버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파일이름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ojdbc6.jar)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489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연동 웹 프로그래밍 실습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프로그래밍의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‘프로그래밍’이란 프로그램을 설계하고 소스코드를 작성하여 디버깅하는 과정</a:t>
            </a:r>
            <a:r>
              <a:rPr lang="en-US" altLang="ko-KR" dirty="0" smtClean="0"/>
              <a:t>.</a:t>
            </a:r>
          </a:p>
          <a:p>
            <a:pPr algn="just"/>
            <a:r>
              <a:rPr lang="ko-KR" altLang="en-US" dirty="0" smtClean="0"/>
              <a:t>데이터베이스 프로그래밍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데이터를 정의하고 저장된 데이터를 읽어와 데이터를 변경하는 프로그램을 작성하는 과정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프로그래밍과는 데이터베이스 언어인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포함한다는 점이 다름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2276" y="2974856"/>
            <a:ext cx="1332000" cy="10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SQL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전용 프로그램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(SQL)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35284" y="4210276"/>
            <a:ext cx="90000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DBMS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자기 디스크 5"/>
          <p:cNvSpPr/>
          <p:nvPr/>
        </p:nvSpPr>
        <p:spPr>
          <a:xfrm>
            <a:off x="1654896" y="4817568"/>
            <a:ext cx="648072" cy="36004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연결선 6"/>
          <p:cNvCxnSpPr>
            <a:stCxn id="6" idx="1"/>
            <a:endCxn id="5" idx="2"/>
          </p:cNvCxnSpPr>
          <p:nvPr/>
        </p:nvCxnSpPr>
        <p:spPr>
          <a:xfrm flipV="1">
            <a:off x="1978932" y="4642324"/>
            <a:ext cx="6352" cy="1752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5" idx="0"/>
            <a:endCxn id="4" idx="2"/>
          </p:cNvCxnSpPr>
          <p:nvPr/>
        </p:nvCxnSpPr>
        <p:spPr>
          <a:xfrm flipV="1">
            <a:off x="1985284" y="3982856"/>
            <a:ext cx="12992" cy="2274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4" idx="3"/>
          </p:cNvCxnSpPr>
          <p:nvPr/>
        </p:nvCxnSpPr>
        <p:spPr>
          <a:xfrm flipH="1">
            <a:off x="2664276" y="3473184"/>
            <a:ext cx="368428" cy="5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14414" y="5331628"/>
            <a:ext cx="15469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(a) </a:t>
            </a:r>
            <a:r>
              <a:rPr lang="en-US" sz="1400" dirty="0" smtClean="0">
                <a:latin typeface="+mn-ea"/>
              </a:rPr>
              <a:t>SQL Interface</a:t>
            </a:r>
            <a:endParaRPr lang="en-US" sz="14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0032" y="2963284"/>
            <a:ext cx="1332000" cy="10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응용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(SQL +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자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바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77788" y="4198704"/>
            <a:ext cx="90000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DBMS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5197400" y="4805996"/>
            <a:ext cx="648072" cy="36004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연결선 13"/>
          <p:cNvCxnSpPr>
            <a:stCxn id="13" idx="1"/>
            <a:endCxn id="12" idx="2"/>
          </p:cNvCxnSpPr>
          <p:nvPr/>
        </p:nvCxnSpPr>
        <p:spPr>
          <a:xfrm flipV="1">
            <a:off x="5521436" y="4630752"/>
            <a:ext cx="6352" cy="1752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2" idx="0"/>
            <a:endCxn id="11" idx="2"/>
          </p:cNvCxnSpPr>
          <p:nvPr/>
        </p:nvCxnSpPr>
        <p:spPr>
          <a:xfrm flipH="1" flipV="1">
            <a:off x="5526032" y="3971284"/>
            <a:ext cx="1756" cy="2274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3"/>
          </p:cNvCxnSpPr>
          <p:nvPr/>
        </p:nvCxnSpPr>
        <p:spPr>
          <a:xfrm flipV="1">
            <a:off x="6192032" y="3461612"/>
            <a:ext cx="383176" cy="5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895457" y="5331628"/>
            <a:ext cx="1782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(b) </a:t>
            </a:r>
            <a:r>
              <a:rPr lang="ko-KR" altLang="en-US" sz="1400" dirty="0" smtClean="0">
                <a:latin typeface="+mn-ea"/>
                <a:ea typeface="+mn-ea"/>
              </a:rPr>
              <a:t>삽입 프로그래밍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016339"/>
            <a:ext cx="10858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5208" y="3016339"/>
            <a:ext cx="10858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827584" y="59492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프로그래밍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23" y="1928328"/>
            <a:ext cx="2558058" cy="19896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9" y="1928052"/>
            <a:ext cx="2679576" cy="20841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프로그램은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스크립트를 끼워 넣어 작성하는데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스크립트 부분은 </a:t>
            </a:r>
            <a:r>
              <a:rPr lang="en-US" altLang="ko-KR" dirty="0" smtClean="0"/>
              <a:t>&lt;% ... %&gt;</a:t>
            </a:r>
            <a:r>
              <a:rPr lang="ko-KR" altLang="en-US" dirty="0" smtClean="0"/>
              <a:t>에 넣어서 실행시킴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18252" y="2970110"/>
            <a:ext cx="144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booklist.jsp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494817" y="2970110"/>
            <a:ext cx="1607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bookview.jsp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1600" y="4198992"/>
            <a:ext cx="7344816" cy="31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웹 서버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톰캣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91880" y="5301208"/>
            <a:ext cx="2108820" cy="72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91880" y="5445224"/>
            <a:ext cx="20891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759698" y="4581128"/>
            <a:ext cx="111655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5580980" y="5013176"/>
            <a:ext cx="1511300" cy="720080"/>
          </a:xfrm>
          <a:prstGeom prst="roundRect">
            <a:avLst>
              <a:gd name="adj" fmla="val 74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bookview.jsp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kumimoji="0"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159298" y="4581128"/>
            <a:ext cx="111655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980580" y="5013176"/>
            <a:ext cx="1511300" cy="720080"/>
          </a:xfrm>
          <a:prstGeom prst="roundRect">
            <a:avLst>
              <a:gd name="adj" fmla="val 873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booklist.jsp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kumimoji="0"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153832" y="3162239"/>
            <a:ext cx="681654" cy="52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4304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5-24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b="1" dirty="0" smtClean="0">
                <a:latin typeface="굴림" pitchFamily="50" charset="-127"/>
                <a:ea typeface="굴림" pitchFamily="50" charset="-127"/>
              </a:rPr>
              <a:t>booklist.jsp</a:t>
            </a: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z="1400" b="1" dirty="0" smtClean="0">
                <a:latin typeface="굴림" pitchFamily="50" charset="-127"/>
                <a:ea typeface="굴림" pitchFamily="50" charset="-127"/>
              </a:rPr>
              <a:t>bookview.jsp</a:t>
            </a: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의 호출 관계와 웹에서 실행된 화면</a:t>
            </a:r>
            <a:endParaRPr lang="ko-KR" altLang="en-US" sz="1400" b="1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971769"/>
              </p:ext>
            </p:extLst>
          </p:nvPr>
        </p:nvGraphicFramePr>
        <p:xfrm>
          <a:off x="407078" y="1600180"/>
          <a:ext cx="8269378" cy="363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3528392"/>
                <a:gridCol w="996569"/>
                <a:gridCol w="1080121"/>
              </a:tblGrid>
              <a:tr h="37383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 단계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31092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DBMS 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설치 및 환경설정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11g r2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설치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접속을 위한 사용자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.1~A.3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부록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B.3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1291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[2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준비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마당서점 데이터베이스 준비   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demo_madang.sql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부록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B.3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8746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[3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JSP 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실행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자바 컴파일러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톰캣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설치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드라이버 설치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JSP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프로그램 준비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(booklist.jsp, bookview.jsp)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④ 실행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톰캣</a:t>
                      </a:r>
                      <a:endParaRPr lang="ko-KR" altLang="en-US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C.1~C.3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C.5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2489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5-10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프로그램 실습 단계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7720" y="1556792"/>
            <a:ext cx="4176464" cy="2592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모서리가 둥근 직사각형 4"/>
          <p:cNvSpPr/>
          <p:nvPr/>
        </p:nvSpPr>
        <p:spPr>
          <a:xfrm flipH="1">
            <a:off x="1033434" y="2680345"/>
            <a:ext cx="3410944" cy="428628"/>
          </a:xfrm>
          <a:prstGeom prst="roundRect">
            <a:avLst>
              <a:gd name="adj" fmla="val 5556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오라클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DBMS</a:t>
            </a:r>
            <a:endParaRPr kumimoji="0"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4247388" y="1779800"/>
            <a:ext cx="977506" cy="525048"/>
          </a:xfrm>
          <a:prstGeom prst="roundRect">
            <a:avLst>
              <a:gd name="adj" fmla="val 2154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PORT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1521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번</a:t>
            </a:r>
            <a:endParaRPr kumimoji="0"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738524" y="3108973"/>
            <a:ext cx="382" cy="3520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5224895" y="2035340"/>
            <a:ext cx="402843" cy="69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 flipH="1">
            <a:off x="6595285" y="3125797"/>
            <a:ext cx="1370527" cy="602514"/>
          </a:xfrm>
          <a:prstGeom prst="roundRect">
            <a:avLst>
              <a:gd name="adj" fmla="val 8763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톰캣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웹서버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5357574" y="3152247"/>
            <a:ext cx="977506" cy="576064"/>
          </a:xfrm>
          <a:prstGeom prst="roundRect">
            <a:avLst>
              <a:gd name="adj" fmla="val 84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JDBC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Library</a:t>
            </a:r>
            <a:endParaRPr kumimoji="0"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7058699" y="2051398"/>
            <a:ext cx="403918" cy="48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7277984" y="2113806"/>
            <a:ext cx="2564" cy="101199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 flipH="1">
            <a:off x="1743743" y="1686141"/>
            <a:ext cx="1972289" cy="720080"/>
          </a:xfrm>
          <a:prstGeom prst="roundRect">
            <a:avLst>
              <a:gd name="adj" fmla="val 10053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오라클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사용자 인증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/>
              <a:t>(</a:t>
            </a:r>
            <a:r>
              <a:rPr lang="en-US" altLang="ko-KR" sz="1400" b="1" dirty="0" err="1"/>
              <a:t>madang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madang</a:t>
            </a:r>
            <a:r>
              <a:rPr lang="en-US" altLang="ko-KR" sz="1400" b="1" dirty="0"/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2576272" y="2517711"/>
            <a:ext cx="316248" cy="90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716032" y="2042324"/>
            <a:ext cx="531356" cy="38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flipH="1">
            <a:off x="6306427" y="3256814"/>
            <a:ext cx="363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맑은 고딕"/>
              </a:rPr>
              <a:t>+</a:t>
            </a:r>
            <a:endParaRPr lang="ko-KR" altLang="en-US" b="1" dirty="0"/>
          </a:p>
        </p:txBody>
      </p:sp>
      <p:sp>
        <p:nvSpPr>
          <p:cNvPr id="17" name="순서도: 자기 디스크 16"/>
          <p:cNvSpPr/>
          <p:nvPr/>
        </p:nvSpPr>
        <p:spPr>
          <a:xfrm flipH="1">
            <a:off x="1153649" y="3400425"/>
            <a:ext cx="3169750" cy="642942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Madang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flipH="1">
            <a:off x="5627737" y="1772816"/>
            <a:ext cx="1440160" cy="525048"/>
          </a:xfrm>
          <a:prstGeom prst="roundRect">
            <a:avLst>
              <a:gd name="adj" fmla="val 5782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JSP </a:t>
            </a: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kumimoji="0"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flipH="1">
            <a:off x="7452320" y="1772816"/>
            <a:ext cx="1440160" cy="525048"/>
          </a:xfrm>
          <a:prstGeom prst="roundRect">
            <a:avLst>
              <a:gd name="adj" fmla="val 759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웹 브라우저</a:t>
            </a:r>
            <a:endParaRPr kumimoji="0"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136" y="2761878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①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995" y="1907307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②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7137" y="3573016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 ②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5905" y="3717032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-②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5590" y="3741415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①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8160" y="1503834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-③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4344" y="1484784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 ③</a:t>
            </a:r>
            <a:endParaRPr lang="ko-KR" altLang="en-US" sz="1200" b="1" dirty="0" smtClean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39211" y="1484784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④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9145" y="42930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연동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프로그램의 실행 흐름도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2055465"/>
          </a:xfrm>
        </p:spPr>
        <p:txBody>
          <a:bodyPr/>
          <a:lstStyle/>
          <a:p>
            <a:r>
              <a:rPr lang="en-US" altLang="ko-KR" dirty="0" smtClean="0"/>
              <a:t>[1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DBMS </a:t>
            </a:r>
            <a:r>
              <a:rPr lang="ko-KR" altLang="en-US" dirty="0" smtClean="0"/>
              <a:t>설치 및 환경설정</a:t>
            </a:r>
            <a:endParaRPr lang="en-US" altLang="ko-KR" dirty="0" smtClean="0"/>
          </a:p>
          <a:p>
            <a:r>
              <a:rPr lang="en-US" altLang="ko-KR" dirty="0" smtClean="0"/>
              <a:t>[2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데이터베이스 준비</a:t>
            </a:r>
            <a:endParaRPr lang="en-US" altLang="ko-KR" dirty="0" smtClean="0"/>
          </a:p>
          <a:p>
            <a:r>
              <a:rPr lang="en-US" altLang="ko-KR" dirty="0" smtClean="0"/>
              <a:t>[3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JSP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sz="500" b="0" dirty="0" smtClean="0"/>
          </a:p>
          <a:p>
            <a:pPr marL="361950" indent="-361950">
              <a:buFont typeface="Wingdings" pitchFamily="2" charset="2"/>
              <a:buChar char=""/>
            </a:pPr>
            <a:r>
              <a:rPr lang="ko-KR" altLang="en-US" dirty="0" smtClean="0"/>
              <a:t>자바 컴파일러</a:t>
            </a:r>
            <a:r>
              <a:rPr lang="en-US" altLang="ko-KR" dirty="0" smtClean="0"/>
              <a:t>, JDBC </a:t>
            </a:r>
            <a:r>
              <a:rPr lang="ko-KR" altLang="en-US" dirty="0" smtClean="0"/>
              <a:t>드라이버 설치</a:t>
            </a:r>
            <a:endParaRPr lang="en-US" altLang="ko-KR" dirty="0" smtClean="0"/>
          </a:p>
          <a:p>
            <a:pPr marL="361950" indent="-361950">
              <a:buFont typeface="Wingdings" pitchFamily="2" charset="2"/>
              <a:buChar char=""/>
            </a:pPr>
            <a:r>
              <a:rPr lang="ko-KR" altLang="en-US" dirty="0" err="1" smtClean="0"/>
              <a:t>톰캣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- </a:t>
            </a:r>
            <a:r>
              <a:rPr lang="ko-KR" altLang="en-US" sz="1400" b="0" dirty="0" smtClean="0"/>
              <a:t>부록 </a:t>
            </a:r>
            <a:r>
              <a:rPr lang="en-US" altLang="ko-KR" sz="1400" b="0" dirty="0" smtClean="0"/>
              <a:t>C.5</a:t>
            </a:r>
            <a:r>
              <a:rPr lang="ko-KR" altLang="en-US" sz="1400" b="0" dirty="0" smtClean="0"/>
              <a:t>를 참고하여 설치한다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715" y="3428999"/>
            <a:ext cx="8064896" cy="313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n-US" altLang="ko-KR" sz="1200" b="0" dirty="0" smtClean="0">
                <a:solidFill>
                  <a:srgbClr val="FF0000"/>
                </a:solidFill>
              </a:rPr>
              <a:t>[</a:t>
            </a:r>
            <a:r>
              <a:rPr kumimoji="0" lang="ko-KR" altLang="en-US" sz="1200" b="0" dirty="0" smtClean="0">
                <a:solidFill>
                  <a:srgbClr val="FF0000"/>
                </a:solidFill>
              </a:rPr>
              <a:t>여기서 잠깐</a:t>
            </a:r>
            <a:r>
              <a:rPr kumimoji="0" lang="en-US" altLang="ko-KR" sz="1200" b="0" dirty="0" smtClean="0">
                <a:solidFill>
                  <a:srgbClr val="FF0000"/>
                </a:solidFill>
              </a:rPr>
              <a:t>] – </a:t>
            </a:r>
            <a:r>
              <a:rPr kumimoji="0" lang="ko-KR" altLang="en-US" sz="1200" b="0" dirty="0" smtClean="0">
                <a:solidFill>
                  <a:srgbClr val="FF0000"/>
                </a:solidFill>
              </a:rPr>
              <a:t>소프트웨어 버전</a:t>
            </a:r>
            <a:r>
              <a:rPr kumimoji="0" lang="en-US" altLang="ko-KR" sz="1200" b="0" dirty="0" smtClean="0">
                <a:solidFill>
                  <a:srgbClr val="FF0000"/>
                </a:solidFill>
              </a:rPr>
              <a:t>(</a:t>
            </a:r>
            <a:r>
              <a:rPr kumimoji="0" lang="ko-KR" altLang="en-US" sz="1200" b="0" dirty="0" smtClean="0">
                <a:solidFill>
                  <a:srgbClr val="FF0000"/>
                </a:solidFill>
              </a:rPr>
              <a:t>윈도우 </a:t>
            </a:r>
            <a:r>
              <a:rPr kumimoji="0" lang="en-US" altLang="ko-KR" sz="1200" b="0" dirty="0" smtClean="0">
                <a:solidFill>
                  <a:srgbClr val="FF0000"/>
                </a:solidFill>
              </a:rPr>
              <a:t>7, </a:t>
            </a:r>
            <a:r>
              <a:rPr kumimoji="0" lang="ko-KR" altLang="en-US" sz="1200" b="0" dirty="0" err="1" smtClean="0">
                <a:solidFill>
                  <a:srgbClr val="FF0000"/>
                </a:solidFill>
              </a:rPr>
              <a:t>오라클</a:t>
            </a:r>
            <a:r>
              <a:rPr kumimoji="0" lang="ko-KR" altLang="en-US" sz="1200" b="0" dirty="0" smtClean="0">
                <a:solidFill>
                  <a:srgbClr val="FF0000"/>
                </a:solidFill>
              </a:rPr>
              <a:t> </a:t>
            </a:r>
            <a:r>
              <a:rPr kumimoji="0" lang="en-US" altLang="ko-KR" sz="1200" b="0" dirty="0" smtClean="0">
                <a:solidFill>
                  <a:srgbClr val="FF0000"/>
                </a:solidFill>
              </a:rPr>
              <a:t>11g, Java, Tomcat) </a:t>
            </a:r>
            <a:r>
              <a:rPr kumimoji="0" lang="ko-KR" altLang="en-US" sz="1200" b="0" dirty="0" smtClean="0">
                <a:solidFill>
                  <a:srgbClr val="FF0000"/>
                </a:solidFill>
              </a:rPr>
              <a:t>이 변경되어 몇 가지</a:t>
            </a:r>
            <a:r>
              <a:rPr kumimoji="0" lang="en-US" altLang="ko-KR" sz="1200" b="0" dirty="0" smtClean="0">
                <a:solidFill>
                  <a:srgbClr val="FF0000"/>
                </a:solidFill>
              </a:rPr>
              <a:t> </a:t>
            </a:r>
            <a:r>
              <a:rPr kumimoji="0" lang="ko-KR" altLang="en-US" sz="1200" b="0" dirty="0" smtClean="0">
                <a:solidFill>
                  <a:srgbClr val="FF0000"/>
                </a:solidFill>
              </a:rPr>
              <a:t>충돌이나 변경이 되어 수행이 </a:t>
            </a:r>
            <a:r>
              <a:rPr kumimoji="0" lang="ko-KR" altLang="en-US" sz="1200" b="0" dirty="0" err="1" smtClean="0">
                <a:solidFill>
                  <a:srgbClr val="FF0000"/>
                </a:solidFill>
              </a:rPr>
              <a:t>안되는</a:t>
            </a:r>
            <a:r>
              <a:rPr kumimoji="0" lang="ko-KR" altLang="en-US" sz="1200" b="0" dirty="0" smtClean="0">
                <a:solidFill>
                  <a:srgbClr val="FF0000"/>
                </a:solidFill>
              </a:rPr>
              <a:t> 경우 다음 사항들을 먼저 체크해보자</a:t>
            </a:r>
            <a:r>
              <a:rPr kumimoji="0" lang="en-US" altLang="ko-KR" sz="1200" b="0" dirty="0" smtClean="0">
                <a:solidFill>
                  <a:srgbClr val="FF0000"/>
                </a:solidFill>
              </a:rPr>
              <a:t>.</a:t>
            </a:r>
            <a:r>
              <a:rPr kumimoji="0" lang="ko-KR" altLang="en-US" sz="1200" b="0" dirty="0" smtClean="0">
                <a:solidFill>
                  <a:srgbClr val="FF0000"/>
                </a:solidFill>
              </a:rPr>
              <a:t> </a:t>
            </a:r>
            <a:endParaRPr kumimoji="0" lang="en-US" altLang="ko-KR" sz="1200" b="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+mj-ea"/>
              <a:buAutoNum type="circleNumDbPlain"/>
            </a:pPr>
            <a:endParaRPr kumimoji="0" lang="en-US" altLang="ko-KR" sz="1200" b="0" dirty="0" smtClean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buFont typeface="+mj-ea"/>
              <a:buAutoNum type="circleNumDbPlain"/>
            </a:pPr>
            <a:r>
              <a:rPr kumimoji="0" lang="en-US" altLang="ko-KR" sz="1200" b="0" dirty="0" smtClean="0">
                <a:solidFill>
                  <a:srgbClr val="3333FF"/>
                </a:solidFill>
              </a:rPr>
              <a:t>[</a:t>
            </a:r>
            <a:r>
              <a:rPr kumimoji="0" lang="ko-KR" altLang="en-US" sz="1200" b="0" dirty="0" err="1" smtClean="0">
                <a:solidFill>
                  <a:srgbClr val="3333FF"/>
                </a:solidFill>
              </a:rPr>
              <a:t>오라클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 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XMLDB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와 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Tomcat 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포트 충돌 문제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] – 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둘 다 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8080 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포트번호를 사용하므로 </a:t>
            </a:r>
            <a:r>
              <a:rPr kumimoji="0" lang="ko-KR" altLang="en-US" sz="1200" b="0" dirty="0" err="1" smtClean="0">
                <a:solidFill>
                  <a:srgbClr val="3333FF"/>
                </a:solidFill>
              </a:rPr>
              <a:t>오라클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 쪽 포트를 다음과 같이 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8090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으로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 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변경해준다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.</a:t>
            </a:r>
            <a:br>
              <a:rPr kumimoji="0" lang="en-US" altLang="ko-KR" sz="1200" b="0" dirty="0" smtClean="0">
                <a:solidFill>
                  <a:srgbClr val="3333FF"/>
                </a:solidFill>
              </a:rPr>
            </a:br>
            <a:r>
              <a:rPr kumimoji="0" lang="en-US" altLang="ko-KR" sz="1200" b="0" dirty="0" smtClean="0">
                <a:solidFill>
                  <a:srgbClr val="3333FF"/>
                </a:solidFill>
              </a:rPr>
              <a:t>- SQL&gt; conn sys as </a:t>
            </a:r>
            <a:r>
              <a:rPr kumimoji="0" lang="en-US" altLang="ko-KR" sz="1200" b="0" dirty="0" err="1" smtClean="0">
                <a:solidFill>
                  <a:srgbClr val="3333FF"/>
                </a:solidFill>
              </a:rPr>
              <a:t>sysdba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 </a:t>
            </a:r>
            <a:br>
              <a:rPr kumimoji="0" lang="en-US" altLang="ko-KR" sz="1200" b="0" dirty="0" smtClean="0">
                <a:solidFill>
                  <a:srgbClr val="3333FF"/>
                </a:solidFill>
              </a:rPr>
            </a:br>
            <a:r>
              <a:rPr kumimoji="0" lang="en-US" altLang="ko-KR" sz="1200" b="0" dirty="0" smtClean="0">
                <a:solidFill>
                  <a:srgbClr val="3333FF"/>
                </a:solidFill>
              </a:rPr>
              <a:t>- SQL&gt; EXEC DBMS+XDB.SETHTTPPORT(8090); </a:t>
            </a:r>
          </a:p>
          <a:p>
            <a:pPr>
              <a:lnSpc>
                <a:spcPct val="100000"/>
              </a:lnSpc>
              <a:buFont typeface="+mj-ea"/>
              <a:buAutoNum type="circleNumDbPlain"/>
            </a:pPr>
            <a:endParaRPr kumimoji="0" lang="en-US" altLang="ko-KR" sz="1200" b="0" dirty="0" smtClean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buFont typeface="+mj-ea"/>
              <a:buAutoNum type="circleNumDbPlain"/>
            </a:pPr>
            <a:r>
              <a:rPr kumimoji="0" lang="en-US" altLang="ko-KR" sz="1200" b="0" dirty="0" smtClean="0">
                <a:solidFill>
                  <a:srgbClr val="3333FF"/>
                </a:solidFill>
              </a:rPr>
              <a:t>[Tomcat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의 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JDBC 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드라이버 인식문제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] </a:t>
            </a:r>
            <a:r>
              <a:rPr kumimoji="0" lang="ko-KR" altLang="en-US" sz="1200" b="0" dirty="0" err="1" smtClean="0">
                <a:solidFill>
                  <a:srgbClr val="3333FF"/>
                </a:solidFill>
              </a:rPr>
              <a:t>톰캣에서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 드라이버의 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CLASSPATH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를 다음과 같이 설정해준다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. </a:t>
            </a:r>
            <a:br>
              <a:rPr kumimoji="0" lang="en-US" altLang="ko-KR" sz="1200" b="0" dirty="0" smtClean="0">
                <a:solidFill>
                  <a:srgbClr val="3333FF"/>
                </a:solidFill>
              </a:rPr>
            </a:br>
            <a:r>
              <a:rPr kumimoji="0" lang="en-US" altLang="ko-KR" sz="1200" b="0" dirty="0" smtClean="0">
                <a:solidFill>
                  <a:srgbClr val="3333FF"/>
                </a:solidFill>
              </a:rPr>
              <a:t>- ojdb6.zip(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혹은 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ojdbc6.jar) 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파일을 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Tomcat 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설치 폴더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(CATALINA_HOME)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의 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lib 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폴더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 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밑에 저장한다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.</a:t>
            </a:r>
            <a:br>
              <a:rPr kumimoji="0" lang="en-US" altLang="ko-KR" sz="1200" b="0" dirty="0" smtClean="0">
                <a:solidFill>
                  <a:srgbClr val="3333FF"/>
                </a:solidFill>
              </a:rPr>
            </a:br>
            <a:r>
              <a:rPr kumimoji="0" lang="en-US" altLang="ko-KR" sz="1200" b="0" dirty="0" smtClean="0">
                <a:solidFill>
                  <a:srgbClr val="3333FF"/>
                </a:solidFill>
              </a:rPr>
              <a:t>- (CATALINA_HOME)/bin/catalina.bat 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파일에 다음 문장을 찾는다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.</a:t>
            </a:r>
            <a:br>
              <a:rPr kumimoji="0" lang="en-US" altLang="ko-KR" sz="1200" b="0" dirty="0" smtClean="0">
                <a:solidFill>
                  <a:srgbClr val="3333FF"/>
                </a:solidFill>
              </a:rPr>
            </a:br>
            <a:r>
              <a:rPr kumimoji="0" lang="en-US" altLang="ko-KR" sz="1200" b="0" dirty="0" smtClean="0">
                <a:solidFill>
                  <a:srgbClr val="3333FF"/>
                </a:solidFill>
              </a:rPr>
              <a:t>  set </a:t>
            </a:r>
            <a:r>
              <a:rPr kumimoji="0" lang="en-US" altLang="ko-KR" sz="1200" b="0" dirty="0">
                <a:solidFill>
                  <a:srgbClr val="3333FF"/>
                </a:solidFill>
              </a:rPr>
              <a:t>"CLASSPATH=%CLASSPATH%;%CATALINA_HOME%\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bin\tomcat-juli.jar“</a:t>
            </a:r>
            <a:br>
              <a:rPr kumimoji="0" lang="en-US" altLang="ko-KR" sz="1200" b="0" dirty="0" smtClean="0">
                <a:solidFill>
                  <a:srgbClr val="3333FF"/>
                </a:solidFill>
              </a:rPr>
            </a:br>
            <a:r>
              <a:rPr kumimoji="0" lang="en-US" altLang="ko-KR" sz="1200" b="0" dirty="0" smtClean="0">
                <a:solidFill>
                  <a:srgbClr val="3333FF"/>
                </a:solidFill>
              </a:rPr>
              <a:t>- 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이 문장 다음에 아래 문장을 적어서 </a:t>
            </a:r>
            <a:r>
              <a:rPr kumimoji="0" lang="en-US" altLang="ko-KR" sz="1200" b="0" dirty="0">
                <a:solidFill>
                  <a:srgbClr val="3333FF"/>
                </a:solidFill>
              </a:rPr>
              <a:t>CLASSPATH</a:t>
            </a:r>
            <a:r>
              <a:rPr kumimoji="0" lang="ko-KR" altLang="en-US" sz="1200" b="0" dirty="0">
                <a:solidFill>
                  <a:srgbClr val="3333FF"/>
                </a:solidFill>
              </a:rPr>
              <a:t>를 인식시킨다</a:t>
            </a:r>
            <a:r>
              <a:rPr kumimoji="0" lang="en-US" altLang="ko-KR" sz="1200" b="0" dirty="0">
                <a:solidFill>
                  <a:srgbClr val="3333FF"/>
                </a:solidFill>
              </a:rPr>
              <a:t>.</a:t>
            </a:r>
            <a:br>
              <a:rPr kumimoji="0" lang="en-US" altLang="ko-KR" sz="1200" b="0" dirty="0">
                <a:solidFill>
                  <a:srgbClr val="3333FF"/>
                </a:solidFill>
              </a:rPr>
            </a:br>
            <a:r>
              <a:rPr kumimoji="0" lang="en-US" altLang="ko-KR" sz="1200" b="0" dirty="0" smtClean="0">
                <a:solidFill>
                  <a:srgbClr val="3333FF"/>
                </a:solidFill>
              </a:rPr>
              <a:t>  set </a:t>
            </a:r>
            <a:r>
              <a:rPr kumimoji="0" lang="en-US" altLang="ko-KR" sz="1200" b="0" dirty="0">
                <a:solidFill>
                  <a:srgbClr val="3333FF"/>
                </a:solidFill>
              </a:rPr>
              <a:t>"CLASSPATH=%CLASSPATH%;%CATALINA_HOME%\lib\ojdb6.zip" 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/>
            </a:r>
            <a:br>
              <a:rPr kumimoji="0" lang="en-US" altLang="ko-KR" sz="1200" b="0" dirty="0" smtClean="0">
                <a:solidFill>
                  <a:srgbClr val="3333FF"/>
                </a:solidFill>
              </a:rPr>
            </a:br>
            <a:r>
              <a:rPr kumimoji="0" lang="en-US" altLang="ko-KR" sz="1200" b="0" dirty="0" smtClean="0">
                <a:solidFill>
                  <a:srgbClr val="3333FF"/>
                </a:solidFill>
              </a:rPr>
              <a:t>- Tomcat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을 다시 시작한다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+mj-ea"/>
              <a:buAutoNum type="circleNumDbPlain"/>
            </a:pPr>
            <a:r>
              <a:rPr kumimoji="0" lang="ko-KR" altLang="en-US" sz="1200" b="0" dirty="0" err="1" smtClean="0">
                <a:solidFill>
                  <a:srgbClr val="3333FF"/>
                </a:solidFill>
              </a:rPr>
              <a:t>오라클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 </a:t>
            </a:r>
            <a:r>
              <a:rPr kumimoji="0" lang="ko-KR" altLang="en-US" sz="1200" b="0" dirty="0" err="1" smtClean="0">
                <a:solidFill>
                  <a:srgbClr val="3333FF"/>
                </a:solidFill>
              </a:rPr>
              <a:t>인스턴스</a:t>
            </a:r>
            <a:r>
              <a:rPr kumimoji="0" lang="ko-KR" altLang="en-US" sz="1200" b="0" dirty="0" smtClean="0">
                <a:solidFill>
                  <a:srgbClr val="3333FF"/>
                </a:solidFill>
              </a:rPr>
              <a:t> 이름 </a:t>
            </a:r>
            <a:r>
              <a:rPr kumimoji="0" lang="en-US" altLang="ko-KR" sz="1200" b="0" dirty="0" smtClean="0">
                <a:solidFill>
                  <a:srgbClr val="3333FF"/>
                </a:solidFill>
              </a:rPr>
              <a:t>- </a:t>
            </a:r>
            <a:r>
              <a:rPr lang="en-US" altLang="ko-KR" sz="1200" b="0" dirty="0" smtClean="0">
                <a:solidFill>
                  <a:srgbClr val="3333FF"/>
                </a:solidFill>
              </a:rPr>
              <a:t>Oracle</a:t>
            </a:r>
            <a:r>
              <a:rPr lang="ko-KR" altLang="en-US" sz="1200" b="0" dirty="0" smtClean="0">
                <a:solidFill>
                  <a:srgbClr val="3333FF"/>
                </a:solidFill>
              </a:rPr>
              <a:t> </a:t>
            </a:r>
            <a:r>
              <a:rPr lang="en-US" altLang="ko-KR" sz="1200" b="0" dirty="0">
                <a:solidFill>
                  <a:srgbClr val="3333FF"/>
                </a:solidFill>
              </a:rPr>
              <a:t>11g Express </a:t>
            </a:r>
            <a:r>
              <a:rPr lang="ko-KR" altLang="en-US" sz="1200" b="0" dirty="0">
                <a:solidFill>
                  <a:srgbClr val="3333FF"/>
                </a:solidFill>
              </a:rPr>
              <a:t>로 실험한다면 </a:t>
            </a:r>
            <a:r>
              <a:rPr lang="en-US" altLang="ko-KR" sz="1200" b="0" dirty="0" err="1" smtClean="0">
                <a:solidFill>
                  <a:srgbClr val="3333FF"/>
                </a:solidFill>
              </a:rPr>
              <a:t>booklist.jsp</a:t>
            </a:r>
            <a:r>
              <a:rPr lang="en-US" altLang="ko-KR" sz="1200" b="0" dirty="0" smtClean="0">
                <a:solidFill>
                  <a:srgbClr val="3333FF"/>
                </a:solidFill>
              </a:rPr>
              <a:t>, </a:t>
            </a:r>
            <a:r>
              <a:rPr lang="en-US" altLang="ko-KR" sz="1200" b="0" dirty="0" err="1" smtClean="0">
                <a:solidFill>
                  <a:srgbClr val="3333FF"/>
                </a:solidFill>
              </a:rPr>
              <a:t>bookview.jsp</a:t>
            </a:r>
            <a:r>
              <a:rPr lang="ko-KR" altLang="en-US" sz="1200" b="0" dirty="0" smtClean="0">
                <a:solidFill>
                  <a:srgbClr val="3333FF"/>
                </a:solidFill>
              </a:rPr>
              <a:t> 프로그램내의</a:t>
            </a:r>
            <a:r>
              <a:rPr lang="en-US" altLang="ko-KR" sz="1200" b="0" dirty="0" smtClean="0">
                <a:solidFill>
                  <a:srgbClr val="3333FF"/>
                </a:solidFill>
              </a:rPr>
              <a:t> </a:t>
            </a:r>
            <a:r>
              <a:rPr lang="ko-KR" altLang="en-US" sz="1200" b="0" dirty="0" smtClean="0">
                <a:solidFill>
                  <a:srgbClr val="3333FF"/>
                </a:solidFill>
              </a:rPr>
              <a:t>문장을 </a:t>
            </a:r>
            <a:r>
              <a:rPr lang="en-US" altLang="ko-KR" sz="1200" b="0" dirty="0" err="1">
                <a:solidFill>
                  <a:srgbClr val="3333FF"/>
                </a:solidFill>
              </a:rPr>
              <a:t>xe</a:t>
            </a:r>
            <a:r>
              <a:rPr lang="ko-KR" altLang="en-US" sz="1200" b="0" dirty="0">
                <a:solidFill>
                  <a:srgbClr val="3333FF"/>
                </a:solidFill>
              </a:rPr>
              <a:t>로 수정한다</a:t>
            </a:r>
            <a:r>
              <a:rPr lang="en-US" altLang="ko-KR" sz="1200" b="0" dirty="0" smtClean="0">
                <a:solidFill>
                  <a:srgbClr val="3333FF"/>
                </a:solidFill>
              </a:rPr>
              <a:t>.  =&gt; </a:t>
            </a:r>
            <a:r>
              <a:rPr lang="en-US" altLang="ko-KR" sz="1200" b="0" dirty="0">
                <a:solidFill>
                  <a:srgbClr val="3333FF"/>
                </a:solidFill>
              </a:rPr>
              <a:t>String </a:t>
            </a:r>
            <a:r>
              <a:rPr lang="en-US" altLang="ko-KR" sz="1200" b="0" dirty="0" err="1">
                <a:solidFill>
                  <a:srgbClr val="3333FF"/>
                </a:solidFill>
              </a:rPr>
              <a:t>url</a:t>
            </a:r>
            <a:r>
              <a:rPr lang="en-US" altLang="ko-KR" sz="1200" b="0" dirty="0">
                <a:solidFill>
                  <a:srgbClr val="3333FF"/>
                </a:solidFill>
              </a:rPr>
              <a:t>="</a:t>
            </a:r>
            <a:r>
              <a:rPr lang="en-US" altLang="ko-KR" sz="1200" b="0" dirty="0" err="1">
                <a:solidFill>
                  <a:srgbClr val="3333FF"/>
                </a:solidFill>
              </a:rPr>
              <a:t>jdbc:oracle:thin</a:t>
            </a:r>
            <a:r>
              <a:rPr lang="en-US" altLang="ko-KR" sz="1200" b="0" dirty="0">
                <a:solidFill>
                  <a:srgbClr val="3333FF"/>
                </a:solidFill>
              </a:rPr>
              <a:t>:@localhost:1521:xe";</a:t>
            </a:r>
            <a:endParaRPr lang="ko-KR" altLang="en-US" sz="1200" b="0" dirty="0">
              <a:solidFill>
                <a:srgbClr val="3333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0" lang="ko-KR" altLang="en-US" sz="1200" b="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프로그램 준비</a:t>
            </a:r>
            <a:r>
              <a:rPr lang="en-US" altLang="ko-KR" dirty="0" smtClean="0"/>
              <a:t>(booklist.jsp, bookview.jsp)</a:t>
            </a:r>
          </a:p>
          <a:p>
            <a:pPr>
              <a:buNone/>
            </a:pPr>
            <a:r>
              <a:rPr lang="en-US" altLang="ko-KR" dirty="0" smtClean="0"/>
              <a:t>	 booklist.jsp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bookview.jsp </a:t>
            </a:r>
            <a:r>
              <a:rPr lang="ko-KR" altLang="en-US" dirty="0" smtClean="0"/>
              <a:t>파일을 예제소스에서 가져와 사용한다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ko-KR" altLang="en-US" dirty="0" smtClean="0"/>
              <a:t>작성된 프로그램은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기본 폴더에 </a:t>
            </a:r>
            <a:r>
              <a:rPr lang="en-US" altLang="ko-KR" dirty="0" smtClean="0"/>
              <a:t>booklist </a:t>
            </a:r>
            <a:r>
              <a:rPr lang="ko-KR" altLang="en-US" dirty="0" smtClean="0"/>
              <a:t>폴더를 생성하고 저장한다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 	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826" y="1611866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826" y="1988840"/>
            <a:ext cx="156774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55576" y="583917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booklist.jsp, bookview.jsp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파일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저장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03753"/>
            <a:ext cx="7183215" cy="319254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"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	</a:t>
            </a:r>
          </a:p>
          <a:p>
            <a:pPr>
              <a:buNone/>
            </a:pPr>
            <a:r>
              <a:rPr lang="en-US" altLang="ko-KR" dirty="0" smtClean="0"/>
              <a:t>	 	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57332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booklist.jsp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3533" y="57332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bookview.jsp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545066"/>
            <a:ext cx="5199653" cy="4044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309639"/>
            <a:ext cx="4401793" cy="342361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데이터베이스 프로그래밍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삽입 프로그래밍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PL/SQL(</a:t>
            </a:r>
            <a:r>
              <a:rPr lang="en-US" altLang="ko-KR" b="0" dirty="0"/>
              <a:t>Procedural Language/Structured Query Language</a:t>
            </a:r>
            <a:r>
              <a:rPr lang="en-US" altLang="ko-KR" b="0" dirty="0" smtClean="0"/>
              <a:t>)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저장 프로시저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커서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트리거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연동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JDBC(Java Database Connectivity)</a:t>
            </a: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데이터베이스 프로그래밍의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데이터베이스 프로그래밍 방법</a:t>
            </a:r>
            <a:endParaRPr lang="en-US" altLang="ko-KR" dirty="0" smtClean="0"/>
          </a:p>
          <a:p>
            <a:pPr algn="just"/>
            <a:endParaRPr lang="en-US" altLang="ko-KR" sz="800" dirty="0" smtClean="0"/>
          </a:p>
          <a:p>
            <a:pPr algn="just">
              <a:buNone/>
            </a:pPr>
            <a:r>
              <a:rPr lang="en-US" altLang="ko-KR" sz="1400" dirty="0" smtClean="0">
                <a:sym typeface="Wingdings"/>
              </a:rPr>
              <a:t>	</a:t>
            </a:r>
            <a:r>
              <a:rPr lang="en-US" altLang="ko-KR" sz="1400" b="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</a:t>
            </a:r>
            <a:r>
              <a:rPr lang="en-US" altLang="ko-KR" sz="1400" b="0" dirty="0" smtClean="0">
                <a:sym typeface="Wingdings"/>
              </a:rPr>
              <a:t>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전용 언어를 사용하는 방법</a:t>
            </a:r>
            <a:endParaRPr lang="en-US" altLang="ko-KR" sz="1400" dirty="0" smtClean="0"/>
          </a:p>
          <a:p>
            <a:pPr marL="628650" indent="-628650" algn="just">
              <a:buNone/>
            </a:pPr>
            <a:r>
              <a:rPr lang="en-US" altLang="ko-KR" sz="1400" dirty="0" smtClean="0"/>
              <a:t>	</a:t>
            </a:r>
            <a:r>
              <a:rPr lang="en-US" altLang="ko-KR" sz="1200" b="0" dirty="0" smtClean="0"/>
              <a:t>SQL </a:t>
            </a:r>
            <a:r>
              <a:rPr lang="ko-KR" altLang="en-US" sz="1200" b="0" dirty="0" smtClean="0"/>
              <a:t>자체의 기능을 확장하여 변수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제어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입출력 등의 기능을 추가한 새로운 언어를 사용하는 방법</a:t>
            </a:r>
            <a:r>
              <a:rPr lang="en-US" altLang="ko-KR" sz="1200" b="0" dirty="0" smtClean="0"/>
              <a:t>. </a:t>
            </a:r>
          </a:p>
          <a:p>
            <a:pPr marL="628650" indent="-628650" algn="just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      Oracle</a:t>
            </a:r>
            <a:r>
              <a:rPr lang="ko-KR" altLang="en-US" sz="1200" b="0" dirty="0" smtClean="0"/>
              <a:t>은 </a:t>
            </a:r>
            <a:r>
              <a:rPr lang="en-US" altLang="ko-KR" sz="1200" b="0" dirty="0" smtClean="0"/>
              <a:t>PL/SQL </a:t>
            </a:r>
            <a:r>
              <a:rPr lang="ko-KR" altLang="en-US" sz="1200" b="0" dirty="0" smtClean="0"/>
              <a:t>언어를 사용하며</a:t>
            </a:r>
            <a:r>
              <a:rPr lang="en-US" altLang="ko-KR" sz="1200" b="0" dirty="0" smtClean="0"/>
              <a:t>, SQL Server</a:t>
            </a:r>
            <a:r>
              <a:rPr lang="ko-KR" altLang="en-US" sz="1200" b="0" dirty="0" smtClean="0"/>
              <a:t>는 </a:t>
            </a:r>
            <a:r>
              <a:rPr lang="en-US" altLang="ko-KR" sz="1200" b="0" dirty="0" smtClean="0"/>
              <a:t>T-SQL</a:t>
            </a:r>
            <a:r>
              <a:rPr lang="ko-KR" altLang="en-US" sz="1200" b="0" dirty="0" smtClean="0"/>
              <a:t>이라는 언어를 사용함</a:t>
            </a:r>
            <a:r>
              <a:rPr lang="en-US" altLang="ko-KR" sz="1200" b="0" dirty="0" smtClean="0"/>
              <a:t>.</a:t>
            </a:r>
          </a:p>
          <a:p>
            <a:pPr marL="628650" indent="-628650" algn="just">
              <a:buNone/>
            </a:pPr>
            <a:endParaRPr lang="en-US" altLang="ko-KR" sz="800" b="0" dirty="0" smtClean="0"/>
          </a:p>
          <a:p>
            <a:pPr algn="just">
              <a:buNone/>
            </a:pPr>
            <a:r>
              <a:rPr lang="en-US" altLang="ko-KR" sz="1400" dirty="0" smtClean="0">
                <a:sym typeface="Wingdings"/>
              </a:rPr>
              <a:t>	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</a:t>
            </a:r>
            <a:r>
              <a:rPr lang="ko-KR" altLang="en-US" sz="1400" dirty="0" smtClean="0">
                <a:sym typeface="Wingdings"/>
              </a:rPr>
              <a:t> </a:t>
            </a:r>
            <a:r>
              <a:rPr lang="ko-KR" altLang="en-US" sz="1400" dirty="0" smtClean="0"/>
              <a:t>일반 프로그래밍 언어에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을 삽입하여 사용하는 방법</a:t>
            </a:r>
            <a:endParaRPr lang="en-US" altLang="ko-KR" sz="1400" dirty="0" smtClean="0"/>
          </a:p>
          <a:p>
            <a:pPr marL="542925" indent="-542925" algn="just"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자바</a:t>
            </a:r>
            <a:r>
              <a:rPr lang="en-US" altLang="ko-KR" sz="1200" b="0" dirty="0" smtClean="0"/>
              <a:t>, C, C++ </a:t>
            </a:r>
            <a:r>
              <a:rPr lang="ko-KR" altLang="en-US" sz="1200" b="0" dirty="0" smtClean="0"/>
              <a:t>등 일반 프로그래밍 언어에 </a:t>
            </a:r>
            <a:r>
              <a:rPr lang="en-US" altLang="ko-KR" sz="1200" b="0" dirty="0" smtClean="0"/>
              <a:t>SQL </a:t>
            </a:r>
            <a:r>
              <a:rPr lang="ko-KR" altLang="en-US" sz="1200" b="0" dirty="0" smtClean="0"/>
              <a:t>삽입하여 사용하는 방법</a:t>
            </a:r>
            <a:r>
              <a:rPr lang="en-US" altLang="ko-KR" sz="1200" b="0" dirty="0" smtClean="0"/>
              <a:t>. </a:t>
            </a:r>
          </a:p>
          <a:p>
            <a:pPr marL="542925" indent="-542925" algn="just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    </a:t>
            </a:r>
            <a:r>
              <a:rPr lang="ko-KR" altLang="en-US" sz="1200" b="0" dirty="0" smtClean="0"/>
              <a:t>일반 프로그래밍 언어로 작성된 응용 프로그램에서 데이터베이스에 저장된 데이터를 관리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검색함</a:t>
            </a:r>
            <a:r>
              <a:rPr lang="en-US" altLang="ko-KR" sz="1200" b="0" dirty="0" smtClean="0"/>
              <a:t>.</a:t>
            </a:r>
          </a:p>
          <a:p>
            <a:pPr marL="542925" indent="-542925" algn="just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     </a:t>
            </a:r>
            <a:r>
              <a:rPr lang="ko-KR" altLang="en-US" sz="1200" b="0" dirty="0" smtClean="0"/>
              <a:t>삽입된 </a:t>
            </a:r>
            <a:r>
              <a:rPr lang="en-US" altLang="ko-KR" sz="1200" b="0" dirty="0" smtClean="0"/>
              <a:t>SQL</a:t>
            </a:r>
            <a:r>
              <a:rPr lang="ko-KR" altLang="en-US" sz="1200" b="0" dirty="0" smtClean="0"/>
              <a:t>문은 </a:t>
            </a: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의 컴파일러가 처리함</a:t>
            </a:r>
            <a:r>
              <a:rPr lang="en-US" altLang="ko-KR" sz="1200" b="0" dirty="0" smtClean="0"/>
              <a:t>.</a:t>
            </a:r>
          </a:p>
          <a:p>
            <a:pPr marL="542925" indent="-542925" algn="just">
              <a:buNone/>
            </a:pPr>
            <a:endParaRPr lang="en-US" altLang="ko-KR" sz="800" b="0" dirty="0" smtClean="0"/>
          </a:p>
          <a:p>
            <a:pPr algn="just">
              <a:buNone/>
            </a:pPr>
            <a:r>
              <a:rPr lang="en-US" altLang="ko-KR" sz="1400" dirty="0" smtClean="0">
                <a:sym typeface="Wingdings"/>
              </a:rPr>
              <a:t>	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 </a:t>
            </a:r>
            <a:r>
              <a:rPr lang="ko-KR" altLang="en-US" sz="1400" dirty="0" smtClean="0"/>
              <a:t>웹 프로그래밍 언어에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을 삽입하여 사용하는 방법</a:t>
            </a:r>
            <a:endParaRPr lang="en-US" altLang="ko-KR" sz="1400" dirty="0" smtClean="0"/>
          </a:p>
          <a:p>
            <a:pPr marL="542925" indent="-542925" algn="just"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호스트 언어가 </a:t>
            </a:r>
            <a:r>
              <a:rPr lang="en-US" altLang="ko-KR" sz="1200" b="0" dirty="0" smtClean="0"/>
              <a:t>JSP, ASP, PHP </a:t>
            </a:r>
            <a:r>
              <a:rPr lang="ko-KR" altLang="en-US" sz="1200" b="0" dirty="0" smtClean="0"/>
              <a:t>등 웹 스크립트 언어인 경우다</a:t>
            </a:r>
            <a:r>
              <a:rPr lang="en-US" altLang="ko-KR" sz="1200" b="0" dirty="0" smtClean="0"/>
              <a:t>.</a:t>
            </a:r>
          </a:p>
          <a:p>
            <a:pPr algn="just">
              <a:buNone/>
            </a:pPr>
            <a:endParaRPr lang="en-US" altLang="ko-KR" sz="800" b="0" dirty="0" smtClean="0"/>
          </a:p>
          <a:p>
            <a:pPr algn="just">
              <a:buNone/>
            </a:pPr>
            <a:r>
              <a:rPr lang="en-US" altLang="ko-KR" sz="1400" dirty="0" smtClean="0">
                <a:sym typeface="Wingdings"/>
              </a:rPr>
              <a:t>	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</a:t>
            </a:r>
            <a:r>
              <a:rPr lang="en-US" altLang="ko-KR" sz="1400" dirty="0" smtClean="0">
                <a:sym typeface="Wingdings"/>
              </a:rPr>
              <a:t> </a:t>
            </a:r>
            <a:r>
              <a:rPr lang="en-US" altLang="ko-KR" sz="1400" dirty="0" smtClean="0"/>
              <a:t>4GL(4th Generation Language)</a:t>
            </a:r>
          </a:p>
          <a:p>
            <a:pPr marL="542925" indent="-542925" algn="just"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데이터베이스 관리 기능과 </a:t>
            </a:r>
            <a:r>
              <a:rPr lang="ko-KR" altLang="en-US" sz="1200" b="0" dirty="0" err="1" smtClean="0"/>
              <a:t>비주얼</a:t>
            </a:r>
            <a:r>
              <a:rPr lang="ko-KR" altLang="en-US" sz="1200" b="0" dirty="0" smtClean="0"/>
              <a:t> 프로그래밍 기능을 갖춘 ‘</a:t>
            </a:r>
            <a:r>
              <a:rPr lang="en-US" altLang="ko-KR" sz="1200" b="0" dirty="0" smtClean="0"/>
              <a:t>GUI </a:t>
            </a:r>
            <a:r>
              <a:rPr lang="ko-KR" altLang="en-US" sz="1200" b="0" dirty="0" smtClean="0"/>
              <a:t>기반 소프트웨어 개발 도구’를 사용하여 프로그래밍하는 방법</a:t>
            </a:r>
            <a:r>
              <a:rPr lang="en-US" altLang="ko-KR" sz="1200" b="0" dirty="0" smtClean="0"/>
              <a:t>. Delphi, Power Builder, Visual Basic </a:t>
            </a:r>
            <a:r>
              <a:rPr lang="ko-KR" altLang="en-US" sz="1200" b="0" dirty="0" smtClean="0"/>
              <a:t>등이 있음</a:t>
            </a:r>
            <a:r>
              <a:rPr lang="en-US" altLang="ko-KR" sz="1200" b="0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/>
              <a:t>데이터베이스 프로그래밍의 개념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124744"/>
            <a:ext cx="7632848" cy="5267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1" y="638879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 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플랫폼과 데이터베이스 프로그래밍의 유형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46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데이터베이스 프로그래밍의 개념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841646"/>
              </p:ext>
            </p:extLst>
          </p:nvPr>
        </p:nvGraphicFramePr>
        <p:xfrm>
          <a:off x="539750" y="1589905"/>
          <a:ext cx="8064497" cy="320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71"/>
                <a:gridCol w="1152071"/>
                <a:gridCol w="1152071"/>
                <a:gridCol w="1152071"/>
                <a:gridCol w="1152071"/>
                <a:gridCol w="1152071"/>
                <a:gridCol w="1152071"/>
              </a:tblGrid>
              <a:tr h="519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Access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 Server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MySQL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SQLite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9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마이크로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소프트사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마이크로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소프트사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오라클사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오라클사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IBM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리처드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힙</a:t>
                      </a:r>
                      <a:endParaRPr lang="ko-KR" altLang="en-US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오픈소스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운영체제 기반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윈도우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유닉스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리눅스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윈도우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유닉스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리눅스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유닉스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OS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기업용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대용량 데이터베이스를 위한 응용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소용량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데이터베이스를 위한 응용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대용량 데이터베이스를 위한 응용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전용</a:t>
                      </a:r>
                    </a:p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0248" y="11967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종류와 특징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PL/SQL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프로시저</a:t>
            </a:r>
            <a:endParaRPr lang="en-US" altLang="ko-KR" dirty="0" smtClean="0"/>
          </a:p>
          <a:p>
            <a:r>
              <a:rPr lang="ko-KR" altLang="en-US" dirty="0" err="1" smtClean="0"/>
              <a:t>트리거</a:t>
            </a:r>
            <a:endParaRPr lang="en-US" altLang="ko-KR" dirty="0" smtClean="0"/>
          </a:p>
          <a:p>
            <a:r>
              <a:rPr lang="ko-KR" altLang="en-US" dirty="0" smtClean="0"/>
              <a:t>사용자 정의 함수</a:t>
            </a:r>
            <a:endParaRPr lang="en-US" altLang="ko-KR" dirty="0" smtClean="0"/>
          </a:p>
          <a:p>
            <a:r>
              <a:rPr lang="en-US" altLang="ko-KR" dirty="0" smtClean="0"/>
              <a:t>PL/SQL </a:t>
            </a:r>
            <a:r>
              <a:rPr lang="ko-KR" altLang="en-US" dirty="0" smtClean="0"/>
              <a:t>문법 요약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69" y="3757420"/>
            <a:ext cx="2922577" cy="204990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797340" y="3645024"/>
            <a:ext cx="2520280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PL/SQL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85503"/>
            <a:ext cx="8208912" cy="5472608"/>
          </a:xfrm>
        </p:spPr>
        <p:txBody>
          <a:bodyPr/>
          <a:lstStyle/>
          <a:p>
            <a:r>
              <a:rPr lang="en-US" altLang="ko-KR" sz="1400" dirty="0" smtClean="0"/>
              <a:t>Procedural Language/Structured Query Language</a:t>
            </a:r>
            <a:r>
              <a:rPr lang="ko-KR" altLang="en-US" sz="1400" dirty="0" smtClean="0"/>
              <a:t>의 줄임말로 데이터베이스 응용 프로그램을 작성하는 데 사용하는 </a:t>
            </a:r>
            <a:r>
              <a:rPr lang="ko-KR" altLang="en-US" sz="1400" dirty="0" err="1" smtClean="0"/>
              <a:t>오라클의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전용 언어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SQL </a:t>
            </a:r>
            <a:r>
              <a:rPr lang="ko-KR" altLang="en-US" sz="1400" dirty="0" smtClean="0"/>
              <a:t>전용 언어로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문에 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입출력 등의 프로그래밍 기능을 추가하여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만으로 처리하기 어려운 문제를 해결함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PL/SQL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SQL Developer</a:t>
            </a:r>
            <a:r>
              <a:rPr lang="ko-KR" altLang="en-US" sz="1400" dirty="0" smtClean="0"/>
              <a:t>에서 바로 작성하고 </a:t>
            </a:r>
            <a:r>
              <a:rPr lang="ko-KR" altLang="en-US" sz="1400" dirty="0" err="1" smtClean="0"/>
              <a:t>컴파일한</a:t>
            </a:r>
            <a:r>
              <a:rPr lang="ko-KR" altLang="en-US" sz="1400" dirty="0" smtClean="0"/>
              <a:t> 후 결과를 실행함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651056" y="50219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⑤</a:t>
            </a: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12996" y="4485577"/>
            <a:ext cx="15113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PL/SQL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개발 환경</a:t>
            </a:r>
            <a:endParaRPr kumimoji="0"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0178" y="3056818"/>
            <a:ext cx="18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프로그래머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7" idx="2"/>
            <a:endCxn id="6" idx="0"/>
          </p:cNvCxnSpPr>
          <p:nvPr/>
        </p:nvCxnSpPr>
        <p:spPr>
          <a:xfrm rot="5400000">
            <a:off x="2335033" y="3950431"/>
            <a:ext cx="1068759" cy="15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941604" y="3833103"/>
            <a:ext cx="22320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오라클</a:t>
            </a:r>
            <a:endParaRPr kumimoji="0"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연결선 11"/>
          <p:cNvCxnSpPr>
            <a:stCxn id="13" idx="1"/>
            <a:endCxn id="11" idx="2"/>
          </p:cNvCxnSpPr>
          <p:nvPr/>
        </p:nvCxnSpPr>
        <p:spPr>
          <a:xfrm rot="16200000" flipV="1">
            <a:off x="5953660" y="4333048"/>
            <a:ext cx="208009" cy="12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2"/>
          <p:cNvSpPr>
            <a:spLocks/>
          </p:cNvSpPr>
          <p:nvPr/>
        </p:nvSpPr>
        <p:spPr>
          <a:xfrm>
            <a:off x="5049724" y="4437112"/>
            <a:ext cx="2016000" cy="7920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3624296" y="4157010"/>
            <a:ext cx="1322407" cy="68860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58772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PL/SQL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개발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ffectLst/>
      </a:spPr>
      <a:bodyPr wrap="square" rtlCol="0">
        <a:spAutoFit/>
      </a:bodyPr>
      <a:lstStyle>
        <a:defPPr>
          <a:defRPr sz="1200" b="1" dirty="0" smtClean="0">
            <a:solidFill>
              <a:schemeClr val="tx1"/>
            </a:solidFill>
            <a:latin typeface="+mn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2988</Words>
  <Application>Microsoft Office PowerPoint</Application>
  <PresentationFormat>화면 슬라이드 쇼(4:3)</PresentationFormat>
  <Paragraphs>709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Chapter 05 데이터베이스 프로그래밍</vt:lpstr>
      <vt:lpstr>PowerPoint 프레젠테이션</vt:lpstr>
      <vt:lpstr>PowerPoint 프레젠테이션</vt:lpstr>
      <vt:lpstr>01. 데이터베이스 프로그래밍의 개념</vt:lpstr>
      <vt:lpstr>01. 데이터베이스 프로그래밍의 개념</vt:lpstr>
      <vt:lpstr>01. 데이터베이스 프로그래밍의 개념</vt:lpstr>
      <vt:lpstr>01. 데이터베이스 프로그래밍의 개념</vt:lpstr>
      <vt:lpstr>02. PL/SQL</vt:lpstr>
      <vt:lpstr>2. PL/SQL</vt:lpstr>
      <vt:lpstr>2.1 프로시저</vt:lpstr>
      <vt:lpstr>2.1 프로시저</vt:lpstr>
      <vt:lpstr>2.1.1 삽입 작업을 하는 프로시저</vt:lpstr>
      <vt:lpstr>2.1.1 삽입 작업을 하는 프로시저</vt:lpstr>
      <vt:lpstr>2.1.2 제어문을 사용하는 프로시저</vt:lpstr>
      <vt:lpstr>2.1.2 제어문을 사용하는 프로시저</vt:lpstr>
      <vt:lpstr>2.1.2 제어문을 사용하는 프로시저</vt:lpstr>
      <vt:lpstr>2.1.3 결과를 반환하는 프로시저</vt:lpstr>
      <vt:lpstr>2.1.4 커서를 사용하는 프로시저</vt:lpstr>
      <vt:lpstr>2.1.4 커서를 사용하는 프로시저</vt:lpstr>
      <vt:lpstr>2.1.4 커서를 사용하는 프로시저</vt:lpstr>
      <vt:lpstr>2.2 트리거</vt:lpstr>
      <vt:lpstr>2.2 트리거</vt:lpstr>
      <vt:lpstr>2.2 트리거</vt:lpstr>
      <vt:lpstr>2.3 사용자 정의 함수</vt:lpstr>
      <vt:lpstr>2.3 사용자 정의 함수</vt:lpstr>
      <vt:lpstr>2.3 사용자 정의 함수</vt:lpstr>
      <vt:lpstr>2.4 PL/SQL 문법 요약</vt:lpstr>
      <vt:lpstr>03. 데이터베이스 연동 자바 프로그래밍</vt:lpstr>
      <vt:lpstr>03 데이터베이스 연동 자바 프로그래밍</vt:lpstr>
      <vt:lpstr>3.1 소스코드 설명</vt:lpstr>
      <vt:lpstr>3.1 소스코드 설명</vt:lpstr>
      <vt:lpstr>3.2 프로그램 실습</vt:lpstr>
      <vt:lpstr>3.2 프로그램 실습</vt:lpstr>
      <vt:lpstr>3.2.1 [1단계] DBMS 설치 및 환경설정</vt:lpstr>
      <vt:lpstr>3.2.2 [2단계] 데이터베이스 준비</vt:lpstr>
      <vt:lpstr>3.2.3 [3단계(A)] 자바 실행 – 명령 프롬프트를 이용하는 방법</vt:lpstr>
      <vt:lpstr>3.2.4 [3단계(B)] 자바실행 – 이클립스를 이용하는 방법</vt:lpstr>
      <vt:lpstr>04. 데이터베이스 연동 웹 프로그래밍</vt:lpstr>
      <vt:lpstr>04. 데이터베이스 연동 웹 프로그래밍</vt:lpstr>
      <vt:lpstr>4.1 소스코드 설명</vt:lpstr>
      <vt:lpstr>4.2 프로그램 실습</vt:lpstr>
      <vt:lpstr>4.2 프로그램 실습</vt:lpstr>
      <vt:lpstr>4.2 프로그램 실습</vt:lpstr>
      <vt:lpstr>4.2 프로그램 실습</vt:lpstr>
      <vt:lpstr>4.2 프로그램 실습</vt:lpstr>
      <vt:lpstr>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DS</cp:lastModifiedBy>
  <cp:revision>591</cp:revision>
  <dcterms:created xsi:type="dcterms:W3CDTF">2012-07-11T10:23:22Z</dcterms:created>
  <dcterms:modified xsi:type="dcterms:W3CDTF">2016-07-04T22:40:00Z</dcterms:modified>
</cp:coreProperties>
</file>