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258" r:id="rId6"/>
    <p:sldId id="259" r:id="rId7"/>
    <p:sldId id="260" r:id="rId8"/>
    <p:sldId id="328" r:id="rId9"/>
    <p:sldId id="261" r:id="rId10"/>
    <p:sldId id="321" r:id="rId11"/>
    <p:sldId id="262" r:id="rId12"/>
    <p:sldId id="320" r:id="rId13"/>
    <p:sldId id="264" r:id="rId14"/>
    <p:sldId id="265" r:id="rId15"/>
    <p:sldId id="266" r:id="rId16"/>
    <p:sldId id="322" r:id="rId17"/>
    <p:sldId id="323" r:id="rId18"/>
    <p:sldId id="324" r:id="rId19"/>
    <p:sldId id="267" r:id="rId20"/>
    <p:sldId id="268" r:id="rId21"/>
    <p:sldId id="269" r:id="rId22"/>
    <p:sldId id="325" r:id="rId23"/>
    <p:sldId id="326" r:id="rId24"/>
    <p:sldId id="327" r:id="rId25"/>
    <p:sldId id="329" r:id="rId26"/>
    <p:sldId id="330" r:id="rId27"/>
    <p:sldId id="270" r:id="rId28"/>
    <p:sldId id="271" r:id="rId29"/>
    <p:sldId id="272" r:id="rId30"/>
    <p:sldId id="273" r:id="rId31"/>
    <p:sldId id="331" r:id="rId32"/>
    <p:sldId id="274" r:id="rId33"/>
    <p:sldId id="275" r:id="rId34"/>
    <p:sldId id="276" r:id="rId35"/>
    <p:sldId id="277" r:id="rId36"/>
    <p:sldId id="332" r:id="rId37"/>
    <p:sldId id="278" r:id="rId38"/>
    <p:sldId id="27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Day01 Spring </a:t>
            </a:r>
            <a:r>
              <a:rPr lang="en-US" altLang="ko-KR" sz="2800" dirty="0" err="1" smtClean="0"/>
              <a:t>IoC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Day02 Spring AOP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DAO</a:t>
            </a:r>
          </a:p>
          <a:p>
            <a:pPr algn="l"/>
            <a:r>
              <a:rPr lang="en-US" altLang="ko-KR" sz="2800" dirty="0" smtClean="0"/>
              <a:t>Day03 Spring MVC(1)</a:t>
            </a:r>
          </a:p>
          <a:p>
            <a:pPr algn="l"/>
            <a:r>
              <a:rPr lang="en-US" altLang="ko-KR" sz="2800" dirty="0" smtClean="0"/>
              <a:t>Day04 Spring MVC(2)</a:t>
            </a:r>
          </a:p>
          <a:p>
            <a:pPr algn="l"/>
            <a:r>
              <a:rPr lang="en-US" altLang="ko-KR" sz="2800" dirty="0" smtClean="0"/>
              <a:t>Day05 Spring </a:t>
            </a:r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JPA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/>
              <a:t>컨테이너의 </a:t>
            </a:r>
            <a:r>
              <a:rPr lang="ko-KR" altLang="en-US" dirty="0" smtClean="0"/>
              <a:t>동작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speaker,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 smtClean="0"/>
              <a:t>");</a:t>
            </a:r>
            <a:endParaRPr lang="ko-KR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= speaker;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void </a:t>
            </a:r>
            <a:r>
              <a:rPr lang="en-US" altLang="ko-KR" sz="2800" dirty="0" err="1" smtClean="0"/>
              <a:t>setSpeaker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SonySpeaker</a:t>
            </a:r>
            <a:r>
              <a:rPr lang="en-US" altLang="ko-KR" sz="2800" dirty="0" smtClean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 smtClean="0">
                <a:latin typeface="+mj-lt"/>
              </a:rPr>
              <a:t>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"&gt;&lt;/property&gt;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</a:t>
            </a:r>
            <a:r>
              <a:rPr lang="en-US" altLang="ko-KR" dirty="0" smtClean="0"/>
              <a:t>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name=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 name=</a:t>
            </a:r>
            <a:r>
              <a:rPr lang="en-US" altLang="ko-KR" sz="2800" dirty="0"/>
              <a:t>"</a:t>
            </a:r>
            <a:r>
              <a:rPr lang="en-US" altLang="ko-KR" sz="2800" dirty="0" smtClean="0"/>
              <a:t>price"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  <a:endParaRPr lang="en-US" altLang="ko-KR" sz="2400" dirty="0" smtClean="0"/>
          </a:p>
          <a:p>
            <a:r>
              <a:rPr lang="en-US" altLang="ko-KR" sz="2400" dirty="0" smtClean="0"/>
              <a:t>		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www.springframework.org/schema/beans/spring-beans.xsd</a:t>
            </a:r>
            <a:r>
              <a:rPr lang="en-US" altLang="ko-KR" sz="2400" dirty="0"/>
              <a:t>"&gt;  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SamsungTV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setSpeaker</a:t>
            </a:r>
            <a:r>
              <a:rPr lang="en-US" altLang="ko-KR" sz="240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</a:t>
            </a:r>
            <a:r>
              <a:rPr lang="en-US" altLang="ko-KR" sz="4000" dirty="0" err="1" smtClean="0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컬렉션 주입</a:t>
            </a:r>
            <a:r>
              <a:rPr lang="en-US" altLang="ko-KR" dirty="0" smtClean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ava.util.List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list&gt; </a:t>
            </a:r>
            <a:endParaRPr lang="ko-KR" altLang="ko-KR" sz="2400" dirty="0"/>
          </a:p>
          <a:p>
            <a:r>
              <a:rPr lang="en-US" altLang="ko-KR" sz="2400" dirty="0"/>
              <a:t>                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private </a:t>
            </a:r>
            <a:r>
              <a:rPr lang="en-US" altLang="ko-KR" sz="2400" dirty="0"/>
              <a:t>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</a:t>
            </a:r>
            <a:r>
              <a:rPr lang="en-US" altLang="ko-KR" sz="2400" dirty="0" smtClean="0"/>
              <a:t>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&lt;/</a:t>
            </a:r>
            <a:r>
              <a:rPr lang="en-US" altLang="ko-KR" sz="2400" dirty="0"/>
              <a:t>set&gt;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&lt;/property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CollectionBean</a:t>
            </a:r>
            <a:r>
              <a:rPr lang="en-US" altLang="ko-KR" sz="2000" dirty="0" smtClean="0"/>
              <a:t> {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private </a:t>
            </a:r>
            <a:r>
              <a:rPr lang="en-US" altLang="ko-KR" sz="2000" dirty="0"/>
              <a:t>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this.mappings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mappings;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class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&lt;</a:t>
            </a:r>
            <a:r>
              <a:rPr lang="en-US" altLang="ko-KR" sz="2000" dirty="0"/>
              <a:t>property </a:t>
            </a:r>
            <a:r>
              <a:rPr lang="en-US" altLang="ko-KR" sz="2000" dirty="0" smtClean="0"/>
              <a:t>name=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addressList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smtClean="0"/>
              <a:t>&gt;  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&lt;</a:t>
            </a:r>
            <a:r>
              <a:rPr lang="en-US" altLang="ko-KR" sz="2000" dirty="0"/>
              <a:t>map&gt;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&lt;/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 smtClean="0"/>
              <a:t>                &lt;/map&gt;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&lt;/property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 smtClean="0"/>
              <a:t>        private </a:t>
            </a:r>
            <a:r>
              <a:rPr lang="en-US" altLang="ko-KR" sz="2400" dirty="0"/>
              <a:t>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this.mappings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mappings;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   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props&gt;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&lt;/</a:t>
            </a:r>
            <a:r>
              <a:rPr lang="en-US" altLang="ko-KR" sz="2400" dirty="0"/>
              <a:t>props&gt;       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&lt;/</a:t>
            </a:r>
            <a:r>
              <a:rPr lang="en-US" altLang="ko-KR" sz="2400" dirty="0"/>
              <a:t>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fr-FR" altLang="ko-KR" sz="2400" b="1" dirty="0">
                <a:solidFill>
                  <a:srgbClr val="7030A0"/>
                </a:solidFill>
              </a:rPr>
              <a:t>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</a:t>
            </a:r>
            <a:r>
              <a:rPr lang="fr-FR" altLang="ko-KR" sz="2400" dirty="0" smtClean="0"/>
              <a:t>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</a:t>
            </a:r>
            <a:r>
              <a:rPr lang="fr-FR" altLang="ko-KR" sz="2400" dirty="0" smtClean="0"/>
              <a:t>=</a:t>
            </a:r>
            <a:r>
              <a:rPr lang="fr-FR" altLang="ko-KR" sz="2400" dirty="0" smtClean="0">
                <a:solidFill>
                  <a:srgbClr val="FF0000"/>
                </a:solidFill>
              </a:rPr>
              <a:t>"com.springbook.biz"</a:t>
            </a:r>
            <a:r>
              <a:rPr lang="fr-FR" altLang="ko-KR" sz="2400" dirty="0" smtClean="0"/>
              <a:t>/&gt;</a:t>
            </a:r>
            <a:endParaRPr lang="fr-F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om.multicampus.biz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bean id="</a:t>
            </a:r>
            <a:r>
              <a:rPr lang="en-US" altLang="ko-KR" sz="2800" dirty="0" err="1"/>
              <a:t>tv</a:t>
            </a:r>
            <a:r>
              <a:rPr lang="en-US" altLang="ko-KR" sz="2800" dirty="0"/>
              <a:t>" class="</a:t>
            </a:r>
            <a:r>
              <a:rPr lang="en-US" altLang="ko-KR" sz="2800" dirty="0" err="1"/>
              <a:t>polymorphism.LgTV</a:t>
            </a:r>
            <a:r>
              <a:rPr lang="en-US" altLang="ko-KR" sz="2800" dirty="0"/>
              <a:t>"&gt;&lt;/bean</a:t>
            </a:r>
            <a:r>
              <a:rPr lang="en-US" altLang="ko-KR" sz="2800" dirty="0" smtClean="0"/>
              <a:t>&gt;</a:t>
            </a:r>
          </a:p>
          <a:p>
            <a:endParaRPr lang="ko-KR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2677656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@Component</a:t>
            </a:r>
            <a:r>
              <a:rPr lang="en-US" altLang="ko-KR" sz="2800" b="1" dirty="0"/>
              <a:t>("</a:t>
            </a:r>
            <a:r>
              <a:rPr lang="en-US" altLang="ko-KR" sz="2800" b="1" dirty="0" err="1"/>
              <a:t>tv</a:t>
            </a:r>
            <a:r>
              <a:rPr lang="en-US" altLang="ko-KR" sz="2800" b="1" dirty="0"/>
              <a:t>")</a:t>
            </a:r>
            <a:endParaRPr lang="ko-KR" altLang="ko-KR" sz="2800" b="1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implements TV </a:t>
            </a:r>
            <a:r>
              <a:rPr lang="fr-FR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 smtClean="0"/>
              <a:t>        </a:t>
            </a:r>
            <a:r>
              <a:rPr lang="en-US" altLang="ko-KR" sz="2800" dirty="0"/>
              <a:t>public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()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2202872" y="1917864"/>
            <a:ext cx="878778" cy="724397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8540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 해당 타입의 객체를 찾아서 자동으로 </a:t>
                      </a:r>
                      <a:r>
                        <a:rPr lang="ko-KR" sz="2400" kern="100" dirty="0" smtClean="0">
                          <a:effectLst/>
                        </a:rPr>
                        <a:t>할당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이름을 이용하여 의존성 주입할 때 </a:t>
                      </a:r>
                      <a:r>
                        <a:rPr lang="ko-KR" sz="2400" kern="100" dirty="0" smtClean="0">
                          <a:effectLst/>
                        </a:rPr>
                        <a:t>사용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@Inject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 동일한 기능을 </a:t>
                      </a:r>
                      <a:r>
                        <a:rPr lang="ko-KR" sz="2400" kern="100" dirty="0" smtClean="0">
                          <a:effectLst/>
                        </a:rPr>
                        <a:t>제공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javax.annotation.Resource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@Resource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</a:t>
                      </a:r>
                      <a:r>
                        <a:rPr lang="en-US" sz="2400" kern="100" dirty="0">
                          <a:effectLst/>
                        </a:rPr>
                        <a:t> @Qualifier</a:t>
                      </a:r>
                      <a:r>
                        <a:rPr lang="ko-KR" sz="2400" kern="100" dirty="0">
                          <a:effectLst/>
                        </a:rPr>
                        <a:t>의 기능을 결합한 </a:t>
                      </a:r>
                      <a:r>
                        <a:rPr lang="ko-KR" sz="2400" kern="100" dirty="0" err="1" smtClean="0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javax.inject.Inject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  <a:endParaRPr lang="ko-KR" altLang="ko-KR" sz="2400" dirty="0"/>
          </a:p>
          <a:p>
            <a:r>
              <a:rPr lang="en-US" altLang="ko-KR" sz="2400" dirty="0" smtClean="0"/>
              <a:t>    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객체를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Framework</a:t>
            </a:r>
            <a:r>
              <a:rPr lang="ko-KR" altLang="en-US" sz="8800" dirty="0"/>
              <a:t> </a:t>
            </a:r>
            <a:r>
              <a:rPr lang="ko-KR" altLang="en-US" sz="8800" dirty="0" smtClean="0"/>
              <a:t>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대상 객체가 </a:t>
            </a:r>
            <a:r>
              <a:rPr lang="ko-KR" altLang="en-US" dirty="0"/>
              <a:t>두 개 이상일 때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1674416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>
                <a:solidFill>
                  <a:srgbClr val="FF0000"/>
                </a:solidFill>
              </a:rPr>
              <a:t>Qualifier("apple")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738250" y="2780967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Resource</a:t>
            </a:r>
            <a:r>
              <a:rPr lang="ko-KR" altLang="en-US" dirty="0"/>
              <a:t>는 객체의 이름을 이용하여 의존성 주입을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VS. &lt;bean&gt;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보수 과정에서 자주 변경되는 객체는 </a:t>
            </a:r>
            <a:r>
              <a:rPr lang="en-US" altLang="ko-KR" dirty="0" smtClean="0"/>
              <a:t>&lt;bean&gt; </a:t>
            </a:r>
            <a:r>
              <a:rPr lang="ko-KR" altLang="en-US" dirty="0" smtClean="0"/>
              <a:t>등록으로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 보수 과정에서 자주 변경되지 않는 객체는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의존성 주입은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</a:t>
            </a:r>
            <a:r>
              <a:rPr lang="en-US" altLang="ko-KR" sz="8800" dirty="0" err="1" smtClean="0"/>
              <a:t>IoC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실습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BoardServiceImpl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Spring 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(applicationContext.xml)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어플리케이션을 개발할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아키텍처에 해당하는 골격 코드를 제공한다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Solution</a:t>
            </a:r>
            <a:r>
              <a:rPr lang="ko-KR" altLang="en-US" dirty="0" smtClean="0"/>
              <a:t>이 완제품이라면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는 반제품에 해당한다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빠른 구현 시간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관리 용이성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개발자의 역량 획일화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UI </a:t>
                      </a:r>
                      <a:r>
                        <a:rPr lang="en-US" sz="1800" kern="100" dirty="0">
                          <a:effectLst/>
                        </a:rPr>
                        <a:t>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Spring </a:t>
                      </a:r>
                      <a:r>
                        <a:rPr lang="ko-KR" sz="1800" kern="100" dirty="0">
                          <a:effectLst/>
                        </a:rPr>
                        <a:t>컨테이너에서 동작하는 엔터프라이즈 비즈니스 컴포넌트를 개발할 수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 smtClean="0">
                          <a:effectLst/>
                        </a:rPr>
                        <a:t>SQL</a:t>
                      </a:r>
                      <a:r>
                        <a:rPr lang="ko-KR" altLang="en-US" sz="1800" kern="100" dirty="0" smtClean="0">
                          <a:effectLst/>
                        </a:rPr>
                        <a:t>을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</a:t>
                      </a:r>
                      <a:r>
                        <a:rPr lang="ko-KR" sz="1800" kern="100" dirty="0" smtClean="0">
                          <a:effectLst/>
                        </a:rPr>
                        <a:t>처리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kern="100" dirty="0" smtClean="0">
                          <a:effectLst/>
                        </a:rPr>
                        <a:t>자바 </a:t>
                      </a:r>
                      <a:r>
                        <a:rPr lang="ko-KR" sz="1800" kern="100" dirty="0">
                          <a:effectLst/>
                        </a:rPr>
                        <a:t>표준 </a:t>
                      </a:r>
                      <a:r>
                        <a:rPr lang="en-US" sz="1800" kern="100" dirty="0" smtClean="0">
                          <a:effectLst/>
                        </a:rPr>
                        <a:t>API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</a:t>
                      </a:r>
                      <a:r>
                        <a:rPr lang="ko-KR" sz="1800" kern="100" dirty="0" smtClean="0">
                          <a:effectLst/>
                        </a:rPr>
                        <a:t>제공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 smtClean="0">
                          <a:effectLst/>
                        </a:rPr>
                        <a:t>iB</a:t>
                      </a:r>
                      <a:r>
                        <a:rPr lang="en-US" sz="1800" kern="100" dirty="0" err="1" smtClean="0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 smtClean="0">
                          <a:effectLst/>
                        </a:rPr>
                        <a:t>유사함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경량</a:t>
            </a:r>
            <a:r>
              <a:rPr lang="en-US" altLang="ko-KR" dirty="0" smtClean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컨테이너의 동작</a:t>
            </a:r>
            <a:endParaRPr lang="ko-KR" altLang="en-US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1387</Words>
  <Application>Microsoft Office PowerPoint</Application>
  <PresentationFormat>와이드스크린</PresentationFormat>
  <Paragraphs>340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Times New Roman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31</cp:revision>
  <dcterms:created xsi:type="dcterms:W3CDTF">2017-07-17T03:43:42Z</dcterms:created>
  <dcterms:modified xsi:type="dcterms:W3CDTF">2017-08-05T04:40:01Z</dcterms:modified>
</cp:coreProperties>
</file>