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9" r:id="rId3"/>
    <p:sldId id="257" r:id="rId4"/>
    <p:sldId id="258" r:id="rId5"/>
    <p:sldId id="320" r:id="rId6"/>
    <p:sldId id="259" r:id="rId7"/>
    <p:sldId id="321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324" r:id="rId17"/>
    <p:sldId id="323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325" r:id="rId26"/>
    <p:sldId id="275" r:id="rId27"/>
    <p:sldId id="276" r:id="rId28"/>
    <p:sldId id="277" r:id="rId29"/>
    <p:sldId id="278" r:id="rId30"/>
    <p:sldId id="279" r:id="rId31"/>
    <p:sldId id="326" r:id="rId32"/>
    <p:sldId id="327" r:id="rId33"/>
    <p:sldId id="328" r:id="rId34"/>
    <p:sldId id="329" r:id="rId35"/>
    <p:sldId id="280" r:id="rId36"/>
    <p:sldId id="330" r:id="rId37"/>
    <p:sldId id="281" r:id="rId38"/>
    <p:sldId id="282" r:id="rId39"/>
    <p:sldId id="283" r:id="rId40"/>
    <p:sldId id="284" r:id="rId41"/>
    <p:sldId id="285" r:id="rId42"/>
    <p:sldId id="331" r:id="rId43"/>
    <p:sldId id="286" r:id="rId44"/>
    <p:sldId id="287" r:id="rId45"/>
    <p:sldId id="332" r:id="rId46"/>
    <p:sldId id="333" r:id="rId47"/>
    <p:sldId id="334" r:id="rId48"/>
    <p:sldId id="288" r:id="rId49"/>
    <p:sldId id="289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FFCC"/>
    <a:srgbClr val="CCFF99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9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76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6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59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12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0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9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32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74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01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765C5-6852-43C5-8B75-F362625B4446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1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9600" dirty="0" smtClean="0"/>
              <a:t>DAY - 02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Spring AOP</a:t>
            </a:r>
          </a:p>
          <a:p>
            <a:r>
              <a:rPr lang="en-US" altLang="ko-KR" sz="4000" dirty="0" smtClean="0"/>
              <a:t>Spring DAO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728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err="1"/>
              <a:t>어드바이스</a:t>
            </a:r>
            <a:r>
              <a:rPr lang="en-US" altLang="ko-KR" b="1" i="1" dirty="0">
                <a:solidFill>
                  <a:srgbClr val="7030A0"/>
                </a:solidFill>
              </a:rPr>
              <a:t>(Advice</a:t>
            </a:r>
            <a:r>
              <a:rPr lang="en-US" altLang="ko-KR" b="1" i="1" dirty="0" smtClean="0">
                <a:solidFill>
                  <a:srgbClr val="7030A0"/>
                </a:solidFill>
              </a:rPr>
              <a:t>)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횡단 </a:t>
            </a:r>
            <a:r>
              <a:rPr lang="ko-KR" altLang="en-US" dirty="0"/>
              <a:t>관심에 해당하는 공통 기능의 </a:t>
            </a:r>
            <a:r>
              <a:rPr lang="ko-KR" altLang="en-US" dirty="0" smtClean="0"/>
              <a:t>코드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 smtClean="0"/>
              <a:t>어드바이스</a:t>
            </a:r>
            <a:r>
              <a:rPr lang="en-US" altLang="ko-KR" dirty="0"/>
              <a:t> </a:t>
            </a:r>
            <a:r>
              <a:rPr lang="ko-KR" altLang="en-US" dirty="0" smtClean="0"/>
              <a:t>동작 시점을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가지로 지정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527" y="2450955"/>
            <a:ext cx="9885827" cy="410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69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err="1"/>
              <a:t>위빙</a:t>
            </a:r>
            <a:r>
              <a:rPr lang="en-US" altLang="ko-KR" b="1" i="1" dirty="0">
                <a:solidFill>
                  <a:srgbClr val="7030A0"/>
                </a:solidFill>
              </a:rPr>
              <a:t>(Weaving</a:t>
            </a:r>
            <a:r>
              <a:rPr lang="en-US" altLang="ko-KR" b="1" i="1" dirty="0" smtClean="0">
                <a:solidFill>
                  <a:srgbClr val="7030A0"/>
                </a:solidFill>
              </a:rPr>
              <a:t>)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포인트컷으로 </a:t>
            </a:r>
            <a:r>
              <a:rPr lang="ko-KR" altLang="en-US" dirty="0"/>
              <a:t>지정한 핵심 관심 </a:t>
            </a:r>
            <a:r>
              <a:rPr lang="ko-KR" altLang="en-US" dirty="0" err="1"/>
              <a:t>메소드가</a:t>
            </a:r>
            <a:r>
              <a:rPr lang="ko-KR" altLang="en-US" dirty="0"/>
              <a:t> 호출될 때</a:t>
            </a:r>
            <a:r>
              <a:rPr lang="en-US" altLang="ko-KR" dirty="0"/>
              <a:t>, </a:t>
            </a:r>
            <a:r>
              <a:rPr lang="ko-KR" altLang="en-US" dirty="0" err="1"/>
              <a:t>어드바이스에</a:t>
            </a:r>
            <a:r>
              <a:rPr lang="ko-KR" altLang="en-US" dirty="0"/>
              <a:t> 해당하는 횡단 관심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결합하는 것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pic>
        <p:nvPicPr>
          <p:cNvPr id="614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375" y="1881064"/>
            <a:ext cx="9148131" cy="4721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9455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err="1"/>
              <a:t>애스팩트</a:t>
            </a:r>
            <a:r>
              <a:rPr lang="en-US" altLang="ko-KR" b="1" i="1" dirty="0">
                <a:solidFill>
                  <a:srgbClr val="7030A0"/>
                </a:solidFill>
              </a:rPr>
              <a:t>(Aspect) </a:t>
            </a:r>
            <a:r>
              <a:rPr lang="ko-KR" altLang="en-US" dirty="0"/>
              <a:t>또는 </a:t>
            </a:r>
            <a:r>
              <a:rPr lang="ko-KR" altLang="en-US" dirty="0" err="1"/>
              <a:t>어드바이저</a:t>
            </a:r>
            <a:r>
              <a:rPr lang="en-US" altLang="ko-KR" b="1" i="1" dirty="0">
                <a:solidFill>
                  <a:srgbClr val="7030A0"/>
                </a:solidFill>
              </a:rPr>
              <a:t>(Advisor</a:t>
            </a:r>
            <a:r>
              <a:rPr lang="en-US" altLang="ko-KR" b="1" i="1" dirty="0" smtClean="0">
                <a:solidFill>
                  <a:srgbClr val="7030A0"/>
                </a:solidFill>
              </a:rPr>
              <a:t>)</a:t>
            </a:r>
          </a:p>
          <a:p>
            <a:endParaRPr lang="en-US" altLang="ko-KR" dirty="0"/>
          </a:p>
          <a:p>
            <a:pPr lvl="1"/>
            <a:r>
              <a:rPr lang="ko-KR" altLang="en-US" dirty="0" err="1"/>
              <a:t>포인트컷과</a:t>
            </a:r>
            <a:r>
              <a:rPr lang="ko-KR" altLang="en-US" dirty="0"/>
              <a:t> </a:t>
            </a:r>
            <a:r>
              <a:rPr lang="ko-KR" altLang="en-US" dirty="0" err="1"/>
              <a:t>어드바이스의</a:t>
            </a:r>
            <a:r>
              <a:rPr lang="ko-KR" altLang="en-US" dirty="0"/>
              <a:t> </a:t>
            </a:r>
            <a:r>
              <a:rPr lang="ko-KR" altLang="en-US" dirty="0" smtClean="0"/>
              <a:t>결합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 smtClean="0"/>
              <a:t>애스팩트</a:t>
            </a:r>
            <a:r>
              <a:rPr lang="ko-KR" altLang="en-US" dirty="0" smtClean="0"/>
              <a:t> 설정에 </a:t>
            </a:r>
            <a:r>
              <a:rPr lang="ko-KR" altLang="en-US" dirty="0"/>
              <a:t>따라 </a:t>
            </a:r>
            <a:r>
              <a:rPr lang="en-US" altLang="ko-KR" dirty="0"/>
              <a:t>AOP</a:t>
            </a:r>
            <a:r>
              <a:rPr lang="ko-KR" altLang="en-US" dirty="0"/>
              <a:t>의 동작 방식이 </a:t>
            </a:r>
            <a:r>
              <a:rPr lang="ko-KR" altLang="en-US" dirty="0" smtClean="0"/>
              <a:t>결정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8901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Aspect</a:t>
            </a:r>
            <a:endParaRPr lang="ko-KR" altLang="en-US" dirty="0"/>
          </a:p>
        </p:txBody>
      </p:sp>
      <p:pic>
        <p:nvPicPr>
          <p:cNvPr id="7170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25" y="788534"/>
            <a:ext cx="10633631" cy="5861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7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AOP </a:t>
            </a:r>
            <a:r>
              <a:rPr lang="ko-KR" altLang="en-US" dirty="0" smtClean="0"/>
              <a:t>용어 정리</a:t>
            </a:r>
            <a:endParaRPr lang="ko-KR" altLang="en-US" dirty="0"/>
          </a:p>
        </p:txBody>
      </p:sp>
      <p:pic>
        <p:nvPicPr>
          <p:cNvPr id="8194" name="Picture 2" descr="aop용어설명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5" y="859786"/>
            <a:ext cx="11880274" cy="51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0460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AOP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Elements</a:t>
            </a:r>
            <a:endParaRPr lang="ko-KR" altLang="en-US" dirty="0"/>
          </a:p>
        </p:txBody>
      </p:sp>
      <p:pic>
        <p:nvPicPr>
          <p:cNvPr id="9218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5" y="883537"/>
            <a:ext cx="11849380" cy="5636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196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Advice </a:t>
            </a:r>
            <a:r>
              <a:rPr lang="ko-KR" altLang="en-US" sz="8800" dirty="0" smtClean="0"/>
              <a:t>동작 시점</a:t>
            </a:r>
            <a:endParaRPr lang="en-US" altLang="ko-KR" sz="8800" dirty="0" smtClean="0"/>
          </a:p>
        </p:txBody>
      </p:sp>
    </p:spTree>
    <p:extLst>
      <p:ext uri="{BB962C8B-B14F-4D97-AF65-F5344CB8AC3E}">
        <p14:creationId xmlns:p14="http://schemas.microsoft.com/office/powerpoint/2010/main" val="3058890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Advice </a:t>
            </a:r>
            <a:r>
              <a:rPr lang="ko-KR" altLang="en-US" dirty="0" smtClean="0"/>
              <a:t>동작 시점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077288"/>
              </p:ext>
            </p:extLst>
          </p:nvPr>
        </p:nvGraphicFramePr>
        <p:xfrm>
          <a:off x="161304" y="928553"/>
          <a:ext cx="11880273" cy="4854729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695621">
                  <a:extLst>
                    <a:ext uri="{9D8B030D-6E8A-4147-A177-3AD203B41FA5}">
                      <a16:colId xmlns:a16="http://schemas.microsoft.com/office/drawing/2014/main" val="2704205"/>
                    </a:ext>
                  </a:extLst>
                </a:gridCol>
                <a:gridCol w="10184652">
                  <a:extLst>
                    <a:ext uri="{9D8B030D-6E8A-4147-A177-3AD203B41FA5}">
                      <a16:colId xmlns:a16="http://schemas.microsoft.com/office/drawing/2014/main" val="1778487242"/>
                    </a:ext>
                  </a:extLst>
                </a:gridCol>
              </a:tblGrid>
              <a:tr h="53941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동작 시점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smtClean="0">
                          <a:effectLst/>
                        </a:rPr>
                        <a:t>설</a:t>
                      </a:r>
                      <a:r>
                        <a:rPr lang="en-US" altLang="ko-KR" sz="2400" kern="100" dirty="0" smtClean="0">
                          <a:effectLst/>
                        </a:rPr>
                        <a:t>         </a:t>
                      </a:r>
                      <a:r>
                        <a:rPr lang="ko-KR" sz="2400" kern="100" dirty="0" smtClean="0">
                          <a:effectLst/>
                        </a:rPr>
                        <a:t>명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02475331"/>
                  </a:ext>
                </a:extLst>
              </a:tr>
              <a:tr h="539414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Before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비즈니스 메소드 실행 전 동작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136473"/>
                  </a:ext>
                </a:extLst>
              </a:tr>
              <a:tr h="2697072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After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2400" kern="100" dirty="0" smtClean="0">
                          <a:effectLst/>
                        </a:rPr>
                        <a:t>After </a:t>
                      </a:r>
                      <a:r>
                        <a:rPr lang="en-US" sz="2400" kern="100" dirty="0">
                          <a:effectLst/>
                        </a:rPr>
                        <a:t>Returning: </a:t>
                      </a:r>
                      <a:r>
                        <a:rPr lang="ko-KR" sz="2400" kern="100" dirty="0">
                          <a:effectLst/>
                        </a:rPr>
                        <a:t>비즈니스 </a:t>
                      </a:r>
                      <a:r>
                        <a:rPr lang="ko-KR" sz="2400" kern="100" dirty="0" err="1">
                          <a:effectLst/>
                        </a:rPr>
                        <a:t>메소드가</a:t>
                      </a:r>
                      <a:r>
                        <a:rPr lang="ko-KR" sz="2400" kern="100" dirty="0">
                          <a:effectLst/>
                        </a:rPr>
                        <a:t> 성공적으로 반환되면 </a:t>
                      </a:r>
                      <a:r>
                        <a:rPr lang="ko-KR" sz="2400" kern="100" dirty="0" smtClean="0">
                          <a:effectLst/>
                        </a:rPr>
                        <a:t>동작</a:t>
                      </a:r>
                      <a:endParaRPr lang="en-US" altLang="ko-KR" sz="2400" kern="100" dirty="0" smtClean="0">
                        <a:effectLst/>
                      </a:endParaRPr>
                    </a:p>
                    <a:p>
                      <a:pPr marL="342900" indent="-342900" latinLnBrk="1">
                        <a:spcAft>
                          <a:spcPts val="0"/>
                        </a:spcAft>
                        <a:buFontTx/>
                        <a:buChar char="-"/>
                      </a:pPr>
                      <a:endParaRPr lang="ko-KR" sz="2400" kern="100" dirty="0">
                        <a:effectLst/>
                      </a:endParaRPr>
                    </a:p>
                    <a:p>
                      <a:pPr marL="342900" indent="-342900" latinLnBrk="1"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2400" kern="100" dirty="0" smtClean="0">
                          <a:effectLst/>
                        </a:rPr>
                        <a:t>After </a:t>
                      </a:r>
                      <a:r>
                        <a:rPr lang="en-US" sz="2400" kern="100" dirty="0">
                          <a:effectLst/>
                        </a:rPr>
                        <a:t>Throwing: </a:t>
                      </a:r>
                      <a:r>
                        <a:rPr lang="ko-KR" sz="2400" kern="100" dirty="0">
                          <a:effectLst/>
                        </a:rPr>
                        <a:t>비즈니스 </a:t>
                      </a:r>
                      <a:r>
                        <a:rPr lang="ko-KR" sz="2400" kern="100" dirty="0" err="1">
                          <a:effectLst/>
                        </a:rPr>
                        <a:t>메소드</a:t>
                      </a:r>
                      <a:r>
                        <a:rPr lang="ko-KR" sz="2400" kern="100" dirty="0">
                          <a:effectLst/>
                        </a:rPr>
                        <a:t> 실행 중 예외가 발생하면 </a:t>
                      </a:r>
                      <a:r>
                        <a:rPr lang="ko-KR" sz="2400" kern="100" dirty="0" smtClean="0">
                          <a:effectLst/>
                        </a:rPr>
                        <a:t>동작</a:t>
                      </a:r>
                      <a:endParaRPr lang="en-US" altLang="ko-KR" sz="2400" kern="100" dirty="0" smtClean="0">
                        <a:effectLst/>
                      </a:endParaRPr>
                    </a:p>
                    <a:p>
                      <a:pPr marL="0" indent="0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400" b="1" kern="100" dirty="0" smtClean="0">
                          <a:solidFill>
                            <a:srgbClr val="7030A0"/>
                          </a:solidFill>
                          <a:effectLst/>
                        </a:rPr>
                        <a:t>   (</a:t>
                      </a:r>
                      <a:r>
                        <a:rPr lang="en-US" sz="2400" b="1" kern="100" dirty="0" err="1" smtClean="0">
                          <a:solidFill>
                            <a:srgbClr val="7030A0"/>
                          </a:solidFill>
                          <a:effectLst/>
                        </a:rPr>
                        <a:t>try~catch</a:t>
                      </a:r>
                      <a:r>
                        <a:rPr lang="en-US" sz="2400" b="1" kern="100" dirty="0" smtClean="0">
                          <a:solidFill>
                            <a:srgbClr val="7030A0"/>
                          </a:solidFill>
                          <a:effectLst/>
                        </a:rPr>
                        <a:t> </a:t>
                      </a:r>
                      <a:r>
                        <a:rPr lang="ko-KR" sz="2400" b="1" kern="100" dirty="0">
                          <a:solidFill>
                            <a:srgbClr val="7030A0"/>
                          </a:solidFill>
                          <a:effectLst/>
                        </a:rPr>
                        <a:t>블록에서 </a:t>
                      </a:r>
                      <a:r>
                        <a:rPr lang="en-US" sz="2400" b="1" kern="100" dirty="0">
                          <a:solidFill>
                            <a:srgbClr val="7030A0"/>
                          </a:solidFill>
                          <a:effectLst/>
                        </a:rPr>
                        <a:t>catch </a:t>
                      </a:r>
                      <a:r>
                        <a:rPr lang="ko-KR" sz="2400" b="1" kern="100" dirty="0">
                          <a:solidFill>
                            <a:srgbClr val="7030A0"/>
                          </a:solidFill>
                          <a:effectLst/>
                        </a:rPr>
                        <a:t>블록에 해당</a:t>
                      </a:r>
                      <a:r>
                        <a:rPr lang="en-US" sz="2400" b="1" kern="100" dirty="0" smtClean="0">
                          <a:solidFill>
                            <a:srgbClr val="7030A0"/>
                          </a:solidFill>
                          <a:effectLst/>
                        </a:rPr>
                        <a:t>)</a:t>
                      </a:r>
                    </a:p>
                    <a:p>
                      <a:pPr marL="342900" indent="-342900" latinLnBrk="1">
                        <a:spcAft>
                          <a:spcPts val="0"/>
                        </a:spcAft>
                        <a:buFontTx/>
                        <a:buChar char="-"/>
                      </a:pPr>
                      <a:endParaRPr lang="ko-KR" sz="2400" kern="100" dirty="0">
                        <a:effectLst/>
                      </a:endParaRPr>
                    </a:p>
                    <a:p>
                      <a:pPr marL="342900" indent="-342900" latinLnBrk="1"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2400" kern="100" dirty="0" smtClean="0">
                          <a:effectLst/>
                        </a:rPr>
                        <a:t>After</a:t>
                      </a:r>
                      <a:r>
                        <a:rPr lang="en-US" sz="2400" kern="100" dirty="0">
                          <a:effectLst/>
                        </a:rPr>
                        <a:t>: </a:t>
                      </a:r>
                      <a:r>
                        <a:rPr lang="ko-KR" sz="2400" kern="100" dirty="0">
                          <a:effectLst/>
                        </a:rPr>
                        <a:t>비즈니스 </a:t>
                      </a:r>
                      <a:r>
                        <a:rPr lang="ko-KR" sz="2400" kern="100" dirty="0" err="1">
                          <a:effectLst/>
                        </a:rPr>
                        <a:t>메소드가</a:t>
                      </a:r>
                      <a:r>
                        <a:rPr lang="ko-KR" sz="2400" kern="100" dirty="0">
                          <a:effectLst/>
                        </a:rPr>
                        <a:t> 실행된 후</a:t>
                      </a:r>
                      <a:r>
                        <a:rPr lang="en-US" sz="2400" kern="100" dirty="0">
                          <a:effectLst/>
                        </a:rPr>
                        <a:t>, </a:t>
                      </a:r>
                      <a:r>
                        <a:rPr lang="ko-KR" sz="2400" kern="100" dirty="0">
                          <a:effectLst/>
                        </a:rPr>
                        <a:t>무조건 </a:t>
                      </a:r>
                      <a:r>
                        <a:rPr lang="ko-KR" sz="2400" kern="100" dirty="0" smtClean="0">
                          <a:effectLst/>
                        </a:rPr>
                        <a:t>실행</a:t>
                      </a:r>
                      <a:endParaRPr lang="en-US" altLang="ko-KR" sz="2400" kern="100" dirty="0" smtClean="0">
                        <a:effectLst/>
                      </a:endParaRPr>
                    </a:p>
                    <a:p>
                      <a:pPr marL="0" indent="0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400" kern="100" dirty="0" smtClean="0">
                          <a:effectLst/>
                        </a:rPr>
                        <a:t>   </a:t>
                      </a:r>
                      <a:r>
                        <a:rPr lang="en-US" sz="2400" b="1" kern="100" dirty="0" smtClean="0">
                          <a:solidFill>
                            <a:srgbClr val="7030A0"/>
                          </a:solidFill>
                          <a:effectLst/>
                        </a:rPr>
                        <a:t>(</a:t>
                      </a:r>
                      <a:r>
                        <a:rPr lang="en-US" sz="2400" b="1" kern="100" dirty="0" err="1">
                          <a:solidFill>
                            <a:srgbClr val="7030A0"/>
                          </a:solidFill>
                          <a:effectLst/>
                        </a:rPr>
                        <a:t>try~catch~finally</a:t>
                      </a:r>
                      <a:r>
                        <a:rPr lang="en-US" sz="2400" b="1" kern="100" dirty="0">
                          <a:solidFill>
                            <a:srgbClr val="7030A0"/>
                          </a:solidFill>
                          <a:effectLst/>
                        </a:rPr>
                        <a:t> </a:t>
                      </a:r>
                      <a:r>
                        <a:rPr lang="ko-KR" sz="2400" b="1" kern="100" dirty="0">
                          <a:solidFill>
                            <a:srgbClr val="7030A0"/>
                          </a:solidFill>
                          <a:effectLst/>
                        </a:rPr>
                        <a:t>블록에서 </a:t>
                      </a:r>
                      <a:r>
                        <a:rPr lang="en-US" sz="2400" b="1" kern="100" dirty="0">
                          <a:solidFill>
                            <a:srgbClr val="7030A0"/>
                          </a:solidFill>
                          <a:effectLst/>
                        </a:rPr>
                        <a:t>finally </a:t>
                      </a:r>
                      <a:r>
                        <a:rPr lang="ko-KR" sz="2400" b="1" kern="100" dirty="0">
                          <a:solidFill>
                            <a:srgbClr val="7030A0"/>
                          </a:solidFill>
                          <a:effectLst/>
                        </a:rPr>
                        <a:t>블록에 해당</a:t>
                      </a:r>
                      <a:r>
                        <a:rPr lang="en-US" sz="2400" b="1" kern="100" dirty="0">
                          <a:solidFill>
                            <a:srgbClr val="7030A0"/>
                          </a:solidFill>
                          <a:effectLst/>
                        </a:rPr>
                        <a:t>)</a:t>
                      </a:r>
                      <a:endParaRPr lang="ko-KR" sz="2400" b="1" kern="100" dirty="0">
                        <a:solidFill>
                          <a:srgbClr val="7030A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6588664"/>
                  </a:ext>
                </a:extLst>
              </a:tr>
              <a:tr h="1078829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Around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Around</a:t>
                      </a:r>
                      <a:r>
                        <a:rPr lang="ko-KR" sz="2400" kern="100" dirty="0">
                          <a:effectLst/>
                        </a:rPr>
                        <a:t>는 </a:t>
                      </a:r>
                      <a:r>
                        <a:rPr lang="ko-KR" sz="2400" kern="100" dirty="0" err="1">
                          <a:effectLst/>
                        </a:rPr>
                        <a:t>메소드</a:t>
                      </a:r>
                      <a:r>
                        <a:rPr lang="ko-KR" sz="2400" kern="100" dirty="0">
                          <a:effectLst/>
                        </a:rPr>
                        <a:t> 호출 자체를 가로채 비즈니스 </a:t>
                      </a:r>
                      <a:r>
                        <a:rPr lang="ko-KR" sz="2400" kern="100" dirty="0" err="1">
                          <a:effectLst/>
                        </a:rPr>
                        <a:t>메소드</a:t>
                      </a:r>
                      <a:r>
                        <a:rPr lang="ko-KR" sz="2400" kern="100" dirty="0">
                          <a:effectLst/>
                        </a:rPr>
                        <a:t> 실행 전후에 처리할 </a:t>
                      </a:r>
                      <a:r>
                        <a:rPr lang="ko-KR" sz="2400" kern="100" dirty="0" err="1">
                          <a:effectLst/>
                        </a:rPr>
                        <a:t>로직을</a:t>
                      </a:r>
                      <a:r>
                        <a:rPr lang="ko-KR" sz="2400" kern="100" dirty="0">
                          <a:effectLst/>
                        </a:rPr>
                        <a:t> 삽입할 수 있음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42570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086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Before </a:t>
            </a:r>
            <a:r>
              <a:rPr lang="ko-KR" altLang="en-US" dirty="0" err="1"/>
              <a:t>어드바이스</a:t>
            </a:r>
            <a:endParaRPr lang="ko-KR" altLang="en-US" dirty="0"/>
          </a:p>
        </p:txBody>
      </p:sp>
      <p:pic>
        <p:nvPicPr>
          <p:cNvPr id="11266" name="Picture 2" descr="before advice 시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51" y="859786"/>
            <a:ext cx="11545380" cy="5873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4878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After Returning </a:t>
            </a:r>
            <a:r>
              <a:rPr lang="ko-KR" altLang="en-US" dirty="0" err="1" smtClean="0"/>
              <a:t>어드바이스</a:t>
            </a:r>
            <a:endParaRPr lang="ko-KR" altLang="en-US" dirty="0"/>
          </a:p>
        </p:txBody>
      </p:sp>
      <p:pic>
        <p:nvPicPr>
          <p:cNvPr id="12290" name="Picture 2" descr="after-returning advice 동작 시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36" y="871662"/>
            <a:ext cx="11697809" cy="5861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708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AOP</a:t>
            </a:r>
            <a:r>
              <a:rPr lang="ko-KR" altLang="en-US" sz="8800" dirty="0" smtClean="0"/>
              <a:t> 개요</a:t>
            </a:r>
            <a:endParaRPr lang="en-US" altLang="ko-KR" sz="8800" dirty="0" smtClean="0"/>
          </a:p>
        </p:txBody>
      </p:sp>
    </p:spTree>
    <p:extLst>
      <p:ext uri="{BB962C8B-B14F-4D97-AF65-F5344CB8AC3E}">
        <p14:creationId xmlns:p14="http://schemas.microsoft.com/office/powerpoint/2010/main" val="806811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After Throwing </a:t>
            </a:r>
            <a:r>
              <a:rPr lang="ko-KR" altLang="en-US" dirty="0" err="1"/>
              <a:t>어드바이스</a:t>
            </a:r>
            <a:endParaRPr lang="ko-KR" altLang="en-US" dirty="0"/>
          </a:p>
        </p:txBody>
      </p:sp>
      <p:pic>
        <p:nvPicPr>
          <p:cNvPr id="13314" name="Picture 2" descr="after-throwing advice 동작 시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40" y="539152"/>
            <a:ext cx="11756401" cy="6069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4634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After </a:t>
            </a:r>
            <a:r>
              <a:rPr lang="ko-KR" altLang="en-US" dirty="0" err="1"/>
              <a:t>어드바이스</a:t>
            </a:r>
            <a:endParaRPr lang="ko-KR" altLang="en-US" dirty="0"/>
          </a:p>
        </p:txBody>
      </p:sp>
      <p:pic>
        <p:nvPicPr>
          <p:cNvPr id="14339" name="Picture 3" descr="after advice 동작 시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5" y="622279"/>
            <a:ext cx="11733957" cy="593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9613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Around </a:t>
            </a:r>
            <a:r>
              <a:rPr lang="ko-KR" altLang="en-US" dirty="0" err="1"/>
              <a:t>어드바이스</a:t>
            </a:r>
            <a:endParaRPr lang="ko-KR" altLang="en-US" dirty="0"/>
          </a:p>
        </p:txBody>
      </p:sp>
      <p:pic>
        <p:nvPicPr>
          <p:cNvPr id="15362" name="Picture 2" descr="around advice 동작 시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5" y="729158"/>
            <a:ext cx="11881251" cy="548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5097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JoinPoint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71776"/>
              </p:ext>
            </p:extLst>
          </p:nvPr>
        </p:nvGraphicFramePr>
        <p:xfrm>
          <a:off x="161304" y="902822"/>
          <a:ext cx="11880273" cy="371667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631524">
                  <a:extLst>
                    <a:ext uri="{9D8B030D-6E8A-4147-A177-3AD203B41FA5}">
                      <a16:colId xmlns:a16="http://schemas.microsoft.com/office/drawing/2014/main" val="3846149799"/>
                    </a:ext>
                  </a:extLst>
                </a:gridCol>
                <a:gridCol w="8248749">
                  <a:extLst>
                    <a:ext uri="{9D8B030D-6E8A-4147-A177-3AD203B41FA5}">
                      <a16:colId xmlns:a16="http://schemas.microsoft.com/office/drawing/2014/main" val="843098667"/>
                    </a:ext>
                  </a:extLst>
                </a:gridCol>
              </a:tblGrid>
              <a:tr h="53095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b="0" kern="100" dirty="0" err="1">
                          <a:effectLst/>
                        </a:rPr>
                        <a:t>메소드</a:t>
                      </a:r>
                      <a:endParaRPr lang="ko-KR" sz="24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b="0" kern="100" dirty="0" smtClean="0">
                          <a:effectLst/>
                        </a:rPr>
                        <a:t>설</a:t>
                      </a:r>
                      <a:r>
                        <a:rPr lang="en-US" altLang="ko-KR" sz="2400" b="0" kern="100" dirty="0" smtClean="0">
                          <a:effectLst/>
                        </a:rPr>
                        <a:t>    </a:t>
                      </a:r>
                      <a:r>
                        <a:rPr lang="ko-KR" sz="2400" b="0" kern="100" dirty="0" smtClean="0">
                          <a:effectLst/>
                        </a:rPr>
                        <a:t>명</a:t>
                      </a:r>
                      <a:endParaRPr lang="ko-KR" sz="24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0607794"/>
                  </a:ext>
                </a:extLst>
              </a:tr>
              <a:tr h="1061908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Signature getSignature( )</a:t>
                      </a:r>
                      <a:endParaRPr lang="ko-KR" sz="2400" b="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b="0" kern="100">
                          <a:effectLst/>
                        </a:rPr>
                        <a:t>클라이언트가 호출한 메소드의 시그니처</a:t>
                      </a:r>
                      <a:r>
                        <a:rPr lang="en-US" sz="2400" b="0" kern="100">
                          <a:effectLst/>
                        </a:rPr>
                        <a:t>(</a:t>
                      </a:r>
                      <a:r>
                        <a:rPr lang="ko-KR" sz="2400" b="0" kern="100">
                          <a:effectLst/>
                        </a:rPr>
                        <a:t>반환형</a:t>
                      </a:r>
                      <a:r>
                        <a:rPr lang="en-US" sz="2400" b="0" kern="100">
                          <a:effectLst/>
                        </a:rPr>
                        <a:t>, </a:t>
                      </a:r>
                      <a:r>
                        <a:rPr lang="ko-KR" sz="2400" b="0" kern="100">
                          <a:effectLst/>
                        </a:rPr>
                        <a:t>이름</a:t>
                      </a:r>
                      <a:r>
                        <a:rPr lang="en-US" sz="2400" b="0" kern="100">
                          <a:effectLst/>
                        </a:rPr>
                        <a:t>, </a:t>
                      </a:r>
                      <a:r>
                        <a:rPr lang="ko-KR" sz="2400" b="0" kern="100">
                          <a:effectLst/>
                        </a:rPr>
                        <a:t>매개변수</a:t>
                      </a:r>
                      <a:r>
                        <a:rPr lang="en-US" sz="2400" b="0" kern="100">
                          <a:effectLst/>
                        </a:rPr>
                        <a:t>) </a:t>
                      </a:r>
                      <a:r>
                        <a:rPr lang="ko-KR" sz="2400" b="0" kern="100">
                          <a:effectLst/>
                        </a:rPr>
                        <a:t>정보가 저장된</a:t>
                      </a:r>
                      <a:r>
                        <a:rPr lang="en-US" sz="2400" b="0" kern="100">
                          <a:effectLst/>
                        </a:rPr>
                        <a:t> Signature </a:t>
                      </a:r>
                      <a:r>
                        <a:rPr lang="ko-KR" sz="2400" b="0" kern="100">
                          <a:effectLst/>
                        </a:rPr>
                        <a:t>객체 반환</a:t>
                      </a:r>
                      <a:endParaRPr lang="ko-KR" sz="2400" b="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4623222"/>
                  </a:ext>
                </a:extLst>
              </a:tr>
              <a:tr h="1061908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Object getTarget( )</a:t>
                      </a:r>
                      <a:endParaRPr lang="ko-KR" sz="2400" b="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b="0" kern="100">
                          <a:effectLst/>
                        </a:rPr>
                        <a:t>클라이언트가 호출한 비즈니스 메소드를 포함하는 비즈니스 객체 반환</a:t>
                      </a:r>
                      <a:endParaRPr lang="ko-KR" sz="2400" b="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0103369"/>
                  </a:ext>
                </a:extLst>
              </a:tr>
              <a:tr h="1061908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Object[] getArgs( )</a:t>
                      </a:r>
                      <a:endParaRPr lang="ko-KR" sz="2400" b="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b="0" kern="100" dirty="0">
                          <a:effectLst/>
                        </a:rPr>
                        <a:t>클라이언트가 </a:t>
                      </a:r>
                      <a:r>
                        <a:rPr lang="ko-KR" sz="2400" b="0" kern="100" dirty="0" err="1">
                          <a:effectLst/>
                        </a:rPr>
                        <a:t>메소드를</a:t>
                      </a:r>
                      <a:r>
                        <a:rPr lang="ko-KR" sz="2400" b="0" kern="100" dirty="0">
                          <a:effectLst/>
                        </a:rPr>
                        <a:t> 호출할 때 넘겨준 인자 목록을</a:t>
                      </a:r>
                      <a:r>
                        <a:rPr lang="en-US" sz="2400" b="0" kern="100" dirty="0">
                          <a:effectLst/>
                        </a:rPr>
                        <a:t> Object </a:t>
                      </a:r>
                      <a:r>
                        <a:rPr lang="ko-KR" sz="2400" b="0" kern="100" dirty="0">
                          <a:effectLst/>
                        </a:rPr>
                        <a:t>배열로 반환</a:t>
                      </a:r>
                      <a:endParaRPr lang="ko-KR" sz="24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7103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172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ProceedingJoinPoint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err="1" smtClean="0"/>
              <a:t>ProceedingJoinPoint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JoinPoint</a:t>
            </a:r>
            <a:r>
              <a:rPr lang="ko-KR" altLang="en-US" dirty="0" smtClean="0"/>
              <a:t>를 상속했다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ProceedingJoinPoint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proceed()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추가되어 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Around</a:t>
            </a:r>
            <a:r>
              <a:rPr lang="ko-KR" altLang="en-US" dirty="0" smtClean="0"/>
              <a:t>로 동작하는 </a:t>
            </a:r>
            <a:r>
              <a:rPr lang="ko-KR" altLang="en-US" dirty="0" err="1" smtClean="0"/>
              <a:t>어드바이스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반드시 </a:t>
            </a:r>
            <a:r>
              <a:rPr lang="en-US" altLang="ko-KR" dirty="0" err="1" smtClean="0"/>
              <a:t>ProceedingJoinPoint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매개 변수로 받아야 한다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115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AOP </a:t>
            </a:r>
            <a:r>
              <a:rPr lang="ko-KR" altLang="en-US" sz="8800" dirty="0" smtClean="0"/>
              <a:t>설정</a:t>
            </a:r>
            <a:endParaRPr lang="en-US" altLang="ko-KR" sz="8800" dirty="0" smtClean="0"/>
          </a:p>
          <a:p>
            <a:pPr marL="0" indent="0" algn="ctr">
              <a:buNone/>
            </a:pPr>
            <a:r>
              <a:rPr lang="en-US" altLang="ko-KR" sz="8800" dirty="0" smtClean="0"/>
              <a:t>(by Annotation)</a:t>
            </a:r>
          </a:p>
        </p:txBody>
      </p:sp>
    </p:spTree>
    <p:extLst>
      <p:ext uri="{BB962C8B-B14F-4D97-AF65-F5344CB8AC3E}">
        <p14:creationId xmlns:p14="http://schemas.microsoft.com/office/powerpoint/2010/main" val="2770294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Annotation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1354477"/>
            <a:ext cx="118802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&lt;beans </a:t>
            </a:r>
            <a:r>
              <a:rPr lang="en-US" altLang="ko-KR" sz="2400" dirty="0" err="1"/>
              <a:t>xmlns</a:t>
            </a:r>
            <a:r>
              <a:rPr lang="en-US" altLang="ko-KR" sz="2400" dirty="0"/>
              <a:t>="http://www.springframework.org/schema/beans"</a:t>
            </a:r>
            <a:endParaRPr lang="ko-KR" altLang="ko-KR" sz="2400" dirty="0"/>
          </a:p>
          <a:p>
            <a:r>
              <a:rPr lang="en-US" altLang="ko-KR" sz="2400" dirty="0"/>
              <a:t>       </a:t>
            </a:r>
            <a:r>
              <a:rPr lang="en-US" altLang="ko-KR" sz="2400" dirty="0" err="1" smtClean="0"/>
              <a:t>xmlns:xsi</a:t>
            </a:r>
            <a:r>
              <a:rPr lang="en-US" altLang="ko-KR" sz="2400" dirty="0" smtClean="0"/>
              <a:t>="http</a:t>
            </a:r>
            <a:r>
              <a:rPr lang="en-US" altLang="ko-KR" sz="2400" dirty="0"/>
              <a:t>://</a:t>
            </a:r>
            <a:r>
              <a:rPr lang="en-US" altLang="ko-KR" sz="2400" dirty="0" smtClean="0"/>
              <a:t>www.w3.org/2001/XMLSchema-instance"</a:t>
            </a:r>
            <a:endParaRPr lang="ko-KR" altLang="ko-KR" sz="2400" dirty="0" smtClean="0"/>
          </a:p>
          <a:p>
            <a:r>
              <a:rPr lang="en-US" altLang="ko-KR" sz="2400" dirty="0" smtClean="0"/>
              <a:t>       </a:t>
            </a:r>
            <a:r>
              <a:rPr lang="en-US" altLang="ko-KR" sz="2400" dirty="0" err="1"/>
              <a:t>xsi:schemaLocation</a:t>
            </a:r>
            <a:r>
              <a:rPr lang="en-US" altLang="ko-KR" sz="2400" dirty="0"/>
              <a:t>="http://www.springframework.org/schema/beans</a:t>
            </a:r>
            <a:endParaRPr lang="ko-KR" altLang="ko-KR" sz="2400" dirty="0"/>
          </a:p>
          <a:p>
            <a:r>
              <a:rPr lang="en-US" altLang="ko-KR" sz="2400" dirty="0"/>
              <a:t>               http://www.springframework.org/schema/beans/spring-beans.xsd</a:t>
            </a:r>
            <a:endParaRPr lang="ko-KR" altLang="ko-KR" sz="2400" dirty="0"/>
          </a:p>
          <a:p>
            <a:r>
              <a:rPr lang="en-US" altLang="ko-KR" sz="2400" dirty="0"/>
              <a:t>               </a:t>
            </a:r>
            <a:r>
              <a:rPr lang="en-US" altLang="ko-KR" sz="2400" dirty="0" smtClean="0"/>
              <a:t>http</a:t>
            </a:r>
            <a:r>
              <a:rPr lang="en-US" altLang="ko-KR" sz="2400" dirty="0"/>
              <a:t>://www.springframework.org/schema/aop</a:t>
            </a:r>
            <a:endParaRPr lang="ko-KR" altLang="ko-KR" sz="2400" dirty="0"/>
          </a:p>
          <a:p>
            <a:r>
              <a:rPr lang="en-US" altLang="ko-KR" sz="2400" dirty="0"/>
              <a:t>               http://www.springframework.org/schema/aop/spring-aop-4.2.xsd"&gt;</a:t>
            </a:r>
            <a:endParaRPr lang="ko-KR" altLang="ko-KR" sz="2400" dirty="0"/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r>
              <a:rPr lang="en-US" altLang="ko-KR" sz="2400" dirty="0" smtClean="0"/>
              <a:t>    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&lt;</a:t>
            </a:r>
            <a:r>
              <a:rPr lang="en-US" altLang="ko-KR" sz="2400" b="1" dirty="0" err="1">
                <a:solidFill>
                  <a:srgbClr val="7030A0"/>
                </a:solidFill>
              </a:rPr>
              <a:t>aop:aspectj-autoproxy</a:t>
            </a:r>
            <a:r>
              <a:rPr lang="en-US" altLang="ko-KR" sz="2400" b="1" dirty="0">
                <a:solidFill>
                  <a:srgbClr val="7030A0"/>
                </a:solidFill>
              </a:rPr>
              <a:t>&gt;&lt;/</a:t>
            </a:r>
            <a:r>
              <a:rPr lang="en-US" altLang="ko-KR" sz="2400" b="1" dirty="0" err="1">
                <a:solidFill>
                  <a:srgbClr val="7030A0"/>
                </a:solidFill>
              </a:rPr>
              <a:t>aop:aspectj-autoproxy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&gt;</a:t>
            </a:r>
          </a:p>
          <a:p>
            <a:endParaRPr lang="ko-KR" altLang="ko-KR" sz="2400" dirty="0"/>
          </a:p>
          <a:p>
            <a:r>
              <a:rPr lang="en-US" altLang="ko-KR" sz="2400" dirty="0"/>
              <a:t>&lt;/beans&gt;</a:t>
            </a:r>
            <a:endParaRPr lang="ko-KR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78046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Pointcut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846646"/>
            <a:ext cx="118802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@Service</a:t>
            </a:r>
            <a:endParaRPr lang="ko-KR" altLang="ko-KR" sz="2800" dirty="0"/>
          </a:p>
          <a:p>
            <a:r>
              <a:rPr lang="en-US" altLang="ko-KR" sz="2800" dirty="0"/>
              <a:t>public class </a:t>
            </a:r>
            <a:r>
              <a:rPr lang="en-US" altLang="ko-KR" sz="2800" dirty="0" err="1"/>
              <a:t>LogAdvice</a:t>
            </a:r>
            <a:r>
              <a:rPr lang="en-US" altLang="ko-KR" sz="2800" dirty="0"/>
              <a:t> {</a:t>
            </a:r>
            <a:endParaRPr lang="ko-KR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</a:t>
            </a:r>
            <a:r>
              <a:rPr lang="en-US" altLang="ko-KR" sz="28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8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800" b="1" dirty="0">
                <a:solidFill>
                  <a:srgbClr val="7030A0"/>
                </a:solidFill>
              </a:rPr>
              <a:t>("execution(* com.springbook.biz..*</a:t>
            </a:r>
            <a:r>
              <a:rPr lang="en-US" altLang="ko-KR" sz="2800" b="1" dirty="0" err="1">
                <a:solidFill>
                  <a:srgbClr val="7030A0"/>
                </a:solidFill>
              </a:rPr>
              <a:t>Impl</a:t>
            </a:r>
            <a:r>
              <a:rPr lang="en-US" altLang="ko-KR" sz="2800" b="1" dirty="0">
                <a:solidFill>
                  <a:srgbClr val="7030A0"/>
                </a:solidFill>
              </a:rPr>
              <a:t>.*(..))")</a:t>
            </a:r>
            <a:endParaRPr lang="ko-KR" altLang="ko-KR" sz="2800" b="1" dirty="0">
              <a:solidFill>
                <a:srgbClr val="7030A0"/>
              </a:solidFill>
            </a:endParaRPr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public </a:t>
            </a:r>
            <a:r>
              <a:rPr lang="en-US" altLang="ko-KR" sz="2800" dirty="0"/>
              <a:t>void </a:t>
            </a:r>
            <a:r>
              <a:rPr lang="en-US" altLang="ko-KR" sz="2800" b="1" dirty="0" err="1"/>
              <a:t>allPointcut</a:t>
            </a:r>
            <a:r>
              <a:rPr lang="en-US" altLang="ko-KR" sz="2800" b="1" dirty="0" smtClean="0"/>
              <a:t>() </a:t>
            </a:r>
            <a:r>
              <a:rPr lang="en-US" altLang="ko-KR" sz="2800" dirty="0" smtClean="0"/>
              <a:t>{}</a:t>
            </a:r>
            <a:endParaRPr lang="ko-KR" altLang="ko-KR" sz="2800" dirty="0"/>
          </a:p>
          <a:p>
            <a:r>
              <a:rPr lang="en-US" altLang="ko-KR" sz="2800" dirty="0"/>
              <a:t> </a:t>
            </a:r>
            <a:endParaRPr lang="ko-KR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</a:t>
            </a:r>
            <a:r>
              <a:rPr lang="en-US" altLang="ko-KR" sz="28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8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800" b="1" dirty="0">
                <a:solidFill>
                  <a:srgbClr val="7030A0"/>
                </a:solidFill>
              </a:rPr>
              <a:t>("execution(* com.springbook.biz..*</a:t>
            </a:r>
            <a:r>
              <a:rPr lang="en-US" altLang="ko-KR" sz="2800" b="1" dirty="0" err="1">
                <a:solidFill>
                  <a:srgbClr val="7030A0"/>
                </a:solidFill>
              </a:rPr>
              <a:t>Impl.get</a:t>
            </a:r>
            <a:r>
              <a:rPr lang="en-US" altLang="ko-KR" sz="2800" b="1" dirty="0">
                <a:solidFill>
                  <a:srgbClr val="7030A0"/>
                </a:solidFill>
              </a:rPr>
              <a:t>*(..))")</a:t>
            </a:r>
            <a:endParaRPr lang="ko-KR" altLang="ko-KR" sz="2800" b="1" dirty="0">
              <a:solidFill>
                <a:srgbClr val="7030A0"/>
              </a:solidFill>
            </a:endParaRPr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public </a:t>
            </a:r>
            <a:r>
              <a:rPr lang="en-US" altLang="ko-KR" sz="2800" dirty="0"/>
              <a:t>void </a:t>
            </a:r>
            <a:r>
              <a:rPr lang="en-US" altLang="ko-KR" sz="2800" b="1" dirty="0" err="1"/>
              <a:t>getPointcut</a:t>
            </a:r>
            <a:r>
              <a:rPr lang="en-US" altLang="ko-KR" sz="2800" b="1" dirty="0" smtClean="0"/>
              <a:t>() </a:t>
            </a:r>
            <a:r>
              <a:rPr lang="en-US" altLang="ko-KR" sz="2800" dirty="0" smtClean="0"/>
              <a:t>{}</a:t>
            </a:r>
            <a:endParaRPr lang="ko-KR" altLang="ko-KR" sz="2800" dirty="0"/>
          </a:p>
          <a:p>
            <a:r>
              <a:rPr lang="en-US" altLang="ko-KR" sz="2800" dirty="0"/>
              <a:t>}</a:t>
            </a:r>
            <a:endParaRPr lang="ko-KR" altLang="ko-KR" sz="2800" dirty="0"/>
          </a:p>
          <a:p>
            <a:endParaRPr lang="ko-KR" altLang="en-US" sz="2800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4049486" y="4211324"/>
            <a:ext cx="2909454" cy="835690"/>
          </a:xfrm>
          <a:prstGeom prst="wedgeRoundRectCallout">
            <a:avLst>
              <a:gd name="adj1" fmla="val -32266"/>
              <a:gd name="adj2" fmla="val -93155"/>
              <a:gd name="adj3" fmla="val 1666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</a:rPr>
              <a:t>참조용</a:t>
            </a:r>
            <a:r>
              <a:rPr lang="ko-KR" altLang="en-US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메소드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886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Advice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120608"/>
              </p:ext>
            </p:extLst>
          </p:nvPr>
        </p:nvGraphicFramePr>
        <p:xfrm>
          <a:off x="161304" y="998666"/>
          <a:ext cx="11880273" cy="486660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926280">
                  <a:extLst>
                    <a:ext uri="{9D8B030D-6E8A-4147-A177-3AD203B41FA5}">
                      <a16:colId xmlns:a16="http://schemas.microsoft.com/office/drawing/2014/main" val="1190005491"/>
                    </a:ext>
                  </a:extLst>
                </a:gridCol>
                <a:gridCol w="8953993">
                  <a:extLst>
                    <a:ext uri="{9D8B030D-6E8A-4147-A177-3AD203B41FA5}">
                      <a16:colId xmlns:a16="http://schemas.microsoft.com/office/drawing/2014/main" val="1369336340"/>
                    </a:ext>
                  </a:extLst>
                </a:gridCol>
              </a:tblGrid>
              <a:tr h="54073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err="1">
                          <a:effectLst/>
                        </a:rPr>
                        <a:t>어노테이션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smtClean="0">
                          <a:effectLst/>
                        </a:rPr>
                        <a:t>설</a:t>
                      </a:r>
                      <a:r>
                        <a:rPr lang="en-US" altLang="ko-KR" sz="2400" kern="100" dirty="0" smtClean="0">
                          <a:effectLst/>
                        </a:rPr>
                        <a:t>    </a:t>
                      </a:r>
                      <a:r>
                        <a:rPr lang="ko-KR" sz="2400" kern="100" dirty="0" smtClean="0">
                          <a:effectLst/>
                        </a:rPr>
                        <a:t>명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666705"/>
                  </a:ext>
                </a:extLst>
              </a:tr>
              <a:tr h="540734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@Before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비즈니스 메소드 실행 전에 동작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8690220"/>
                  </a:ext>
                </a:extLst>
              </a:tr>
              <a:tr h="540734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@AfterReturning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비즈니스 메소드가 성공적으로 반환되면 동작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7192193"/>
                  </a:ext>
                </a:extLst>
              </a:tr>
              <a:tr h="1081468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@AfterThrowing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비즈니스 </a:t>
                      </a:r>
                      <a:r>
                        <a:rPr lang="ko-KR" sz="2400" kern="100" dirty="0" err="1">
                          <a:effectLst/>
                        </a:rPr>
                        <a:t>메소드</a:t>
                      </a:r>
                      <a:r>
                        <a:rPr lang="ko-KR" sz="2400" kern="100" dirty="0">
                          <a:effectLst/>
                        </a:rPr>
                        <a:t> 실행 중 예외가 발생하면 </a:t>
                      </a:r>
                      <a:r>
                        <a:rPr lang="ko-KR" sz="2400" kern="100" dirty="0" smtClean="0">
                          <a:effectLst/>
                        </a:rPr>
                        <a:t>동작</a:t>
                      </a:r>
                      <a:endParaRPr lang="en-US" altLang="ko-KR" sz="2400" kern="100" dirty="0" smtClean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(</a:t>
                      </a:r>
                      <a:r>
                        <a:rPr lang="ko-KR" sz="2400" kern="100" dirty="0">
                          <a:effectLst/>
                        </a:rPr>
                        <a:t>마치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effectLst/>
                        </a:rPr>
                        <a:t>try~catch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ko-KR" sz="2400" kern="100" dirty="0">
                          <a:effectLst/>
                        </a:rPr>
                        <a:t>블록에서</a:t>
                      </a:r>
                      <a:r>
                        <a:rPr lang="en-US" sz="2400" kern="100" dirty="0">
                          <a:effectLst/>
                        </a:rPr>
                        <a:t> catch </a:t>
                      </a:r>
                      <a:r>
                        <a:rPr lang="ko-KR" sz="2400" kern="100" dirty="0">
                          <a:effectLst/>
                        </a:rPr>
                        <a:t>블록에 해당</a:t>
                      </a:r>
                      <a:r>
                        <a:rPr lang="en-US" sz="2400" kern="100" dirty="0">
                          <a:effectLst/>
                        </a:rPr>
                        <a:t>).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2089241"/>
                  </a:ext>
                </a:extLst>
              </a:tr>
              <a:tr h="1081468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@After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비즈니스 </a:t>
                      </a:r>
                      <a:r>
                        <a:rPr lang="ko-KR" sz="2400" kern="100" dirty="0" err="1">
                          <a:effectLst/>
                        </a:rPr>
                        <a:t>메소드가</a:t>
                      </a:r>
                      <a:r>
                        <a:rPr lang="ko-KR" sz="2400" kern="100" dirty="0">
                          <a:effectLst/>
                        </a:rPr>
                        <a:t> 실행된 후</a:t>
                      </a:r>
                      <a:r>
                        <a:rPr lang="en-US" sz="2400" kern="100" dirty="0">
                          <a:effectLst/>
                        </a:rPr>
                        <a:t>, </a:t>
                      </a:r>
                      <a:r>
                        <a:rPr lang="ko-KR" sz="2400" kern="100" dirty="0">
                          <a:effectLst/>
                        </a:rPr>
                        <a:t>무조건 </a:t>
                      </a:r>
                      <a:r>
                        <a:rPr lang="ko-KR" sz="2400" kern="100" dirty="0" smtClean="0">
                          <a:effectLst/>
                        </a:rPr>
                        <a:t>실행</a:t>
                      </a:r>
                      <a:endParaRPr lang="en-US" altLang="ko-KR" sz="2400" kern="100" dirty="0" smtClean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effectLst/>
                        </a:rPr>
                        <a:t>try~catch~finally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ko-KR" sz="2400" kern="100" dirty="0" smtClean="0">
                          <a:effectLst/>
                        </a:rPr>
                        <a:t>블록에서</a:t>
                      </a:r>
                      <a:r>
                        <a:rPr lang="en-US" sz="2400" kern="100" dirty="0" smtClean="0">
                          <a:effectLst/>
                        </a:rPr>
                        <a:t> </a:t>
                      </a:r>
                      <a:r>
                        <a:rPr lang="en-US" sz="2400" kern="100" dirty="0">
                          <a:effectLst/>
                        </a:rPr>
                        <a:t>finally </a:t>
                      </a:r>
                      <a:r>
                        <a:rPr lang="ko-KR" sz="2400" kern="100" dirty="0">
                          <a:effectLst/>
                        </a:rPr>
                        <a:t>블록에 해당</a:t>
                      </a:r>
                      <a:r>
                        <a:rPr lang="en-US" sz="2400" kern="100" dirty="0">
                          <a:effectLst/>
                        </a:rPr>
                        <a:t>)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9443673"/>
                  </a:ext>
                </a:extLst>
              </a:tr>
              <a:tr h="1081468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@Around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호출 자체를 가로채 비즈니스 </a:t>
                      </a:r>
                      <a:r>
                        <a:rPr lang="ko-KR" sz="2400" kern="100" dirty="0" err="1">
                          <a:effectLst/>
                        </a:rPr>
                        <a:t>메소드</a:t>
                      </a:r>
                      <a:r>
                        <a:rPr lang="ko-KR" sz="2400" kern="100" dirty="0">
                          <a:effectLst/>
                        </a:rPr>
                        <a:t> 실행 전후에 처리할 </a:t>
                      </a:r>
                      <a:r>
                        <a:rPr lang="ko-KR" sz="2400" kern="100" dirty="0" err="1">
                          <a:effectLst/>
                        </a:rPr>
                        <a:t>로직을</a:t>
                      </a:r>
                      <a:r>
                        <a:rPr lang="ko-KR" sz="2400" kern="100" dirty="0">
                          <a:effectLst/>
                        </a:rPr>
                        <a:t> 삽입할 수 있음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0545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946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Aspect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724396"/>
            <a:ext cx="11880273" cy="569386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@Service</a:t>
            </a:r>
          </a:p>
          <a:p>
            <a:r>
              <a:rPr lang="en-US" altLang="ko-KR" sz="2800" b="1" dirty="0">
                <a:solidFill>
                  <a:srgbClr val="7030A0"/>
                </a:solidFill>
              </a:rPr>
              <a:t>@Aspect </a:t>
            </a:r>
            <a:r>
              <a:rPr lang="en-US" altLang="ko-KR" sz="2800" b="1" dirty="0">
                <a:solidFill>
                  <a:srgbClr val="339933"/>
                </a:solidFill>
              </a:rPr>
              <a:t>// Aspect = </a:t>
            </a:r>
            <a:r>
              <a:rPr lang="en-US" altLang="ko-KR" sz="2800" b="1" dirty="0" err="1">
                <a:solidFill>
                  <a:srgbClr val="339933"/>
                </a:solidFill>
              </a:rPr>
              <a:t>Pointcut</a:t>
            </a:r>
            <a:r>
              <a:rPr lang="en-US" altLang="ko-KR" sz="2800" b="1" dirty="0">
                <a:solidFill>
                  <a:srgbClr val="339933"/>
                </a:solidFill>
              </a:rPr>
              <a:t> + Advice</a:t>
            </a:r>
          </a:p>
          <a:p>
            <a:r>
              <a:rPr lang="en-US" altLang="ko-KR" sz="2800" dirty="0"/>
              <a:t>public class </a:t>
            </a:r>
            <a:r>
              <a:rPr lang="en-US" altLang="ko-KR" sz="2800" dirty="0" err="1"/>
              <a:t>LogAdvice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{ </a:t>
            </a:r>
          </a:p>
          <a:p>
            <a:endParaRPr lang="en-US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</a:t>
            </a:r>
            <a:r>
              <a:rPr lang="en-US" altLang="ko-KR" sz="28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8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800" b="1" dirty="0">
                <a:solidFill>
                  <a:srgbClr val="7030A0"/>
                </a:solidFill>
              </a:rPr>
              <a:t>("execution(* com.springbook.biz..*</a:t>
            </a:r>
            <a:r>
              <a:rPr lang="en-US" altLang="ko-KR" sz="2800" b="1" dirty="0" err="1">
                <a:solidFill>
                  <a:srgbClr val="7030A0"/>
                </a:solidFill>
              </a:rPr>
              <a:t>Impl</a:t>
            </a:r>
            <a:r>
              <a:rPr lang="en-US" altLang="ko-KR" sz="2800" b="1" dirty="0">
                <a:solidFill>
                  <a:srgbClr val="7030A0"/>
                </a:solidFill>
              </a:rPr>
              <a:t>.*(..))")</a:t>
            </a:r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public </a:t>
            </a:r>
            <a:r>
              <a:rPr lang="en-US" altLang="ko-KR" sz="2800" dirty="0"/>
              <a:t>void </a:t>
            </a:r>
            <a:r>
              <a:rPr lang="en-US" altLang="ko-KR" sz="2800" dirty="0" err="1"/>
              <a:t>allPointcut</a:t>
            </a:r>
            <a:r>
              <a:rPr lang="en-US" altLang="ko-KR" sz="2800" dirty="0" smtClean="0"/>
              <a:t>() {}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</a:t>
            </a:r>
            <a:r>
              <a:rPr lang="en-US" altLang="ko-KR" sz="28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800" b="1" dirty="0">
                <a:solidFill>
                  <a:srgbClr val="7030A0"/>
                </a:solidFill>
              </a:rPr>
              <a:t>Before("</a:t>
            </a:r>
            <a:r>
              <a:rPr lang="en-US" altLang="ko-KR" sz="2800" b="1" dirty="0" err="1">
                <a:solidFill>
                  <a:srgbClr val="7030A0"/>
                </a:solidFill>
              </a:rPr>
              <a:t>allPointcut</a:t>
            </a:r>
            <a:r>
              <a:rPr lang="en-US" altLang="ko-KR" sz="2800" b="1" dirty="0">
                <a:solidFill>
                  <a:srgbClr val="7030A0"/>
                </a:solidFill>
              </a:rPr>
              <a:t>()")</a:t>
            </a:r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public </a:t>
            </a:r>
            <a:r>
              <a:rPr lang="en-US" altLang="ko-KR" sz="2800" dirty="0"/>
              <a:t>void </a:t>
            </a:r>
            <a:r>
              <a:rPr lang="en-US" altLang="ko-KR" sz="2800" dirty="0" err="1"/>
              <a:t>printLog</a:t>
            </a:r>
            <a:r>
              <a:rPr lang="en-US" altLang="ko-KR" sz="2800" dirty="0"/>
              <a:t>() {</a:t>
            </a:r>
          </a:p>
          <a:p>
            <a:r>
              <a:rPr lang="en-US" altLang="ko-KR" sz="2800" dirty="0"/>
              <a:t>        </a:t>
            </a:r>
            <a:r>
              <a:rPr lang="en-US" altLang="ko-KR" sz="2800" dirty="0" smtClean="0"/>
              <a:t>        </a:t>
            </a:r>
            <a:r>
              <a:rPr lang="en-US" altLang="ko-KR" sz="2800" dirty="0" err="1" smtClean="0"/>
              <a:t>System.out.println</a:t>
            </a:r>
            <a:r>
              <a:rPr lang="en-US" altLang="ko-KR" sz="2800" dirty="0"/>
              <a:t>("[</a:t>
            </a:r>
            <a:r>
              <a:rPr lang="ko-KR" altLang="en-US" sz="2800" dirty="0"/>
              <a:t>공통 로그</a:t>
            </a:r>
            <a:r>
              <a:rPr lang="en-US" altLang="ko-KR" sz="2800" dirty="0"/>
              <a:t>] </a:t>
            </a:r>
            <a:r>
              <a:rPr lang="ko-KR" altLang="en-US" sz="2800" dirty="0"/>
              <a:t>비즈니스 </a:t>
            </a:r>
            <a:r>
              <a:rPr lang="ko-KR" altLang="en-US" sz="2800" dirty="0" err="1"/>
              <a:t>로직</a:t>
            </a:r>
            <a:r>
              <a:rPr lang="ko-KR" altLang="en-US" sz="2800" dirty="0"/>
              <a:t> 수행 전 동작</a:t>
            </a:r>
            <a:r>
              <a:rPr lang="en-US" altLang="ko-KR" sz="2800" dirty="0"/>
              <a:t>");</a:t>
            </a:r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}</a:t>
            </a:r>
          </a:p>
          <a:p>
            <a:endParaRPr lang="en-US" altLang="ko-KR" sz="2800" dirty="0"/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15" name="직사각형 14"/>
          <p:cNvSpPr/>
          <p:nvPr/>
        </p:nvSpPr>
        <p:spPr>
          <a:xfrm>
            <a:off x="985652" y="2410691"/>
            <a:ext cx="11055925" cy="118753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85652" y="3714997"/>
            <a:ext cx="11055925" cy="199703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십자형 16"/>
          <p:cNvSpPr/>
          <p:nvPr/>
        </p:nvSpPr>
        <p:spPr>
          <a:xfrm>
            <a:off x="5857995" y="3399950"/>
            <a:ext cx="486889" cy="532411"/>
          </a:xfrm>
          <a:prstGeom prst="plus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16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AOP(Aspect Oriented Programming)</a:t>
            </a:r>
          </a:p>
          <a:p>
            <a:endParaRPr lang="en-US" altLang="ko-KR" dirty="0"/>
          </a:p>
          <a:p>
            <a:pPr lvl="1"/>
            <a:r>
              <a:rPr lang="ko-KR" altLang="en-US" dirty="0" smtClean="0"/>
              <a:t>관심 </a:t>
            </a:r>
            <a:r>
              <a:rPr lang="ko-KR" altLang="en-US" dirty="0"/>
              <a:t>분리</a:t>
            </a:r>
            <a:r>
              <a:rPr lang="en-US" altLang="ko-KR" dirty="0"/>
              <a:t>(Separation of </a:t>
            </a:r>
            <a:r>
              <a:rPr lang="en-US" altLang="ko-KR" dirty="0" smtClean="0"/>
              <a:t>Concerns)</a:t>
            </a:r>
          </a:p>
          <a:p>
            <a:pPr lvl="1"/>
            <a:r>
              <a:rPr lang="ko-KR" altLang="en-US" dirty="0" smtClean="0"/>
              <a:t>횡단 </a:t>
            </a:r>
            <a:r>
              <a:rPr lang="ko-KR" altLang="en-US" dirty="0"/>
              <a:t>관심</a:t>
            </a:r>
            <a:r>
              <a:rPr lang="en-US" altLang="ko-KR" dirty="0"/>
              <a:t>(Crosscutting Concerns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핵심 </a:t>
            </a:r>
            <a:r>
              <a:rPr lang="ko-KR" altLang="en-US" dirty="0"/>
              <a:t>관심</a:t>
            </a:r>
            <a:r>
              <a:rPr lang="en-US" altLang="ko-KR" dirty="0"/>
              <a:t>(Core Concerns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193" y="2092439"/>
            <a:ext cx="6792385" cy="4640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6739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Before Advice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676894"/>
            <a:ext cx="943277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@Service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@Aspect</a:t>
            </a:r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BeforeAdvice</a:t>
            </a:r>
            <a:r>
              <a:rPr lang="en-US" altLang="ko-KR" sz="2400" dirty="0"/>
              <a:t> {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400" b="1" dirty="0">
                <a:solidFill>
                  <a:srgbClr val="7030A0"/>
                </a:solidFill>
              </a:rPr>
              <a:t>("execution(* com.springbook.biz..*</a:t>
            </a:r>
            <a:r>
              <a:rPr lang="en-US" altLang="ko-KR" sz="2400" b="1" dirty="0" err="1">
                <a:solidFill>
                  <a:srgbClr val="7030A0"/>
                </a:solidFill>
              </a:rPr>
              <a:t>Impl</a:t>
            </a:r>
            <a:r>
              <a:rPr lang="en-US" altLang="ko-KR" sz="2400" b="1" dirty="0">
                <a:solidFill>
                  <a:srgbClr val="7030A0"/>
                </a:solidFill>
              </a:rPr>
              <a:t>.*(..))")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allPointcut</a:t>
            </a:r>
            <a:r>
              <a:rPr lang="en-US" altLang="ko-KR" sz="2400" dirty="0" smtClean="0"/>
              <a:t>() {}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>
                <a:solidFill>
                  <a:srgbClr val="7030A0"/>
                </a:solidFill>
              </a:rPr>
              <a:t>Before("</a:t>
            </a:r>
            <a:r>
              <a:rPr lang="en-US" altLang="ko-KR" sz="2400" b="1" dirty="0" err="1">
                <a:solidFill>
                  <a:srgbClr val="7030A0"/>
                </a:solidFill>
              </a:rPr>
              <a:t>allPointcut</a:t>
            </a:r>
            <a:r>
              <a:rPr lang="en-US" altLang="ko-KR" sz="2400" b="1" dirty="0">
                <a:solidFill>
                  <a:srgbClr val="7030A0"/>
                </a:solidFill>
              </a:rPr>
              <a:t>()")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beforeLog</a:t>
            </a:r>
            <a:r>
              <a:rPr lang="en-US" altLang="ko-KR" sz="2400" dirty="0"/>
              <a:t>(</a:t>
            </a:r>
            <a:r>
              <a:rPr lang="en-US" altLang="ko-KR" sz="2400" dirty="0" err="1"/>
              <a:t>JoinPoint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jp</a:t>
            </a:r>
            <a:r>
              <a:rPr lang="en-US" altLang="ko-KR" sz="2400" dirty="0"/>
              <a:t>) {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String </a:t>
            </a:r>
            <a:r>
              <a:rPr lang="en-US" altLang="ko-KR" sz="2400" dirty="0"/>
              <a:t>method = </a:t>
            </a:r>
            <a:r>
              <a:rPr lang="en-US" altLang="ko-KR" sz="2400" dirty="0" err="1"/>
              <a:t>jp.getSignature</a:t>
            </a:r>
            <a:r>
              <a:rPr lang="en-US" altLang="ko-KR" sz="2400" dirty="0"/>
              <a:t>().</a:t>
            </a:r>
            <a:r>
              <a:rPr lang="en-US" altLang="ko-KR" sz="2400" dirty="0" err="1"/>
              <a:t>getName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Object</a:t>
            </a:r>
            <a:r>
              <a:rPr lang="en-US" altLang="ko-KR" sz="2400" dirty="0"/>
              <a:t>[] </a:t>
            </a:r>
            <a:r>
              <a:rPr lang="en-US" altLang="ko-KR" sz="2400" dirty="0" err="1"/>
              <a:t>args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jp.getArgs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/>
              <a:t>        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/>
              <a:t>("[</a:t>
            </a:r>
            <a:r>
              <a:rPr lang="ko-KR" altLang="en-US" sz="2400" dirty="0"/>
              <a:t>사전 처리</a:t>
            </a:r>
            <a:r>
              <a:rPr lang="en-US" altLang="ko-KR" sz="2400" dirty="0"/>
              <a:t>] " + method + </a:t>
            </a:r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            "()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</a:t>
            </a:r>
            <a:r>
              <a:rPr lang="en-US" altLang="ko-KR" sz="2400" dirty="0"/>
              <a:t>ARGS </a:t>
            </a:r>
            <a:r>
              <a:rPr lang="ko-KR" altLang="en-US" sz="2400" dirty="0"/>
              <a:t>정보 </a:t>
            </a:r>
            <a:r>
              <a:rPr lang="en-US" altLang="ko-KR" sz="2400" dirty="0"/>
              <a:t>: " + </a:t>
            </a:r>
            <a:r>
              <a:rPr lang="en-US" altLang="ko-KR" sz="2400" dirty="0" err="1"/>
              <a:t>args</a:t>
            </a:r>
            <a:r>
              <a:rPr lang="en-US" altLang="ko-KR" sz="2400" dirty="0"/>
              <a:t>[0].</a:t>
            </a:r>
            <a:r>
              <a:rPr lang="en-US" altLang="ko-KR" sz="2400" dirty="0" err="1"/>
              <a:t>toString</a:t>
            </a:r>
            <a:r>
              <a:rPr lang="en-US" altLang="ko-KR" sz="2400" dirty="0"/>
              <a:t>());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}</a:t>
            </a:r>
            <a:endParaRPr lang="en-US" altLang="ko-KR" sz="2400" dirty="0"/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834199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AfterReturning</a:t>
            </a:r>
            <a:r>
              <a:rPr lang="en-US" altLang="ko-KR" dirty="0" smtClean="0"/>
              <a:t> Advice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800479"/>
            <a:ext cx="1092356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@Service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@Aspect</a:t>
            </a:r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AfterReturningAdvice</a:t>
            </a:r>
            <a:r>
              <a:rPr lang="en-US" altLang="ko-KR" sz="2400" dirty="0"/>
              <a:t> {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400" b="1" dirty="0">
                <a:solidFill>
                  <a:srgbClr val="7030A0"/>
                </a:solidFill>
              </a:rPr>
              <a:t>("execution(* com.springbook.biz..*</a:t>
            </a:r>
            <a:r>
              <a:rPr lang="en-US" altLang="ko-KR" sz="2400" b="1" dirty="0" err="1">
                <a:solidFill>
                  <a:srgbClr val="7030A0"/>
                </a:solidFill>
              </a:rPr>
              <a:t>Impl.get</a:t>
            </a:r>
            <a:r>
              <a:rPr lang="en-US" altLang="ko-KR" sz="2400" b="1" dirty="0">
                <a:solidFill>
                  <a:srgbClr val="7030A0"/>
                </a:solidFill>
              </a:rPr>
              <a:t>*(..))")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getPointcut</a:t>
            </a:r>
            <a:r>
              <a:rPr lang="en-US" altLang="ko-KR" sz="2400" dirty="0" smtClean="0"/>
              <a:t>() {}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AfterReturning</a:t>
            </a:r>
            <a:r>
              <a:rPr lang="en-US" altLang="ko-KR" sz="2400" b="1" dirty="0">
                <a:solidFill>
                  <a:srgbClr val="7030A0"/>
                </a:solidFill>
              </a:rPr>
              <a:t>(</a:t>
            </a:r>
            <a:r>
              <a:rPr lang="en-US" altLang="ko-KR" sz="24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400" b="1" dirty="0">
                <a:solidFill>
                  <a:srgbClr val="7030A0"/>
                </a:solidFill>
              </a:rPr>
              <a:t>="</a:t>
            </a:r>
            <a:r>
              <a:rPr lang="en-US" altLang="ko-KR" sz="2400" b="1" dirty="0" err="1">
                <a:solidFill>
                  <a:srgbClr val="7030A0"/>
                </a:solidFill>
              </a:rPr>
              <a:t>getPointcut</a:t>
            </a:r>
            <a:r>
              <a:rPr lang="en-US" altLang="ko-KR" sz="2400" b="1" dirty="0">
                <a:solidFill>
                  <a:srgbClr val="7030A0"/>
                </a:solidFill>
              </a:rPr>
              <a:t>()", </a:t>
            </a:r>
            <a:r>
              <a:rPr lang="en-US" altLang="ko-KR" sz="2400" b="1" dirty="0">
                <a:solidFill>
                  <a:srgbClr val="FF0000"/>
                </a:solidFill>
              </a:rPr>
              <a:t>returning="</a:t>
            </a:r>
            <a:r>
              <a:rPr lang="en-US" altLang="ko-KR" sz="2400" b="1" dirty="0" err="1">
                <a:solidFill>
                  <a:srgbClr val="FF0000"/>
                </a:solidFill>
              </a:rPr>
              <a:t>returnObj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b="1" dirty="0">
                <a:solidFill>
                  <a:srgbClr val="7030A0"/>
                </a:solidFill>
              </a:rPr>
              <a:t>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afterLog</a:t>
            </a:r>
            <a:r>
              <a:rPr lang="en-US" altLang="ko-KR" sz="2400" dirty="0"/>
              <a:t>(</a:t>
            </a:r>
            <a:r>
              <a:rPr lang="en-US" altLang="ko-KR" sz="2400" dirty="0" err="1"/>
              <a:t>JoinPoint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jp</a:t>
            </a:r>
            <a:r>
              <a:rPr lang="en-US" altLang="ko-KR" sz="2400" dirty="0"/>
              <a:t>, Object </a:t>
            </a:r>
            <a:r>
              <a:rPr lang="en-US" altLang="ko-KR" sz="2400" b="1" dirty="0" err="1">
                <a:solidFill>
                  <a:srgbClr val="FF0000"/>
                </a:solidFill>
              </a:rPr>
              <a:t>returnObj</a:t>
            </a:r>
            <a:r>
              <a:rPr lang="en-US" altLang="ko-KR" sz="2400" dirty="0"/>
              <a:t>) {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String </a:t>
            </a:r>
            <a:r>
              <a:rPr lang="en-US" altLang="ko-KR" sz="2400" dirty="0"/>
              <a:t>method = </a:t>
            </a:r>
            <a:r>
              <a:rPr lang="en-US" altLang="ko-KR" sz="2400" dirty="0" err="1"/>
              <a:t>jp.getSignature</a:t>
            </a:r>
            <a:r>
              <a:rPr lang="en-US" altLang="ko-KR" sz="2400" dirty="0"/>
              <a:t>().</a:t>
            </a:r>
            <a:r>
              <a:rPr lang="en-US" altLang="ko-KR" sz="2400" dirty="0" err="1"/>
              <a:t>getName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 smtClean="0"/>
              <a:t>        </a:t>
            </a:r>
            <a:endParaRPr lang="en-US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/>
              <a:t>("[</a:t>
            </a:r>
            <a:r>
              <a:rPr lang="ko-KR" altLang="en-US" sz="2400" dirty="0"/>
              <a:t>사후 처리</a:t>
            </a:r>
            <a:r>
              <a:rPr lang="en-US" altLang="ko-KR" sz="2400" dirty="0"/>
              <a:t>] " + method + </a:t>
            </a:r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            "()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리턴값</a:t>
            </a:r>
            <a:r>
              <a:rPr lang="ko-KR" altLang="en-US" sz="2400" dirty="0"/>
              <a:t> </a:t>
            </a:r>
            <a:r>
              <a:rPr lang="en-US" altLang="ko-KR" sz="2400" dirty="0"/>
              <a:t>: " + </a:t>
            </a:r>
            <a:r>
              <a:rPr lang="en-US" altLang="ko-KR" sz="2400" dirty="0" err="1"/>
              <a:t>returnObj.toString</a:t>
            </a:r>
            <a:r>
              <a:rPr lang="en-US" altLang="ko-KR" sz="2400" dirty="0"/>
              <a:t>());</a:t>
            </a:r>
          </a:p>
          <a:p>
            <a:r>
              <a:rPr lang="en-US" altLang="ko-KR" sz="2400" dirty="0"/>
              <a:t>    }</a:t>
            </a:r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12549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AfterThrowing</a:t>
            </a:r>
            <a:r>
              <a:rPr lang="en-US" altLang="ko-KR" dirty="0" smtClean="0"/>
              <a:t> Advice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676894"/>
            <a:ext cx="1074012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@Service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@Aspect</a:t>
            </a:r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AfterThrowingAdvice</a:t>
            </a:r>
            <a:r>
              <a:rPr lang="en-US" altLang="ko-KR" sz="2400" dirty="0"/>
              <a:t> {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400" b="1" dirty="0">
                <a:solidFill>
                  <a:srgbClr val="7030A0"/>
                </a:solidFill>
              </a:rPr>
              <a:t>("execution(* com.springbook.biz..*</a:t>
            </a:r>
            <a:r>
              <a:rPr lang="en-US" altLang="ko-KR" sz="2400" b="1" dirty="0" err="1">
                <a:solidFill>
                  <a:srgbClr val="7030A0"/>
                </a:solidFill>
              </a:rPr>
              <a:t>Impl</a:t>
            </a:r>
            <a:r>
              <a:rPr lang="en-US" altLang="ko-KR" sz="2400" b="1" dirty="0">
                <a:solidFill>
                  <a:srgbClr val="7030A0"/>
                </a:solidFill>
              </a:rPr>
              <a:t>.*(..))")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allPointcut</a:t>
            </a:r>
            <a:r>
              <a:rPr lang="en-US" altLang="ko-KR" sz="2400" dirty="0" smtClean="0"/>
              <a:t>() {}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AfterThrowing</a:t>
            </a:r>
            <a:r>
              <a:rPr lang="en-US" altLang="ko-KR" sz="2400" b="1" dirty="0">
                <a:solidFill>
                  <a:srgbClr val="7030A0"/>
                </a:solidFill>
              </a:rPr>
              <a:t>(</a:t>
            </a:r>
            <a:r>
              <a:rPr lang="en-US" altLang="ko-KR" sz="24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400" b="1" dirty="0">
                <a:solidFill>
                  <a:srgbClr val="7030A0"/>
                </a:solidFill>
              </a:rPr>
              <a:t>="</a:t>
            </a:r>
            <a:r>
              <a:rPr lang="en-US" altLang="ko-KR" sz="2400" b="1" dirty="0" err="1">
                <a:solidFill>
                  <a:srgbClr val="7030A0"/>
                </a:solidFill>
              </a:rPr>
              <a:t>allPointcut</a:t>
            </a:r>
            <a:r>
              <a:rPr lang="en-US" altLang="ko-KR" sz="2400" b="1" dirty="0">
                <a:solidFill>
                  <a:srgbClr val="7030A0"/>
                </a:solidFill>
              </a:rPr>
              <a:t>()", </a:t>
            </a:r>
            <a:r>
              <a:rPr lang="en-US" altLang="ko-KR" sz="2400" b="1" dirty="0">
                <a:solidFill>
                  <a:srgbClr val="FF0000"/>
                </a:solidFill>
              </a:rPr>
              <a:t>throwing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="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exceptObj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"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)</a:t>
            </a:r>
          </a:p>
          <a:p>
            <a:r>
              <a:rPr lang="en-US" altLang="ko-KR" sz="2400" dirty="0" smtClean="0"/>
              <a:t>        public void </a:t>
            </a:r>
            <a:r>
              <a:rPr lang="en-US" altLang="ko-KR" sz="2400" dirty="0" err="1" smtClean="0"/>
              <a:t>exceptionLog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JoinPoint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jp</a:t>
            </a:r>
            <a:r>
              <a:rPr lang="en-US" altLang="ko-KR" sz="2400" dirty="0" smtClean="0"/>
              <a:t>, Exception 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exceptObj</a:t>
            </a:r>
            <a:r>
              <a:rPr lang="en-US" altLang="ko-KR" sz="2400" dirty="0" smtClean="0"/>
              <a:t>) {</a:t>
            </a:r>
          </a:p>
          <a:p>
            <a:r>
              <a:rPr lang="en-US" altLang="ko-KR" sz="2400" dirty="0" smtClean="0"/>
              <a:t>                String </a:t>
            </a:r>
            <a:r>
              <a:rPr lang="en-US" altLang="ko-KR" sz="2400" dirty="0"/>
              <a:t>method = </a:t>
            </a:r>
            <a:r>
              <a:rPr lang="en-US" altLang="ko-KR" sz="2400" dirty="0" err="1"/>
              <a:t>jp.getSignature</a:t>
            </a:r>
            <a:r>
              <a:rPr lang="en-US" altLang="ko-KR" sz="2400" dirty="0"/>
              <a:t>().</a:t>
            </a:r>
            <a:r>
              <a:rPr lang="en-US" altLang="ko-KR" sz="2400" dirty="0" err="1"/>
              <a:t>getName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 smtClean="0"/>
              <a:t>(method </a:t>
            </a:r>
            <a:r>
              <a:rPr lang="en-US" altLang="ko-KR" sz="2400" dirty="0"/>
              <a:t>+ "()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수행 중 예외 발생</a:t>
            </a:r>
            <a:r>
              <a:rPr lang="en-US" altLang="ko-KR" sz="2400" dirty="0"/>
              <a:t>!");</a:t>
            </a:r>
          </a:p>
          <a:p>
            <a:r>
              <a:rPr lang="en-US" altLang="ko-KR" sz="2400" dirty="0"/>
              <a:t>        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if(</a:t>
            </a:r>
            <a:r>
              <a:rPr lang="en-US" altLang="ko-KR" sz="2400" dirty="0" err="1" smtClean="0"/>
              <a:t>exceptObj</a:t>
            </a:r>
            <a:r>
              <a:rPr lang="en-US" altLang="ko-KR" sz="2400" dirty="0" smtClean="0"/>
              <a:t> </a:t>
            </a:r>
            <a:r>
              <a:rPr lang="en-US" altLang="ko-KR" sz="2400" dirty="0" err="1"/>
              <a:t>instanceof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IllegalArgumentException</a:t>
            </a:r>
            <a:r>
              <a:rPr lang="en-US" altLang="ko-KR" sz="2400" dirty="0"/>
              <a:t>) {</a:t>
            </a:r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            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/>
              <a:t>("</a:t>
            </a:r>
            <a:r>
              <a:rPr lang="ko-KR" altLang="en-US" sz="2400" dirty="0"/>
              <a:t>부적합한 값이 입력되었습니다</a:t>
            </a:r>
            <a:r>
              <a:rPr lang="en-US" altLang="ko-KR" sz="2400" dirty="0"/>
              <a:t>.");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} 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}</a:t>
            </a:r>
            <a:endParaRPr lang="en-US" altLang="ko-KR" sz="2400" dirty="0"/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3388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After Advice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676894"/>
            <a:ext cx="1141306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@Service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@Aspect</a:t>
            </a:r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AfterAdvice</a:t>
            </a:r>
            <a:r>
              <a:rPr lang="en-US" altLang="ko-KR" sz="2400" dirty="0"/>
              <a:t> {</a:t>
            </a:r>
          </a:p>
          <a:p>
            <a:r>
              <a:rPr lang="en-US" altLang="ko-KR" sz="2400" dirty="0"/>
              <a:t>   </a:t>
            </a:r>
            <a:r>
              <a:rPr lang="en-US" altLang="ko-KR" sz="2400" dirty="0" smtClean="0"/>
              <a:t>     </a:t>
            </a:r>
            <a:r>
              <a:rPr lang="en-US" altLang="ko-KR" sz="2400" b="1" dirty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400" b="1" dirty="0">
                <a:solidFill>
                  <a:srgbClr val="7030A0"/>
                </a:solidFill>
              </a:rPr>
              <a:t>("execution(* com.springbook.biz..*</a:t>
            </a:r>
            <a:r>
              <a:rPr lang="en-US" altLang="ko-KR" sz="2400" b="1" dirty="0" err="1">
                <a:solidFill>
                  <a:srgbClr val="7030A0"/>
                </a:solidFill>
              </a:rPr>
              <a:t>Impl</a:t>
            </a:r>
            <a:r>
              <a:rPr lang="en-US" altLang="ko-KR" sz="2400" b="1" dirty="0">
                <a:solidFill>
                  <a:srgbClr val="7030A0"/>
                </a:solidFill>
              </a:rPr>
              <a:t>.*(..))")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allPointcut</a:t>
            </a:r>
            <a:r>
              <a:rPr lang="en-US" altLang="ko-KR" sz="2400" dirty="0" smtClean="0"/>
              <a:t>() {}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>
                <a:solidFill>
                  <a:srgbClr val="7030A0"/>
                </a:solidFill>
              </a:rPr>
              <a:t>After("</a:t>
            </a:r>
            <a:r>
              <a:rPr lang="en-US" altLang="ko-KR" sz="2400" b="1" dirty="0" err="1">
                <a:solidFill>
                  <a:srgbClr val="7030A0"/>
                </a:solidFill>
              </a:rPr>
              <a:t>allPointcut</a:t>
            </a:r>
            <a:r>
              <a:rPr lang="en-US" altLang="ko-KR" sz="2400" b="1" dirty="0">
                <a:solidFill>
                  <a:srgbClr val="7030A0"/>
                </a:solidFill>
              </a:rPr>
              <a:t>()")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finallyLog</a:t>
            </a:r>
            <a:r>
              <a:rPr lang="en-US" altLang="ko-KR" sz="2400" dirty="0"/>
              <a:t>() {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/>
              <a:t>("[</a:t>
            </a:r>
            <a:r>
              <a:rPr lang="ko-KR" altLang="en-US" sz="2400" dirty="0"/>
              <a:t>사후 처리</a:t>
            </a:r>
            <a:r>
              <a:rPr lang="en-US" altLang="ko-KR" sz="2400" dirty="0"/>
              <a:t>] </a:t>
            </a:r>
            <a:r>
              <a:rPr lang="ko-KR" altLang="en-US" sz="2400" dirty="0"/>
              <a:t>비즈니스 </a:t>
            </a:r>
            <a:r>
              <a:rPr lang="ko-KR" altLang="en-US" sz="2400" dirty="0" err="1"/>
              <a:t>로직</a:t>
            </a:r>
            <a:r>
              <a:rPr lang="ko-KR" altLang="en-US" sz="2400" dirty="0"/>
              <a:t> 수행 후 무조건 동작</a:t>
            </a:r>
            <a:r>
              <a:rPr lang="en-US" altLang="ko-KR" sz="2400" dirty="0"/>
              <a:t>");</a:t>
            </a:r>
          </a:p>
          <a:p>
            <a:r>
              <a:rPr lang="en-US" altLang="ko-KR" sz="2400" dirty="0"/>
              <a:t>   </a:t>
            </a:r>
            <a:r>
              <a:rPr lang="en-US" altLang="ko-KR" sz="2400" dirty="0" smtClean="0"/>
              <a:t>     </a:t>
            </a:r>
            <a:r>
              <a:rPr lang="en-US" altLang="ko-KR" sz="2400" dirty="0"/>
              <a:t>}</a:t>
            </a:r>
          </a:p>
          <a:p>
            <a:r>
              <a:rPr lang="en-US" altLang="ko-KR" sz="2400" dirty="0"/>
              <a:t>}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635770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Around Advice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800479"/>
            <a:ext cx="118802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@Service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@Aspect</a:t>
            </a:r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AroundAdvice</a:t>
            </a:r>
            <a:r>
              <a:rPr lang="en-US" altLang="ko-KR" sz="2400" dirty="0"/>
              <a:t> {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400" b="1" dirty="0">
                <a:solidFill>
                  <a:srgbClr val="7030A0"/>
                </a:solidFill>
              </a:rPr>
              <a:t>("execution(* com.springbook.biz..*</a:t>
            </a:r>
            <a:r>
              <a:rPr lang="en-US" altLang="ko-KR" sz="2400" b="1" dirty="0" err="1">
                <a:solidFill>
                  <a:srgbClr val="7030A0"/>
                </a:solidFill>
              </a:rPr>
              <a:t>Impl</a:t>
            </a:r>
            <a:r>
              <a:rPr lang="en-US" altLang="ko-KR" sz="2400" b="1" dirty="0">
                <a:solidFill>
                  <a:srgbClr val="7030A0"/>
                </a:solidFill>
              </a:rPr>
              <a:t>.*(..))")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allPointcut</a:t>
            </a:r>
            <a:r>
              <a:rPr lang="en-US" altLang="ko-KR" sz="2400" dirty="0"/>
              <a:t>(){}</a:t>
            </a:r>
          </a:p>
          <a:p>
            <a:r>
              <a:rPr lang="en-US" altLang="ko-KR" sz="2400" dirty="0"/>
              <a:t>    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>
                <a:solidFill>
                  <a:srgbClr val="7030A0"/>
                </a:solidFill>
              </a:rPr>
              <a:t>Around("</a:t>
            </a:r>
            <a:r>
              <a:rPr lang="en-US" altLang="ko-KR" sz="2400" b="1" dirty="0" err="1">
                <a:solidFill>
                  <a:srgbClr val="7030A0"/>
                </a:solidFill>
              </a:rPr>
              <a:t>allPointcut</a:t>
            </a:r>
            <a:r>
              <a:rPr lang="en-US" altLang="ko-KR" sz="2400" b="1" dirty="0">
                <a:solidFill>
                  <a:srgbClr val="7030A0"/>
                </a:solidFill>
              </a:rPr>
              <a:t>()")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Object </a:t>
            </a:r>
            <a:r>
              <a:rPr lang="en-US" altLang="ko-KR" sz="2400" dirty="0" err="1"/>
              <a:t>aroundLog</a:t>
            </a:r>
            <a:r>
              <a:rPr lang="en-US" altLang="ko-KR" sz="2400" dirty="0"/>
              <a:t>(</a:t>
            </a:r>
            <a:r>
              <a:rPr lang="en-US" altLang="ko-KR" sz="2400" dirty="0" err="1"/>
              <a:t>ProceedingJoinPoint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pjp</a:t>
            </a:r>
            <a:r>
              <a:rPr lang="en-US" altLang="ko-KR" sz="2400" dirty="0"/>
              <a:t>) throws </a:t>
            </a:r>
            <a:r>
              <a:rPr lang="en-US" altLang="ko-KR" sz="2400" dirty="0" err="1" smtClean="0"/>
              <a:t>Throwable</a:t>
            </a:r>
            <a:r>
              <a:rPr lang="en-US" altLang="ko-KR" sz="2400" dirty="0" smtClean="0"/>
              <a:t> {</a:t>
            </a:r>
            <a:endParaRPr lang="en-US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String </a:t>
            </a:r>
            <a:r>
              <a:rPr lang="en-US" altLang="ko-KR" sz="2400" dirty="0"/>
              <a:t>method = </a:t>
            </a:r>
            <a:r>
              <a:rPr lang="en-US" altLang="ko-KR" sz="2400" dirty="0" err="1"/>
              <a:t>pjp.getSignature</a:t>
            </a:r>
            <a:r>
              <a:rPr lang="en-US" altLang="ko-KR" sz="2400" dirty="0"/>
              <a:t>().</a:t>
            </a:r>
            <a:r>
              <a:rPr lang="en-US" altLang="ko-KR" sz="2400" dirty="0" err="1"/>
              <a:t>getName</a:t>
            </a:r>
            <a:r>
              <a:rPr lang="en-US" altLang="ko-KR" sz="2400" dirty="0" smtClean="0"/>
              <a:t>();        </a:t>
            </a:r>
            <a:endParaRPr lang="en-US" altLang="ko-KR" sz="2400" dirty="0"/>
          </a:p>
          <a:p>
            <a:r>
              <a:rPr lang="en-US" altLang="ko-KR" sz="2400" dirty="0" smtClean="0"/>
              <a:t>                        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 smtClean="0"/>
              <a:t>(method </a:t>
            </a:r>
            <a:r>
              <a:rPr lang="en-US" altLang="ko-KR" sz="2400" dirty="0"/>
              <a:t>+ "()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수행에 걸린 시간 </a:t>
            </a:r>
            <a:r>
              <a:rPr lang="en-US" altLang="ko-KR" sz="2400" dirty="0"/>
              <a:t>: " </a:t>
            </a:r>
          </a:p>
          <a:p>
            <a:r>
              <a:rPr lang="en-US" altLang="ko-KR" sz="2400" dirty="0"/>
              <a:t>                </a:t>
            </a:r>
            <a:r>
              <a:rPr lang="en-US" altLang="ko-KR" sz="2400" dirty="0" smtClean="0"/>
              <a:t>        + </a:t>
            </a:r>
            <a:r>
              <a:rPr lang="en-US" altLang="ko-KR" sz="2400" dirty="0" err="1"/>
              <a:t>stopWatch.getTotalTimeMillis</a:t>
            </a:r>
            <a:r>
              <a:rPr lang="en-US" altLang="ko-KR" sz="2400" dirty="0"/>
              <a:t>() + "(</a:t>
            </a:r>
            <a:r>
              <a:rPr lang="en-US" altLang="ko-KR" sz="2400" dirty="0" err="1"/>
              <a:t>ms</a:t>
            </a:r>
            <a:r>
              <a:rPr lang="en-US" altLang="ko-KR" sz="2400" dirty="0"/>
              <a:t>)</a:t>
            </a:r>
            <a:r>
              <a:rPr lang="ko-KR" altLang="en-US" sz="2400" dirty="0"/>
              <a:t>초</a:t>
            </a:r>
            <a:r>
              <a:rPr lang="en-US" altLang="ko-KR" sz="2400" dirty="0"/>
              <a:t>");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return </a:t>
            </a:r>
            <a:r>
              <a:rPr lang="en-US" altLang="ko-KR" sz="2400" dirty="0" err="1"/>
              <a:t>obj</a:t>
            </a:r>
            <a:r>
              <a:rPr lang="en-US" altLang="ko-KR" sz="2400" dirty="0"/>
              <a:t>;</a:t>
            </a:r>
          </a:p>
          <a:p>
            <a:r>
              <a:rPr lang="en-US" altLang="ko-KR" sz="2400" dirty="0"/>
              <a:t>   </a:t>
            </a:r>
            <a:r>
              <a:rPr lang="en-US" altLang="ko-KR" sz="2400" dirty="0" smtClean="0"/>
              <a:t>     </a:t>
            </a:r>
            <a:r>
              <a:rPr lang="en-US" altLang="ko-KR" sz="2400" dirty="0"/>
              <a:t>}</a:t>
            </a:r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00132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외부 </a:t>
            </a:r>
            <a:r>
              <a:rPr lang="en-US" altLang="ko-KR" dirty="0" err="1"/>
              <a:t>Pointcut</a:t>
            </a:r>
            <a:r>
              <a:rPr lang="en-US" altLang="ko-KR" dirty="0"/>
              <a:t> </a:t>
            </a:r>
            <a:r>
              <a:rPr lang="ko-KR" altLang="en-US" dirty="0"/>
              <a:t>참조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1304" y="760022"/>
            <a:ext cx="11880273" cy="2677656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7030A0"/>
                </a:solidFill>
              </a:rPr>
              <a:t>@Aspect</a:t>
            </a:r>
          </a:p>
          <a:p>
            <a:r>
              <a:rPr lang="en-US" altLang="ko-KR" sz="2400" dirty="0"/>
              <a:t>public class </a:t>
            </a:r>
            <a:r>
              <a:rPr lang="en-US" altLang="ko-KR" sz="2400" b="1" dirty="0" err="1"/>
              <a:t>PointcutCommon</a:t>
            </a:r>
            <a:r>
              <a:rPr lang="en-US" altLang="ko-KR" sz="2400" dirty="0"/>
              <a:t> {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400" b="1" dirty="0">
                <a:solidFill>
                  <a:srgbClr val="7030A0"/>
                </a:solidFill>
              </a:rPr>
              <a:t>("execution(* com.springbook.biz..*</a:t>
            </a:r>
            <a:r>
              <a:rPr lang="en-US" altLang="ko-KR" sz="2400" b="1" dirty="0" err="1">
                <a:solidFill>
                  <a:srgbClr val="7030A0"/>
                </a:solidFill>
              </a:rPr>
              <a:t>Impl</a:t>
            </a:r>
            <a:r>
              <a:rPr lang="en-US" altLang="ko-KR" sz="2400" b="1" dirty="0">
                <a:solidFill>
                  <a:srgbClr val="7030A0"/>
                </a:solidFill>
              </a:rPr>
              <a:t>.*(..))")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b="1" dirty="0" err="1">
                <a:solidFill>
                  <a:srgbClr val="FF0000"/>
                </a:solidFill>
              </a:rPr>
              <a:t>allPointcut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() </a:t>
            </a:r>
            <a:r>
              <a:rPr lang="en-US" altLang="ko-KR" sz="2400" dirty="0" smtClean="0"/>
              <a:t>{}    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400" b="1" dirty="0">
                <a:solidFill>
                  <a:srgbClr val="7030A0"/>
                </a:solidFill>
              </a:rPr>
              <a:t>("execution(* com.springbook.biz..*</a:t>
            </a:r>
            <a:r>
              <a:rPr lang="en-US" altLang="ko-KR" sz="2400" b="1" dirty="0" err="1">
                <a:solidFill>
                  <a:srgbClr val="7030A0"/>
                </a:solidFill>
              </a:rPr>
              <a:t>Impl.get</a:t>
            </a:r>
            <a:r>
              <a:rPr lang="en-US" altLang="ko-KR" sz="2400" b="1" dirty="0">
                <a:solidFill>
                  <a:srgbClr val="7030A0"/>
                </a:solidFill>
              </a:rPr>
              <a:t>*(..))")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b="1" dirty="0" err="1">
                <a:solidFill>
                  <a:srgbClr val="FF0000"/>
                </a:solidFill>
              </a:rPr>
              <a:t>getPointcut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() </a:t>
            </a:r>
            <a:r>
              <a:rPr lang="en-US" altLang="ko-KR" sz="2400" dirty="0" smtClean="0"/>
              <a:t>{}</a:t>
            </a:r>
            <a:endParaRPr lang="en-US" altLang="ko-KR" sz="2400" dirty="0"/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3686321"/>
            <a:ext cx="11880272" cy="3046988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@Service</a:t>
            </a:r>
          </a:p>
          <a:p>
            <a:r>
              <a:rPr lang="en-US" altLang="ko-KR" sz="2400" dirty="0"/>
              <a:t>@Aspect</a:t>
            </a:r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BeforeAdvice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{    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>
                <a:solidFill>
                  <a:srgbClr val="7030A0"/>
                </a:solidFill>
              </a:rPr>
              <a:t>Before(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b="1" dirty="0" err="1">
                <a:solidFill>
                  <a:srgbClr val="FF0000"/>
                </a:solidFill>
              </a:rPr>
              <a:t>PointcutCommon.allPointcut</a:t>
            </a:r>
            <a:r>
              <a:rPr lang="en-US" altLang="ko-KR" sz="2400" b="1" dirty="0">
                <a:solidFill>
                  <a:srgbClr val="FF0000"/>
                </a:solidFill>
              </a:rPr>
              <a:t>()"</a:t>
            </a:r>
            <a:r>
              <a:rPr lang="en-US" altLang="ko-KR" sz="2400" b="1" dirty="0">
                <a:solidFill>
                  <a:srgbClr val="7030A0"/>
                </a:solidFill>
              </a:rPr>
              <a:t>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beforeLog</a:t>
            </a:r>
            <a:r>
              <a:rPr lang="en-US" altLang="ko-KR" sz="2400" dirty="0"/>
              <a:t>(</a:t>
            </a:r>
            <a:r>
              <a:rPr lang="en-US" altLang="ko-KR" sz="2400" dirty="0" err="1"/>
              <a:t>JoinPoint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jp</a:t>
            </a:r>
            <a:r>
              <a:rPr lang="en-US" altLang="ko-KR" sz="2400" dirty="0"/>
              <a:t>) {</a:t>
            </a:r>
          </a:p>
          <a:p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}</a:t>
            </a:r>
            <a:endParaRPr lang="en-US" altLang="ko-KR" sz="2400" dirty="0"/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  <p:cxnSp>
        <p:nvCxnSpPr>
          <p:cNvPr id="9" name="구부러진 연결선 8"/>
          <p:cNvCxnSpPr/>
          <p:nvPr/>
        </p:nvCxnSpPr>
        <p:spPr>
          <a:xfrm rot="16200000" flipV="1">
            <a:off x="3521035" y="2297875"/>
            <a:ext cx="2612571" cy="2529445"/>
          </a:xfrm>
          <a:prstGeom prst="curvedConnector3">
            <a:avLst/>
          </a:prstGeom>
          <a:ln w="28575">
            <a:solidFill>
              <a:srgbClr val="0070C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2488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Spring DAO</a:t>
            </a:r>
          </a:p>
        </p:txBody>
      </p:sp>
    </p:spTree>
    <p:extLst>
      <p:ext uri="{BB962C8B-B14F-4D97-AF65-F5344CB8AC3E}">
        <p14:creationId xmlns:p14="http://schemas.microsoft.com/office/powerpoint/2010/main" val="15358243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JDBC </a:t>
            </a:r>
            <a:r>
              <a:rPr lang="ko-KR" altLang="en-US" dirty="0" smtClean="0"/>
              <a:t>프로그램의 문제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1. </a:t>
            </a:r>
            <a:r>
              <a:rPr lang="ko-KR" altLang="en-US" dirty="0"/>
              <a:t>정</a:t>
            </a:r>
            <a:r>
              <a:rPr lang="ko-KR" altLang="en-US" dirty="0" smtClean="0"/>
              <a:t>해진 순서대로 프로그램을 구현해야 한다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2.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연동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동일한 </a:t>
            </a:r>
            <a:r>
              <a:rPr lang="ko-KR" altLang="en-US" dirty="0" err="1" smtClean="0"/>
              <a:t>로직이</a:t>
            </a:r>
            <a:r>
              <a:rPr lang="ko-KR" altLang="en-US" dirty="0" smtClean="0"/>
              <a:t> 반복적으로 등장한다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3. </a:t>
            </a:r>
            <a:r>
              <a:rPr lang="ko-KR" altLang="en-US" dirty="0" smtClean="0"/>
              <a:t>많은 코드로 인해 실수할 가능성이 높다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4. </a:t>
            </a:r>
            <a:r>
              <a:rPr lang="ko-KR" altLang="en-US" dirty="0" smtClean="0"/>
              <a:t>결과적으로 유지보수가 어렵다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85856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Spring JDBC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pic>
        <p:nvPicPr>
          <p:cNvPr id="1026" name="Picture 2" descr="Spring JDBC 구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970" y="707819"/>
            <a:ext cx="7710942" cy="602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87634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DataSource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1231366"/>
            <a:ext cx="1155874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&lt;!-- </a:t>
            </a:r>
            <a:r>
              <a:rPr lang="en-US" altLang="ko-KR" sz="2800" dirty="0" err="1"/>
              <a:t>DataSource</a:t>
            </a:r>
            <a:r>
              <a:rPr lang="en-US" altLang="ko-KR" sz="2800" dirty="0"/>
              <a:t> </a:t>
            </a:r>
            <a:r>
              <a:rPr lang="ar-SA" altLang="ko-KR" sz="2800" dirty="0"/>
              <a:t>설정</a:t>
            </a:r>
            <a:r>
              <a:rPr lang="en-US" altLang="ko-KR" sz="2800" dirty="0"/>
              <a:t> --&gt;</a:t>
            </a:r>
            <a:endParaRPr lang="ko-KR" altLang="ko-KR" sz="2800" dirty="0"/>
          </a:p>
          <a:p>
            <a:r>
              <a:rPr lang="en-US" altLang="ko-KR" sz="2800" dirty="0"/>
              <a:t>&lt;bean id="</a:t>
            </a:r>
            <a:r>
              <a:rPr lang="en-US" altLang="ko-KR" sz="2800" dirty="0" err="1"/>
              <a:t>dataSource</a:t>
            </a:r>
            <a:r>
              <a:rPr lang="en-US" altLang="ko-KR" sz="2800" dirty="0"/>
              <a:t>" </a:t>
            </a:r>
            <a:endParaRPr lang="en-US" altLang="ko-KR" sz="2800" dirty="0" smtClean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        class</a:t>
            </a:r>
            <a:r>
              <a:rPr lang="en-US" altLang="ko-KR" sz="2800" dirty="0"/>
              <a:t>=</a:t>
            </a:r>
            <a:r>
              <a:rPr lang="en-US" altLang="ko-KR" sz="2800" b="1" dirty="0">
                <a:solidFill>
                  <a:srgbClr val="7030A0"/>
                </a:solidFill>
              </a:rPr>
              <a:t>"</a:t>
            </a:r>
            <a:r>
              <a:rPr lang="en-US" altLang="ko-KR" sz="2800" b="1" dirty="0" err="1">
                <a:solidFill>
                  <a:srgbClr val="7030A0"/>
                </a:solidFill>
              </a:rPr>
              <a:t>org.apache.commons.dbcp.BasicDataSource</a:t>
            </a:r>
            <a:r>
              <a:rPr lang="en-US" altLang="ko-KR" sz="2800" b="1" dirty="0">
                <a:solidFill>
                  <a:srgbClr val="7030A0"/>
                </a:solidFill>
              </a:rPr>
              <a:t>"</a:t>
            </a:r>
            <a:endParaRPr lang="ko-KR" altLang="ko-KR" sz="2800" b="1" dirty="0">
              <a:solidFill>
                <a:srgbClr val="7030A0"/>
              </a:solidFill>
            </a:endParaRPr>
          </a:p>
          <a:p>
            <a:r>
              <a:rPr lang="en-US" altLang="ko-KR" sz="2800" dirty="0"/>
              <a:t>         </a:t>
            </a:r>
            <a:r>
              <a:rPr lang="en-US" altLang="ko-KR" sz="2800" dirty="0" smtClean="0"/>
              <a:t>destroy-method</a:t>
            </a:r>
            <a:r>
              <a:rPr lang="en-US" altLang="ko-KR" sz="2800" dirty="0"/>
              <a:t>="close"&gt;</a:t>
            </a:r>
            <a:endParaRPr lang="ko-KR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&lt;</a:t>
            </a:r>
            <a:r>
              <a:rPr lang="en-US" altLang="ko-KR" sz="2800" dirty="0"/>
              <a:t>property name=</a:t>
            </a:r>
            <a:r>
              <a:rPr lang="en-US" altLang="ko-KR" sz="2800" b="1" dirty="0">
                <a:solidFill>
                  <a:srgbClr val="7030A0"/>
                </a:solidFill>
              </a:rPr>
              <a:t>"</a:t>
            </a:r>
            <a:r>
              <a:rPr lang="en-US" altLang="ko-KR" sz="2800" b="1" dirty="0" err="1">
                <a:solidFill>
                  <a:srgbClr val="7030A0"/>
                </a:solidFill>
              </a:rPr>
              <a:t>driverClassName</a:t>
            </a:r>
            <a:r>
              <a:rPr lang="en-US" altLang="ko-KR" sz="2800" b="1" dirty="0">
                <a:solidFill>
                  <a:srgbClr val="7030A0"/>
                </a:solidFill>
              </a:rPr>
              <a:t>"</a:t>
            </a:r>
            <a:r>
              <a:rPr lang="en-US" altLang="ko-KR" sz="2800" dirty="0"/>
              <a:t> value="org.h2.Driver" /&gt;</a:t>
            </a:r>
            <a:endParaRPr lang="ko-KR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&lt;</a:t>
            </a:r>
            <a:r>
              <a:rPr lang="en-US" altLang="ko-KR" sz="2800" dirty="0"/>
              <a:t>property name=</a:t>
            </a:r>
            <a:r>
              <a:rPr lang="en-US" altLang="ko-KR" sz="2800" b="1" dirty="0">
                <a:solidFill>
                  <a:srgbClr val="7030A0"/>
                </a:solidFill>
              </a:rPr>
              <a:t>"</a:t>
            </a:r>
            <a:r>
              <a:rPr lang="en-US" altLang="ko-KR" sz="2800" b="1" dirty="0" err="1">
                <a:solidFill>
                  <a:srgbClr val="7030A0"/>
                </a:solidFill>
              </a:rPr>
              <a:t>url</a:t>
            </a:r>
            <a:r>
              <a:rPr lang="en-US" altLang="ko-KR" sz="2800" b="1" dirty="0">
                <a:solidFill>
                  <a:srgbClr val="7030A0"/>
                </a:solidFill>
              </a:rPr>
              <a:t>"</a:t>
            </a:r>
            <a:r>
              <a:rPr lang="en-US" altLang="ko-KR" sz="2800" dirty="0"/>
              <a:t> value="jdbc:h2:tcp://localhost/~/test" /&gt;</a:t>
            </a:r>
            <a:endParaRPr lang="ko-KR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&lt;</a:t>
            </a:r>
            <a:r>
              <a:rPr lang="en-US" altLang="ko-KR" sz="2800" dirty="0"/>
              <a:t>property name=</a:t>
            </a:r>
            <a:r>
              <a:rPr lang="en-US" altLang="ko-KR" sz="2800" b="1" dirty="0">
                <a:solidFill>
                  <a:srgbClr val="7030A0"/>
                </a:solidFill>
              </a:rPr>
              <a:t>"username"</a:t>
            </a:r>
            <a:r>
              <a:rPr lang="en-US" altLang="ko-KR" sz="2800" dirty="0"/>
              <a:t> value="</a:t>
            </a:r>
            <a:r>
              <a:rPr lang="en-US" altLang="ko-KR" sz="2800" dirty="0" err="1"/>
              <a:t>sa</a:t>
            </a:r>
            <a:r>
              <a:rPr lang="en-US" altLang="ko-KR" sz="2800" dirty="0"/>
              <a:t>" /&gt;</a:t>
            </a:r>
            <a:endParaRPr lang="ko-KR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&lt;</a:t>
            </a:r>
            <a:r>
              <a:rPr lang="en-US" altLang="ko-KR" sz="2800" dirty="0"/>
              <a:t>property name=</a:t>
            </a:r>
            <a:r>
              <a:rPr lang="en-US" altLang="ko-KR" sz="2800" b="1" dirty="0">
                <a:solidFill>
                  <a:srgbClr val="7030A0"/>
                </a:solidFill>
              </a:rPr>
              <a:t>"password"</a:t>
            </a:r>
            <a:r>
              <a:rPr lang="en-US" altLang="ko-KR" sz="2800" dirty="0"/>
              <a:t> value="" /&gt;</a:t>
            </a:r>
            <a:endParaRPr lang="ko-KR" altLang="ko-KR" sz="2800" dirty="0"/>
          </a:p>
          <a:p>
            <a:r>
              <a:rPr lang="en-US" altLang="ko-KR" sz="2800" dirty="0"/>
              <a:t>&lt;/bean&gt;</a:t>
            </a:r>
            <a:endParaRPr lang="ko-KR" altLang="ko-KR" sz="2800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3657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핵심 관심</a:t>
            </a:r>
            <a:r>
              <a:rPr lang="en-US" altLang="ko-KR" dirty="0"/>
              <a:t>(Core Concerns</a:t>
            </a:r>
            <a:r>
              <a:rPr lang="en-US" altLang="ko-KR" dirty="0" smtClean="0"/>
              <a:t>) </a:t>
            </a:r>
            <a:r>
              <a:rPr lang="ko-KR" altLang="en-US" dirty="0"/>
              <a:t>과 횡단 관심</a:t>
            </a:r>
            <a:r>
              <a:rPr lang="en-US" altLang="ko-KR" dirty="0"/>
              <a:t>(Crosscutting Concerns)</a:t>
            </a:r>
            <a:endParaRPr lang="ko-KR" altLang="en-US" dirty="0"/>
          </a:p>
        </p:txBody>
      </p:sp>
      <p:pic>
        <p:nvPicPr>
          <p:cNvPr id="2050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91" y="1441678"/>
            <a:ext cx="10578100" cy="5149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7510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DataSource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348348" y="5070472"/>
            <a:ext cx="569323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jdbc.driver</a:t>
            </a:r>
            <a:r>
              <a:rPr lang="en-US" altLang="ko-KR" sz="2400" dirty="0"/>
              <a:t>=org.h2.Driver</a:t>
            </a:r>
            <a:endParaRPr lang="ko-KR" altLang="ko-KR" sz="2400" dirty="0"/>
          </a:p>
          <a:p>
            <a:r>
              <a:rPr lang="en-US" altLang="ko-KR" sz="2400" dirty="0"/>
              <a:t>jdbc.url=jdbc:h2:tcp://localhost/~/test</a:t>
            </a:r>
            <a:endParaRPr lang="ko-KR" altLang="ko-KR" sz="2400" dirty="0"/>
          </a:p>
          <a:p>
            <a:r>
              <a:rPr lang="en-US" altLang="ko-KR" sz="2400" dirty="0" err="1"/>
              <a:t>jdbc.username</a:t>
            </a:r>
            <a:r>
              <a:rPr lang="en-US" altLang="ko-KR" sz="2400" dirty="0"/>
              <a:t>=</a:t>
            </a:r>
            <a:r>
              <a:rPr lang="en-US" altLang="ko-KR" sz="2400" dirty="0" err="1"/>
              <a:t>sa</a:t>
            </a:r>
            <a:endParaRPr lang="ko-KR" altLang="ko-KR" sz="2400" dirty="0"/>
          </a:p>
          <a:p>
            <a:r>
              <a:rPr lang="en-US" altLang="ko-KR" sz="2400" dirty="0" err="1"/>
              <a:t>jdbc.password</a:t>
            </a:r>
            <a:r>
              <a:rPr lang="en-US" altLang="ko-KR" sz="2400" dirty="0" smtClean="0"/>
              <a:t>=</a:t>
            </a:r>
            <a:endParaRPr lang="ko-KR" altLang="ko-K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848072"/>
            <a:ext cx="118802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&lt;!-- </a:t>
            </a:r>
            <a:r>
              <a:rPr lang="en-US" altLang="ko-KR" sz="2400" dirty="0" err="1"/>
              <a:t>DataSource</a:t>
            </a:r>
            <a:r>
              <a:rPr lang="en-US" altLang="ko-KR" sz="2400" dirty="0"/>
              <a:t> </a:t>
            </a:r>
            <a:r>
              <a:rPr lang="ar-SA" altLang="ko-KR" sz="2400" dirty="0"/>
              <a:t>설정</a:t>
            </a:r>
            <a:r>
              <a:rPr lang="en-US" altLang="ko-KR" sz="2400" dirty="0"/>
              <a:t> --&gt;</a:t>
            </a:r>
            <a:endParaRPr lang="ko-KR" altLang="ko-KR" sz="2400" dirty="0"/>
          </a:p>
          <a:p>
            <a:r>
              <a:rPr lang="en-US" altLang="ko-KR" sz="2400" b="1" dirty="0">
                <a:solidFill>
                  <a:srgbClr val="7030A0"/>
                </a:solidFill>
              </a:rPr>
              <a:t>&lt;</a:t>
            </a:r>
            <a:r>
              <a:rPr lang="en-US" altLang="ko-KR" sz="2400" b="1" dirty="0" err="1">
                <a:solidFill>
                  <a:srgbClr val="7030A0"/>
                </a:solidFill>
              </a:rPr>
              <a:t>context:property-placeholder</a:t>
            </a:r>
            <a:r>
              <a:rPr lang="en-US" altLang="ko-KR" sz="2400" b="1" dirty="0">
                <a:solidFill>
                  <a:srgbClr val="7030A0"/>
                </a:solidFill>
              </a:rPr>
              <a:t> location="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classpath:database.properties</a:t>
            </a:r>
            <a:r>
              <a:rPr lang="en-US" altLang="ko-KR" sz="2400" b="1" dirty="0">
                <a:solidFill>
                  <a:srgbClr val="7030A0"/>
                </a:solidFill>
              </a:rPr>
              <a:t>" /&gt;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r>
              <a:rPr lang="en-US" altLang="ko-KR" sz="2400" dirty="0"/>
              <a:t>&lt;bean id="</a:t>
            </a:r>
            <a:r>
              <a:rPr lang="en-US" altLang="ko-KR" sz="2400" dirty="0" err="1"/>
              <a:t>dataSource</a:t>
            </a:r>
            <a:r>
              <a:rPr lang="en-US" altLang="ko-KR" sz="2400" dirty="0"/>
              <a:t>" class="</a:t>
            </a:r>
            <a:r>
              <a:rPr lang="en-US" altLang="ko-KR" sz="2400" dirty="0" err="1"/>
              <a:t>org.apache.commons.dbcp.BasicDataSource</a:t>
            </a:r>
            <a:r>
              <a:rPr lang="en-US" altLang="ko-KR" sz="2400" dirty="0"/>
              <a:t>" </a:t>
            </a:r>
            <a:endParaRPr lang="ko-KR" altLang="ko-KR" sz="2400" dirty="0"/>
          </a:p>
          <a:p>
            <a:r>
              <a:rPr lang="en-US" altLang="ko-KR" sz="2400" dirty="0"/>
              <a:t>                      destroy-method="close"&gt;</a:t>
            </a:r>
            <a:endParaRPr lang="ko-KR" altLang="ko-KR" sz="2400" dirty="0"/>
          </a:p>
          <a:p>
            <a:r>
              <a:rPr lang="en-US" altLang="ko-KR" sz="2400" dirty="0"/>
              <a:t>    &lt;property name="</a:t>
            </a:r>
            <a:r>
              <a:rPr lang="en-US" altLang="ko-KR" sz="2400" dirty="0" err="1"/>
              <a:t>driverClassName</a:t>
            </a:r>
            <a:r>
              <a:rPr lang="en-US" altLang="ko-KR" sz="2400" dirty="0"/>
              <a:t>" value=</a:t>
            </a:r>
            <a:r>
              <a:rPr lang="en-US" altLang="ko-KR" sz="2400" b="1" dirty="0">
                <a:solidFill>
                  <a:srgbClr val="7030A0"/>
                </a:solidFill>
              </a:rPr>
              <a:t>"${</a:t>
            </a:r>
            <a:r>
              <a:rPr lang="en-US" altLang="ko-KR" sz="2400" b="1" dirty="0" err="1">
                <a:solidFill>
                  <a:srgbClr val="7030A0"/>
                </a:solidFill>
              </a:rPr>
              <a:t>jdbc.driver</a:t>
            </a:r>
            <a:r>
              <a:rPr lang="en-US" altLang="ko-KR" sz="2400" b="1" dirty="0">
                <a:solidFill>
                  <a:srgbClr val="7030A0"/>
                </a:solidFill>
              </a:rPr>
              <a:t>}"</a:t>
            </a:r>
            <a:r>
              <a:rPr lang="en-US" altLang="ko-KR" sz="2400" dirty="0"/>
              <a:t>/&gt;    </a:t>
            </a:r>
            <a:endParaRPr lang="ko-KR" altLang="ko-KR" sz="2400" dirty="0"/>
          </a:p>
          <a:p>
            <a:r>
              <a:rPr lang="en-US" altLang="ko-KR" sz="2400" dirty="0"/>
              <a:t>    &lt;property name="</a:t>
            </a:r>
            <a:r>
              <a:rPr lang="en-US" altLang="ko-KR" sz="2400" dirty="0" err="1"/>
              <a:t>url</a:t>
            </a:r>
            <a:r>
              <a:rPr lang="en-US" altLang="ko-KR" sz="2400" dirty="0"/>
              <a:t>" </a:t>
            </a:r>
            <a:r>
              <a:rPr lang="en-US" altLang="ko-KR" sz="2400" dirty="0" smtClean="0"/>
              <a:t>                  value</a:t>
            </a:r>
            <a:r>
              <a:rPr lang="en-US" altLang="ko-KR" sz="2400" dirty="0"/>
              <a:t>=</a:t>
            </a:r>
            <a:r>
              <a:rPr lang="en-US" altLang="ko-KR" sz="2400" b="1" dirty="0">
                <a:solidFill>
                  <a:srgbClr val="7030A0"/>
                </a:solidFill>
              </a:rPr>
              <a:t>"${jdbc.url}"</a:t>
            </a:r>
            <a:r>
              <a:rPr lang="en-US" altLang="ko-KR" sz="2400" dirty="0"/>
              <a:t>/&gt; </a:t>
            </a:r>
            <a:endParaRPr lang="ko-KR" altLang="ko-KR" sz="2400" dirty="0"/>
          </a:p>
          <a:p>
            <a:r>
              <a:rPr lang="en-US" altLang="ko-KR" sz="2400" dirty="0"/>
              <a:t>    &lt;property name="username" </a:t>
            </a:r>
            <a:r>
              <a:rPr lang="en-US" altLang="ko-KR" sz="2400" dirty="0" smtClean="0"/>
              <a:t>         value</a:t>
            </a:r>
            <a:r>
              <a:rPr lang="en-US" altLang="ko-KR" sz="2400" dirty="0"/>
              <a:t>=</a:t>
            </a:r>
            <a:r>
              <a:rPr lang="en-US" altLang="ko-KR" sz="2400" b="1" dirty="0">
                <a:solidFill>
                  <a:srgbClr val="7030A0"/>
                </a:solidFill>
              </a:rPr>
              <a:t>"${</a:t>
            </a:r>
            <a:r>
              <a:rPr lang="en-US" altLang="ko-KR" sz="2400" b="1" dirty="0" err="1">
                <a:solidFill>
                  <a:srgbClr val="7030A0"/>
                </a:solidFill>
              </a:rPr>
              <a:t>jdbc.username</a:t>
            </a:r>
            <a:r>
              <a:rPr lang="en-US" altLang="ko-KR" sz="2400" b="1" dirty="0">
                <a:solidFill>
                  <a:srgbClr val="7030A0"/>
                </a:solidFill>
              </a:rPr>
              <a:t>}"</a:t>
            </a:r>
            <a:r>
              <a:rPr lang="en-US" altLang="ko-KR" sz="2400" dirty="0"/>
              <a:t>/&gt; </a:t>
            </a:r>
            <a:endParaRPr lang="ko-KR" altLang="ko-KR" sz="2400" dirty="0"/>
          </a:p>
          <a:p>
            <a:r>
              <a:rPr lang="en-US" altLang="ko-KR" sz="2400" dirty="0"/>
              <a:t>    &lt;property name="password" </a:t>
            </a:r>
            <a:r>
              <a:rPr lang="en-US" altLang="ko-KR" sz="2400" dirty="0" smtClean="0"/>
              <a:t>         value</a:t>
            </a:r>
            <a:r>
              <a:rPr lang="en-US" altLang="ko-KR" sz="2400" dirty="0"/>
              <a:t>=</a:t>
            </a:r>
            <a:r>
              <a:rPr lang="en-US" altLang="ko-KR" sz="2400" b="1" dirty="0">
                <a:solidFill>
                  <a:srgbClr val="7030A0"/>
                </a:solidFill>
              </a:rPr>
              <a:t>"${</a:t>
            </a:r>
            <a:r>
              <a:rPr lang="en-US" altLang="ko-KR" sz="2400" b="1" dirty="0" err="1">
                <a:solidFill>
                  <a:srgbClr val="7030A0"/>
                </a:solidFill>
              </a:rPr>
              <a:t>jdbc.password</a:t>
            </a:r>
            <a:r>
              <a:rPr lang="en-US" altLang="ko-KR" sz="2400" b="1" dirty="0">
                <a:solidFill>
                  <a:srgbClr val="7030A0"/>
                </a:solidFill>
              </a:rPr>
              <a:t>}"</a:t>
            </a:r>
            <a:r>
              <a:rPr lang="en-US" altLang="ko-KR" sz="2400" dirty="0"/>
              <a:t>/&gt;   </a:t>
            </a:r>
            <a:endParaRPr lang="ko-KR" altLang="ko-KR" sz="2400" dirty="0"/>
          </a:p>
          <a:p>
            <a:r>
              <a:rPr lang="en-US" altLang="ko-KR" sz="2400" dirty="0"/>
              <a:t>&lt;/bean</a:t>
            </a:r>
            <a:r>
              <a:rPr lang="en-US" altLang="ko-KR" sz="2400" dirty="0" smtClean="0"/>
              <a:t>&gt;</a:t>
            </a:r>
            <a:endParaRPr lang="ko-KR" altLang="ko-K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348348" y="4547252"/>
            <a:ext cx="569323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</a:rPr>
              <a:t>database.properties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564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JdbcTemplate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07197"/>
              </p:ext>
            </p:extLst>
          </p:nvPr>
        </p:nvGraphicFramePr>
        <p:xfrm>
          <a:off x="161304" y="1719559"/>
          <a:ext cx="11880274" cy="34248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8775">
                  <a:extLst>
                    <a:ext uri="{9D8B030D-6E8A-4147-A177-3AD203B41FA5}">
                      <a16:colId xmlns:a16="http://schemas.microsoft.com/office/drawing/2014/main" val="1083814587"/>
                    </a:ext>
                  </a:extLst>
                </a:gridCol>
                <a:gridCol w="9191499">
                  <a:extLst>
                    <a:ext uri="{9D8B030D-6E8A-4147-A177-3AD203B41FA5}">
                      <a16:colId xmlns:a16="http://schemas.microsoft.com/office/drawing/2014/main" val="3188642307"/>
                    </a:ext>
                  </a:extLst>
                </a:gridCol>
              </a:tblGrid>
              <a:tr h="6849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메소드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명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58846"/>
                  </a:ext>
                </a:extLst>
              </a:tr>
              <a:tr h="684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update()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INSERT, UPDATE, DELETE</a:t>
                      </a:r>
                      <a:r>
                        <a:rPr lang="en-US" altLang="ko-KR" sz="2400" baseline="0" dirty="0" smtClean="0"/>
                        <a:t> </a:t>
                      </a:r>
                      <a:r>
                        <a:rPr lang="ko-KR" altLang="en-US" sz="2400" baseline="0" dirty="0" smtClean="0"/>
                        <a:t>명령어를 처리한다</a:t>
                      </a:r>
                      <a:r>
                        <a:rPr lang="en-US" altLang="ko-KR" sz="2400" baseline="0" dirty="0" smtClean="0"/>
                        <a:t>.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9790251"/>
                  </a:ext>
                </a:extLst>
              </a:tr>
              <a:tr h="684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queryForInt</a:t>
                      </a:r>
                      <a:r>
                        <a:rPr lang="en-US" altLang="ko-KR" sz="2400" dirty="0" smtClean="0"/>
                        <a:t>()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정수 하나를 검색하여 </a:t>
                      </a:r>
                      <a:r>
                        <a:rPr lang="ko-KR" altLang="en-US" sz="2400" dirty="0" err="1" smtClean="0"/>
                        <a:t>리턴한다</a:t>
                      </a:r>
                      <a:r>
                        <a:rPr lang="en-US" altLang="ko-KR" sz="2400" dirty="0" smtClean="0"/>
                        <a:t>.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8292754"/>
                  </a:ext>
                </a:extLst>
              </a:tr>
              <a:tr h="684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queryForObject</a:t>
                      </a:r>
                      <a:r>
                        <a:rPr lang="en-US" altLang="ko-KR" sz="2400" dirty="0" smtClean="0"/>
                        <a:t>()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검색 결과를 객체</a:t>
                      </a:r>
                      <a:r>
                        <a:rPr lang="en-US" altLang="ko-KR" sz="2400" dirty="0" smtClean="0"/>
                        <a:t>(Value</a:t>
                      </a:r>
                      <a:r>
                        <a:rPr lang="en-US" altLang="ko-KR" sz="2400" baseline="0" dirty="0" smtClean="0"/>
                        <a:t> Object</a:t>
                      </a:r>
                      <a:r>
                        <a:rPr lang="en-US" altLang="ko-KR" sz="2400" dirty="0" smtClean="0"/>
                        <a:t>)</a:t>
                      </a:r>
                      <a:r>
                        <a:rPr lang="ko-KR" altLang="en-US" sz="2400" dirty="0" smtClean="0"/>
                        <a:t> 하나에 매핑하여 </a:t>
                      </a:r>
                      <a:r>
                        <a:rPr lang="ko-KR" altLang="en-US" sz="2400" dirty="0" err="1" smtClean="0"/>
                        <a:t>리턴한다</a:t>
                      </a:r>
                      <a:r>
                        <a:rPr lang="en-US" altLang="ko-KR" sz="2400" dirty="0" smtClean="0"/>
                        <a:t>.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2802095"/>
                  </a:ext>
                </a:extLst>
              </a:tr>
              <a:tr h="684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query()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검색 결과 여러 개를 </a:t>
                      </a:r>
                      <a:r>
                        <a:rPr lang="en-US" altLang="ko-KR" sz="2400" dirty="0" err="1" smtClean="0"/>
                        <a:t>java.util.List</a:t>
                      </a:r>
                      <a:r>
                        <a:rPr lang="ko-KR" altLang="en-US" sz="2400" dirty="0" smtClean="0"/>
                        <a:t>에 저장하여 </a:t>
                      </a:r>
                      <a:r>
                        <a:rPr lang="ko-KR" altLang="en-US" sz="2400" dirty="0" err="1" smtClean="0"/>
                        <a:t>리턴한다</a:t>
                      </a:r>
                      <a:r>
                        <a:rPr lang="en-US" altLang="ko-KR" sz="2400" dirty="0" smtClean="0"/>
                        <a:t>. 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7274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3269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DAO </a:t>
            </a:r>
            <a:r>
              <a:rPr lang="ko-KR" altLang="en-US" sz="8800" dirty="0" smtClean="0"/>
              <a:t>클래스 구현</a:t>
            </a:r>
            <a:endParaRPr lang="en-US" altLang="ko-KR" sz="8800" dirty="0" smtClean="0"/>
          </a:p>
        </p:txBody>
      </p:sp>
    </p:spTree>
    <p:extLst>
      <p:ext uri="{BB962C8B-B14F-4D97-AF65-F5344CB8AC3E}">
        <p14:creationId xmlns:p14="http://schemas.microsoft.com/office/powerpoint/2010/main" val="29037152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83128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DAO </a:t>
            </a:r>
            <a:r>
              <a:rPr lang="ko-KR" altLang="en-US" dirty="0" smtClean="0"/>
              <a:t>클래스 구현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855024"/>
            <a:ext cx="11880273" cy="1200329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/>
              <a:t>bean </a:t>
            </a:r>
            <a:r>
              <a:rPr lang="en-US" altLang="ko-KR" sz="2400" dirty="0" smtClean="0"/>
              <a:t>class</a:t>
            </a:r>
            <a:r>
              <a:rPr lang="en-US" altLang="ko-KR" sz="2400" dirty="0"/>
              <a:t>=</a:t>
            </a:r>
            <a:r>
              <a:rPr lang="en-US" altLang="ko-KR" sz="2400" b="1" dirty="0">
                <a:solidFill>
                  <a:srgbClr val="7030A0"/>
                </a:solidFill>
              </a:rPr>
              <a:t>"</a:t>
            </a:r>
            <a:r>
              <a:rPr lang="en-US" altLang="ko-KR" sz="2400" b="1" dirty="0" err="1">
                <a:solidFill>
                  <a:srgbClr val="7030A0"/>
                </a:solidFill>
              </a:rPr>
              <a:t>org.springframework.jdbc.core.JdbcTemplate</a:t>
            </a:r>
            <a:r>
              <a:rPr lang="en-US" altLang="ko-KR" sz="2400" b="1" dirty="0">
                <a:solidFill>
                  <a:srgbClr val="7030A0"/>
                </a:solidFill>
              </a:rPr>
              <a:t>"</a:t>
            </a:r>
            <a:r>
              <a:rPr lang="en-US" altLang="ko-KR" sz="2400" dirty="0"/>
              <a:t>&gt;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&lt;</a:t>
            </a:r>
            <a:r>
              <a:rPr lang="en-US" altLang="ko-KR" sz="2400" dirty="0"/>
              <a:t>property name="</a:t>
            </a:r>
            <a:r>
              <a:rPr lang="en-US" altLang="ko-KR" sz="2400" dirty="0" err="1"/>
              <a:t>dataSource</a:t>
            </a:r>
            <a:r>
              <a:rPr lang="en-US" altLang="ko-KR" sz="2400" dirty="0"/>
              <a:t>" ref="</a:t>
            </a:r>
            <a:r>
              <a:rPr lang="en-US" altLang="ko-KR" sz="2400" dirty="0" err="1"/>
              <a:t>dataSource</a:t>
            </a:r>
            <a:r>
              <a:rPr lang="en-US" altLang="ko-KR" sz="2400" dirty="0"/>
              <a:t>"/&gt;</a:t>
            </a:r>
            <a:endParaRPr lang="ko-KR" altLang="ko-KR" sz="2400" dirty="0"/>
          </a:p>
          <a:p>
            <a:r>
              <a:rPr lang="en-US" altLang="ko-KR" sz="2400" dirty="0"/>
              <a:t>&lt;/bean</a:t>
            </a:r>
            <a:r>
              <a:rPr lang="en-US" altLang="ko-KR" sz="2400" dirty="0" smtClean="0"/>
              <a:t>&gt;</a:t>
            </a:r>
            <a:endParaRPr lang="ko-KR" altLang="ko-K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2214563"/>
            <a:ext cx="11885498" cy="4524315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@Repository</a:t>
            </a:r>
            <a:endParaRPr lang="ko-KR" altLang="ko-KR" sz="2400" dirty="0"/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BoardDAOSpring</a:t>
            </a:r>
            <a:r>
              <a:rPr lang="en-US" altLang="ko-KR" sz="2400" dirty="0"/>
              <a:t> {</a:t>
            </a:r>
            <a:endParaRPr lang="ko-KR" altLang="ko-KR" sz="2400" dirty="0"/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@</a:t>
            </a:r>
            <a:r>
              <a:rPr lang="en-US" altLang="ko-KR" sz="2400" b="1" dirty="0" err="1">
                <a:solidFill>
                  <a:srgbClr val="7030A0"/>
                </a:solidFill>
              </a:rPr>
              <a:t>Autowired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private </a:t>
            </a:r>
            <a:r>
              <a:rPr lang="en-US" altLang="ko-KR" sz="2400" b="1" dirty="0" err="1">
                <a:solidFill>
                  <a:srgbClr val="7030A0"/>
                </a:solidFill>
              </a:rPr>
              <a:t>JdbcTemplate</a:t>
            </a:r>
            <a:r>
              <a:rPr lang="en-US" altLang="ko-KR" sz="2400" b="1" dirty="0">
                <a:solidFill>
                  <a:srgbClr val="7030A0"/>
                </a:solidFill>
              </a:rPr>
              <a:t>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spring;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</a:t>
            </a:r>
            <a:endParaRPr lang="ko-KR" altLang="ko-KR" sz="2400" dirty="0"/>
          </a:p>
          <a:p>
            <a:r>
              <a:rPr lang="en-US" altLang="ko-KR" sz="2400" dirty="0" smtClean="0"/>
              <a:t>        // </a:t>
            </a:r>
            <a:r>
              <a:rPr lang="ar-SA" altLang="ko-KR" sz="2400" dirty="0"/>
              <a:t>글 상세 조회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 err="1"/>
              <a:t>BoardVO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getBoard</a:t>
            </a:r>
            <a:r>
              <a:rPr lang="en-US" altLang="ko-KR" sz="2400" dirty="0"/>
              <a:t>(</a:t>
            </a:r>
            <a:r>
              <a:rPr lang="en-US" altLang="ko-KR" sz="2400" dirty="0" err="1"/>
              <a:t>BoardVO</a:t>
            </a:r>
            <a:r>
              <a:rPr lang="en-US" altLang="ko-KR" sz="2400" dirty="0"/>
              <a:t> </a:t>
            </a:r>
            <a:r>
              <a:rPr lang="en-US" altLang="ko-KR" sz="2400" dirty="0" err="1"/>
              <a:t>vo</a:t>
            </a:r>
            <a:r>
              <a:rPr lang="en-US" altLang="ko-KR" sz="2400" dirty="0"/>
              <a:t>){</a:t>
            </a:r>
            <a:endParaRPr lang="ko-KR" altLang="ko-KR" sz="2400" dirty="0"/>
          </a:p>
          <a:p>
            <a:r>
              <a:rPr lang="en-US" altLang="ko-KR" sz="2400" dirty="0" smtClean="0"/>
              <a:t>                Object</a:t>
            </a:r>
            <a:r>
              <a:rPr lang="en-US" altLang="ko-KR" sz="2400" dirty="0"/>
              <a:t>[] </a:t>
            </a:r>
            <a:r>
              <a:rPr lang="en-US" altLang="ko-KR" sz="2400" dirty="0" err="1"/>
              <a:t>args</a:t>
            </a:r>
            <a:r>
              <a:rPr lang="en-US" altLang="ko-KR" sz="2400" dirty="0"/>
              <a:t> = {</a:t>
            </a:r>
            <a:r>
              <a:rPr lang="en-US" altLang="ko-KR" sz="2400" dirty="0" err="1"/>
              <a:t>vo.getSeq</a:t>
            </a:r>
            <a:r>
              <a:rPr lang="en-US" altLang="ko-KR" sz="2400" dirty="0"/>
              <a:t>()};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return </a:t>
            </a:r>
            <a:r>
              <a:rPr lang="en-US" altLang="ko-KR" sz="2400" dirty="0" err="1" smtClean="0"/>
              <a:t>spring.queryForObject</a:t>
            </a:r>
            <a:r>
              <a:rPr lang="en-US" altLang="ko-KR" sz="2400" dirty="0" smtClean="0"/>
              <a:t>(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              "</a:t>
            </a:r>
            <a:r>
              <a:rPr lang="en-US" altLang="ko-KR" sz="2400" dirty="0"/>
              <a:t>select * from board where </a:t>
            </a:r>
            <a:r>
              <a:rPr lang="en-US" altLang="ko-KR" sz="2400" dirty="0" err="1"/>
              <a:t>seq</a:t>
            </a:r>
            <a:r>
              <a:rPr lang="en-US" altLang="ko-KR" sz="2400" dirty="0"/>
              <a:t>=?"</a:t>
            </a:r>
            <a:r>
              <a:rPr lang="en-US" altLang="ko-KR" sz="2400" dirty="0" smtClean="0"/>
              <a:t>, </a:t>
            </a:r>
            <a:r>
              <a:rPr lang="en-US" altLang="ko-KR" sz="2400" dirty="0" err="1"/>
              <a:t>args</a:t>
            </a:r>
            <a:r>
              <a:rPr lang="en-US" altLang="ko-KR" sz="2400" dirty="0"/>
              <a:t>, new </a:t>
            </a:r>
            <a:r>
              <a:rPr lang="en-US" altLang="ko-KR" sz="2400" dirty="0" err="1"/>
              <a:t>BoardRowMapper</a:t>
            </a:r>
            <a:r>
              <a:rPr lang="en-US" altLang="ko-KR" sz="2400" dirty="0"/>
              <a:t>());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}</a:t>
            </a:r>
            <a:endParaRPr lang="ko-KR" altLang="ko-KR" sz="2400" dirty="0"/>
          </a:p>
          <a:p>
            <a:r>
              <a:rPr lang="en-US" altLang="ko-KR" sz="2400" dirty="0" smtClean="0"/>
              <a:t>}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0459162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Transaction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(1) : </a:t>
            </a:r>
            <a:r>
              <a:rPr lang="ko-KR" altLang="en-US" dirty="0" smtClean="0"/>
              <a:t>네임스페이스 추가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1539143"/>
            <a:ext cx="118802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&lt;beans </a:t>
            </a:r>
            <a:r>
              <a:rPr lang="en-US" altLang="ko-KR" sz="2400" dirty="0" err="1"/>
              <a:t>xmlns</a:t>
            </a:r>
            <a:r>
              <a:rPr lang="en-US" altLang="ko-KR" sz="2400" dirty="0"/>
              <a:t>="http://www.springframework.org/schema/beans"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err="1"/>
              <a:t>xmlns:xsi</a:t>
            </a:r>
            <a:r>
              <a:rPr lang="en-US" altLang="ko-KR" sz="2400" dirty="0"/>
              <a:t>="http://www.w3.org/2001/XMLSchema-instance"</a:t>
            </a:r>
          </a:p>
          <a:p>
            <a:r>
              <a:rPr lang="en-US" altLang="ko-KR" sz="2400" dirty="0" smtClean="0"/>
              <a:t>    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xmlns:tx</a:t>
            </a:r>
            <a:r>
              <a:rPr lang="en-US" altLang="ko-KR" sz="2400" b="1" dirty="0">
                <a:solidFill>
                  <a:srgbClr val="7030A0"/>
                </a:solidFill>
              </a:rPr>
              <a:t>="http://www.springframework.org/schema/tx"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err="1" smtClean="0"/>
              <a:t>xsi:schemaLocation</a:t>
            </a:r>
            <a:r>
              <a:rPr lang="en-US" altLang="ko-KR" sz="2400" dirty="0"/>
              <a:t>="http://www.springframework.org/schema/beans </a:t>
            </a:r>
          </a:p>
          <a:p>
            <a:r>
              <a:rPr lang="en-US" altLang="ko-KR" sz="2400" dirty="0"/>
              <a:t>                   </a:t>
            </a:r>
            <a:r>
              <a:rPr lang="en-US" altLang="ko-KR" sz="2400" dirty="0" smtClean="0"/>
              <a:t>  </a:t>
            </a:r>
            <a:r>
              <a:rPr lang="en-US" altLang="ko-KR" sz="2400" dirty="0"/>
              <a:t>http://www.springframework.org/schema/beans/spring-beans.xsd </a:t>
            </a:r>
          </a:p>
          <a:p>
            <a:r>
              <a:rPr lang="en-US" altLang="ko-KR" sz="2400" dirty="0" smtClean="0"/>
              <a:t>                 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http</a:t>
            </a:r>
            <a:r>
              <a:rPr lang="en-US" altLang="ko-KR" sz="2400" b="1" dirty="0">
                <a:solidFill>
                  <a:srgbClr val="7030A0"/>
                </a:solidFill>
              </a:rPr>
              <a:t>://www.springframework.org/schema/tx 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      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</a:t>
            </a:r>
            <a:r>
              <a:rPr lang="en-US" altLang="ko-KR" sz="2400" b="1" dirty="0">
                <a:solidFill>
                  <a:srgbClr val="7030A0"/>
                </a:solidFill>
              </a:rPr>
              <a:t>http://www.springframework.org/schema/tx/spring-tx-4.2.xsd</a:t>
            </a:r>
            <a:r>
              <a:rPr lang="en-US" altLang="ko-KR" sz="2400" dirty="0"/>
              <a:t>"&gt;</a:t>
            </a:r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&lt;/</a:t>
            </a:r>
            <a:r>
              <a:rPr lang="en-US" altLang="ko-KR" sz="2400" dirty="0"/>
              <a:t>beans&gt;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49804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Transaction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(2) : </a:t>
            </a:r>
            <a:r>
              <a:rPr lang="en-US" altLang="ko-KR" dirty="0" err="1" smtClean="0"/>
              <a:t>TransactionManager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800479"/>
            <a:ext cx="118802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&lt;bean id=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b="1" dirty="0" err="1">
                <a:solidFill>
                  <a:srgbClr val="FF0000"/>
                </a:solidFill>
              </a:rPr>
              <a:t>dataSource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dirty="0"/>
              <a:t> class="</a:t>
            </a:r>
            <a:r>
              <a:rPr lang="en-US" altLang="ko-KR" sz="2400" dirty="0" err="1"/>
              <a:t>org.apache.commons.dbcp.BasicDataSource</a:t>
            </a:r>
            <a:r>
              <a:rPr lang="en-US" altLang="ko-KR" sz="2400" dirty="0"/>
              <a:t>" </a:t>
            </a:r>
          </a:p>
          <a:p>
            <a:r>
              <a:rPr lang="en-US" altLang="ko-KR" sz="2400" dirty="0"/>
              <a:t>                      destroy-method="close"&gt;</a:t>
            </a:r>
          </a:p>
          <a:p>
            <a:r>
              <a:rPr lang="en-US" altLang="ko-KR" sz="2400" dirty="0"/>
              <a:t>    &lt;property name="</a:t>
            </a:r>
            <a:r>
              <a:rPr lang="en-US" altLang="ko-KR" sz="2400" dirty="0" err="1"/>
              <a:t>driverClassName</a:t>
            </a:r>
            <a:r>
              <a:rPr lang="en-US" altLang="ko-KR" sz="2400" dirty="0"/>
              <a:t>" value="org.h2.Driver" /&gt;</a:t>
            </a:r>
          </a:p>
          <a:p>
            <a:r>
              <a:rPr lang="en-US" altLang="ko-KR" sz="2400" dirty="0"/>
              <a:t>    &lt;property name="</a:t>
            </a:r>
            <a:r>
              <a:rPr lang="en-US" altLang="ko-KR" sz="2400" dirty="0" err="1"/>
              <a:t>url</a:t>
            </a:r>
            <a:r>
              <a:rPr lang="en-US" altLang="ko-KR" sz="2400" dirty="0"/>
              <a:t>" value="jdbc:h2:tcp://localhost/~/test" /&gt;</a:t>
            </a:r>
          </a:p>
          <a:p>
            <a:r>
              <a:rPr lang="en-US" altLang="ko-KR" sz="2400" dirty="0"/>
              <a:t>    &lt;property name="username" value="</a:t>
            </a:r>
            <a:r>
              <a:rPr lang="en-US" altLang="ko-KR" sz="2400" dirty="0" err="1"/>
              <a:t>sa</a:t>
            </a:r>
            <a:r>
              <a:rPr lang="en-US" altLang="ko-KR" sz="2400" dirty="0"/>
              <a:t>" /&gt;</a:t>
            </a:r>
          </a:p>
          <a:p>
            <a:r>
              <a:rPr lang="en-US" altLang="ko-KR" sz="2400" dirty="0"/>
              <a:t>    &lt;property name="password" value="" /&gt;</a:t>
            </a:r>
          </a:p>
          <a:p>
            <a:r>
              <a:rPr lang="en-US" altLang="ko-KR" sz="2400" dirty="0"/>
              <a:t>&lt;/bean&gt;</a:t>
            </a:r>
          </a:p>
          <a:p>
            <a:endParaRPr lang="en-US" altLang="ko-KR" sz="2400" dirty="0"/>
          </a:p>
          <a:p>
            <a:r>
              <a:rPr lang="en-US" altLang="ko-KR" sz="2400" dirty="0"/>
              <a:t>&lt;!-- Transaction </a:t>
            </a:r>
            <a:r>
              <a:rPr lang="ko-KR" altLang="en-US" sz="2400" dirty="0"/>
              <a:t>설정 </a:t>
            </a:r>
            <a:r>
              <a:rPr lang="en-US" altLang="ko-KR" sz="2400" dirty="0"/>
              <a:t>--&gt;</a:t>
            </a:r>
          </a:p>
          <a:p>
            <a:r>
              <a:rPr lang="en-US" altLang="ko-KR" sz="2400" dirty="0"/>
              <a:t>&lt;bean id="</a:t>
            </a:r>
            <a:r>
              <a:rPr lang="en-US" altLang="ko-KR" sz="2400" dirty="0" err="1"/>
              <a:t>txManager</a:t>
            </a:r>
            <a:r>
              <a:rPr lang="en-US" altLang="ko-KR" sz="2400" dirty="0"/>
              <a:t>" 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class=</a:t>
            </a:r>
            <a:r>
              <a:rPr lang="en-US" altLang="ko-KR" sz="2400" b="1" dirty="0">
                <a:solidFill>
                  <a:srgbClr val="7030A0"/>
                </a:solidFill>
              </a:rPr>
              <a:t>"org.springframework.jdbc.datasource.DataSourceTransactionManager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"</a:t>
            </a:r>
            <a:r>
              <a:rPr lang="en-US" altLang="ko-KR" sz="2400" dirty="0" smtClean="0"/>
              <a:t>&gt;</a:t>
            </a:r>
          </a:p>
          <a:p>
            <a:r>
              <a:rPr lang="en-US" altLang="ko-KR" sz="2400" dirty="0" smtClean="0"/>
              <a:t>    &lt;property name="</a:t>
            </a:r>
            <a:r>
              <a:rPr lang="en-US" altLang="ko-KR" sz="2400" dirty="0" err="1" smtClean="0"/>
              <a:t>dataSource</a:t>
            </a:r>
            <a:r>
              <a:rPr lang="en-US" altLang="ko-KR" sz="2400" dirty="0" smtClean="0"/>
              <a:t>" ref=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"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dataSource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"</a:t>
            </a:r>
            <a:r>
              <a:rPr lang="en-US" altLang="ko-KR" sz="2400" dirty="0" smtClean="0"/>
              <a:t>&gt;&lt;/property&gt;</a:t>
            </a:r>
          </a:p>
          <a:p>
            <a:r>
              <a:rPr lang="en-US" altLang="ko-KR" sz="2400" dirty="0" smtClean="0"/>
              <a:t>&lt;/</a:t>
            </a:r>
            <a:r>
              <a:rPr lang="en-US" altLang="ko-KR" sz="2400" dirty="0"/>
              <a:t>bean&gt;</a:t>
            </a:r>
          </a:p>
          <a:p>
            <a:endParaRPr lang="ko-KR" altLang="en-US" sz="2400" dirty="0"/>
          </a:p>
        </p:txBody>
      </p:sp>
      <p:cxnSp>
        <p:nvCxnSpPr>
          <p:cNvPr id="4" name="구부러진 연결선 3"/>
          <p:cNvCxnSpPr/>
          <p:nvPr/>
        </p:nvCxnSpPr>
        <p:spPr>
          <a:xfrm rot="16200000" flipV="1">
            <a:off x="2594759" y="1359725"/>
            <a:ext cx="4073236" cy="3681350"/>
          </a:xfrm>
          <a:prstGeom prst="curvedConnector3">
            <a:avLst/>
          </a:prstGeom>
          <a:ln w="28575">
            <a:solidFill>
              <a:srgbClr val="0070C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2213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Transaction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(3) : Transaction Advice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1354477"/>
            <a:ext cx="118802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&lt;bean id=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b="1" dirty="0" err="1">
                <a:solidFill>
                  <a:srgbClr val="FF0000"/>
                </a:solidFill>
              </a:rPr>
              <a:t>txManager</a:t>
            </a:r>
            <a:r>
              <a:rPr lang="en-US" altLang="ko-KR" sz="2400" b="1" dirty="0">
                <a:solidFill>
                  <a:srgbClr val="FF0000"/>
                </a:solidFill>
              </a:rPr>
              <a:t>" </a:t>
            </a:r>
          </a:p>
          <a:p>
            <a:r>
              <a:rPr lang="en-US" altLang="ko-KR" sz="2400" dirty="0"/>
              <a:t>      class="org.springframework.jdbc.datasource.DataSourceTransactionManager"&gt;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&lt;</a:t>
            </a:r>
            <a:r>
              <a:rPr lang="en-US" altLang="ko-KR" sz="2400" dirty="0"/>
              <a:t>property name="</a:t>
            </a:r>
            <a:r>
              <a:rPr lang="en-US" altLang="ko-KR" sz="2400" dirty="0" err="1"/>
              <a:t>dataSource</a:t>
            </a:r>
            <a:r>
              <a:rPr lang="en-US" altLang="ko-KR" sz="2400" dirty="0"/>
              <a:t>" ref="</a:t>
            </a:r>
            <a:r>
              <a:rPr lang="en-US" altLang="ko-KR" sz="2400" dirty="0" err="1"/>
              <a:t>dataSource</a:t>
            </a:r>
            <a:r>
              <a:rPr lang="en-US" altLang="ko-KR" sz="2400" dirty="0"/>
              <a:t>"&gt;&lt;/property&gt;</a:t>
            </a:r>
          </a:p>
          <a:p>
            <a:r>
              <a:rPr lang="en-US" altLang="ko-KR" sz="2400" dirty="0"/>
              <a:t>&lt;/bean&gt;</a:t>
            </a:r>
          </a:p>
          <a:p>
            <a:endParaRPr lang="en-US" altLang="ko-KR" sz="2400" dirty="0"/>
          </a:p>
          <a:p>
            <a:r>
              <a:rPr lang="en-US" altLang="ko-KR" sz="2400" b="1" dirty="0">
                <a:solidFill>
                  <a:srgbClr val="7030A0"/>
                </a:solidFill>
              </a:rPr>
              <a:t>&lt;</a:t>
            </a:r>
            <a:r>
              <a:rPr lang="en-US" altLang="ko-KR" sz="2400" b="1" dirty="0" err="1">
                <a:solidFill>
                  <a:srgbClr val="7030A0"/>
                </a:solidFill>
              </a:rPr>
              <a:t>tx:advice</a:t>
            </a:r>
            <a:r>
              <a:rPr lang="en-US" altLang="ko-KR" sz="2400" b="1" dirty="0">
                <a:solidFill>
                  <a:srgbClr val="7030A0"/>
                </a:solidFill>
              </a:rPr>
              <a:t> id="</a:t>
            </a:r>
            <a:r>
              <a:rPr lang="en-US" altLang="ko-KR" sz="2400" b="1" dirty="0" err="1">
                <a:solidFill>
                  <a:srgbClr val="7030A0"/>
                </a:solidFill>
              </a:rPr>
              <a:t>txAdvice</a:t>
            </a:r>
            <a:r>
              <a:rPr lang="en-US" altLang="ko-KR" sz="2400" b="1" dirty="0">
                <a:solidFill>
                  <a:srgbClr val="7030A0"/>
                </a:solidFill>
              </a:rPr>
              <a:t>" transaction-manager=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b="1" dirty="0" err="1">
                <a:solidFill>
                  <a:srgbClr val="FF0000"/>
                </a:solidFill>
              </a:rPr>
              <a:t>txManager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dirty="0"/>
              <a:t>&gt;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&lt;</a:t>
            </a:r>
            <a:r>
              <a:rPr lang="en-US" altLang="ko-KR" sz="2400" b="1" dirty="0" err="1">
                <a:solidFill>
                  <a:srgbClr val="7030A0"/>
                </a:solidFill>
              </a:rPr>
              <a:t>tx:attributes</a:t>
            </a:r>
            <a:r>
              <a:rPr lang="en-US" altLang="ko-KR" sz="2400" b="1" dirty="0">
                <a:solidFill>
                  <a:srgbClr val="7030A0"/>
                </a:solidFill>
              </a:rPr>
              <a:t>&gt;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    &lt;</a:t>
            </a:r>
            <a:r>
              <a:rPr lang="en-US" altLang="ko-KR" sz="2400" b="1" dirty="0" err="1">
                <a:solidFill>
                  <a:srgbClr val="7030A0"/>
                </a:solidFill>
              </a:rPr>
              <a:t>tx:method</a:t>
            </a:r>
            <a:r>
              <a:rPr lang="en-US" altLang="ko-KR" sz="2400" b="1" dirty="0">
                <a:solidFill>
                  <a:srgbClr val="7030A0"/>
                </a:solidFill>
              </a:rPr>
              <a:t> name="get*" read-only="true"/&gt;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    &lt;</a:t>
            </a:r>
            <a:r>
              <a:rPr lang="en-US" altLang="ko-KR" sz="2400" b="1" dirty="0" err="1">
                <a:solidFill>
                  <a:srgbClr val="7030A0"/>
                </a:solidFill>
              </a:rPr>
              <a:t>tx:method</a:t>
            </a:r>
            <a:r>
              <a:rPr lang="en-US" altLang="ko-KR" sz="2400" b="1" dirty="0">
                <a:solidFill>
                  <a:srgbClr val="7030A0"/>
                </a:solidFill>
              </a:rPr>
              <a:t> name="*"/&gt;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&lt;/</a:t>
            </a:r>
            <a:r>
              <a:rPr lang="en-US" altLang="ko-KR" sz="2400" b="1" dirty="0" err="1">
                <a:solidFill>
                  <a:srgbClr val="7030A0"/>
                </a:solidFill>
              </a:rPr>
              <a:t>tx:attributes</a:t>
            </a:r>
            <a:r>
              <a:rPr lang="en-US" altLang="ko-KR" sz="2400" b="1" dirty="0">
                <a:solidFill>
                  <a:srgbClr val="7030A0"/>
                </a:solidFill>
              </a:rPr>
              <a:t>&gt;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&lt;/</a:t>
            </a:r>
            <a:r>
              <a:rPr lang="en-US" altLang="ko-KR" sz="2400" b="1" dirty="0" err="1">
                <a:solidFill>
                  <a:srgbClr val="7030A0"/>
                </a:solidFill>
              </a:rPr>
              <a:t>tx:advice</a:t>
            </a:r>
            <a:r>
              <a:rPr lang="en-US" altLang="ko-KR" sz="2400" b="1" dirty="0">
                <a:solidFill>
                  <a:srgbClr val="7030A0"/>
                </a:solidFill>
              </a:rPr>
              <a:t>&gt;</a:t>
            </a:r>
            <a:endParaRPr lang="ko-KR" altLang="en-US" sz="2400" b="1" dirty="0">
              <a:solidFill>
                <a:srgbClr val="7030A0"/>
              </a:solidFill>
            </a:endParaRPr>
          </a:p>
        </p:txBody>
      </p:sp>
      <p:cxnSp>
        <p:nvCxnSpPr>
          <p:cNvPr id="4" name="구부러진 연결선 3"/>
          <p:cNvCxnSpPr/>
          <p:nvPr/>
        </p:nvCxnSpPr>
        <p:spPr>
          <a:xfrm rot="10800000">
            <a:off x="3526974" y="1638795"/>
            <a:ext cx="3752601" cy="1793174"/>
          </a:xfrm>
          <a:prstGeom prst="curvedConnector3">
            <a:avLst/>
          </a:prstGeom>
          <a:ln w="28575">
            <a:solidFill>
              <a:srgbClr val="0070C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7207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Transaction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458428"/>
              </p:ext>
            </p:extLst>
          </p:nvPr>
        </p:nvGraphicFramePr>
        <p:xfrm>
          <a:off x="161304" y="1796913"/>
          <a:ext cx="11880273" cy="327011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243798">
                  <a:extLst>
                    <a:ext uri="{9D8B030D-6E8A-4147-A177-3AD203B41FA5}">
                      <a16:colId xmlns:a16="http://schemas.microsoft.com/office/drawing/2014/main" val="4155059560"/>
                    </a:ext>
                  </a:extLst>
                </a:gridCol>
                <a:gridCol w="8636475">
                  <a:extLst>
                    <a:ext uri="{9D8B030D-6E8A-4147-A177-3AD203B41FA5}">
                      <a16:colId xmlns:a16="http://schemas.microsoft.com/office/drawing/2014/main" val="2054191324"/>
                    </a:ext>
                  </a:extLst>
                </a:gridCol>
              </a:tblGrid>
              <a:tr h="36304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smtClean="0">
                          <a:effectLst/>
                        </a:rPr>
                        <a:t>속</a:t>
                      </a:r>
                      <a:r>
                        <a:rPr lang="en-US" altLang="ko-KR" sz="2400" kern="100" dirty="0" smtClean="0">
                          <a:effectLst/>
                        </a:rPr>
                        <a:t>    </a:t>
                      </a:r>
                      <a:r>
                        <a:rPr lang="ko-KR" sz="2400" kern="100" dirty="0" smtClean="0">
                          <a:effectLst/>
                        </a:rPr>
                        <a:t>성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smtClean="0">
                          <a:effectLst/>
                        </a:rPr>
                        <a:t>의</a:t>
                      </a:r>
                      <a:r>
                        <a:rPr lang="en-US" altLang="ko-KR" sz="2400" kern="100" dirty="0" smtClean="0">
                          <a:effectLst/>
                        </a:rPr>
                        <a:t>    </a:t>
                      </a:r>
                      <a:r>
                        <a:rPr lang="ko-KR" sz="2400" kern="100" dirty="0" smtClean="0">
                          <a:effectLst/>
                        </a:rPr>
                        <a:t>미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9330195"/>
                  </a:ext>
                </a:extLst>
              </a:tr>
              <a:tr h="726088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name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트랜잭션이 적용될 메소드 이름 지정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3320506"/>
                  </a:ext>
                </a:extLst>
              </a:tr>
              <a:tr h="726088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read-only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읽지 전용 여부 지정</a:t>
                      </a:r>
                      <a:r>
                        <a:rPr lang="en-US" sz="2400" kern="100" dirty="0">
                          <a:effectLst/>
                        </a:rPr>
                        <a:t>(</a:t>
                      </a:r>
                      <a:r>
                        <a:rPr lang="ko-KR" sz="2400" kern="100" dirty="0">
                          <a:effectLst/>
                        </a:rPr>
                        <a:t>기본값 </a:t>
                      </a:r>
                      <a:r>
                        <a:rPr lang="en-US" sz="2400" kern="100" dirty="0">
                          <a:effectLst/>
                        </a:rPr>
                        <a:t>false)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2420341"/>
                  </a:ext>
                </a:extLst>
              </a:tr>
              <a:tr h="726088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no-rollback-for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트랜잭션을 롤백하지 않을 예외 지정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5346934"/>
                  </a:ext>
                </a:extLst>
              </a:tr>
              <a:tr h="726088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rollback-for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트랜잭션을 </a:t>
                      </a:r>
                      <a:r>
                        <a:rPr lang="ko-KR" sz="2400" kern="100" dirty="0" err="1">
                          <a:effectLst/>
                        </a:rPr>
                        <a:t>롤백할</a:t>
                      </a:r>
                      <a:r>
                        <a:rPr lang="ko-KR" sz="2400" kern="100" dirty="0">
                          <a:effectLst/>
                        </a:rPr>
                        <a:t> 예외 지정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2922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7299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Transaction </a:t>
            </a:r>
            <a:r>
              <a:rPr lang="ko-KR" altLang="en-US" dirty="0"/>
              <a:t>설정 </a:t>
            </a:r>
            <a:r>
              <a:rPr lang="en-US" altLang="ko-KR" dirty="0" smtClean="0"/>
              <a:t>(5) : AOP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985145"/>
            <a:ext cx="118802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</a:t>
            </a:r>
            <a:r>
              <a:rPr lang="en-US" altLang="ko-KR" sz="2400" dirty="0" err="1"/>
              <a:t>tx:advice</a:t>
            </a:r>
            <a:r>
              <a:rPr lang="en-US" altLang="ko-KR" sz="2400" dirty="0"/>
              <a:t> id=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b="1" dirty="0" err="1">
                <a:solidFill>
                  <a:srgbClr val="FF0000"/>
                </a:solidFill>
              </a:rPr>
              <a:t>txAdvice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dirty="0"/>
              <a:t> transaction-manager="</a:t>
            </a:r>
            <a:r>
              <a:rPr lang="en-US" altLang="ko-KR" sz="2400" dirty="0" err="1"/>
              <a:t>txManager</a:t>
            </a:r>
            <a:r>
              <a:rPr lang="en-US" altLang="ko-KR" sz="2400" dirty="0"/>
              <a:t>"&gt;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&lt;</a:t>
            </a:r>
            <a:r>
              <a:rPr lang="en-US" altLang="ko-KR" sz="2400" dirty="0" err="1"/>
              <a:t>tx:attributes</a:t>
            </a:r>
            <a:r>
              <a:rPr lang="en-US" altLang="ko-KR" sz="2400" dirty="0"/>
              <a:t>&gt;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&lt;</a:t>
            </a:r>
            <a:r>
              <a:rPr lang="en-US" altLang="ko-KR" sz="2400" dirty="0" err="1"/>
              <a:t>tx:method</a:t>
            </a:r>
            <a:r>
              <a:rPr lang="en-US" altLang="ko-KR" sz="2400" dirty="0"/>
              <a:t> name="get*" read-only="true"/&gt;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&lt;</a:t>
            </a:r>
            <a:r>
              <a:rPr lang="en-US" altLang="ko-KR" sz="2400" dirty="0" err="1"/>
              <a:t>tx:method</a:t>
            </a:r>
            <a:r>
              <a:rPr lang="en-US" altLang="ko-KR" sz="2400" dirty="0"/>
              <a:t> name="*"/&gt;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&lt;/</a:t>
            </a:r>
            <a:r>
              <a:rPr lang="en-US" altLang="ko-KR" sz="2400" dirty="0" err="1"/>
              <a:t>tx:attributes</a:t>
            </a:r>
            <a:r>
              <a:rPr lang="en-US" altLang="ko-KR" sz="2400" dirty="0"/>
              <a:t>&gt;</a:t>
            </a:r>
          </a:p>
          <a:p>
            <a:r>
              <a:rPr lang="en-US" altLang="ko-KR" sz="2400" dirty="0"/>
              <a:t>&lt;/</a:t>
            </a:r>
            <a:r>
              <a:rPr lang="en-US" altLang="ko-KR" sz="2400" dirty="0" err="1"/>
              <a:t>tx:advice</a:t>
            </a:r>
            <a:r>
              <a:rPr lang="en-US" altLang="ko-KR" sz="2400" dirty="0"/>
              <a:t>&gt;</a:t>
            </a:r>
          </a:p>
          <a:p>
            <a:endParaRPr lang="en-US" altLang="ko-KR" sz="2400" dirty="0"/>
          </a:p>
          <a:p>
            <a:r>
              <a:rPr lang="en-US" altLang="ko-KR" sz="2400" dirty="0"/>
              <a:t>&lt;</a:t>
            </a:r>
            <a:r>
              <a:rPr lang="en-US" altLang="ko-KR" sz="2400" dirty="0" err="1"/>
              <a:t>aop:config</a:t>
            </a:r>
            <a:r>
              <a:rPr lang="en-US" altLang="ko-KR" sz="2400" dirty="0"/>
              <a:t>&gt;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&lt;</a:t>
            </a:r>
            <a:r>
              <a:rPr lang="en-US" altLang="ko-KR" sz="2400" dirty="0" err="1"/>
              <a:t>aop:pointcut</a:t>
            </a:r>
            <a:r>
              <a:rPr lang="en-US" altLang="ko-KR" sz="2400" dirty="0"/>
              <a:t> id=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b="1" dirty="0" err="1">
                <a:solidFill>
                  <a:srgbClr val="FF0000"/>
                </a:solidFill>
              </a:rPr>
              <a:t>txPointcut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dirty="0"/>
              <a:t> </a:t>
            </a:r>
          </a:p>
          <a:p>
            <a:r>
              <a:rPr lang="en-US" altLang="ko-KR" sz="2400" dirty="0"/>
              <a:t>                  </a:t>
            </a:r>
            <a:r>
              <a:rPr lang="en-US" altLang="ko-KR" sz="2400" dirty="0" smtClean="0"/>
              <a:t>         expression</a:t>
            </a:r>
            <a:r>
              <a:rPr lang="en-US" altLang="ko-KR" sz="2400" dirty="0"/>
              <a:t>="execution(* com.multicampus.biz..*(..))"/&gt;</a:t>
            </a:r>
          </a:p>
          <a:p>
            <a:endParaRPr lang="en-US" altLang="ko-KR" sz="2400" dirty="0"/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&lt;</a:t>
            </a:r>
            <a:r>
              <a:rPr lang="en-US" altLang="ko-KR" sz="2400" b="1" dirty="0" err="1">
                <a:solidFill>
                  <a:srgbClr val="7030A0"/>
                </a:solidFill>
              </a:rPr>
              <a:t>aop:advisor</a:t>
            </a:r>
            <a:r>
              <a:rPr lang="en-US" altLang="ko-KR" sz="2400" b="1" dirty="0">
                <a:solidFill>
                  <a:srgbClr val="7030A0"/>
                </a:solidFill>
              </a:rPr>
              <a:t> </a:t>
            </a:r>
            <a:r>
              <a:rPr lang="en-US" altLang="ko-KR" sz="24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400" b="1" dirty="0">
                <a:solidFill>
                  <a:srgbClr val="7030A0"/>
                </a:solidFill>
              </a:rPr>
              <a:t>-ref="</a:t>
            </a:r>
            <a:r>
              <a:rPr lang="en-US" altLang="ko-KR" sz="2400" b="1" dirty="0" err="1">
                <a:solidFill>
                  <a:srgbClr val="7030A0"/>
                </a:solidFill>
              </a:rPr>
              <a:t>txPointcut</a:t>
            </a:r>
            <a:r>
              <a:rPr lang="en-US" altLang="ko-KR" sz="2400" b="1" dirty="0">
                <a:solidFill>
                  <a:srgbClr val="7030A0"/>
                </a:solidFill>
              </a:rPr>
              <a:t>" </a:t>
            </a:r>
            <a:endParaRPr lang="en-US" altLang="ko-KR" sz="2400" b="1" dirty="0" smtClean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                     advice-ref</a:t>
            </a:r>
            <a:r>
              <a:rPr lang="en-US" altLang="ko-KR" sz="2400" b="1" dirty="0">
                <a:solidFill>
                  <a:srgbClr val="7030A0"/>
                </a:solidFill>
              </a:rPr>
              <a:t>="</a:t>
            </a:r>
            <a:r>
              <a:rPr lang="en-US" altLang="ko-KR" sz="2400" b="1" dirty="0" err="1">
                <a:solidFill>
                  <a:srgbClr val="7030A0"/>
                </a:solidFill>
              </a:rPr>
              <a:t>txAdvice</a:t>
            </a:r>
            <a:r>
              <a:rPr lang="en-US" altLang="ko-KR" sz="2400" b="1" dirty="0">
                <a:solidFill>
                  <a:srgbClr val="7030A0"/>
                </a:solidFill>
              </a:rPr>
              <a:t>"/&gt;</a:t>
            </a:r>
          </a:p>
          <a:p>
            <a:r>
              <a:rPr lang="en-US" altLang="ko-KR" sz="2400" dirty="0"/>
              <a:t>&lt;/</a:t>
            </a:r>
            <a:r>
              <a:rPr lang="en-US" altLang="ko-KR" sz="2400" dirty="0" err="1"/>
              <a:t>aop:config</a:t>
            </a:r>
            <a:r>
              <a:rPr lang="en-US" altLang="ko-KR" sz="2400" dirty="0"/>
              <a:t>&gt;</a:t>
            </a:r>
            <a:endParaRPr lang="ko-KR" altLang="en-US" sz="2400" dirty="0"/>
          </a:p>
        </p:txBody>
      </p:sp>
      <p:cxnSp>
        <p:nvCxnSpPr>
          <p:cNvPr id="4" name="구부러진 연결선 3"/>
          <p:cNvCxnSpPr/>
          <p:nvPr/>
        </p:nvCxnSpPr>
        <p:spPr>
          <a:xfrm rot="16200000" flipV="1">
            <a:off x="2185061" y="2256312"/>
            <a:ext cx="4180114" cy="2351313"/>
          </a:xfrm>
          <a:prstGeom prst="curvedConnector3">
            <a:avLst/>
          </a:prstGeom>
          <a:ln w="28575">
            <a:solidFill>
              <a:srgbClr val="0070C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구부러진 연결선 4"/>
          <p:cNvCxnSpPr/>
          <p:nvPr/>
        </p:nvCxnSpPr>
        <p:spPr>
          <a:xfrm rot="16200000" flipV="1">
            <a:off x="5259530" y="4276355"/>
            <a:ext cx="890650" cy="793170"/>
          </a:xfrm>
          <a:prstGeom prst="curvedConnector3">
            <a:avLst>
              <a:gd name="adj1" fmla="val 100667"/>
            </a:avLst>
          </a:prstGeom>
          <a:ln w="28575">
            <a:solidFill>
              <a:srgbClr val="0070C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4144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Transaction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074" name="Picture 2" descr="트랜잭션 설정 동작 순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5" y="649587"/>
            <a:ext cx="11969492" cy="5564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117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Spring AOP </a:t>
            </a:r>
          </a:p>
          <a:p>
            <a:pPr marL="0" indent="0" algn="ctr">
              <a:buNone/>
            </a:pPr>
            <a:r>
              <a:rPr lang="en-US" altLang="ko-KR" sz="8800" dirty="0" smtClean="0"/>
              <a:t>Quick Start</a:t>
            </a:r>
          </a:p>
        </p:txBody>
      </p:sp>
    </p:spTree>
    <p:extLst>
      <p:ext uri="{BB962C8B-B14F-4D97-AF65-F5344CB8AC3E}">
        <p14:creationId xmlns:p14="http://schemas.microsoft.com/office/powerpoint/2010/main" val="367933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실습 순서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1. </a:t>
            </a:r>
            <a:r>
              <a:rPr lang="en-US" altLang="ko-KR" dirty="0" err="1" smtClean="0"/>
              <a:t>LogAdvice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작성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2. applicationContext.xml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3. </a:t>
            </a:r>
            <a:r>
              <a:rPr lang="en-US" altLang="ko-KR" dirty="0" err="1" smtClean="0"/>
              <a:t>BoardServiceClient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 및 테스트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14798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AOP </a:t>
            </a:r>
            <a:r>
              <a:rPr lang="ko-KR" altLang="en-US" sz="8800" dirty="0" smtClean="0"/>
              <a:t>용어 정리</a:t>
            </a:r>
            <a:endParaRPr lang="en-US" altLang="ko-KR" sz="8800" dirty="0" smtClean="0"/>
          </a:p>
        </p:txBody>
      </p:sp>
    </p:spTree>
    <p:extLst>
      <p:ext uri="{BB962C8B-B14F-4D97-AF65-F5344CB8AC3E}">
        <p14:creationId xmlns:p14="http://schemas.microsoft.com/office/powerpoint/2010/main" val="3857826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err="1"/>
              <a:t>조인포인트</a:t>
            </a:r>
            <a:r>
              <a:rPr lang="en-US" altLang="ko-KR" b="1" i="1" dirty="0">
                <a:solidFill>
                  <a:srgbClr val="7030A0"/>
                </a:solidFill>
              </a:rPr>
              <a:t>(</a:t>
            </a:r>
            <a:r>
              <a:rPr lang="en-US" altLang="ko-KR" b="1" i="1" dirty="0" err="1">
                <a:solidFill>
                  <a:srgbClr val="7030A0"/>
                </a:solidFill>
              </a:rPr>
              <a:t>Joinpoint</a:t>
            </a:r>
            <a:r>
              <a:rPr lang="en-US" altLang="ko-KR" b="1" i="1" dirty="0" smtClean="0">
                <a:solidFill>
                  <a:srgbClr val="7030A0"/>
                </a:solidFill>
              </a:rPr>
              <a:t>)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ko-KR" dirty="0" smtClean="0"/>
              <a:t>클라이언트가 </a:t>
            </a:r>
            <a:r>
              <a:rPr lang="ko-KR" altLang="ko-KR" dirty="0"/>
              <a:t>호출하는 모든 비즈니스 </a:t>
            </a:r>
            <a:r>
              <a:rPr lang="ko-KR" altLang="ko-KR" dirty="0" err="1"/>
              <a:t>메소드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err="1"/>
              <a:t>포인트컷</a:t>
            </a:r>
            <a:r>
              <a:rPr lang="en-US" altLang="ko-KR" b="1" i="1" dirty="0">
                <a:solidFill>
                  <a:srgbClr val="7030A0"/>
                </a:solidFill>
              </a:rPr>
              <a:t>(</a:t>
            </a:r>
            <a:r>
              <a:rPr lang="en-US" altLang="ko-KR" b="1" i="1" dirty="0" err="1">
                <a:solidFill>
                  <a:srgbClr val="7030A0"/>
                </a:solidFill>
              </a:rPr>
              <a:t>Pointcut</a:t>
            </a:r>
            <a:r>
              <a:rPr lang="en-US" altLang="ko-KR" b="1" i="1" dirty="0">
                <a:solidFill>
                  <a:srgbClr val="7030A0"/>
                </a:solidFill>
              </a:rPr>
              <a:t>)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 err="1" smtClean="0"/>
              <a:t>필터링된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조인포인트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pic>
        <p:nvPicPr>
          <p:cNvPr id="3074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5" y="3044846"/>
            <a:ext cx="11617904" cy="3462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720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Pointcut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예시</a:t>
            </a:r>
            <a:endParaRPr lang="ko-KR" altLang="en-US" dirty="0"/>
          </a:p>
        </p:txBody>
      </p:sp>
      <p:pic>
        <p:nvPicPr>
          <p:cNvPr id="4098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435" y="1136475"/>
            <a:ext cx="9072012" cy="459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120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1569</Words>
  <Application>Microsoft Office PowerPoint</Application>
  <PresentationFormat>와이드스크린</PresentationFormat>
  <Paragraphs>360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3" baseType="lpstr">
      <vt:lpstr>맑은 고딕</vt:lpstr>
      <vt:lpstr>Arial</vt:lpstr>
      <vt:lpstr>Times New Roman</vt:lpstr>
      <vt:lpstr>Office 테마</vt:lpstr>
      <vt:lpstr>DAY - 02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GURUM</dc:creator>
  <cp:lastModifiedBy>GURUM</cp:lastModifiedBy>
  <cp:revision>19</cp:revision>
  <dcterms:created xsi:type="dcterms:W3CDTF">2017-07-17T03:43:42Z</dcterms:created>
  <dcterms:modified xsi:type="dcterms:W3CDTF">2017-07-19T04:16:55Z</dcterms:modified>
</cp:coreProperties>
</file>