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50d2cbfa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50d2cbfa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0d2cbfa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0d2cbfa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0d2cbfa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0d2cbfa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50d2cbfa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0d2cbfa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50d2cbfa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50d2cbfa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50d2cbfa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0d2cbfa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0d2cbfa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0d2cbfa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0d2cbfa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0d2cbfa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0d2cbfa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0d2cbfa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0d2cbfa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0d2cbfa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50d2cbfa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50d2cbfa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50d2cbfa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50d2cbfa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50d2cbf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50d2cbf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50d2cbfa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50d2cbfa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50d2cbfa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50d2cbfa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50d2cbfa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50d2cbfa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0d2cbfa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0d2cbfa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0d2cbfa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0d2cbfa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www.researchgate.net/profile/Hadi_Shabanpour/publication/307898824/figure/tbl1/AS:706528738824193@1545460986473/Dataset-related-to-each-input-output-bad-carry-over-and-good-carry-over.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22750" y="752200"/>
            <a:ext cx="7498500" cy="254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Common mistakes in </a:t>
            </a:r>
            <a:endParaRPr sz="3600"/>
          </a:p>
          <a:p>
            <a:pPr indent="0" lvl="0" marL="0" rtl="0" algn="ctr">
              <a:spcBef>
                <a:spcPts val="0"/>
              </a:spcBef>
              <a:spcAft>
                <a:spcPts val="0"/>
              </a:spcAft>
              <a:buNone/>
            </a:pPr>
            <a:r>
              <a:rPr lang="en" sz="3600"/>
              <a:t>project proposals and final papers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2"/>
          <p:cNvSpPr txBox="1"/>
          <p:nvPr/>
        </p:nvSpPr>
        <p:spPr>
          <a:xfrm>
            <a:off x="1242525" y="571925"/>
            <a:ext cx="65247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I want to make a map visualization of scooter vandalization in Bloomington. </a:t>
            </a:r>
            <a:endParaRPr sz="2400"/>
          </a:p>
        </p:txBody>
      </p:sp>
      <p:sp>
        <p:nvSpPr>
          <p:cNvPr id="102" name="Google Shape;102;p22"/>
          <p:cNvSpPr txBox="1"/>
          <p:nvPr/>
        </p:nvSpPr>
        <p:spPr>
          <a:xfrm>
            <a:off x="549750" y="1773850"/>
            <a:ext cx="8044500" cy="28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 There is no existing work about scooter vandalization in Bloomington.</a:t>
            </a:r>
            <a:endParaRPr sz="2000">
              <a:solidFill>
                <a:schemeClr val="dk1"/>
              </a:solidFill>
            </a:endParaRPr>
          </a:p>
          <a:p>
            <a:pPr indent="0" lvl="0" marL="0" rtl="0" algn="l">
              <a:spcBef>
                <a:spcPts val="0"/>
              </a:spcBef>
              <a:spcAft>
                <a:spcPts val="0"/>
              </a:spcAft>
              <a:buNone/>
            </a:pPr>
            <a:r>
              <a:rPr lang="en" sz="2000">
                <a:solidFill>
                  <a:schemeClr val="dk1"/>
                </a:solidFill>
              </a:rPr>
              <a:t>✔ Discuss visualizations about scooter vandalization in California.</a:t>
            </a:r>
            <a:endParaRPr sz="2000">
              <a:solidFill>
                <a:schemeClr val="dk1"/>
              </a:solidFill>
            </a:endParaRPr>
          </a:p>
          <a:p>
            <a:pPr indent="0" lvl="0" marL="0" rtl="0" algn="l">
              <a:spcBef>
                <a:spcPts val="0"/>
              </a:spcBef>
              <a:spcAft>
                <a:spcPts val="0"/>
              </a:spcAft>
              <a:buNone/>
            </a:pPr>
            <a:r>
              <a:rPr lang="en" sz="2000">
                <a:solidFill>
                  <a:schemeClr val="dk1"/>
                </a:solidFill>
              </a:rPr>
              <a:t>✔ Discuss visualizations about bicycle vandalization.</a:t>
            </a:r>
            <a:endParaRPr sz="2000">
              <a:solidFill>
                <a:schemeClr val="dk1"/>
              </a:solidFill>
            </a:endParaRPr>
          </a:p>
          <a:p>
            <a:pPr indent="0" lvl="0" marL="0" rtl="0" algn="l">
              <a:spcBef>
                <a:spcPts val="0"/>
              </a:spcBef>
              <a:spcAft>
                <a:spcPts val="0"/>
              </a:spcAft>
              <a:buNone/>
            </a:pPr>
            <a:r>
              <a:rPr lang="en" sz="2000">
                <a:solidFill>
                  <a:schemeClr val="dk1"/>
                </a:solidFill>
              </a:rPr>
              <a:t>✔ Discuss crime map visualizations for Bloomington.</a:t>
            </a:r>
            <a:endParaRPr sz="2000">
              <a:solidFill>
                <a:schemeClr val="dk1"/>
              </a:solidFill>
            </a:endParaRPr>
          </a:p>
          <a:p>
            <a:pPr indent="0" lvl="0" marL="0" rtl="0" algn="l">
              <a:spcBef>
                <a:spcPts val="0"/>
              </a:spcBef>
              <a:spcAft>
                <a:spcPts val="0"/>
              </a:spcAft>
              <a:buNone/>
            </a:pPr>
            <a:r>
              <a:rPr lang="en" sz="2000">
                <a:solidFill>
                  <a:schemeClr val="dk1"/>
                </a:solidFill>
              </a:rPr>
              <a:t>✔ Discuss crime map visualizations for other cities (there should be many).</a:t>
            </a:r>
            <a:endParaRPr sz="2000">
              <a:solidFill>
                <a:schemeClr val="dk1"/>
              </a:solidFill>
            </a:endParaRPr>
          </a:p>
          <a:p>
            <a:pPr indent="0" lvl="0" marL="0" rtl="0" algn="l">
              <a:spcBef>
                <a:spcPts val="0"/>
              </a:spcBef>
              <a:spcAft>
                <a:spcPts val="0"/>
              </a:spcAft>
              <a:buNone/>
            </a:pPr>
            <a:r>
              <a:rPr lang="en" sz="2000">
                <a:solidFill>
                  <a:schemeClr val="dk1"/>
                </a:solidFill>
              </a:rPr>
              <a:t>✔ Discuss scooter-related visualizations (there should be many)</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 Discuss map visualizations of events (there should be thousands)</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3"/>
          <p:cNvSpPr txBox="1"/>
          <p:nvPr/>
        </p:nvSpPr>
        <p:spPr>
          <a:xfrm>
            <a:off x="1789900" y="1789600"/>
            <a:ext cx="6818700" cy="19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4. Graphs with no explanation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4"/>
          <p:cNvPicPr preferRelativeResize="0"/>
          <p:nvPr/>
        </p:nvPicPr>
        <p:blipFill>
          <a:blip r:embed="rId3">
            <a:alphaModFix/>
          </a:blip>
          <a:stretch>
            <a:fillRect/>
          </a:stretch>
        </p:blipFill>
        <p:spPr>
          <a:xfrm>
            <a:off x="1656500" y="876775"/>
            <a:ext cx="4380000" cy="2749650"/>
          </a:xfrm>
          <a:prstGeom prst="rect">
            <a:avLst/>
          </a:prstGeom>
          <a:noFill/>
          <a:ln>
            <a:noFill/>
          </a:ln>
        </p:spPr>
      </p:pic>
      <p:pic>
        <p:nvPicPr>
          <p:cNvPr id="113" name="Google Shape;113;p24"/>
          <p:cNvPicPr preferRelativeResize="0"/>
          <p:nvPr/>
        </p:nvPicPr>
        <p:blipFill>
          <a:blip r:embed="rId4">
            <a:alphaModFix/>
          </a:blip>
          <a:stretch>
            <a:fillRect/>
          </a:stretch>
        </p:blipFill>
        <p:spPr>
          <a:xfrm>
            <a:off x="6907875" y="2797300"/>
            <a:ext cx="1112800" cy="111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5"/>
          <p:cNvPicPr preferRelativeResize="0"/>
          <p:nvPr/>
        </p:nvPicPr>
        <p:blipFill>
          <a:blip r:embed="rId3">
            <a:alphaModFix/>
          </a:blip>
          <a:stretch>
            <a:fillRect/>
          </a:stretch>
        </p:blipFill>
        <p:spPr>
          <a:xfrm>
            <a:off x="1461888" y="741188"/>
            <a:ext cx="6220224" cy="3123074"/>
          </a:xfrm>
          <a:prstGeom prst="rect">
            <a:avLst/>
          </a:prstGeom>
          <a:noFill/>
          <a:ln>
            <a:noFill/>
          </a:ln>
        </p:spPr>
      </p:pic>
      <p:sp>
        <p:nvSpPr>
          <p:cNvPr id="119" name="Google Shape;119;p25"/>
          <p:cNvSpPr txBox="1"/>
          <p:nvPr/>
        </p:nvSpPr>
        <p:spPr>
          <a:xfrm>
            <a:off x="1753175" y="3905350"/>
            <a:ext cx="6078600" cy="10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 chart created by the CDC that plots the trend of male, female and combined (total) overdose deaths throughout the years (reproduced from [1]). </a:t>
            </a:r>
            <a:endParaRPr/>
          </a:p>
        </p:txBody>
      </p:sp>
      <p:sp>
        <p:nvSpPr>
          <p:cNvPr id="120" name="Google Shape;120;p25"/>
          <p:cNvSpPr txBox="1"/>
          <p:nvPr/>
        </p:nvSpPr>
        <p:spPr>
          <a:xfrm>
            <a:off x="514425" y="290600"/>
            <a:ext cx="2981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Real example: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6"/>
          <p:cNvSpPr txBox="1"/>
          <p:nvPr/>
        </p:nvSpPr>
        <p:spPr>
          <a:xfrm>
            <a:off x="1348975" y="1716100"/>
            <a:ext cx="6818700" cy="19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5</a:t>
            </a:r>
            <a:r>
              <a:rPr lang="en" sz="3000">
                <a:solidFill>
                  <a:schemeClr val="dk1"/>
                </a:solidFill>
              </a:rPr>
              <a:t>. No description of the 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7"/>
          <p:cNvSpPr txBox="1"/>
          <p:nvPr/>
        </p:nvSpPr>
        <p:spPr>
          <a:xfrm>
            <a:off x="2267625" y="1770875"/>
            <a:ext cx="41994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I will be using </a:t>
            </a:r>
            <a:r>
              <a:rPr lang="en" sz="2400" u="sng">
                <a:solidFill>
                  <a:schemeClr val="hlink"/>
                </a:solidFill>
                <a:hlinkClick r:id="rId3"/>
              </a:rPr>
              <a:t>this dataset.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8"/>
          <p:cNvPicPr preferRelativeResize="0"/>
          <p:nvPr/>
        </p:nvPicPr>
        <p:blipFill>
          <a:blip r:embed="rId3">
            <a:alphaModFix/>
          </a:blip>
          <a:stretch>
            <a:fillRect/>
          </a:stretch>
        </p:blipFill>
        <p:spPr>
          <a:xfrm>
            <a:off x="372850" y="1191750"/>
            <a:ext cx="8096250" cy="2238375"/>
          </a:xfrm>
          <a:prstGeom prst="rect">
            <a:avLst/>
          </a:prstGeom>
          <a:noFill/>
          <a:ln>
            <a:noFill/>
          </a:ln>
        </p:spPr>
      </p:pic>
      <p:pic>
        <p:nvPicPr>
          <p:cNvPr id="136" name="Google Shape;136;p28"/>
          <p:cNvPicPr preferRelativeResize="0"/>
          <p:nvPr/>
        </p:nvPicPr>
        <p:blipFill>
          <a:blip r:embed="rId4">
            <a:alphaModFix/>
          </a:blip>
          <a:stretch>
            <a:fillRect/>
          </a:stretch>
        </p:blipFill>
        <p:spPr>
          <a:xfrm>
            <a:off x="6907875" y="2944275"/>
            <a:ext cx="1140625" cy="1140625"/>
          </a:xfrm>
          <a:prstGeom prst="rect">
            <a:avLst/>
          </a:prstGeom>
          <a:noFill/>
          <a:ln>
            <a:noFill/>
          </a:ln>
        </p:spPr>
      </p:pic>
      <p:sp>
        <p:nvSpPr>
          <p:cNvPr id="137" name="Google Shape;137;p28"/>
          <p:cNvSpPr txBox="1"/>
          <p:nvPr/>
        </p:nvSpPr>
        <p:spPr>
          <a:xfrm>
            <a:off x="1879325" y="3650200"/>
            <a:ext cx="4287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Dataset is incomprehensible without explanation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9"/>
          <p:cNvSpPr txBox="1"/>
          <p:nvPr/>
        </p:nvSpPr>
        <p:spPr>
          <a:xfrm>
            <a:off x="514425" y="290600"/>
            <a:ext cx="2981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Real example:</a:t>
            </a:r>
            <a:endParaRPr sz="2400"/>
          </a:p>
        </p:txBody>
      </p:sp>
      <p:sp>
        <p:nvSpPr>
          <p:cNvPr id="143" name="Google Shape;143;p29"/>
          <p:cNvSpPr txBox="1"/>
          <p:nvPr/>
        </p:nvSpPr>
        <p:spPr>
          <a:xfrm>
            <a:off x="1058100" y="1184450"/>
            <a:ext cx="7722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In this dataset, each athlete has an ID. His or her name, gender, age, height, weight, team (which country does he or she compete for), sports she or he participated in, and the types of medal earned (gold, silver, bronze, or none) are listed. </a:t>
            </a:r>
            <a:endParaRPr sz="1800"/>
          </a:p>
        </p:txBody>
      </p:sp>
      <p:sp>
        <p:nvSpPr>
          <p:cNvPr id="144" name="Google Shape;144;p29"/>
          <p:cNvSpPr txBox="1"/>
          <p:nvPr/>
        </p:nvSpPr>
        <p:spPr>
          <a:xfrm>
            <a:off x="1058100" y="2571750"/>
            <a:ext cx="7533000" cy="1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For this investigation, I have isolated longitudinal data for deaths by the ICD-10 code for opioid deaths and compiled into a county-year panel. A single unit of observation in this data set is a county-year pair with the number of opioid deaths in that year, the county population, and the crude death rate per 100,000.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0"/>
          <p:cNvSpPr txBox="1"/>
          <p:nvPr/>
        </p:nvSpPr>
        <p:spPr>
          <a:xfrm>
            <a:off x="1915875" y="1758100"/>
            <a:ext cx="6818700" cy="19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6. Bad citation formats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31"/>
          <p:cNvPicPr preferRelativeResize="0"/>
          <p:nvPr/>
        </p:nvPicPr>
        <p:blipFill rotWithShape="1">
          <a:blip r:embed="rId3">
            <a:alphaModFix/>
          </a:blip>
          <a:srcRect b="-2364" l="0" r="-10705" t="0"/>
          <a:stretch/>
        </p:blipFill>
        <p:spPr>
          <a:xfrm>
            <a:off x="309875" y="855800"/>
            <a:ext cx="3988925" cy="2161925"/>
          </a:xfrm>
          <a:prstGeom prst="rect">
            <a:avLst/>
          </a:prstGeom>
          <a:noFill/>
          <a:ln>
            <a:noFill/>
          </a:ln>
        </p:spPr>
      </p:pic>
      <p:pic>
        <p:nvPicPr>
          <p:cNvPr id="155" name="Google Shape;155;p31"/>
          <p:cNvPicPr preferRelativeResize="0"/>
          <p:nvPr/>
        </p:nvPicPr>
        <p:blipFill>
          <a:blip r:embed="rId4">
            <a:alphaModFix/>
          </a:blip>
          <a:stretch>
            <a:fillRect/>
          </a:stretch>
        </p:blipFill>
        <p:spPr>
          <a:xfrm>
            <a:off x="4418900" y="1316082"/>
            <a:ext cx="3988926" cy="3275042"/>
          </a:xfrm>
          <a:prstGeom prst="rect">
            <a:avLst/>
          </a:prstGeom>
          <a:noFill/>
          <a:ln>
            <a:noFill/>
          </a:ln>
        </p:spPr>
      </p:pic>
      <p:sp>
        <p:nvSpPr>
          <p:cNvPr id="156" name="Google Shape;156;p31"/>
          <p:cNvSpPr txBox="1"/>
          <p:nvPr/>
        </p:nvSpPr>
        <p:spPr>
          <a:xfrm>
            <a:off x="4645500" y="421450"/>
            <a:ext cx="3129300" cy="11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Easy citation generation using Google scholar</a:t>
            </a:r>
            <a:endParaRPr sz="1800"/>
          </a:p>
        </p:txBody>
      </p:sp>
      <p:sp>
        <p:nvSpPr>
          <p:cNvPr id="157" name="Google Shape;157;p31"/>
          <p:cNvSpPr/>
          <p:nvPr/>
        </p:nvSpPr>
        <p:spPr>
          <a:xfrm>
            <a:off x="4703225" y="1970350"/>
            <a:ext cx="178500" cy="147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idx="4294967295" type="ctrTitle"/>
          </p:nvPr>
        </p:nvSpPr>
        <p:spPr>
          <a:xfrm>
            <a:off x="1141051" y="1227500"/>
            <a:ext cx="7446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rPr lang="en" sz="3000"/>
              <a:t>1. You don't have a convincing reason of why doing X is important.</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nvSpPr>
        <p:spPr>
          <a:xfrm>
            <a:off x="821550" y="613800"/>
            <a:ext cx="7500900" cy="39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 </a:t>
            </a:r>
            <a:r>
              <a:rPr lang="en" sz="2000"/>
              <a:t>I think it is important to protect red squirrels. (personal opinion without any supporting evidence)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solidFill>
                  <a:schemeClr val="dk1"/>
                </a:solidFill>
              </a:rPr>
              <a:t>✘ Red squirrels are important for the ecosystem, therefore we should protect red squirrels. (Still not enough objective evidence)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 </a:t>
            </a:r>
            <a:r>
              <a:rPr lang="en" sz="2000">
                <a:solidFill>
                  <a:schemeClr val="dk1"/>
                </a:solidFill>
              </a:rPr>
              <a:t>Red squirrels are important for the ecosystem [1], but r</a:t>
            </a:r>
            <a:r>
              <a:rPr lang="en" sz="2000">
                <a:solidFill>
                  <a:schemeClr val="dk1"/>
                </a:solidFill>
              </a:rPr>
              <a:t>esearches X, Y, and Z show that the quantity of red squirrels has declined for over 20% in the past 5 years [2], therefore we should protect red squirrels.</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nvSpPr>
        <p:spPr>
          <a:xfrm>
            <a:off x="1081325" y="1228300"/>
            <a:ext cx="6897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a:t>
            </a:r>
            <a:r>
              <a:rPr lang="en" sz="1800">
                <a:solidFill>
                  <a:schemeClr val="dk1"/>
                </a:solidFill>
              </a:rPr>
              <a:t>n average, visa–free mobility has increased over the past 40 years [1]. However, not everybody has benefited from these developments. In fact, visa waivers are increasingly unequally divided: while citizens of OECD countries and rich countries have gained mobility rights, mobility rights for other regions have stagnated or even diminished, in particular for citizens from African countries [2]. Overall, we find a clear bifurcation in mobility rights, leading to a ‘global mobility divide'. So this piece of work aims to visualize the inequality of visa restrictions and how it is affecting the mobility of citizens of different countries [3].</a:t>
            </a:r>
            <a:endParaRPr sz="1800"/>
          </a:p>
        </p:txBody>
      </p:sp>
      <p:sp>
        <p:nvSpPr>
          <p:cNvPr id="70" name="Google Shape;70;p16"/>
          <p:cNvSpPr txBox="1"/>
          <p:nvPr/>
        </p:nvSpPr>
        <p:spPr>
          <a:xfrm>
            <a:off x="682400" y="458600"/>
            <a:ext cx="2981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Real</a:t>
            </a:r>
            <a:r>
              <a:rPr lang="en" sz="2400"/>
              <a:t> example: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nvSpPr>
        <p:spPr>
          <a:xfrm>
            <a:off x="1044525" y="1758075"/>
            <a:ext cx="7564200" cy="27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2. You don't have studies and statistics to back up your arguments.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nvSpPr>
        <p:spPr>
          <a:xfrm>
            <a:off x="929150" y="1144300"/>
            <a:ext cx="7500900" cy="24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 The average income of NFL players has grown in the past 3 years.</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 sz="2000">
                <a:solidFill>
                  <a:schemeClr val="dk1"/>
                </a:solidFill>
              </a:rPr>
              <a:t>✔ The average income of NFL players has grown by XXX% in the past 3 years (NFL statistics 2019).</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nvSpPr>
        <p:spPr>
          <a:xfrm>
            <a:off x="1469750" y="1847700"/>
            <a:ext cx="6036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From the late 1990s, the deaths by opioids gradually increased and reached to 47,000</a:t>
            </a:r>
            <a:endParaRPr sz="2400">
              <a:solidFill>
                <a:schemeClr val="dk1"/>
              </a:solidFill>
            </a:endParaRPr>
          </a:p>
          <a:p>
            <a:pPr indent="0" lvl="0" marL="0" rtl="0" algn="l">
              <a:spcBef>
                <a:spcPts val="0"/>
              </a:spcBef>
              <a:spcAft>
                <a:spcPts val="0"/>
              </a:spcAft>
              <a:buNone/>
            </a:pPr>
            <a:r>
              <a:rPr lang="en" sz="2400">
                <a:solidFill>
                  <a:schemeClr val="dk1"/>
                </a:solidFill>
              </a:rPr>
              <a:t>American deaths in 2017 (HHS.gov, 2019)</a:t>
            </a:r>
            <a:endParaRPr sz="2400">
              <a:solidFill>
                <a:schemeClr val="dk1"/>
              </a:solidFill>
            </a:endParaRPr>
          </a:p>
          <a:p>
            <a:pPr indent="0" lvl="0" marL="0" rtl="0" algn="l">
              <a:spcBef>
                <a:spcPts val="0"/>
              </a:spcBef>
              <a:spcAft>
                <a:spcPts val="0"/>
              </a:spcAft>
              <a:buNone/>
            </a:pPr>
            <a:r>
              <a:rPr lang="en" sz="2400">
                <a:solidFill>
                  <a:schemeClr val="dk1"/>
                </a:solidFill>
              </a:rPr>
              <a:t>​</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p>
        </p:txBody>
      </p:sp>
      <p:sp>
        <p:nvSpPr>
          <p:cNvPr id="86" name="Google Shape;86;p19"/>
          <p:cNvSpPr txBox="1"/>
          <p:nvPr/>
        </p:nvSpPr>
        <p:spPr>
          <a:xfrm>
            <a:off x="860875" y="805025"/>
            <a:ext cx="2981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Real example: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0"/>
          <p:cNvSpPr txBox="1"/>
          <p:nvPr/>
        </p:nvSpPr>
        <p:spPr>
          <a:xfrm>
            <a:off x="1348975" y="1716100"/>
            <a:ext cx="6818700" cy="19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3</a:t>
            </a:r>
            <a:r>
              <a:rPr lang="en" sz="3000">
                <a:solidFill>
                  <a:schemeClr val="dk1"/>
                </a:solidFill>
              </a:rPr>
              <a:t>. “I can’t find any relevant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1"/>
          <p:cNvSpPr txBox="1"/>
          <p:nvPr/>
        </p:nvSpPr>
        <p:spPr>
          <a:xfrm>
            <a:off x="1327975" y="1674100"/>
            <a:ext cx="6818700" cy="19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Fact: human beings have been doing stuff for over 2000 years. There will always be some kind of relevant work.</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