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bwMode="gray">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95"/>
          <p:cNvGrpSpPr/>
          <p:nvPr/>
        </p:nvGrpSpPr>
        <p:grpSpPr bwMode="gray">
          <a:xfrm rot="2633846">
            <a:off x="6122805" y="4975004"/>
            <a:ext cx="683767" cy="882920"/>
            <a:chOff x="3426488" y="1748413"/>
            <a:chExt cx="1416817" cy="4137538"/>
          </a:xfrm>
          <a:solidFill>
            <a:schemeClr val="tx2"/>
          </a:solidFill>
          <a:effectLst/>
        </p:grpSpPr>
        <p:sp>
          <p:nvSpPr>
            <p:cNvPr id="9" name="Freeform 8"/>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9"/>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Freeform 10"/>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Freeform 11"/>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reeform 12"/>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Freeform 13"/>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6" name="Group 90"/>
          <p:cNvGrpSpPr/>
          <p:nvPr/>
        </p:nvGrpSpPr>
        <p:grpSpPr bwMode="gray">
          <a:xfrm>
            <a:off x="380960" y="991446"/>
            <a:ext cx="11262523" cy="3878725"/>
            <a:chOff x="285720" y="991445"/>
            <a:chExt cx="8446892" cy="3878725"/>
          </a:xfrm>
        </p:grpSpPr>
        <p:sp>
          <p:nvSpPr>
            <p:cNvPr id="17" name="Donut 16"/>
            <p:cNvSpPr/>
            <p:nvPr/>
          </p:nvSpPr>
          <p:spPr bwMode="gray">
            <a:xfrm>
              <a:off x="3571868" y="1491511"/>
              <a:ext cx="905163" cy="944833"/>
            </a:xfrm>
            <a:prstGeom prst="donut">
              <a:avLst>
                <a:gd name="adj" fmla="val 12972"/>
              </a:avLst>
            </a:prstGeom>
            <a:noFill/>
            <a:ln w="508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nvGrpSpPr>
            <p:cNvPr id="18" name="Group 117"/>
            <p:cNvGrpSpPr/>
            <p:nvPr/>
          </p:nvGrpSpPr>
          <p:grpSpPr bwMode="gray">
            <a:xfrm rot="21111351">
              <a:off x="2990889" y="4077356"/>
              <a:ext cx="426428" cy="459615"/>
              <a:chOff x="2264489" y="4904033"/>
              <a:chExt cx="1120775" cy="893762"/>
            </a:xfrm>
            <a:solidFill>
              <a:schemeClr val="tx2"/>
            </a:solidFill>
            <a:effectLst/>
          </p:grpSpPr>
          <p:sp>
            <p:nvSpPr>
              <p:cNvPr id="89" name="Freeform 81"/>
              <p:cNvSpPr>
                <a:spLocks/>
              </p:cNvSpPr>
              <p:nvPr/>
            </p:nvSpPr>
            <p:spPr bwMode="gray">
              <a:xfrm>
                <a:off x="2572465" y="5164383"/>
                <a:ext cx="400049" cy="384175"/>
              </a:xfrm>
              <a:custGeom>
                <a:avLst/>
                <a:gdLst/>
                <a:ahLst/>
                <a:cxnLst>
                  <a:cxn ang="0">
                    <a:pos x="165" y="240"/>
                  </a:cxn>
                  <a:cxn ang="0">
                    <a:pos x="183" y="238"/>
                  </a:cxn>
                  <a:cxn ang="0">
                    <a:pos x="201" y="233"/>
                  </a:cxn>
                  <a:cxn ang="0">
                    <a:pos x="217" y="228"/>
                  </a:cxn>
                  <a:cxn ang="0">
                    <a:pos x="234" y="221"/>
                  </a:cxn>
                  <a:cxn ang="0">
                    <a:pos x="247" y="211"/>
                  </a:cxn>
                  <a:cxn ang="0">
                    <a:pos x="260" y="201"/>
                  </a:cxn>
                  <a:cxn ang="0">
                    <a:pos x="272" y="190"/>
                  </a:cxn>
                  <a:cxn ang="0">
                    <a:pos x="282" y="178"/>
                  </a:cxn>
                  <a:cxn ang="0">
                    <a:pos x="289" y="164"/>
                  </a:cxn>
                  <a:cxn ang="0">
                    <a:pos x="295" y="150"/>
                  </a:cxn>
                  <a:cxn ang="0">
                    <a:pos x="299" y="136"/>
                  </a:cxn>
                  <a:cxn ang="0">
                    <a:pos x="300" y="120"/>
                  </a:cxn>
                  <a:cxn ang="0">
                    <a:pos x="299" y="105"/>
                  </a:cxn>
                  <a:cxn ang="0">
                    <a:pos x="295" y="90"/>
                  </a:cxn>
                  <a:cxn ang="0">
                    <a:pos x="289" y="76"/>
                  </a:cxn>
                  <a:cxn ang="0">
                    <a:pos x="282" y="62"/>
                  </a:cxn>
                  <a:cxn ang="0">
                    <a:pos x="272" y="50"/>
                  </a:cxn>
                  <a:cxn ang="0">
                    <a:pos x="260" y="39"/>
                  </a:cxn>
                  <a:cxn ang="0">
                    <a:pos x="247" y="29"/>
                  </a:cxn>
                  <a:cxn ang="0">
                    <a:pos x="234" y="20"/>
                  </a:cxn>
                  <a:cxn ang="0">
                    <a:pos x="217" y="13"/>
                  </a:cxn>
                  <a:cxn ang="0">
                    <a:pos x="201" y="6"/>
                  </a:cxn>
                  <a:cxn ang="0">
                    <a:pos x="183" y="2"/>
                  </a:cxn>
                  <a:cxn ang="0">
                    <a:pos x="165" y="0"/>
                  </a:cxn>
                  <a:cxn ang="0">
                    <a:pos x="146" y="0"/>
                  </a:cxn>
                  <a:cxn ang="0">
                    <a:pos x="126" y="1"/>
                  </a:cxn>
                  <a:cxn ang="0">
                    <a:pos x="107" y="3"/>
                  </a:cxn>
                  <a:cxn ang="0">
                    <a:pos x="91" y="9"/>
                  </a:cxn>
                  <a:cxn ang="0">
                    <a:pos x="74" y="15"/>
                  </a:cxn>
                  <a:cxn ang="0">
                    <a:pos x="59" y="24"/>
                  </a:cxn>
                  <a:cxn ang="0">
                    <a:pos x="45" y="33"/>
                  </a:cxn>
                  <a:cxn ang="0">
                    <a:pos x="33" y="44"/>
                  </a:cxn>
                  <a:cxn ang="0">
                    <a:pos x="22" y="55"/>
                  </a:cxn>
                  <a:cxn ang="0">
                    <a:pos x="13" y="67"/>
                  </a:cxn>
                  <a:cxn ang="0">
                    <a:pos x="6" y="81"/>
                  </a:cxn>
                  <a:cxn ang="0">
                    <a:pos x="2" y="96"/>
                  </a:cxn>
                  <a:cxn ang="0">
                    <a:pos x="0" y="111"/>
                  </a:cxn>
                  <a:cxn ang="0">
                    <a:pos x="0" y="126"/>
                  </a:cxn>
                  <a:cxn ang="0">
                    <a:pos x="1" y="141"/>
                  </a:cxn>
                  <a:cxn ang="0">
                    <a:pos x="5" y="156"/>
                  </a:cxn>
                  <a:cxn ang="0">
                    <a:pos x="12" y="169"/>
                  </a:cxn>
                  <a:cxn ang="0">
                    <a:pos x="20" y="183"/>
                  </a:cxn>
                  <a:cxn ang="0">
                    <a:pos x="30" y="194"/>
                  </a:cxn>
                  <a:cxn ang="0">
                    <a:pos x="43" y="206"/>
                  </a:cxn>
                  <a:cxn ang="0">
                    <a:pos x="56" y="215"/>
                  </a:cxn>
                  <a:cxn ang="0">
                    <a:pos x="71" y="224"/>
                  </a:cxn>
                  <a:cxn ang="0">
                    <a:pos x="87" y="231"/>
                  </a:cxn>
                  <a:cxn ang="0">
                    <a:pos x="104" y="236"/>
                  </a:cxn>
                  <a:cxn ang="0">
                    <a:pos x="122" y="239"/>
                  </a:cxn>
                  <a:cxn ang="0">
                    <a:pos x="142" y="241"/>
                  </a:cxn>
                </a:cxnLst>
                <a:rect l="0" t="0" r="r" b="b"/>
                <a:pathLst>
                  <a:path w="300" h="242">
                    <a:moveTo>
                      <a:pt x="150" y="242"/>
                    </a:moveTo>
                    <a:lnTo>
                      <a:pt x="153" y="241"/>
                    </a:lnTo>
                    <a:lnTo>
                      <a:pt x="157" y="241"/>
                    </a:lnTo>
                    <a:lnTo>
                      <a:pt x="160" y="240"/>
                    </a:lnTo>
                    <a:lnTo>
                      <a:pt x="165" y="240"/>
                    </a:lnTo>
                    <a:lnTo>
                      <a:pt x="168" y="240"/>
                    </a:lnTo>
                    <a:lnTo>
                      <a:pt x="172" y="240"/>
                    </a:lnTo>
                    <a:lnTo>
                      <a:pt x="176" y="239"/>
                    </a:lnTo>
                    <a:lnTo>
                      <a:pt x="180" y="239"/>
                    </a:lnTo>
                    <a:lnTo>
                      <a:pt x="183" y="238"/>
                    </a:lnTo>
                    <a:lnTo>
                      <a:pt x="187" y="237"/>
                    </a:lnTo>
                    <a:lnTo>
                      <a:pt x="190" y="236"/>
                    </a:lnTo>
                    <a:lnTo>
                      <a:pt x="194" y="236"/>
                    </a:lnTo>
                    <a:lnTo>
                      <a:pt x="197" y="235"/>
                    </a:lnTo>
                    <a:lnTo>
                      <a:pt x="201" y="233"/>
                    </a:lnTo>
                    <a:lnTo>
                      <a:pt x="204" y="233"/>
                    </a:lnTo>
                    <a:lnTo>
                      <a:pt x="208" y="232"/>
                    </a:lnTo>
                    <a:lnTo>
                      <a:pt x="211" y="231"/>
                    </a:lnTo>
                    <a:lnTo>
                      <a:pt x="214" y="229"/>
                    </a:lnTo>
                    <a:lnTo>
                      <a:pt x="217" y="228"/>
                    </a:lnTo>
                    <a:lnTo>
                      <a:pt x="221" y="226"/>
                    </a:lnTo>
                    <a:lnTo>
                      <a:pt x="224" y="225"/>
                    </a:lnTo>
                    <a:lnTo>
                      <a:pt x="227" y="224"/>
                    </a:lnTo>
                    <a:lnTo>
                      <a:pt x="230" y="222"/>
                    </a:lnTo>
                    <a:lnTo>
                      <a:pt x="234" y="221"/>
                    </a:lnTo>
                    <a:lnTo>
                      <a:pt x="236" y="218"/>
                    </a:lnTo>
                    <a:lnTo>
                      <a:pt x="239" y="217"/>
                    </a:lnTo>
                    <a:lnTo>
                      <a:pt x="242" y="215"/>
                    </a:lnTo>
                    <a:lnTo>
                      <a:pt x="245" y="213"/>
                    </a:lnTo>
                    <a:lnTo>
                      <a:pt x="247" y="211"/>
                    </a:lnTo>
                    <a:lnTo>
                      <a:pt x="250" y="209"/>
                    </a:lnTo>
                    <a:lnTo>
                      <a:pt x="253" y="207"/>
                    </a:lnTo>
                    <a:lnTo>
                      <a:pt x="256" y="206"/>
                    </a:lnTo>
                    <a:lnTo>
                      <a:pt x="258" y="203"/>
                    </a:lnTo>
                    <a:lnTo>
                      <a:pt x="260" y="201"/>
                    </a:lnTo>
                    <a:lnTo>
                      <a:pt x="262" y="199"/>
                    </a:lnTo>
                    <a:lnTo>
                      <a:pt x="265" y="197"/>
                    </a:lnTo>
                    <a:lnTo>
                      <a:pt x="268" y="194"/>
                    </a:lnTo>
                    <a:lnTo>
                      <a:pt x="270" y="192"/>
                    </a:lnTo>
                    <a:lnTo>
                      <a:pt x="272" y="190"/>
                    </a:lnTo>
                    <a:lnTo>
                      <a:pt x="275" y="188"/>
                    </a:lnTo>
                    <a:lnTo>
                      <a:pt x="276" y="185"/>
                    </a:lnTo>
                    <a:lnTo>
                      <a:pt x="278" y="183"/>
                    </a:lnTo>
                    <a:lnTo>
                      <a:pt x="280" y="180"/>
                    </a:lnTo>
                    <a:lnTo>
                      <a:pt x="282" y="178"/>
                    </a:lnTo>
                    <a:lnTo>
                      <a:pt x="284" y="175"/>
                    </a:lnTo>
                    <a:lnTo>
                      <a:pt x="286" y="172"/>
                    </a:lnTo>
                    <a:lnTo>
                      <a:pt x="287" y="169"/>
                    </a:lnTo>
                    <a:lnTo>
                      <a:pt x="289" y="167"/>
                    </a:lnTo>
                    <a:lnTo>
                      <a:pt x="289" y="164"/>
                    </a:lnTo>
                    <a:lnTo>
                      <a:pt x="291" y="162"/>
                    </a:lnTo>
                    <a:lnTo>
                      <a:pt x="292" y="158"/>
                    </a:lnTo>
                    <a:lnTo>
                      <a:pt x="294" y="156"/>
                    </a:lnTo>
                    <a:lnTo>
                      <a:pt x="294" y="153"/>
                    </a:lnTo>
                    <a:lnTo>
                      <a:pt x="295" y="150"/>
                    </a:lnTo>
                    <a:lnTo>
                      <a:pt x="296" y="147"/>
                    </a:lnTo>
                    <a:lnTo>
                      <a:pt x="297" y="145"/>
                    </a:lnTo>
                    <a:lnTo>
                      <a:pt x="298" y="141"/>
                    </a:lnTo>
                    <a:lnTo>
                      <a:pt x="298" y="139"/>
                    </a:lnTo>
                    <a:lnTo>
                      <a:pt x="299" y="136"/>
                    </a:lnTo>
                    <a:lnTo>
                      <a:pt x="300" y="133"/>
                    </a:lnTo>
                    <a:lnTo>
                      <a:pt x="300" y="129"/>
                    </a:lnTo>
                    <a:lnTo>
                      <a:pt x="300" y="126"/>
                    </a:lnTo>
                    <a:lnTo>
                      <a:pt x="300" y="123"/>
                    </a:lnTo>
                    <a:lnTo>
                      <a:pt x="300" y="120"/>
                    </a:lnTo>
                    <a:lnTo>
                      <a:pt x="300" y="117"/>
                    </a:lnTo>
                    <a:lnTo>
                      <a:pt x="300" y="114"/>
                    </a:lnTo>
                    <a:lnTo>
                      <a:pt x="300" y="111"/>
                    </a:lnTo>
                    <a:lnTo>
                      <a:pt x="300" y="108"/>
                    </a:lnTo>
                    <a:lnTo>
                      <a:pt x="299" y="105"/>
                    </a:lnTo>
                    <a:lnTo>
                      <a:pt x="298" y="101"/>
                    </a:lnTo>
                    <a:lnTo>
                      <a:pt x="298" y="98"/>
                    </a:lnTo>
                    <a:lnTo>
                      <a:pt x="297" y="96"/>
                    </a:lnTo>
                    <a:lnTo>
                      <a:pt x="296" y="93"/>
                    </a:lnTo>
                    <a:lnTo>
                      <a:pt x="295" y="90"/>
                    </a:lnTo>
                    <a:lnTo>
                      <a:pt x="294" y="87"/>
                    </a:lnTo>
                    <a:lnTo>
                      <a:pt x="294" y="84"/>
                    </a:lnTo>
                    <a:lnTo>
                      <a:pt x="292" y="81"/>
                    </a:lnTo>
                    <a:lnTo>
                      <a:pt x="291" y="79"/>
                    </a:lnTo>
                    <a:lnTo>
                      <a:pt x="289" y="76"/>
                    </a:lnTo>
                    <a:lnTo>
                      <a:pt x="289" y="73"/>
                    </a:lnTo>
                    <a:lnTo>
                      <a:pt x="287" y="70"/>
                    </a:lnTo>
                    <a:lnTo>
                      <a:pt x="286" y="67"/>
                    </a:lnTo>
                    <a:lnTo>
                      <a:pt x="284" y="65"/>
                    </a:lnTo>
                    <a:lnTo>
                      <a:pt x="282" y="62"/>
                    </a:lnTo>
                    <a:lnTo>
                      <a:pt x="280" y="60"/>
                    </a:lnTo>
                    <a:lnTo>
                      <a:pt x="278" y="58"/>
                    </a:lnTo>
                    <a:lnTo>
                      <a:pt x="276" y="55"/>
                    </a:lnTo>
                    <a:lnTo>
                      <a:pt x="275" y="53"/>
                    </a:lnTo>
                    <a:lnTo>
                      <a:pt x="272" y="50"/>
                    </a:lnTo>
                    <a:lnTo>
                      <a:pt x="270" y="48"/>
                    </a:lnTo>
                    <a:lnTo>
                      <a:pt x="268" y="46"/>
                    </a:lnTo>
                    <a:lnTo>
                      <a:pt x="265" y="44"/>
                    </a:lnTo>
                    <a:lnTo>
                      <a:pt x="262" y="41"/>
                    </a:lnTo>
                    <a:lnTo>
                      <a:pt x="260" y="39"/>
                    </a:lnTo>
                    <a:lnTo>
                      <a:pt x="258" y="37"/>
                    </a:lnTo>
                    <a:lnTo>
                      <a:pt x="256" y="35"/>
                    </a:lnTo>
                    <a:lnTo>
                      <a:pt x="253" y="33"/>
                    </a:lnTo>
                    <a:lnTo>
                      <a:pt x="250" y="31"/>
                    </a:lnTo>
                    <a:lnTo>
                      <a:pt x="247" y="29"/>
                    </a:lnTo>
                    <a:lnTo>
                      <a:pt x="245" y="27"/>
                    </a:lnTo>
                    <a:lnTo>
                      <a:pt x="242" y="25"/>
                    </a:lnTo>
                    <a:lnTo>
                      <a:pt x="239" y="24"/>
                    </a:lnTo>
                    <a:lnTo>
                      <a:pt x="236" y="21"/>
                    </a:lnTo>
                    <a:lnTo>
                      <a:pt x="234" y="20"/>
                    </a:lnTo>
                    <a:lnTo>
                      <a:pt x="230" y="19"/>
                    </a:lnTo>
                    <a:lnTo>
                      <a:pt x="227" y="17"/>
                    </a:lnTo>
                    <a:lnTo>
                      <a:pt x="224" y="15"/>
                    </a:lnTo>
                    <a:lnTo>
                      <a:pt x="221" y="14"/>
                    </a:lnTo>
                    <a:lnTo>
                      <a:pt x="217" y="13"/>
                    </a:lnTo>
                    <a:lnTo>
                      <a:pt x="214" y="12"/>
                    </a:lnTo>
                    <a:lnTo>
                      <a:pt x="211" y="10"/>
                    </a:lnTo>
                    <a:lnTo>
                      <a:pt x="208" y="9"/>
                    </a:lnTo>
                    <a:lnTo>
                      <a:pt x="204" y="8"/>
                    </a:lnTo>
                    <a:lnTo>
                      <a:pt x="201" y="6"/>
                    </a:lnTo>
                    <a:lnTo>
                      <a:pt x="197" y="6"/>
                    </a:lnTo>
                    <a:lnTo>
                      <a:pt x="194" y="5"/>
                    </a:lnTo>
                    <a:lnTo>
                      <a:pt x="190" y="3"/>
                    </a:lnTo>
                    <a:lnTo>
                      <a:pt x="187" y="3"/>
                    </a:lnTo>
                    <a:lnTo>
                      <a:pt x="183" y="2"/>
                    </a:lnTo>
                    <a:lnTo>
                      <a:pt x="180" y="2"/>
                    </a:lnTo>
                    <a:lnTo>
                      <a:pt x="176" y="1"/>
                    </a:lnTo>
                    <a:lnTo>
                      <a:pt x="172" y="1"/>
                    </a:lnTo>
                    <a:lnTo>
                      <a:pt x="168" y="0"/>
                    </a:lnTo>
                    <a:lnTo>
                      <a:pt x="165" y="0"/>
                    </a:lnTo>
                    <a:lnTo>
                      <a:pt x="160" y="0"/>
                    </a:lnTo>
                    <a:lnTo>
                      <a:pt x="157" y="0"/>
                    </a:lnTo>
                    <a:lnTo>
                      <a:pt x="153" y="0"/>
                    </a:lnTo>
                    <a:lnTo>
                      <a:pt x="150" y="0"/>
                    </a:lnTo>
                    <a:lnTo>
                      <a:pt x="146" y="0"/>
                    </a:lnTo>
                    <a:lnTo>
                      <a:pt x="142" y="0"/>
                    </a:lnTo>
                    <a:lnTo>
                      <a:pt x="137" y="0"/>
                    </a:lnTo>
                    <a:lnTo>
                      <a:pt x="134" y="0"/>
                    </a:lnTo>
                    <a:lnTo>
                      <a:pt x="130" y="0"/>
                    </a:lnTo>
                    <a:lnTo>
                      <a:pt x="126" y="1"/>
                    </a:lnTo>
                    <a:lnTo>
                      <a:pt x="122" y="1"/>
                    </a:lnTo>
                    <a:lnTo>
                      <a:pt x="119" y="2"/>
                    </a:lnTo>
                    <a:lnTo>
                      <a:pt x="115" y="2"/>
                    </a:lnTo>
                    <a:lnTo>
                      <a:pt x="111" y="3"/>
                    </a:lnTo>
                    <a:lnTo>
                      <a:pt x="107" y="3"/>
                    </a:lnTo>
                    <a:lnTo>
                      <a:pt x="104" y="5"/>
                    </a:lnTo>
                    <a:lnTo>
                      <a:pt x="100" y="6"/>
                    </a:lnTo>
                    <a:lnTo>
                      <a:pt x="97" y="6"/>
                    </a:lnTo>
                    <a:lnTo>
                      <a:pt x="94" y="8"/>
                    </a:lnTo>
                    <a:lnTo>
                      <a:pt x="91" y="9"/>
                    </a:lnTo>
                    <a:lnTo>
                      <a:pt x="87" y="10"/>
                    </a:lnTo>
                    <a:lnTo>
                      <a:pt x="83" y="12"/>
                    </a:lnTo>
                    <a:lnTo>
                      <a:pt x="80" y="13"/>
                    </a:lnTo>
                    <a:lnTo>
                      <a:pt x="77" y="14"/>
                    </a:lnTo>
                    <a:lnTo>
                      <a:pt x="74" y="15"/>
                    </a:lnTo>
                    <a:lnTo>
                      <a:pt x="71" y="17"/>
                    </a:lnTo>
                    <a:lnTo>
                      <a:pt x="68" y="19"/>
                    </a:lnTo>
                    <a:lnTo>
                      <a:pt x="65" y="20"/>
                    </a:lnTo>
                    <a:lnTo>
                      <a:pt x="61" y="21"/>
                    </a:lnTo>
                    <a:lnTo>
                      <a:pt x="59" y="24"/>
                    </a:lnTo>
                    <a:lnTo>
                      <a:pt x="56" y="25"/>
                    </a:lnTo>
                    <a:lnTo>
                      <a:pt x="53" y="27"/>
                    </a:lnTo>
                    <a:lnTo>
                      <a:pt x="50" y="29"/>
                    </a:lnTo>
                    <a:lnTo>
                      <a:pt x="48" y="31"/>
                    </a:lnTo>
                    <a:lnTo>
                      <a:pt x="45" y="33"/>
                    </a:lnTo>
                    <a:lnTo>
                      <a:pt x="43" y="35"/>
                    </a:lnTo>
                    <a:lnTo>
                      <a:pt x="40" y="37"/>
                    </a:lnTo>
                    <a:lnTo>
                      <a:pt x="38" y="39"/>
                    </a:lnTo>
                    <a:lnTo>
                      <a:pt x="35" y="41"/>
                    </a:lnTo>
                    <a:lnTo>
                      <a:pt x="33" y="44"/>
                    </a:lnTo>
                    <a:lnTo>
                      <a:pt x="30" y="46"/>
                    </a:lnTo>
                    <a:lnTo>
                      <a:pt x="29" y="48"/>
                    </a:lnTo>
                    <a:lnTo>
                      <a:pt x="26" y="50"/>
                    </a:lnTo>
                    <a:lnTo>
                      <a:pt x="24" y="53"/>
                    </a:lnTo>
                    <a:lnTo>
                      <a:pt x="22" y="55"/>
                    </a:lnTo>
                    <a:lnTo>
                      <a:pt x="20" y="58"/>
                    </a:lnTo>
                    <a:lnTo>
                      <a:pt x="18" y="60"/>
                    </a:lnTo>
                    <a:lnTo>
                      <a:pt x="16" y="62"/>
                    </a:lnTo>
                    <a:lnTo>
                      <a:pt x="15" y="65"/>
                    </a:lnTo>
                    <a:lnTo>
                      <a:pt x="13" y="67"/>
                    </a:lnTo>
                    <a:lnTo>
                      <a:pt x="12" y="70"/>
                    </a:lnTo>
                    <a:lnTo>
                      <a:pt x="10" y="73"/>
                    </a:lnTo>
                    <a:lnTo>
                      <a:pt x="9" y="76"/>
                    </a:lnTo>
                    <a:lnTo>
                      <a:pt x="8" y="79"/>
                    </a:lnTo>
                    <a:lnTo>
                      <a:pt x="6" y="81"/>
                    </a:lnTo>
                    <a:lnTo>
                      <a:pt x="5" y="84"/>
                    </a:lnTo>
                    <a:lnTo>
                      <a:pt x="3" y="87"/>
                    </a:lnTo>
                    <a:lnTo>
                      <a:pt x="3" y="90"/>
                    </a:lnTo>
                    <a:lnTo>
                      <a:pt x="2" y="93"/>
                    </a:lnTo>
                    <a:lnTo>
                      <a:pt x="2" y="96"/>
                    </a:lnTo>
                    <a:lnTo>
                      <a:pt x="1" y="98"/>
                    </a:lnTo>
                    <a:lnTo>
                      <a:pt x="0" y="101"/>
                    </a:lnTo>
                    <a:lnTo>
                      <a:pt x="0" y="105"/>
                    </a:lnTo>
                    <a:lnTo>
                      <a:pt x="0" y="108"/>
                    </a:lnTo>
                    <a:lnTo>
                      <a:pt x="0" y="111"/>
                    </a:lnTo>
                    <a:lnTo>
                      <a:pt x="0" y="114"/>
                    </a:lnTo>
                    <a:lnTo>
                      <a:pt x="0" y="117"/>
                    </a:lnTo>
                    <a:lnTo>
                      <a:pt x="0" y="120"/>
                    </a:lnTo>
                    <a:lnTo>
                      <a:pt x="0" y="123"/>
                    </a:lnTo>
                    <a:lnTo>
                      <a:pt x="0" y="126"/>
                    </a:lnTo>
                    <a:lnTo>
                      <a:pt x="0" y="129"/>
                    </a:lnTo>
                    <a:lnTo>
                      <a:pt x="0" y="133"/>
                    </a:lnTo>
                    <a:lnTo>
                      <a:pt x="0" y="136"/>
                    </a:lnTo>
                    <a:lnTo>
                      <a:pt x="0" y="139"/>
                    </a:lnTo>
                    <a:lnTo>
                      <a:pt x="1" y="141"/>
                    </a:lnTo>
                    <a:lnTo>
                      <a:pt x="2" y="145"/>
                    </a:lnTo>
                    <a:lnTo>
                      <a:pt x="2" y="147"/>
                    </a:lnTo>
                    <a:lnTo>
                      <a:pt x="3" y="150"/>
                    </a:lnTo>
                    <a:lnTo>
                      <a:pt x="3" y="153"/>
                    </a:lnTo>
                    <a:lnTo>
                      <a:pt x="5" y="156"/>
                    </a:lnTo>
                    <a:lnTo>
                      <a:pt x="6" y="158"/>
                    </a:lnTo>
                    <a:lnTo>
                      <a:pt x="8" y="162"/>
                    </a:lnTo>
                    <a:lnTo>
                      <a:pt x="9" y="164"/>
                    </a:lnTo>
                    <a:lnTo>
                      <a:pt x="10" y="167"/>
                    </a:lnTo>
                    <a:lnTo>
                      <a:pt x="12" y="169"/>
                    </a:lnTo>
                    <a:lnTo>
                      <a:pt x="13" y="172"/>
                    </a:lnTo>
                    <a:lnTo>
                      <a:pt x="15" y="175"/>
                    </a:lnTo>
                    <a:lnTo>
                      <a:pt x="16" y="178"/>
                    </a:lnTo>
                    <a:lnTo>
                      <a:pt x="18" y="180"/>
                    </a:lnTo>
                    <a:lnTo>
                      <a:pt x="20" y="183"/>
                    </a:lnTo>
                    <a:lnTo>
                      <a:pt x="22" y="185"/>
                    </a:lnTo>
                    <a:lnTo>
                      <a:pt x="24" y="188"/>
                    </a:lnTo>
                    <a:lnTo>
                      <a:pt x="26" y="190"/>
                    </a:lnTo>
                    <a:lnTo>
                      <a:pt x="29" y="192"/>
                    </a:lnTo>
                    <a:lnTo>
                      <a:pt x="30" y="194"/>
                    </a:lnTo>
                    <a:lnTo>
                      <a:pt x="33" y="197"/>
                    </a:lnTo>
                    <a:lnTo>
                      <a:pt x="35" y="199"/>
                    </a:lnTo>
                    <a:lnTo>
                      <a:pt x="38" y="201"/>
                    </a:lnTo>
                    <a:lnTo>
                      <a:pt x="40" y="203"/>
                    </a:lnTo>
                    <a:lnTo>
                      <a:pt x="43" y="206"/>
                    </a:lnTo>
                    <a:lnTo>
                      <a:pt x="45" y="207"/>
                    </a:lnTo>
                    <a:lnTo>
                      <a:pt x="48" y="209"/>
                    </a:lnTo>
                    <a:lnTo>
                      <a:pt x="50" y="211"/>
                    </a:lnTo>
                    <a:lnTo>
                      <a:pt x="53" y="213"/>
                    </a:lnTo>
                    <a:lnTo>
                      <a:pt x="56" y="215"/>
                    </a:lnTo>
                    <a:lnTo>
                      <a:pt x="59" y="217"/>
                    </a:lnTo>
                    <a:lnTo>
                      <a:pt x="61" y="218"/>
                    </a:lnTo>
                    <a:lnTo>
                      <a:pt x="65" y="221"/>
                    </a:lnTo>
                    <a:lnTo>
                      <a:pt x="68" y="222"/>
                    </a:lnTo>
                    <a:lnTo>
                      <a:pt x="71" y="224"/>
                    </a:lnTo>
                    <a:lnTo>
                      <a:pt x="74" y="225"/>
                    </a:lnTo>
                    <a:lnTo>
                      <a:pt x="77" y="226"/>
                    </a:lnTo>
                    <a:lnTo>
                      <a:pt x="80" y="228"/>
                    </a:lnTo>
                    <a:lnTo>
                      <a:pt x="83" y="229"/>
                    </a:lnTo>
                    <a:lnTo>
                      <a:pt x="87" y="231"/>
                    </a:lnTo>
                    <a:lnTo>
                      <a:pt x="91" y="232"/>
                    </a:lnTo>
                    <a:lnTo>
                      <a:pt x="94" y="233"/>
                    </a:lnTo>
                    <a:lnTo>
                      <a:pt x="97" y="233"/>
                    </a:lnTo>
                    <a:lnTo>
                      <a:pt x="100" y="235"/>
                    </a:lnTo>
                    <a:lnTo>
                      <a:pt x="104" y="236"/>
                    </a:lnTo>
                    <a:lnTo>
                      <a:pt x="107" y="236"/>
                    </a:lnTo>
                    <a:lnTo>
                      <a:pt x="111" y="237"/>
                    </a:lnTo>
                    <a:lnTo>
                      <a:pt x="115" y="238"/>
                    </a:lnTo>
                    <a:lnTo>
                      <a:pt x="119" y="239"/>
                    </a:lnTo>
                    <a:lnTo>
                      <a:pt x="122" y="239"/>
                    </a:lnTo>
                    <a:lnTo>
                      <a:pt x="126" y="240"/>
                    </a:lnTo>
                    <a:lnTo>
                      <a:pt x="130" y="240"/>
                    </a:lnTo>
                    <a:lnTo>
                      <a:pt x="134" y="240"/>
                    </a:lnTo>
                    <a:lnTo>
                      <a:pt x="137" y="240"/>
                    </a:lnTo>
                    <a:lnTo>
                      <a:pt x="142" y="241"/>
                    </a:lnTo>
                    <a:lnTo>
                      <a:pt x="146" y="241"/>
                    </a:lnTo>
                    <a:lnTo>
                      <a:pt x="150" y="242"/>
                    </a:lnTo>
                    <a:lnTo>
                      <a:pt x="150" y="242"/>
                    </a:lnTo>
                    <a:close/>
                  </a:path>
                </a:pathLst>
              </a:custGeom>
              <a:noFill/>
              <a:ln w="3810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0" name="Freeform 83"/>
              <p:cNvSpPr>
                <a:spLocks/>
              </p:cNvSpPr>
              <p:nvPr/>
            </p:nvSpPr>
            <p:spPr bwMode="gray">
              <a:xfrm>
                <a:off x="2264489" y="4904033"/>
                <a:ext cx="1120775" cy="893762"/>
              </a:xfrm>
              <a:custGeom>
                <a:avLst/>
                <a:gdLst/>
                <a:ahLst/>
                <a:cxnLst>
                  <a:cxn ang="0">
                    <a:pos x="382" y="183"/>
                  </a:cxn>
                  <a:cxn ang="0">
                    <a:pos x="394" y="230"/>
                  </a:cxn>
                  <a:cxn ang="0">
                    <a:pos x="418" y="283"/>
                  </a:cxn>
                  <a:cxn ang="0">
                    <a:pos x="460" y="325"/>
                  </a:cxn>
                  <a:cxn ang="0">
                    <a:pos x="525" y="340"/>
                  </a:cxn>
                  <a:cxn ang="0">
                    <a:pos x="593" y="313"/>
                  </a:cxn>
                  <a:cxn ang="0">
                    <a:pos x="635" y="250"/>
                  </a:cxn>
                  <a:cxn ang="0">
                    <a:pos x="640" y="167"/>
                  </a:cxn>
                  <a:cxn ang="0">
                    <a:pos x="598" y="86"/>
                  </a:cxn>
                  <a:cxn ang="0">
                    <a:pos x="496" y="24"/>
                  </a:cxn>
                  <a:cxn ang="0">
                    <a:pos x="405" y="3"/>
                  </a:cxn>
                  <a:cxn ang="0">
                    <a:pos x="351" y="0"/>
                  </a:cxn>
                  <a:cxn ang="0">
                    <a:pos x="301" y="3"/>
                  </a:cxn>
                  <a:cxn ang="0">
                    <a:pos x="252" y="10"/>
                  </a:cxn>
                  <a:cxn ang="0">
                    <a:pos x="206" y="24"/>
                  </a:cxn>
                  <a:cxn ang="0">
                    <a:pos x="165" y="42"/>
                  </a:cxn>
                  <a:cxn ang="0">
                    <a:pos x="126" y="62"/>
                  </a:cxn>
                  <a:cxn ang="0">
                    <a:pos x="93" y="88"/>
                  </a:cxn>
                  <a:cxn ang="0">
                    <a:pos x="67" y="111"/>
                  </a:cxn>
                  <a:cxn ang="0">
                    <a:pos x="45" y="138"/>
                  </a:cxn>
                  <a:cxn ang="0">
                    <a:pos x="26" y="168"/>
                  </a:cxn>
                  <a:cxn ang="0">
                    <a:pos x="9" y="208"/>
                  </a:cxn>
                  <a:cxn ang="0">
                    <a:pos x="0" y="250"/>
                  </a:cxn>
                  <a:cxn ang="0">
                    <a:pos x="0" y="290"/>
                  </a:cxn>
                  <a:cxn ang="0">
                    <a:pos x="4" y="319"/>
                  </a:cxn>
                  <a:cxn ang="0">
                    <a:pos x="12" y="349"/>
                  </a:cxn>
                  <a:cxn ang="0">
                    <a:pos x="24" y="380"/>
                  </a:cxn>
                  <a:cxn ang="0">
                    <a:pos x="40" y="411"/>
                  </a:cxn>
                  <a:cxn ang="0">
                    <a:pos x="96" y="480"/>
                  </a:cxn>
                  <a:cxn ang="0">
                    <a:pos x="236" y="551"/>
                  </a:cxn>
                  <a:cxn ang="0">
                    <a:pos x="397" y="561"/>
                  </a:cxn>
                  <a:cxn ang="0">
                    <a:pos x="549" y="523"/>
                  </a:cxn>
                  <a:cxn ang="0">
                    <a:pos x="662" y="450"/>
                  </a:cxn>
                  <a:cxn ang="0">
                    <a:pos x="652" y="371"/>
                  </a:cxn>
                  <a:cxn ang="0">
                    <a:pos x="604" y="430"/>
                  </a:cxn>
                  <a:cxn ang="0">
                    <a:pos x="505" y="479"/>
                  </a:cxn>
                  <a:cxn ang="0">
                    <a:pos x="380" y="505"/>
                  </a:cxn>
                  <a:cxn ang="0">
                    <a:pos x="251" y="495"/>
                  </a:cxn>
                  <a:cxn ang="0">
                    <a:pos x="141" y="435"/>
                  </a:cxn>
                  <a:cxn ang="0">
                    <a:pos x="96" y="375"/>
                  </a:cxn>
                  <a:cxn ang="0">
                    <a:pos x="79" y="334"/>
                  </a:cxn>
                  <a:cxn ang="0">
                    <a:pos x="72" y="295"/>
                  </a:cxn>
                  <a:cxn ang="0">
                    <a:pos x="73" y="257"/>
                  </a:cxn>
                  <a:cxn ang="0">
                    <a:pos x="81" y="220"/>
                  </a:cxn>
                  <a:cxn ang="0">
                    <a:pos x="100" y="180"/>
                  </a:cxn>
                  <a:cxn ang="0">
                    <a:pos x="137" y="132"/>
                  </a:cxn>
                  <a:cxn ang="0">
                    <a:pos x="187" y="93"/>
                  </a:cxn>
                  <a:cxn ang="0">
                    <a:pos x="230" y="72"/>
                  </a:cxn>
                  <a:cxn ang="0">
                    <a:pos x="270" y="58"/>
                  </a:cxn>
                  <a:cxn ang="0">
                    <a:pos x="312" y="51"/>
                  </a:cxn>
                  <a:cxn ang="0">
                    <a:pos x="356" y="49"/>
                  </a:cxn>
                  <a:cxn ang="0">
                    <a:pos x="399" y="54"/>
                  </a:cxn>
                  <a:cxn ang="0">
                    <a:pos x="469" y="74"/>
                  </a:cxn>
                  <a:cxn ang="0">
                    <a:pos x="547" y="123"/>
                  </a:cxn>
                  <a:cxn ang="0">
                    <a:pos x="579" y="178"/>
                  </a:cxn>
                  <a:cxn ang="0">
                    <a:pos x="579" y="230"/>
                  </a:cxn>
                  <a:cxn ang="0">
                    <a:pos x="557" y="267"/>
                  </a:cxn>
                  <a:cxn ang="0">
                    <a:pos x="514" y="276"/>
                  </a:cxn>
                  <a:cxn ang="0">
                    <a:pos x="482" y="250"/>
                  </a:cxn>
                  <a:cxn ang="0">
                    <a:pos x="462" y="216"/>
                  </a:cxn>
                  <a:cxn ang="0">
                    <a:pos x="448" y="181"/>
                  </a:cxn>
                  <a:cxn ang="0">
                    <a:pos x="439" y="148"/>
                  </a:cxn>
                </a:cxnLst>
                <a:rect l="0" t="0" r="r" b="b"/>
                <a:pathLst>
                  <a:path w="706" h="563">
                    <a:moveTo>
                      <a:pt x="379" y="157"/>
                    </a:moveTo>
                    <a:lnTo>
                      <a:pt x="379" y="157"/>
                    </a:lnTo>
                    <a:lnTo>
                      <a:pt x="379" y="159"/>
                    </a:lnTo>
                    <a:lnTo>
                      <a:pt x="379" y="161"/>
                    </a:lnTo>
                    <a:lnTo>
                      <a:pt x="380" y="165"/>
                    </a:lnTo>
                    <a:lnTo>
                      <a:pt x="380" y="167"/>
                    </a:lnTo>
                    <a:lnTo>
                      <a:pt x="380" y="169"/>
                    </a:lnTo>
                    <a:lnTo>
                      <a:pt x="380" y="171"/>
                    </a:lnTo>
                    <a:lnTo>
                      <a:pt x="380" y="174"/>
                    </a:lnTo>
                    <a:lnTo>
                      <a:pt x="380" y="177"/>
                    </a:lnTo>
                    <a:lnTo>
                      <a:pt x="381" y="180"/>
                    </a:lnTo>
                    <a:lnTo>
                      <a:pt x="382" y="183"/>
                    </a:lnTo>
                    <a:lnTo>
                      <a:pt x="383" y="187"/>
                    </a:lnTo>
                    <a:lnTo>
                      <a:pt x="383" y="190"/>
                    </a:lnTo>
                    <a:lnTo>
                      <a:pt x="384" y="193"/>
                    </a:lnTo>
                    <a:lnTo>
                      <a:pt x="385" y="197"/>
                    </a:lnTo>
                    <a:lnTo>
                      <a:pt x="386" y="201"/>
                    </a:lnTo>
                    <a:lnTo>
                      <a:pt x="387" y="205"/>
                    </a:lnTo>
                    <a:lnTo>
                      <a:pt x="388" y="209"/>
                    </a:lnTo>
                    <a:lnTo>
                      <a:pt x="389" y="213"/>
                    </a:lnTo>
                    <a:lnTo>
                      <a:pt x="391" y="217"/>
                    </a:lnTo>
                    <a:lnTo>
                      <a:pt x="391" y="222"/>
                    </a:lnTo>
                    <a:lnTo>
                      <a:pt x="393" y="226"/>
                    </a:lnTo>
                    <a:lnTo>
                      <a:pt x="394" y="230"/>
                    </a:lnTo>
                    <a:lnTo>
                      <a:pt x="396" y="234"/>
                    </a:lnTo>
                    <a:lnTo>
                      <a:pt x="397" y="239"/>
                    </a:lnTo>
                    <a:lnTo>
                      <a:pt x="399" y="244"/>
                    </a:lnTo>
                    <a:lnTo>
                      <a:pt x="401" y="248"/>
                    </a:lnTo>
                    <a:lnTo>
                      <a:pt x="403" y="253"/>
                    </a:lnTo>
                    <a:lnTo>
                      <a:pt x="405" y="257"/>
                    </a:lnTo>
                    <a:lnTo>
                      <a:pt x="406" y="262"/>
                    </a:lnTo>
                    <a:lnTo>
                      <a:pt x="408" y="265"/>
                    </a:lnTo>
                    <a:lnTo>
                      <a:pt x="411" y="270"/>
                    </a:lnTo>
                    <a:lnTo>
                      <a:pt x="413" y="274"/>
                    </a:lnTo>
                    <a:lnTo>
                      <a:pt x="416" y="279"/>
                    </a:lnTo>
                    <a:lnTo>
                      <a:pt x="418" y="283"/>
                    </a:lnTo>
                    <a:lnTo>
                      <a:pt x="421" y="287"/>
                    </a:lnTo>
                    <a:lnTo>
                      <a:pt x="424" y="291"/>
                    </a:lnTo>
                    <a:lnTo>
                      <a:pt x="427" y="295"/>
                    </a:lnTo>
                    <a:lnTo>
                      <a:pt x="430" y="298"/>
                    </a:lnTo>
                    <a:lnTo>
                      <a:pt x="434" y="303"/>
                    </a:lnTo>
                    <a:lnTo>
                      <a:pt x="437" y="306"/>
                    </a:lnTo>
                    <a:lnTo>
                      <a:pt x="441" y="310"/>
                    </a:lnTo>
                    <a:lnTo>
                      <a:pt x="445" y="314"/>
                    </a:lnTo>
                    <a:lnTo>
                      <a:pt x="449" y="317"/>
                    </a:lnTo>
                    <a:lnTo>
                      <a:pt x="452" y="319"/>
                    </a:lnTo>
                    <a:lnTo>
                      <a:pt x="456" y="322"/>
                    </a:lnTo>
                    <a:lnTo>
                      <a:pt x="460" y="325"/>
                    </a:lnTo>
                    <a:lnTo>
                      <a:pt x="465" y="328"/>
                    </a:lnTo>
                    <a:lnTo>
                      <a:pt x="469" y="329"/>
                    </a:lnTo>
                    <a:lnTo>
                      <a:pt x="474" y="332"/>
                    </a:lnTo>
                    <a:lnTo>
                      <a:pt x="480" y="333"/>
                    </a:lnTo>
                    <a:lnTo>
                      <a:pt x="485" y="336"/>
                    </a:lnTo>
                    <a:lnTo>
                      <a:pt x="490" y="337"/>
                    </a:lnTo>
                    <a:lnTo>
                      <a:pt x="495" y="338"/>
                    </a:lnTo>
                    <a:lnTo>
                      <a:pt x="501" y="339"/>
                    </a:lnTo>
                    <a:lnTo>
                      <a:pt x="506" y="340"/>
                    </a:lnTo>
                    <a:lnTo>
                      <a:pt x="512" y="340"/>
                    </a:lnTo>
                    <a:lnTo>
                      <a:pt x="518" y="340"/>
                    </a:lnTo>
                    <a:lnTo>
                      <a:pt x="525" y="340"/>
                    </a:lnTo>
                    <a:lnTo>
                      <a:pt x="531" y="340"/>
                    </a:lnTo>
                    <a:lnTo>
                      <a:pt x="538" y="339"/>
                    </a:lnTo>
                    <a:lnTo>
                      <a:pt x="544" y="338"/>
                    </a:lnTo>
                    <a:lnTo>
                      <a:pt x="550" y="336"/>
                    </a:lnTo>
                    <a:lnTo>
                      <a:pt x="556" y="335"/>
                    </a:lnTo>
                    <a:lnTo>
                      <a:pt x="561" y="332"/>
                    </a:lnTo>
                    <a:lnTo>
                      <a:pt x="568" y="330"/>
                    </a:lnTo>
                    <a:lnTo>
                      <a:pt x="573" y="327"/>
                    </a:lnTo>
                    <a:lnTo>
                      <a:pt x="579" y="324"/>
                    </a:lnTo>
                    <a:lnTo>
                      <a:pt x="584" y="321"/>
                    </a:lnTo>
                    <a:lnTo>
                      <a:pt x="589" y="317"/>
                    </a:lnTo>
                    <a:lnTo>
                      <a:pt x="593" y="313"/>
                    </a:lnTo>
                    <a:lnTo>
                      <a:pt x="598" y="309"/>
                    </a:lnTo>
                    <a:lnTo>
                      <a:pt x="603" y="304"/>
                    </a:lnTo>
                    <a:lnTo>
                      <a:pt x="607" y="300"/>
                    </a:lnTo>
                    <a:lnTo>
                      <a:pt x="611" y="295"/>
                    </a:lnTo>
                    <a:lnTo>
                      <a:pt x="615" y="290"/>
                    </a:lnTo>
                    <a:lnTo>
                      <a:pt x="619" y="284"/>
                    </a:lnTo>
                    <a:lnTo>
                      <a:pt x="622" y="279"/>
                    </a:lnTo>
                    <a:lnTo>
                      <a:pt x="624" y="274"/>
                    </a:lnTo>
                    <a:lnTo>
                      <a:pt x="628" y="268"/>
                    </a:lnTo>
                    <a:lnTo>
                      <a:pt x="630" y="262"/>
                    </a:lnTo>
                    <a:lnTo>
                      <a:pt x="632" y="256"/>
                    </a:lnTo>
                    <a:lnTo>
                      <a:pt x="635" y="250"/>
                    </a:lnTo>
                    <a:lnTo>
                      <a:pt x="638" y="243"/>
                    </a:lnTo>
                    <a:lnTo>
                      <a:pt x="639" y="236"/>
                    </a:lnTo>
                    <a:lnTo>
                      <a:pt x="640" y="230"/>
                    </a:lnTo>
                    <a:lnTo>
                      <a:pt x="642" y="223"/>
                    </a:lnTo>
                    <a:lnTo>
                      <a:pt x="643" y="217"/>
                    </a:lnTo>
                    <a:lnTo>
                      <a:pt x="643" y="210"/>
                    </a:lnTo>
                    <a:lnTo>
                      <a:pt x="644" y="203"/>
                    </a:lnTo>
                    <a:lnTo>
                      <a:pt x="644" y="196"/>
                    </a:lnTo>
                    <a:lnTo>
                      <a:pt x="644" y="190"/>
                    </a:lnTo>
                    <a:lnTo>
                      <a:pt x="643" y="182"/>
                    </a:lnTo>
                    <a:lnTo>
                      <a:pt x="642" y="175"/>
                    </a:lnTo>
                    <a:lnTo>
                      <a:pt x="640" y="167"/>
                    </a:lnTo>
                    <a:lnTo>
                      <a:pt x="639" y="161"/>
                    </a:lnTo>
                    <a:lnTo>
                      <a:pt x="636" y="153"/>
                    </a:lnTo>
                    <a:lnTo>
                      <a:pt x="635" y="146"/>
                    </a:lnTo>
                    <a:lnTo>
                      <a:pt x="632" y="139"/>
                    </a:lnTo>
                    <a:lnTo>
                      <a:pt x="630" y="132"/>
                    </a:lnTo>
                    <a:lnTo>
                      <a:pt x="625" y="125"/>
                    </a:lnTo>
                    <a:lnTo>
                      <a:pt x="622" y="118"/>
                    </a:lnTo>
                    <a:lnTo>
                      <a:pt x="617" y="112"/>
                    </a:lnTo>
                    <a:lnTo>
                      <a:pt x="613" y="106"/>
                    </a:lnTo>
                    <a:lnTo>
                      <a:pt x="608" y="99"/>
                    </a:lnTo>
                    <a:lnTo>
                      <a:pt x="603" y="93"/>
                    </a:lnTo>
                    <a:lnTo>
                      <a:pt x="598" y="86"/>
                    </a:lnTo>
                    <a:lnTo>
                      <a:pt x="592" y="81"/>
                    </a:lnTo>
                    <a:lnTo>
                      <a:pt x="584" y="74"/>
                    </a:lnTo>
                    <a:lnTo>
                      <a:pt x="579" y="68"/>
                    </a:lnTo>
                    <a:lnTo>
                      <a:pt x="571" y="62"/>
                    </a:lnTo>
                    <a:lnTo>
                      <a:pt x="563" y="57"/>
                    </a:lnTo>
                    <a:lnTo>
                      <a:pt x="555" y="51"/>
                    </a:lnTo>
                    <a:lnTo>
                      <a:pt x="546" y="46"/>
                    </a:lnTo>
                    <a:lnTo>
                      <a:pt x="538" y="41"/>
                    </a:lnTo>
                    <a:lnTo>
                      <a:pt x="528" y="37"/>
                    </a:lnTo>
                    <a:lnTo>
                      <a:pt x="518" y="32"/>
                    </a:lnTo>
                    <a:lnTo>
                      <a:pt x="507" y="28"/>
                    </a:lnTo>
                    <a:lnTo>
                      <a:pt x="496" y="24"/>
                    </a:lnTo>
                    <a:lnTo>
                      <a:pt x="485" y="20"/>
                    </a:lnTo>
                    <a:lnTo>
                      <a:pt x="474" y="16"/>
                    </a:lnTo>
                    <a:lnTo>
                      <a:pt x="462" y="13"/>
                    </a:lnTo>
                    <a:lnTo>
                      <a:pt x="449" y="10"/>
                    </a:lnTo>
                    <a:lnTo>
                      <a:pt x="436" y="8"/>
                    </a:lnTo>
                    <a:lnTo>
                      <a:pt x="431" y="7"/>
                    </a:lnTo>
                    <a:lnTo>
                      <a:pt x="427" y="6"/>
                    </a:lnTo>
                    <a:lnTo>
                      <a:pt x="423" y="5"/>
                    </a:lnTo>
                    <a:lnTo>
                      <a:pt x="418" y="4"/>
                    </a:lnTo>
                    <a:lnTo>
                      <a:pt x="413" y="4"/>
                    </a:lnTo>
                    <a:lnTo>
                      <a:pt x="409" y="3"/>
                    </a:lnTo>
                    <a:lnTo>
                      <a:pt x="405" y="3"/>
                    </a:lnTo>
                    <a:lnTo>
                      <a:pt x="400" y="3"/>
                    </a:lnTo>
                    <a:lnTo>
                      <a:pt x="395" y="1"/>
                    </a:lnTo>
                    <a:lnTo>
                      <a:pt x="391" y="1"/>
                    </a:lnTo>
                    <a:lnTo>
                      <a:pt x="387" y="1"/>
                    </a:lnTo>
                    <a:lnTo>
                      <a:pt x="383" y="1"/>
                    </a:lnTo>
                    <a:lnTo>
                      <a:pt x="378" y="0"/>
                    </a:lnTo>
                    <a:lnTo>
                      <a:pt x="373" y="0"/>
                    </a:lnTo>
                    <a:lnTo>
                      <a:pt x="369" y="0"/>
                    </a:lnTo>
                    <a:lnTo>
                      <a:pt x="365" y="0"/>
                    </a:lnTo>
                    <a:lnTo>
                      <a:pt x="360" y="0"/>
                    </a:lnTo>
                    <a:lnTo>
                      <a:pt x="356" y="0"/>
                    </a:lnTo>
                    <a:lnTo>
                      <a:pt x="351" y="0"/>
                    </a:lnTo>
                    <a:lnTo>
                      <a:pt x="348" y="0"/>
                    </a:lnTo>
                    <a:lnTo>
                      <a:pt x="343" y="0"/>
                    </a:lnTo>
                    <a:lnTo>
                      <a:pt x="339" y="0"/>
                    </a:lnTo>
                    <a:lnTo>
                      <a:pt x="335" y="0"/>
                    </a:lnTo>
                    <a:lnTo>
                      <a:pt x="331" y="0"/>
                    </a:lnTo>
                    <a:lnTo>
                      <a:pt x="326" y="0"/>
                    </a:lnTo>
                    <a:lnTo>
                      <a:pt x="322" y="0"/>
                    </a:lnTo>
                    <a:lnTo>
                      <a:pt x="318" y="1"/>
                    </a:lnTo>
                    <a:lnTo>
                      <a:pt x="313" y="1"/>
                    </a:lnTo>
                    <a:lnTo>
                      <a:pt x="309" y="1"/>
                    </a:lnTo>
                    <a:lnTo>
                      <a:pt x="305" y="2"/>
                    </a:lnTo>
                    <a:lnTo>
                      <a:pt x="301" y="3"/>
                    </a:lnTo>
                    <a:lnTo>
                      <a:pt x="297" y="3"/>
                    </a:lnTo>
                    <a:lnTo>
                      <a:pt x="292" y="3"/>
                    </a:lnTo>
                    <a:lnTo>
                      <a:pt x="289" y="4"/>
                    </a:lnTo>
                    <a:lnTo>
                      <a:pt x="284" y="4"/>
                    </a:lnTo>
                    <a:lnTo>
                      <a:pt x="281" y="5"/>
                    </a:lnTo>
                    <a:lnTo>
                      <a:pt x="276" y="6"/>
                    </a:lnTo>
                    <a:lnTo>
                      <a:pt x="273" y="7"/>
                    </a:lnTo>
                    <a:lnTo>
                      <a:pt x="268" y="7"/>
                    </a:lnTo>
                    <a:lnTo>
                      <a:pt x="264" y="8"/>
                    </a:lnTo>
                    <a:lnTo>
                      <a:pt x="260" y="8"/>
                    </a:lnTo>
                    <a:lnTo>
                      <a:pt x="256" y="10"/>
                    </a:lnTo>
                    <a:lnTo>
                      <a:pt x="252" y="10"/>
                    </a:lnTo>
                    <a:lnTo>
                      <a:pt x="248" y="11"/>
                    </a:lnTo>
                    <a:lnTo>
                      <a:pt x="244" y="12"/>
                    </a:lnTo>
                    <a:lnTo>
                      <a:pt x="241" y="13"/>
                    </a:lnTo>
                    <a:lnTo>
                      <a:pt x="236" y="15"/>
                    </a:lnTo>
                    <a:lnTo>
                      <a:pt x="233" y="16"/>
                    </a:lnTo>
                    <a:lnTo>
                      <a:pt x="228" y="17"/>
                    </a:lnTo>
                    <a:lnTo>
                      <a:pt x="225" y="18"/>
                    </a:lnTo>
                    <a:lnTo>
                      <a:pt x="221" y="19"/>
                    </a:lnTo>
                    <a:lnTo>
                      <a:pt x="217" y="20"/>
                    </a:lnTo>
                    <a:lnTo>
                      <a:pt x="213" y="22"/>
                    </a:lnTo>
                    <a:lnTo>
                      <a:pt x="209" y="23"/>
                    </a:lnTo>
                    <a:lnTo>
                      <a:pt x="206" y="24"/>
                    </a:lnTo>
                    <a:lnTo>
                      <a:pt x="202" y="25"/>
                    </a:lnTo>
                    <a:lnTo>
                      <a:pt x="198" y="27"/>
                    </a:lnTo>
                    <a:lnTo>
                      <a:pt x="195" y="28"/>
                    </a:lnTo>
                    <a:lnTo>
                      <a:pt x="191" y="29"/>
                    </a:lnTo>
                    <a:lnTo>
                      <a:pt x="187" y="31"/>
                    </a:lnTo>
                    <a:lnTo>
                      <a:pt x="184" y="32"/>
                    </a:lnTo>
                    <a:lnTo>
                      <a:pt x="180" y="34"/>
                    </a:lnTo>
                    <a:lnTo>
                      <a:pt x="177" y="36"/>
                    </a:lnTo>
                    <a:lnTo>
                      <a:pt x="174" y="37"/>
                    </a:lnTo>
                    <a:lnTo>
                      <a:pt x="171" y="39"/>
                    </a:lnTo>
                    <a:lnTo>
                      <a:pt x="167" y="40"/>
                    </a:lnTo>
                    <a:lnTo>
                      <a:pt x="165" y="42"/>
                    </a:lnTo>
                    <a:lnTo>
                      <a:pt x="162" y="43"/>
                    </a:lnTo>
                    <a:lnTo>
                      <a:pt x="158" y="44"/>
                    </a:lnTo>
                    <a:lnTo>
                      <a:pt x="156" y="46"/>
                    </a:lnTo>
                    <a:lnTo>
                      <a:pt x="153" y="47"/>
                    </a:lnTo>
                    <a:lnTo>
                      <a:pt x="151" y="49"/>
                    </a:lnTo>
                    <a:lnTo>
                      <a:pt x="148" y="50"/>
                    </a:lnTo>
                    <a:lnTo>
                      <a:pt x="145" y="51"/>
                    </a:lnTo>
                    <a:lnTo>
                      <a:pt x="142" y="53"/>
                    </a:lnTo>
                    <a:lnTo>
                      <a:pt x="139" y="54"/>
                    </a:lnTo>
                    <a:lnTo>
                      <a:pt x="135" y="57"/>
                    </a:lnTo>
                    <a:lnTo>
                      <a:pt x="130" y="61"/>
                    </a:lnTo>
                    <a:lnTo>
                      <a:pt x="126" y="62"/>
                    </a:lnTo>
                    <a:lnTo>
                      <a:pt x="124" y="64"/>
                    </a:lnTo>
                    <a:lnTo>
                      <a:pt x="121" y="65"/>
                    </a:lnTo>
                    <a:lnTo>
                      <a:pt x="119" y="67"/>
                    </a:lnTo>
                    <a:lnTo>
                      <a:pt x="114" y="70"/>
                    </a:lnTo>
                    <a:lnTo>
                      <a:pt x="110" y="74"/>
                    </a:lnTo>
                    <a:lnTo>
                      <a:pt x="107" y="75"/>
                    </a:lnTo>
                    <a:lnTo>
                      <a:pt x="105" y="78"/>
                    </a:lnTo>
                    <a:lnTo>
                      <a:pt x="102" y="79"/>
                    </a:lnTo>
                    <a:lnTo>
                      <a:pt x="100" y="82"/>
                    </a:lnTo>
                    <a:lnTo>
                      <a:pt x="97" y="84"/>
                    </a:lnTo>
                    <a:lnTo>
                      <a:pt x="96" y="86"/>
                    </a:lnTo>
                    <a:lnTo>
                      <a:pt x="93" y="88"/>
                    </a:lnTo>
                    <a:lnTo>
                      <a:pt x="91" y="89"/>
                    </a:lnTo>
                    <a:lnTo>
                      <a:pt x="88" y="91"/>
                    </a:lnTo>
                    <a:lnTo>
                      <a:pt x="86" y="93"/>
                    </a:lnTo>
                    <a:lnTo>
                      <a:pt x="84" y="95"/>
                    </a:lnTo>
                    <a:lnTo>
                      <a:pt x="82" y="97"/>
                    </a:lnTo>
                    <a:lnTo>
                      <a:pt x="80" y="99"/>
                    </a:lnTo>
                    <a:lnTo>
                      <a:pt x="78" y="101"/>
                    </a:lnTo>
                    <a:lnTo>
                      <a:pt x="75" y="103"/>
                    </a:lnTo>
                    <a:lnTo>
                      <a:pt x="74" y="105"/>
                    </a:lnTo>
                    <a:lnTo>
                      <a:pt x="71" y="107"/>
                    </a:lnTo>
                    <a:lnTo>
                      <a:pt x="69" y="109"/>
                    </a:lnTo>
                    <a:lnTo>
                      <a:pt x="67" y="111"/>
                    </a:lnTo>
                    <a:lnTo>
                      <a:pt x="65" y="113"/>
                    </a:lnTo>
                    <a:lnTo>
                      <a:pt x="63" y="115"/>
                    </a:lnTo>
                    <a:lnTo>
                      <a:pt x="61" y="117"/>
                    </a:lnTo>
                    <a:lnTo>
                      <a:pt x="59" y="120"/>
                    </a:lnTo>
                    <a:lnTo>
                      <a:pt x="58" y="122"/>
                    </a:lnTo>
                    <a:lnTo>
                      <a:pt x="56" y="124"/>
                    </a:lnTo>
                    <a:lnTo>
                      <a:pt x="54" y="126"/>
                    </a:lnTo>
                    <a:lnTo>
                      <a:pt x="52" y="128"/>
                    </a:lnTo>
                    <a:lnTo>
                      <a:pt x="51" y="131"/>
                    </a:lnTo>
                    <a:lnTo>
                      <a:pt x="49" y="133"/>
                    </a:lnTo>
                    <a:lnTo>
                      <a:pt x="47" y="135"/>
                    </a:lnTo>
                    <a:lnTo>
                      <a:pt x="45" y="138"/>
                    </a:lnTo>
                    <a:lnTo>
                      <a:pt x="44" y="140"/>
                    </a:lnTo>
                    <a:lnTo>
                      <a:pt x="43" y="142"/>
                    </a:lnTo>
                    <a:lnTo>
                      <a:pt x="40" y="145"/>
                    </a:lnTo>
                    <a:lnTo>
                      <a:pt x="39" y="146"/>
                    </a:lnTo>
                    <a:lnTo>
                      <a:pt x="37" y="149"/>
                    </a:lnTo>
                    <a:lnTo>
                      <a:pt x="36" y="152"/>
                    </a:lnTo>
                    <a:lnTo>
                      <a:pt x="35" y="154"/>
                    </a:lnTo>
                    <a:lnTo>
                      <a:pt x="33" y="157"/>
                    </a:lnTo>
                    <a:lnTo>
                      <a:pt x="32" y="159"/>
                    </a:lnTo>
                    <a:lnTo>
                      <a:pt x="29" y="162"/>
                    </a:lnTo>
                    <a:lnTo>
                      <a:pt x="28" y="165"/>
                    </a:lnTo>
                    <a:lnTo>
                      <a:pt x="26" y="168"/>
                    </a:lnTo>
                    <a:lnTo>
                      <a:pt x="24" y="171"/>
                    </a:lnTo>
                    <a:lnTo>
                      <a:pt x="23" y="174"/>
                    </a:lnTo>
                    <a:lnTo>
                      <a:pt x="21" y="178"/>
                    </a:lnTo>
                    <a:lnTo>
                      <a:pt x="19" y="181"/>
                    </a:lnTo>
                    <a:lnTo>
                      <a:pt x="19" y="184"/>
                    </a:lnTo>
                    <a:lnTo>
                      <a:pt x="16" y="188"/>
                    </a:lnTo>
                    <a:lnTo>
                      <a:pt x="15" y="191"/>
                    </a:lnTo>
                    <a:lnTo>
                      <a:pt x="14" y="194"/>
                    </a:lnTo>
                    <a:lnTo>
                      <a:pt x="13" y="198"/>
                    </a:lnTo>
                    <a:lnTo>
                      <a:pt x="11" y="201"/>
                    </a:lnTo>
                    <a:lnTo>
                      <a:pt x="10" y="205"/>
                    </a:lnTo>
                    <a:lnTo>
                      <a:pt x="9" y="208"/>
                    </a:lnTo>
                    <a:lnTo>
                      <a:pt x="8" y="212"/>
                    </a:lnTo>
                    <a:lnTo>
                      <a:pt x="7" y="215"/>
                    </a:lnTo>
                    <a:lnTo>
                      <a:pt x="6" y="218"/>
                    </a:lnTo>
                    <a:lnTo>
                      <a:pt x="5" y="222"/>
                    </a:lnTo>
                    <a:lnTo>
                      <a:pt x="5" y="225"/>
                    </a:lnTo>
                    <a:lnTo>
                      <a:pt x="4" y="229"/>
                    </a:lnTo>
                    <a:lnTo>
                      <a:pt x="3" y="232"/>
                    </a:lnTo>
                    <a:lnTo>
                      <a:pt x="2" y="236"/>
                    </a:lnTo>
                    <a:lnTo>
                      <a:pt x="2" y="240"/>
                    </a:lnTo>
                    <a:lnTo>
                      <a:pt x="2" y="243"/>
                    </a:lnTo>
                    <a:lnTo>
                      <a:pt x="1" y="247"/>
                    </a:lnTo>
                    <a:lnTo>
                      <a:pt x="0" y="250"/>
                    </a:lnTo>
                    <a:lnTo>
                      <a:pt x="0" y="254"/>
                    </a:lnTo>
                    <a:lnTo>
                      <a:pt x="0" y="257"/>
                    </a:lnTo>
                    <a:lnTo>
                      <a:pt x="0" y="261"/>
                    </a:lnTo>
                    <a:lnTo>
                      <a:pt x="0" y="265"/>
                    </a:lnTo>
                    <a:lnTo>
                      <a:pt x="0" y="269"/>
                    </a:lnTo>
                    <a:lnTo>
                      <a:pt x="0" y="273"/>
                    </a:lnTo>
                    <a:lnTo>
                      <a:pt x="0" y="277"/>
                    </a:lnTo>
                    <a:lnTo>
                      <a:pt x="0" y="280"/>
                    </a:lnTo>
                    <a:lnTo>
                      <a:pt x="0" y="283"/>
                    </a:lnTo>
                    <a:lnTo>
                      <a:pt x="0" y="284"/>
                    </a:lnTo>
                    <a:lnTo>
                      <a:pt x="0" y="287"/>
                    </a:lnTo>
                    <a:lnTo>
                      <a:pt x="0" y="290"/>
                    </a:lnTo>
                    <a:lnTo>
                      <a:pt x="0" y="292"/>
                    </a:lnTo>
                    <a:lnTo>
                      <a:pt x="0" y="294"/>
                    </a:lnTo>
                    <a:lnTo>
                      <a:pt x="0" y="297"/>
                    </a:lnTo>
                    <a:lnTo>
                      <a:pt x="0" y="299"/>
                    </a:lnTo>
                    <a:lnTo>
                      <a:pt x="1" y="302"/>
                    </a:lnTo>
                    <a:lnTo>
                      <a:pt x="2" y="304"/>
                    </a:lnTo>
                    <a:lnTo>
                      <a:pt x="2" y="307"/>
                    </a:lnTo>
                    <a:lnTo>
                      <a:pt x="2" y="309"/>
                    </a:lnTo>
                    <a:lnTo>
                      <a:pt x="2" y="312"/>
                    </a:lnTo>
                    <a:lnTo>
                      <a:pt x="3" y="314"/>
                    </a:lnTo>
                    <a:lnTo>
                      <a:pt x="4" y="317"/>
                    </a:lnTo>
                    <a:lnTo>
                      <a:pt x="4" y="319"/>
                    </a:lnTo>
                    <a:lnTo>
                      <a:pt x="4" y="321"/>
                    </a:lnTo>
                    <a:lnTo>
                      <a:pt x="5" y="324"/>
                    </a:lnTo>
                    <a:lnTo>
                      <a:pt x="6" y="326"/>
                    </a:lnTo>
                    <a:lnTo>
                      <a:pt x="6" y="329"/>
                    </a:lnTo>
                    <a:lnTo>
                      <a:pt x="7" y="331"/>
                    </a:lnTo>
                    <a:lnTo>
                      <a:pt x="8" y="334"/>
                    </a:lnTo>
                    <a:lnTo>
                      <a:pt x="8" y="336"/>
                    </a:lnTo>
                    <a:lnTo>
                      <a:pt x="9" y="339"/>
                    </a:lnTo>
                    <a:lnTo>
                      <a:pt x="10" y="342"/>
                    </a:lnTo>
                    <a:lnTo>
                      <a:pt x="10" y="344"/>
                    </a:lnTo>
                    <a:lnTo>
                      <a:pt x="12" y="347"/>
                    </a:lnTo>
                    <a:lnTo>
                      <a:pt x="12" y="349"/>
                    </a:lnTo>
                    <a:lnTo>
                      <a:pt x="13" y="352"/>
                    </a:lnTo>
                    <a:lnTo>
                      <a:pt x="13" y="354"/>
                    </a:lnTo>
                    <a:lnTo>
                      <a:pt x="15" y="357"/>
                    </a:lnTo>
                    <a:lnTo>
                      <a:pt x="15" y="359"/>
                    </a:lnTo>
                    <a:lnTo>
                      <a:pt x="16" y="362"/>
                    </a:lnTo>
                    <a:lnTo>
                      <a:pt x="16" y="364"/>
                    </a:lnTo>
                    <a:lnTo>
                      <a:pt x="19" y="367"/>
                    </a:lnTo>
                    <a:lnTo>
                      <a:pt x="19" y="370"/>
                    </a:lnTo>
                    <a:lnTo>
                      <a:pt x="20" y="372"/>
                    </a:lnTo>
                    <a:lnTo>
                      <a:pt x="21" y="375"/>
                    </a:lnTo>
                    <a:lnTo>
                      <a:pt x="23" y="377"/>
                    </a:lnTo>
                    <a:lnTo>
                      <a:pt x="24" y="380"/>
                    </a:lnTo>
                    <a:lnTo>
                      <a:pt x="25" y="382"/>
                    </a:lnTo>
                    <a:lnTo>
                      <a:pt x="27" y="385"/>
                    </a:lnTo>
                    <a:lnTo>
                      <a:pt x="28" y="388"/>
                    </a:lnTo>
                    <a:lnTo>
                      <a:pt x="29" y="390"/>
                    </a:lnTo>
                    <a:lnTo>
                      <a:pt x="30" y="393"/>
                    </a:lnTo>
                    <a:lnTo>
                      <a:pt x="32" y="395"/>
                    </a:lnTo>
                    <a:lnTo>
                      <a:pt x="33" y="398"/>
                    </a:lnTo>
                    <a:lnTo>
                      <a:pt x="34" y="400"/>
                    </a:lnTo>
                    <a:lnTo>
                      <a:pt x="36" y="403"/>
                    </a:lnTo>
                    <a:lnTo>
                      <a:pt x="37" y="406"/>
                    </a:lnTo>
                    <a:lnTo>
                      <a:pt x="39" y="409"/>
                    </a:lnTo>
                    <a:lnTo>
                      <a:pt x="40" y="411"/>
                    </a:lnTo>
                    <a:lnTo>
                      <a:pt x="42" y="414"/>
                    </a:lnTo>
                    <a:lnTo>
                      <a:pt x="43" y="416"/>
                    </a:lnTo>
                    <a:lnTo>
                      <a:pt x="45" y="419"/>
                    </a:lnTo>
                    <a:lnTo>
                      <a:pt x="47" y="421"/>
                    </a:lnTo>
                    <a:lnTo>
                      <a:pt x="49" y="424"/>
                    </a:lnTo>
                    <a:lnTo>
                      <a:pt x="51" y="427"/>
                    </a:lnTo>
                    <a:lnTo>
                      <a:pt x="53" y="430"/>
                    </a:lnTo>
                    <a:lnTo>
                      <a:pt x="60" y="440"/>
                    </a:lnTo>
                    <a:lnTo>
                      <a:pt x="69" y="450"/>
                    </a:lnTo>
                    <a:lnTo>
                      <a:pt x="77" y="461"/>
                    </a:lnTo>
                    <a:lnTo>
                      <a:pt x="87" y="471"/>
                    </a:lnTo>
                    <a:lnTo>
                      <a:pt x="96" y="480"/>
                    </a:lnTo>
                    <a:lnTo>
                      <a:pt x="107" y="488"/>
                    </a:lnTo>
                    <a:lnTo>
                      <a:pt x="117" y="496"/>
                    </a:lnTo>
                    <a:lnTo>
                      <a:pt x="128" y="504"/>
                    </a:lnTo>
                    <a:lnTo>
                      <a:pt x="139" y="511"/>
                    </a:lnTo>
                    <a:lnTo>
                      <a:pt x="150" y="518"/>
                    </a:lnTo>
                    <a:lnTo>
                      <a:pt x="161" y="524"/>
                    </a:lnTo>
                    <a:lnTo>
                      <a:pt x="174" y="530"/>
                    </a:lnTo>
                    <a:lnTo>
                      <a:pt x="185" y="534"/>
                    </a:lnTo>
                    <a:lnTo>
                      <a:pt x="198" y="540"/>
                    </a:lnTo>
                    <a:lnTo>
                      <a:pt x="210" y="544"/>
                    </a:lnTo>
                    <a:lnTo>
                      <a:pt x="223" y="548"/>
                    </a:lnTo>
                    <a:lnTo>
                      <a:pt x="236" y="551"/>
                    </a:lnTo>
                    <a:lnTo>
                      <a:pt x="249" y="554"/>
                    </a:lnTo>
                    <a:lnTo>
                      <a:pt x="262" y="556"/>
                    </a:lnTo>
                    <a:lnTo>
                      <a:pt x="275" y="559"/>
                    </a:lnTo>
                    <a:lnTo>
                      <a:pt x="288" y="560"/>
                    </a:lnTo>
                    <a:lnTo>
                      <a:pt x="302" y="562"/>
                    </a:lnTo>
                    <a:lnTo>
                      <a:pt x="316" y="563"/>
                    </a:lnTo>
                    <a:lnTo>
                      <a:pt x="329" y="563"/>
                    </a:lnTo>
                    <a:lnTo>
                      <a:pt x="342" y="563"/>
                    </a:lnTo>
                    <a:lnTo>
                      <a:pt x="356" y="563"/>
                    </a:lnTo>
                    <a:lnTo>
                      <a:pt x="370" y="563"/>
                    </a:lnTo>
                    <a:lnTo>
                      <a:pt x="383" y="562"/>
                    </a:lnTo>
                    <a:lnTo>
                      <a:pt x="397" y="561"/>
                    </a:lnTo>
                    <a:lnTo>
                      <a:pt x="410" y="559"/>
                    </a:lnTo>
                    <a:lnTo>
                      <a:pt x="423" y="558"/>
                    </a:lnTo>
                    <a:lnTo>
                      <a:pt x="437" y="556"/>
                    </a:lnTo>
                    <a:lnTo>
                      <a:pt x="450" y="554"/>
                    </a:lnTo>
                    <a:lnTo>
                      <a:pt x="463" y="551"/>
                    </a:lnTo>
                    <a:lnTo>
                      <a:pt x="475" y="547"/>
                    </a:lnTo>
                    <a:lnTo>
                      <a:pt x="488" y="544"/>
                    </a:lnTo>
                    <a:lnTo>
                      <a:pt x="501" y="540"/>
                    </a:lnTo>
                    <a:lnTo>
                      <a:pt x="513" y="537"/>
                    </a:lnTo>
                    <a:lnTo>
                      <a:pt x="525" y="532"/>
                    </a:lnTo>
                    <a:lnTo>
                      <a:pt x="538" y="529"/>
                    </a:lnTo>
                    <a:lnTo>
                      <a:pt x="549" y="523"/>
                    </a:lnTo>
                    <a:lnTo>
                      <a:pt x="560" y="518"/>
                    </a:lnTo>
                    <a:lnTo>
                      <a:pt x="571" y="513"/>
                    </a:lnTo>
                    <a:lnTo>
                      <a:pt x="582" y="508"/>
                    </a:lnTo>
                    <a:lnTo>
                      <a:pt x="592" y="502"/>
                    </a:lnTo>
                    <a:lnTo>
                      <a:pt x="602" y="497"/>
                    </a:lnTo>
                    <a:lnTo>
                      <a:pt x="612" y="491"/>
                    </a:lnTo>
                    <a:lnTo>
                      <a:pt x="622" y="485"/>
                    </a:lnTo>
                    <a:lnTo>
                      <a:pt x="630" y="478"/>
                    </a:lnTo>
                    <a:lnTo>
                      <a:pt x="639" y="471"/>
                    </a:lnTo>
                    <a:lnTo>
                      <a:pt x="647" y="464"/>
                    </a:lnTo>
                    <a:lnTo>
                      <a:pt x="655" y="458"/>
                    </a:lnTo>
                    <a:lnTo>
                      <a:pt x="662" y="450"/>
                    </a:lnTo>
                    <a:lnTo>
                      <a:pt x="669" y="443"/>
                    </a:lnTo>
                    <a:lnTo>
                      <a:pt x="675" y="436"/>
                    </a:lnTo>
                    <a:lnTo>
                      <a:pt x="681" y="430"/>
                    </a:lnTo>
                    <a:lnTo>
                      <a:pt x="686" y="421"/>
                    </a:lnTo>
                    <a:lnTo>
                      <a:pt x="690" y="414"/>
                    </a:lnTo>
                    <a:lnTo>
                      <a:pt x="694" y="406"/>
                    </a:lnTo>
                    <a:lnTo>
                      <a:pt x="698" y="398"/>
                    </a:lnTo>
                    <a:lnTo>
                      <a:pt x="701" y="390"/>
                    </a:lnTo>
                    <a:lnTo>
                      <a:pt x="703" y="382"/>
                    </a:lnTo>
                    <a:lnTo>
                      <a:pt x="705" y="374"/>
                    </a:lnTo>
                    <a:lnTo>
                      <a:pt x="706" y="366"/>
                    </a:lnTo>
                    <a:lnTo>
                      <a:pt x="652" y="371"/>
                    </a:lnTo>
                    <a:lnTo>
                      <a:pt x="650" y="376"/>
                    </a:lnTo>
                    <a:lnTo>
                      <a:pt x="648" y="381"/>
                    </a:lnTo>
                    <a:lnTo>
                      <a:pt x="646" y="385"/>
                    </a:lnTo>
                    <a:lnTo>
                      <a:pt x="643" y="390"/>
                    </a:lnTo>
                    <a:lnTo>
                      <a:pt x="639" y="395"/>
                    </a:lnTo>
                    <a:lnTo>
                      <a:pt x="635" y="400"/>
                    </a:lnTo>
                    <a:lnTo>
                      <a:pt x="631" y="406"/>
                    </a:lnTo>
                    <a:lnTo>
                      <a:pt x="627" y="411"/>
                    </a:lnTo>
                    <a:lnTo>
                      <a:pt x="622" y="415"/>
                    </a:lnTo>
                    <a:lnTo>
                      <a:pt x="616" y="420"/>
                    </a:lnTo>
                    <a:lnTo>
                      <a:pt x="610" y="424"/>
                    </a:lnTo>
                    <a:lnTo>
                      <a:pt x="604" y="430"/>
                    </a:lnTo>
                    <a:lnTo>
                      <a:pt x="597" y="434"/>
                    </a:lnTo>
                    <a:lnTo>
                      <a:pt x="590" y="439"/>
                    </a:lnTo>
                    <a:lnTo>
                      <a:pt x="583" y="443"/>
                    </a:lnTo>
                    <a:lnTo>
                      <a:pt x="576" y="448"/>
                    </a:lnTo>
                    <a:lnTo>
                      <a:pt x="568" y="452"/>
                    </a:lnTo>
                    <a:lnTo>
                      <a:pt x="560" y="456"/>
                    </a:lnTo>
                    <a:lnTo>
                      <a:pt x="551" y="460"/>
                    </a:lnTo>
                    <a:lnTo>
                      <a:pt x="542" y="464"/>
                    </a:lnTo>
                    <a:lnTo>
                      <a:pt x="533" y="468"/>
                    </a:lnTo>
                    <a:lnTo>
                      <a:pt x="525" y="472"/>
                    </a:lnTo>
                    <a:lnTo>
                      <a:pt x="514" y="476"/>
                    </a:lnTo>
                    <a:lnTo>
                      <a:pt x="505" y="479"/>
                    </a:lnTo>
                    <a:lnTo>
                      <a:pt x="495" y="482"/>
                    </a:lnTo>
                    <a:lnTo>
                      <a:pt x="485" y="485"/>
                    </a:lnTo>
                    <a:lnTo>
                      <a:pt x="475" y="488"/>
                    </a:lnTo>
                    <a:lnTo>
                      <a:pt x="465" y="491"/>
                    </a:lnTo>
                    <a:lnTo>
                      <a:pt x="455" y="493"/>
                    </a:lnTo>
                    <a:lnTo>
                      <a:pt x="445" y="495"/>
                    </a:lnTo>
                    <a:lnTo>
                      <a:pt x="434" y="498"/>
                    </a:lnTo>
                    <a:lnTo>
                      <a:pt x="423" y="500"/>
                    </a:lnTo>
                    <a:lnTo>
                      <a:pt x="413" y="501"/>
                    </a:lnTo>
                    <a:lnTo>
                      <a:pt x="402" y="502"/>
                    </a:lnTo>
                    <a:lnTo>
                      <a:pt x="391" y="504"/>
                    </a:lnTo>
                    <a:lnTo>
                      <a:pt x="380" y="505"/>
                    </a:lnTo>
                    <a:lnTo>
                      <a:pt x="369" y="506"/>
                    </a:lnTo>
                    <a:lnTo>
                      <a:pt x="358" y="506"/>
                    </a:lnTo>
                    <a:lnTo>
                      <a:pt x="347" y="506"/>
                    </a:lnTo>
                    <a:lnTo>
                      <a:pt x="336" y="506"/>
                    </a:lnTo>
                    <a:lnTo>
                      <a:pt x="324" y="506"/>
                    </a:lnTo>
                    <a:lnTo>
                      <a:pt x="313" y="505"/>
                    </a:lnTo>
                    <a:lnTo>
                      <a:pt x="303" y="504"/>
                    </a:lnTo>
                    <a:lnTo>
                      <a:pt x="292" y="503"/>
                    </a:lnTo>
                    <a:lnTo>
                      <a:pt x="281" y="501"/>
                    </a:lnTo>
                    <a:lnTo>
                      <a:pt x="271" y="499"/>
                    </a:lnTo>
                    <a:lnTo>
                      <a:pt x="260" y="497"/>
                    </a:lnTo>
                    <a:lnTo>
                      <a:pt x="251" y="495"/>
                    </a:lnTo>
                    <a:lnTo>
                      <a:pt x="240" y="491"/>
                    </a:lnTo>
                    <a:lnTo>
                      <a:pt x="230" y="488"/>
                    </a:lnTo>
                    <a:lnTo>
                      <a:pt x="220" y="484"/>
                    </a:lnTo>
                    <a:lnTo>
                      <a:pt x="210" y="481"/>
                    </a:lnTo>
                    <a:lnTo>
                      <a:pt x="201" y="476"/>
                    </a:lnTo>
                    <a:lnTo>
                      <a:pt x="191" y="471"/>
                    </a:lnTo>
                    <a:lnTo>
                      <a:pt x="182" y="466"/>
                    </a:lnTo>
                    <a:lnTo>
                      <a:pt x="174" y="461"/>
                    </a:lnTo>
                    <a:lnTo>
                      <a:pt x="165" y="455"/>
                    </a:lnTo>
                    <a:lnTo>
                      <a:pt x="156" y="449"/>
                    </a:lnTo>
                    <a:lnTo>
                      <a:pt x="148" y="442"/>
                    </a:lnTo>
                    <a:lnTo>
                      <a:pt x="141" y="435"/>
                    </a:lnTo>
                    <a:lnTo>
                      <a:pt x="133" y="427"/>
                    </a:lnTo>
                    <a:lnTo>
                      <a:pt x="126" y="418"/>
                    </a:lnTo>
                    <a:lnTo>
                      <a:pt x="119" y="410"/>
                    </a:lnTo>
                    <a:lnTo>
                      <a:pt x="113" y="402"/>
                    </a:lnTo>
                    <a:lnTo>
                      <a:pt x="110" y="397"/>
                    </a:lnTo>
                    <a:lnTo>
                      <a:pt x="108" y="395"/>
                    </a:lnTo>
                    <a:lnTo>
                      <a:pt x="105" y="390"/>
                    </a:lnTo>
                    <a:lnTo>
                      <a:pt x="104" y="388"/>
                    </a:lnTo>
                    <a:lnTo>
                      <a:pt x="102" y="384"/>
                    </a:lnTo>
                    <a:lnTo>
                      <a:pt x="99" y="381"/>
                    </a:lnTo>
                    <a:lnTo>
                      <a:pt x="98" y="378"/>
                    </a:lnTo>
                    <a:lnTo>
                      <a:pt x="96" y="375"/>
                    </a:lnTo>
                    <a:lnTo>
                      <a:pt x="94" y="371"/>
                    </a:lnTo>
                    <a:lnTo>
                      <a:pt x="93" y="368"/>
                    </a:lnTo>
                    <a:lnTo>
                      <a:pt x="91" y="364"/>
                    </a:lnTo>
                    <a:lnTo>
                      <a:pt x="90" y="361"/>
                    </a:lnTo>
                    <a:lnTo>
                      <a:pt x="88" y="357"/>
                    </a:lnTo>
                    <a:lnTo>
                      <a:pt x="87" y="354"/>
                    </a:lnTo>
                    <a:lnTo>
                      <a:pt x="86" y="350"/>
                    </a:lnTo>
                    <a:lnTo>
                      <a:pt x="85" y="347"/>
                    </a:lnTo>
                    <a:lnTo>
                      <a:pt x="83" y="344"/>
                    </a:lnTo>
                    <a:lnTo>
                      <a:pt x="81" y="340"/>
                    </a:lnTo>
                    <a:lnTo>
                      <a:pt x="80" y="337"/>
                    </a:lnTo>
                    <a:lnTo>
                      <a:pt x="79" y="334"/>
                    </a:lnTo>
                    <a:lnTo>
                      <a:pt x="78" y="330"/>
                    </a:lnTo>
                    <a:lnTo>
                      <a:pt x="78" y="328"/>
                    </a:lnTo>
                    <a:lnTo>
                      <a:pt x="77" y="324"/>
                    </a:lnTo>
                    <a:lnTo>
                      <a:pt x="76" y="321"/>
                    </a:lnTo>
                    <a:lnTo>
                      <a:pt x="75" y="317"/>
                    </a:lnTo>
                    <a:lnTo>
                      <a:pt x="75" y="314"/>
                    </a:lnTo>
                    <a:lnTo>
                      <a:pt x="74" y="311"/>
                    </a:lnTo>
                    <a:lnTo>
                      <a:pt x="74" y="308"/>
                    </a:lnTo>
                    <a:lnTo>
                      <a:pt x="73" y="304"/>
                    </a:lnTo>
                    <a:lnTo>
                      <a:pt x="72" y="301"/>
                    </a:lnTo>
                    <a:lnTo>
                      <a:pt x="72" y="298"/>
                    </a:lnTo>
                    <a:lnTo>
                      <a:pt x="72" y="295"/>
                    </a:lnTo>
                    <a:lnTo>
                      <a:pt x="72" y="291"/>
                    </a:lnTo>
                    <a:lnTo>
                      <a:pt x="72" y="289"/>
                    </a:lnTo>
                    <a:lnTo>
                      <a:pt x="72" y="285"/>
                    </a:lnTo>
                    <a:lnTo>
                      <a:pt x="72" y="282"/>
                    </a:lnTo>
                    <a:lnTo>
                      <a:pt x="72" y="279"/>
                    </a:lnTo>
                    <a:lnTo>
                      <a:pt x="72" y="276"/>
                    </a:lnTo>
                    <a:lnTo>
                      <a:pt x="72" y="272"/>
                    </a:lnTo>
                    <a:lnTo>
                      <a:pt x="72" y="269"/>
                    </a:lnTo>
                    <a:lnTo>
                      <a:pt x="72" y="265"/>
                    </a:lnTo>
                    <a:lnTo>
                      <a:pt x="72" y="262"/>
                    </a:lnTo>
                    <a:lnTo>
                      <a:pt x="72" y="259"/>
                    </a:lnTo>
                    <a:lnTo>
                      <a:pt x="73" y="257"/>
                    </a:lnTo>
                    <a:lnTo>
                      <a:pt x="73" y="254"/>
                    </a:lnTo>
                    <a:lnTo>
                      <a:pt x="74" y="250"/>
                    </a:lnTo>
                    <a:lnTo>
                      <a:pt x="75" y="247"/>
                    </a:lnTo>
                    <a:lnTo>
                      <a:pt x="75" y="245"/>
                    </a:lnTo>
                    <a:lnTo>
                      <a:pt x="75" y="241"/>
                    </a:lnTo>
                    <a:lnTo>
                      <a:pt x="76" y="238"/>
                    </a:lnTo>
                    <a:lnTo>
                      <a:pt x="77" y="235"/>
                    </a:lnTo>
                    <a:lnTo>
                      <a:pt x="78" y="232"/>
                    </a:lnTo>
                    <a:lnTo>
                      <a:pt x="78" y="229"/>
                    </a:lnTo>
                    <a:lnTo>
                      <a:pt x="79" y="226"/>
                    </a:lnTo>
                    <a:lnTo>
                      <a:pt x="80" y="223"/>
                    </a:lnTo>
                    <a:lnTo>
                      <a:pt x="81" y="220"/>
                    </a:lnTo>
                    <a:lnTo>
                      <a:pt x="82" y="217"/>
                    </a:lnTo>
                    <a:lnTo>
                      <a:pt x="83" y="214"/>
                    </a:lnTo>
                    <a:lnTo>
                      <a:pt x="84" y="211"/>
                    </a:lnTo>
                    <a:lnTo>
                      <a:pt x="86" y="209"/>
                    </a:lnTo>
                    <a:lnTo>
                      <a:pt x="87" y="205"/>
                    </a:lnTo>
                    <a:lnTo>
                      <a:pt x="88" y="203"/>
                    </a:lnTo>
                    <a:lnTo>
                      <a:pt x="90" y="200"/>
                    </a:lnTo>
                    <a:lnTo>
                      <a:pt x="91" y="198"/>
                    </a:lnTo>
                    <a:lnTo>
                      <a:pt x="93" y="193"/>
                    </a:lnTo>
                    <a:lnTo>
                      <a:pt x="95" y="188"/>
                    </a:lnTo>
                    <a:lnTo>
                      <a:pt x="97" y="184"/>
                    </a:lnTo>
                    <a:lnTo>
                      <a:pt x="100" y="180"/>
                    </a:lnTo>
                    <a:lnTo>
                      <a:pt x="102" y="176"/>
                    </a:lnTo>
                    <a:lnTo>
                      <a:pt x="105" y="171"/>
                    </a:lnTo>
                    <a:lnTo>
                      <a:pt x="107" y="167"/>
                    </a:lnTo>
                    <a:lnTo>
                      <a:pt x="111" y="163"/>
                    </a:lnTo>
                    <a:lnTo>
                      <a:pt x="113" y="159"/>
                    </a:lnTo>
                    <a:lnTo>
                      <a:pt x="116" y="155"/>
                    </a:lnTo>
                    <a:lnTo>
                      <a:pt x="120" y="151"/>
                    </a:lnTo>
                    <a:lnTo>
                      <a:pt x="123" y="147"/>
                    </a:lnTo>
                    <a:lnTo>
                      <a:pt x="126" y="143"/>
                    </a:lnTo>
                    <a:lnTo>
                      <a:pt x="130" y="139"/>
                    </a:lnTo>
                    <a:lnTo>
                      <a:pt x="134" y="136"/>
                    </a:lnTo>
                    <a:lnTo>
                      <a:pt x="137" y="132"/>
                    </a:lnTo>
                    <a:lnTo>
                      <a:pt x="141" y="129"/>
                    </a:lnTo>
                    <a:lnTo>
                      <a:pt x="145" y="125"/>
                    </a:lnTo>
                    <a:lnTo>
                      <a:pt x="148" y="121"/>
                    </a:lnTo>
                    <a:lnTo>
                      <a:pt x="153" y="118"/>
                    </a:lnTo>
                    <a:lnTo>
                      <a:pt x="156" y="114"/>
                    </a:lnTo>
                    <a:lnTo>
                      <a:pt x="161" y="111"/>
                    </a:lnTo>
                    <a:lnTo>
                      <a:pt x="164" y="108"/>
                    </a:lnTo>
                    <a:lnTo>
                      <a:pt x="169" y="105"/>
                    </a:lnTo>
                    <a:lnTo>
                      <a:pt x="174" y="102"/>
                    </a:lnTo>
                    <a:lnTo>
                      <a:pt x="178" y="99"/>
                    </a:lnTo>
                    <a:lnTo>
                      <a:pt x="182" y="96"/>
                    </a:lnTo>
                    <a:lnTo>
                      <a:pt x="187" y="93"/>
                    </a:lnTo>
                    <a:lnTo>
                      <a:pt x="191" y="91"/>
                    </a:lnTo>
                    <a:lnTo>
                      <a:pt x="196" y="88"/>
                    </a:lnTo>
                    <a:lnTo>
                      <a:pt x="201" y="86"/>
                    </a:lnTo>
                    <a:lnTo>
                      <a:pt x="206" y="84"/>
                    </a:lnTo>
                    <a:lnTo>
                      <a:pt x="209" y="82"/>
                    </a:lnTo>
                    <a:lnTo>
                      <a:pt x="212" y="80"/>
                    </a:lnTo>
                    <a:lnTo>
                      <a:pt x="214" y="78"/>
                    </a:lnTo>
                    <a:lnTo>
                      <a:pt x="217" y="77"/>
                    </a:lnTo>
                    <a:lnTo>
                      <a:pt x="221" y="75"/>
                    </a:lnTo>
                    <a:lnTo>
                      <a:pt x="224" y="74"/>
                    </a:lnTo>
                    <a:lnTo>
                      <a:pt x="228" y="73"/>
                    </a:lnTo>
                    <a:lnTo>
                      <a:pt x="230" y="72"/>
                    </a:lnTo>
                    <a:lnTo>
                      <a:pt x="234" y="70"/>
                    </a:lnTo>
                    <a:lnTo>
                      <a:pt x="237" y="69"/>
                    </a:lnTo>
                    <a:lnTo>
                      <a:pt x="241" y="68"/>
                    </a:lnTo>
                    <a:lnTo>
                      <a:pt x="244" y="67"/>
                    </a:lnTo>
                    <a:lnTo>
                      <a:pt x="247" y="65"/>
                    </a:lnTo>
                    <a:lnTo>
                      <a:pt x="250" y="64"/>
                    </a:lnTo>
                    <a:lnTo>
                      <a:pt x="253" y="63"/>
                    </a:lnTo>
                    <a:lnTo>
                      <a:pt x="257" y="63"/>
                    </a:lnTo>
                    <a:lnTo>
                      <a:pt x="260" y="61"/>
                    </a:lnTo>
                    <a:lnTo>
                      <a:pt x="263" y="60"/>
                    </a:lnTo>
                    <a:lnTo>
                      <a:pt x="266" y="60"/>
                    </a:lnTo>
                    <a:lnTo>
                      <a:pt x="270" y="58"/>
                    </a:lnTo>
                    <a:lnTo>
                      <a:pt x="273" y="57"/>
                    </a:lnTo>
                    <a:lnTo>
                      <a:pt x="277" y="57"/>
                    </a:lnTo>
                    <a:lnTo>
                      <a:pt x="280" y="56"/>
                    </a:lnTo>
                    <a:lnTo>
                      <a:pt x="284" y="56"/>
                    </a:lnTo>
                    <a:lnTo>
                      <a:pt x="287" y="54"/>
                    </a:lnTo>
                    <a:lnTo>
                      <a:pt x="290" y="54"/>
                    </a:lnTo>
                    <a:lnTo>
                      <a:pt x="294" y="53"/>
                    </a:lnTo>
                    <a:lnTo>
                      <a:pt x="297" y="53"/>
                    </a:lnTo>
                    <a:lnTo>
                      <a:pt x="301" y="52"/>
                    </a:lnTo>
                    <a:lnTo>
                      <a:pt x="305" y="51"/>
                    </a:lnTo>
                    <a:lnTo>
                      <a:pt x="308" y="51"/>
                    </a:lnTo>
                    <a:lnTo>
                      <a:pt x="312" y="51"/>
                    </a:lnTo>
                    <a:lnTo>
                      <a:pt x="316" y="50"/>
                    </a:lnTo>
                    <a:lnTo>
                      <a:pt x="319" y="50"/>
                    </a:lnTo>
                    <a:lnTo>
                      <a:pt x="322" y="49"/>
                    </a:lnTo>
                    <a:lnTo>
                      <a:pt x="327" y="49"/>
                    </a:lnTo>
                    <a:lnTo>
                      <a:pt x="329" y="49"/>
                    </a:lnTo>
                    <a:lnTo>
                      <a:pt x="333" y="49"/>
                    </a:lnTo>
                    <a:lnTo>
                      <a:pt x="338" y="49"/>
                    </a:lnTo>
                    <a:lnTo>
                      <a:pt x="341" y="49"/>
                    </a:lnTo>
                    <a:lnTo>
                      <a:pt x="344" y="49"/>
                    </a:lnTo>
                    <a:lnTo>
                      <a:pt x="348" y="49"/>
                    </a:lnTo>
                    <a:lnTo>
                      <a:pt x="352" y="49"/>
                    </a:lnTo>
                    <a:lnTo>
                      <a:pt x="356" y="49"/>
                    </a:lnTo>
                    <a:lnTo>
                      <a:pt x="359" y="49"/>
                    </a:lnTo>
                    <a:lnTo>
                      <a:pt x="363" y="49"/>
                    </a:lnTo>
                    <a:lnTo>
                      <a:pt x="367" y="50"/>
                    </a:lnTo>
                    <a:lnTo>
                      <a:pt x="370" y="50"/>
                    </a:lnTo>
                    <a:lnTo>
                      <a:pt x="374" y="50"/>
                    </a:lnTo>
                    <a:lnTo>
                      <a:pt x="378" y="50"/>
                    </a:lnTo>
                    <a:lnTo>
                      <a:pt x="381" y="51"/>
                    </a:lnTo>
                    <a:lnTo>
                      <a:pt x="385" y="51"/>
                    </a:lnTo>
                    <a:lnTo>
                      <a:pt x="388" y="51"/>
                    </a:lnTo>
                    <a:lnTo>
                      <a:pt x="392" y="53"/>
                    </a:lnTo>
                    <a:lnTo>
                      <a:pt x="396" y="53"/>
                    </a:lnTo>
                    <a:lnTo>
                      <a:pt x="399" y="54"/>
                    </a:lnTo>
                    <a:lnTo>
                      <a:pt x="403" y="54"/>
                    </a:lnTo>
                    <a:lnTo>
                      <a:pt x="407" y="55"/>
                    </a:lnTo>
                    <a:lnTo>
                      <a:pt x="410" y="56"/>
                    </a:lnTo>
                    <a:lnTo>
                      <a:pt x="415" y="57"/>
                    </a:lnTo>
                    <a:lnTo>
                      <a:pt x="418" y="58"/>
                    </a:lnTo>
                    <a:lnTo>
                      <a:pt x="422" y="58"/>
                    </a:lnTo>
                    <a:lnTo>
                      <a:pt x="426" y="60"/>
                    </a:lnTo>
                    <a:lnTo>
                      <a:pt x="430" y="61"/>
                    </a:lnTo>
                    <a:lnTo>
                      <a:pt x="440" y="64"/>
                    </a:lnTo>
                    <a:lnTo>
                      <a:pt x="450" y="67"/>
                    </a:lnTo>
                    <a:lnTo>
                      <a:pt x="459" y="70"/>
                    </a:lnTo>
                    <a:lnTo>
                      <a:pt x="469" y="74"/>
                    </a:lnTo>
                    <a:lnTo>
                      <a:pt x="477" y="77"/>
                    </a:lnTo>
                    <a:lnTo>
                      <a:pt x="485" y="81"/>
                    </a:lnTo>
                    <a:lnTo>
                      <a:pt x="492" y="85"/>
                    </a:lnTo>
                    <a:lnTo>
                      <a:pt x="500" y="89"/>
                    </a:lnTo>
                    <a:lnTo>
                      <a:pt x="506" y="93"/>
                    </a:lnTo>
                    <a:lnTo>
                      <a:pt x="514" y="96"/>
                    </a:lnTo>
                    <a:lnTo>
                      <a:pt x="520" y="101"/>
                    </a:lnTo>
                    <a:lnTo>
                      <a:pt x="526" y="105"/>
                    </a:lnTo>
                    <a:lnTo>
                      <a:pt x="531" y="109"/>
                    </a:lnTo>
                    <a:lnTo>
                      <a:pt x="537" y="114"/>
                    </a:lnTo>
                    <a:lnTo>
                      <a:pt x="541" y="118"/>
                    </a:lnTo>
                    <a:lnTo>
                      <a:pt x="547" y="123"/>
                    </a:lnTo>
                    <a:lnTo>
                      <a:pt x="550" y="127"/>
                    </a:lnTo>
                    <a:lnTo>
                      <a:pt x="555" y="132"/>
                    </a:lnTo>
                    <a:lnTo>
                      <a:pt x="558" y="136"/>
                    </a:lnTo>
                    <a:lnTo>
                      <a:pt x="562" y="141"/>
                    </a:lnTo>
                    <a:lnTo>
                      <a:pt x="565" y="145"/>
                    </a:lnTo>
                    <a:lnTo>
                      <a:pt x="568" y="150"/>
                    </a:lnTo>
                    <a:lnTo>
                      <a:pt x="570" y="155"/>
                    </a:lnTo>
                    <a:lnTo>
                      <a:pt x="573" y="160"/>
                    </a:lnTo>
                    <a:lnTo>
                      <a:pt x="574" y="164"/>
                    </a:lnTo>
                    <a:lnTo>
                      <a:pt x="576" y="169"/>
                    </a:lnTo>
                    <a:lnTo>
                      <a:pt x="578" y="174"/>
                    </a:lnTo>
                    <a:lnTo>
                      <a:pt x="579" y="178"/>
                    </a:lnTo>
                    <a:lnTo>
                      <a:pt x="581" y="183"/>
                    </a:lnTo>
                    <a:lnTo>
                      <a:pt x="581" y="188"/>
                    </a:lnTo>
                    <a:lnTo>
                      <a:pt x="582" y="192"/>
                    </a:lnTo>
                    <a:lnTo>
                      <a:pt x="583" y="197"/>
                    </a:lnTo>
                    <a:lnTo>
                      <a:pt x="582" y="201"/>
                    </a:lnTo>
                    <a:lnTo>
                      <a:pt x="582" y="205"/>
                    </a:lnTo>
                    <a:lnTo>
                      <a:pt x="582" y="210"/>
                    </a:lnTo>
                    <a:lnTo>
                      <a:pt x="582" y="214"/>
                    </a:lnTo>
                    <a:lnTo>
                      <a:pt x="581" y="218"/>
                    </a:lnTo>
                    <a:lnTo>
                      <a:pt x="581" y="222"/>
                    </a:lnTo>
                    <a:lnTo>
                      <a:pt x="580" y="226"/>
                    </a:lnTo>
                    <a:lnTo>
                      <a:pt x="579" y="230"/>
                    </a:lnTo>
                    <a:lnTo>
                      <a:pt x="578" y="234"/>
                    </a:lnTo>
                    <a:lnTo>
                      <a:pt x="576" y="238"/>
                    </a:lnTo>
                    <a:lnTo>
                      <a:pt x="575" y="241"/>
                    </a:lnTo>
                    <a:lnTo>
                      <a:pt x="573" y="245"/>
                    </a:lnTo>
                    <a:lnTo>
                      <a:pt x="571" y="248"/>
                    </a:lnTo>
                    <a:lnTo>
                      <a:pt x="570" y="251"/>
                    </a:lnTo>
                    <a:lnTo>
                      <a:pt x="568" y="254"/>
                    </a:lnTo>
                    <a:lnTo>
                      <a:pt x="566" y="257"/>
                    </a:lnTo>
                    <a:lnTo>
                      <a:pt x="563" y="259"/>
                    </a:lnTo>
                    <a:lnTo>
                      <a:pt x="561" y="262"/>
                    </a:lnTo>
                    <a:lnTo>
                      <a:pt x="559" y="265"/>
                    </a:lnTo>
                    <a:lnTo>
                      <a:pt x="557" y="267"/>
                    </a:lnTo>
                    <a:lnTo>
                      <a:pt x="555" y="269"/>
                    </a:lnTo>
                    <a:lnTo>
                      <a:pt x="552" y="270"/>
                    </a:lnTo>
                    <a:lnTo>
                      <a:pt x="549" y="272"/>
                    </a:lnTo>
                    <a:lnTo>
                      <a:pt x="547" y="275"/>
                    </a:lnTo>
                    <a:lnTo>
                      <a:pt x="544" y="276"/>
                    </a:lnTo>
                    <a:lnTo>
                      <a:pt x="541" y="277"/>
                    </a:lnTo>
                    <a:lnTo>
                      <a:pt x="538" y="277"/>
                    </a:lnTo>
                    <a:lnTo>
                      <a:pt x="536" y="279"/>
                    </a:lnTo>
                    <a:lnTo>
                      <a:pt x="530" y="279"/>
                    </a:lnTo>
                    <a:lnTo>
                      <a:pt x="525" y="279"/>
                    </a:lnTo>
                    <a:lnTo>
                      <a:pt x="519" y="277"/>
                    </a:lnTo>
                    <a:lnTo>
                      <a:pt x="514" y="276"/>
                    </a:lnTo>
                    <a:lnTo>
                      <a:pt x="509" y="274"/>
                    </a:lnTo>
                    <a:lnTo>
                      <a:pt x="504" y="271"/>
                    </a:lnTo>
                    <a:lnTo>
                      <a:pt x="501" y="269"/>
                    </a:lnTo>
                    <a:lnTo>
                      <a:pt x="498" y="268"/>
                    </a:lnTo>
                    <a:lnTo>
                      <a:pt x="496" y="265"/>
                    </a:lnTo>
                    <a:lnTo>
                      <a:pt x="494" y="263"/>
                    </a:lnTo>
                    <a:lnTo>
                      <a:pt x="492" y="262"/>
                    </a:lnTo>
                    <a:lnTo>
                      <a:pt x="490" y="259"/>
                    </a:lnTo>
                    <a:lnTo>
                      <a:pt x="488" y="257"/>
                    </a:lnTo>
                    <a:lnTo>
                      <a:pt x="485" y="255"/>
                    </a:lnTo>
                    <a:lnTo>
                      <a:pt x="484" y="253"/>
                    </a:lnTo>
                    <a:lnTo>
                      <a:pt x="482" y="250"/>
                    </a:lnTo>
                    <a:lnTo>
                      <a:pt x="480" y="248"/>
                    </a:lnTo>
                    <a:lnTo>
                      <a:pt x="477" y="245"/>
                    </a:lnTo>
                    <a:lnTo>
                      <a:pt x="476" y="242"/>
                    </a:lnTo>
                    <a:lnTo>
                      <a:pt x="474" y="240"/>
                    </a:lnTo>
                    <a:lnTo>
                      <a:pt x="473" y="236"/>
                    </a:lnTo>
                    <a:lnTo>
                      <a:pt x="471" y="234"/>
                    </a:lnTo>
                    <a:lnTo>
                      <a:pt x="469" y="231"/>
                    </a:lnTo>
                    <a:lnTo>
                      <a:pt x="468" y="227"/>
                    </a:lnTo>
                    <a:lnTo>
                      <a:pt x="466" y="224"/>
                    </a:lnTo>
                    <a:lnTo>
                      <a:pt x="464" y="222"/>
                    </a:lnTo>
                    <a:lnTo>
                      <a:pt x="463" y="219"/>
                    </a:lnTo>
                    <a:lnTo>
                      <a:pt x="462" y="216"/>
                    </a:lnTo>
                    <a:lnTo>
                      <a:pt x="461" y="213"/>
                    </a:lnTo>
                    <a:lnTo>
                      <a:pt x="460" y="210"/>
                    </a:lnTo>
                    <a:lnTo>
                      <a:pt x="458" y="207"/>
                    </a:lnTo>
                    <a:lnTo>
                      <a:pt x="456" y="204"/>
                    </a:lnTo>
                    <a:lnTo>
                      <a:pt x="455" y="201"/>
                    </a:lnTo>
                    <a:lnTo>
                      <a:pt x="454" y="198"/>
                    </a:lnTo>
                    <a:lnTo>
                      <a:pt x="453" y="195"/>
                    </a:lnTo>
                    <a:lnTo>
                      <a:pt x="451" y="192"/>
                    </a:lnTo>
                    <a:lnTo>
                      <a:pt x="450" y="190"/>
                    </a:lnTo>
                    <a:lnTo>
                      <a:pt x="450" y="187"/>
                    </a:lnTo>
                    <a:lnTo>
                      <a:pt x="449" y="184"/>
                    </a:lnTo>
                    <a:lnTo>
                      <a:pt x="448" y="181"/>
                    </a:lnTo>
                    <a:lnTo>
                      <a:pt x="447" y="178"/>
                    </a:lnTo>
                    <a:lnTo>
                      <a:pt x="447" y="176"/>
                    </a:lnTo>
                    <a:lnTo>
                      <a:pt x="445" y="173"/>
                    </a:lnTo>
                    <a:lnTo>
                      <a:pt x="445" y="170"/>
                    </a:lnTo>
                    <a:lnTo>
                      <a:pt x="444" y="169"/>
                    </a:lnTo>
                    <a:lnTo>
                      <a:pt x="444" y="167"/>
                    </a:lnTo>
                    <a:lnTo>
                      <a:pt x="442" y="162"/>
                    </a:lnTo>
                    <a:lnTo>
                      <a:pt x="442" y="158"/>
                    </a:lnTo>
                    <a:lnTo>
                      <a:pt x="441" y="155"/>
                    </a:lnTo>
                    <a:lnTo>
                      <a:pt x="440" y="152"/>
                    </a:lnTo>
                    <a:lnTo>
                      <a:pt x="439" y="148"/>
                    </a:lnTo>
                    <a:lnTo>
                      <a:pt x="439" y="148"/>
                    </a:lnTo>
                    <a:lnTo>
                      <a:pt x="379" y="157"/>
                    </a:lnTo>
                    <a:lnTo>
                      <a:pt x="379" y="157"/>
                    </a:lnTo>
                    <a:close/>
                  </a:path>
                </a:pathLst>
              </a:custGeom>
              <a:grp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800"/>
              </a:p>
            </p:txBody>
          </p:sp>
        </p:grpSp>
        <p:grpSp>
          <p:nvGrpSpPr>
            <p:cNvPr id="19" name="Group 72"/>
            <p:cNvGrpSpPr/>
            <p:nvPr/>
          </p:nvGrpSpPr>
          <p:grpSpPr bwMode="gray">
            <a:xfrm rot="8848561">
              <a:off x="5782230" y="1001178"/>
              <a:ext cx="579249" cy="950648"/>
              <a:chOff x="3426488" y="1748413"/>
              <a:chExt cx="1416817" cy="4137538"/>
            </a:xfrm>
            <a:solidFill>
              <a:schemeClr val="tx2"/>
            </a:solidFill>
            <a:effectLst/>
          </p:grpSpPr>
          <p:sp>
            <p:nvSpPr>
              <p:cNvPr id="82" name="Freeform 81"/>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Freeform 82"/>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4" name="Freeform 83"/>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Freeform 84"/>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Freeform 85"/>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7" name="Freeform 86"/>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Oval 87"/>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80"/>
            <p:cNvGrpSpPr/>
            <p:nvPr/>
          </p:nvGrpSpPr>
          <p:grpSpPr bwMode="gray">
            <a:xfrm rot="1587450">
              <a:off x="1070347" y="1418806"/>
              <a:ext cx="831122" cy="831402"/>
              <a:chOff x="3500430" y="1714488"/>
              <a:chExt cx="2357454" cy="2358248"/>
            </a:xfrm>
            <a:solidFill>
              <a:schemeClr val="tx2"/>
            </a:solidFill>
            <a:effectLst/>
          </p:grpSpPr>
          <p:sp>
            <p:nvSpPr>
              <p:cNvPr id="76" name="Oval 75"/>
              <p:cNvSpPr/>
              <p:nvPr/>
            </p:nvSpPr>
            <p:spPr bwMode="gray">
              <a:xfrm>
                <a:off x="3500430" y="1714488"/>
                <a:ext cx="2357454"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Oval 76"/>
              <p:cNvSpPr/>
              <p:nvPr/>
            </p:nvSpPr>
            <p:spPr bwMode="gray">
              <a:xfrm>
                <a:off x="4071934" y="1714488"/>
                <a:ext cx="1214446"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78" name="Straight Connector 77"/>
              <p:cNvCxnSpPr>
                <a:stCxn id="77" idx="0"/>
                <a:endCxn id="77" idx="4"/>
              </p:cNvCxnSpPr>
              <p:nvPr/>
            </p:nvCxnSpPr>
            <p:spPr bwMode="gray">
              <a:xfrm rot="162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6" idx="2"/>
                <a:endCxn id="76" idx="6"/>
              </p:cNvCxnSpPr>
              <p:nvPr/>
            </p:nvCxnSpPr>
            <p:spPr bwMode="gray">
              <a:xfrm rot="108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79"/>
              <p:cNvSpPr/>
              <p:nvPr/>
            </p:nvSpPr>
            <p:spPr bwMode="gray">
              <a:xfrm>
                <a:off x="3790276" y="3436537"/>
                <a:ext cx="1736318" cy="261258"/>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grp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81" name="Freeform 80"/>
              <p:cNvSpPr/>
              <p:nvPr/>
            </p:nvSpPr>
            <p:spPr bwMode="gray">
              <a:xfrm flipV="1">
                <a:off x="3791004" y="2085373"/>
                <a:ext cx="1736318" cy="296085"/>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21" name="Group 103"/>
            <p:cNvGrpSpPr/>
            <p:nvPr/>
          </p:nvGrpSpPr>
          <p:grpSpPr bwMode="gray">
            <a:xfrm rot="410022">
              <a:off x="7286644" y="1277197"/>
              <a:ext cx="285752" cy="525045"/>
              <a:chOff x="11690945" y="1105123"/>
              <a:chExt cx="991158" cy="1853398"/>
            </a:xfrm>
            <a:solidFill>
              <a:schemeClr val="tx2"/>
            </a:solidFill>
            <a:effectLst/>
          </p:grpSpPr>
          <p:sp>
            <p:nvSpPr>
              <p:cNvPr id="74" name="Freeform 73"/>
              <p:cNvSpPr/>
              <p:nvPr/>
            </p:nvSpPr>
            <p:spPr bwMode="gray">
              <a:xfrm>
                <a:off x="11690945" y="1105123"/>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5" name="Oval 74"/>
              <p:cNvSpPr/>
              <p:nvPr/>
            </p:nvSpPr>
            <p:spPr bwMode="gray">
              <a:xfrm>
                <a:off x="12007156" y="2676758"/>
                <a:ext cx="273787" cy="281763"/>
              </a:xfrm>
              <a:prstGeom prst="ellipse">
                <a:avLst/>
              </a:prstGeom>
              <a:grp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2" name="Group 147"/>
            <p:cNvGrpSpPr/>
            <p:nvPr/>
          </p:nvGrpSpPr>
          <p:grpSpPr bwMode="gray">
            <a:xfrm>
              <a:off x="5000593" y="1491511"/>
              <a:ext cx="558121" cy="764436"/>
              <a:chOff x="3090931" y="2231917"/>
              <a:chExt cx="1238104" cy="1695786"/>
            </a:xfrm>
            <a:solidFill>
              <a:schemeClr val="tx2"/>
            </a:solidFill>
            <a:effectLst/>
          </p:grpSpPr>
          <p:sp>
            <p:nvSpPr>
              <p:cNvPr id="62" name="Freeform 61"/>
              <p:cNvSpPr/>
              <p:nvPr/>
            </p:nvSpPr>
            <p:spPr bwMode="gray">
              <a:xfrm>
                <a:off x="3282937" y="2430109"/>
                <a:ext cx="829619" cy="1497594"/>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25716" h="4739833">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604772" y="4739834"/>
                      <a:pt x="1135771" y="4725519"/>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4" name="Freeform 63"/>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5" name="Freeform 64"/>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6" name="Freeform 65"/>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7" name="Straight Connector 66"/>
              <p:cNvCxnSpPr/>
              <p:nvPr/>
            </p:nvCxnSpPr>
            <p:spPr bwMode="gray">
              <a:xfrm rot="10800000" flipV="1">
                <a:off x="3130251" y="3014791"/>
                <a:ext cx="143673" cy="65152"/>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gray">
              <a:xfrm rot="16200000" flipV="1">
                <a:off x="3267839" y="2368849"/>
                <a:ext cx="142876" cy="142876"/>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gray">
              <a:xfrm rot="10800000">
                <a:off x="3090931" y="2694261"/>
                <a:ext cx="213475" cy="71741"/>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gray">
              <a:xfrm rot="16200000" flipV="1">
                <a:off x="3612322" y="2325658"/>
                <a:ext cx="189834" cy="2352"/>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rot="5400000">
                <a:off x="3997289" y="2391260"/>
                <a:ext cx="142876" cy="142876"/>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gray">
              <a:xfrm>
                <a:off x="4116083" y="2943769"/>
                <a:ext cx="203491" cy="72463"/>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gray">
              <a:xfrm flipV="1">
                <a:off x="4092992" y="2696399"/>
                <a:ext cx="236043" cy="30753"/>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Donut 15"/>
            <p:cNvSpPr/>
            <p:nvPr/>
          </p:nvSpPr>
          <p:spPr bwMode="gray">
            <a:xfrm>
              <a:off x="5072066" y="3063147"/>
              <a:ext cx="1244108" cy="1265102"/>
            </a:xfrm>
            <a:prstGeom prst="donut">
              <a:avLst>
                <a:gd name="adj" fmla="val 12913"/>
              </a:avLst>
            </a:prstGeom>
            <a:noFill/>
            <a:ln w="5715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Oval 6"/>
            <p:cNvSpPr/>
            <p:nvPr/>
          </p:nvSpPr>
          <p:spPr bwMode="gray">
            <a:xfrm>
              <a:off x="1428720" y="21620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Chord 24"/>
            <p:cNvSpPr/>
            <p:nvPr/>
          </p:nvSpPr>
          <p:spPr bwMode="gray">
            <a:xfrm>
              <a:off x="2285984" y="1552421"/>
              <a:ext cx="1733536" cy="1939353"/>
            </a:xfrm>
            <a:prstGeom prst="chord">
              <a:avLst>
                <a:gd name="adj1" fmla="val 8622354"/>
                <a:gd name="adj2" fmla="val 2119521"/>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Oval 25"/>
            <p:cNvSpPr/>
            <p:nvPr/>
          </p:nvSpPr>
          <p:spPr bwMode="gray">
            <a:xfrm>
              <a:off x="2343120" y="3838422"/>
              <a:ext cx="6858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Oval 26"/>
            <p:cNvSpPr/>
            <p:nvPr/>
          </p:nvSpPr>
          <p:spPr bwMode="gray">
            <a:xfrm>
              <a:off x="2114520" y="1704822"/>
              <a:ext cx="457200" cy="457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27"/>
            <p:cNvSpPr/>
            <p:nvPr/>
          </p:nvSpPr>
          <p:spPr bwMode="gray">
            <a:xfrm>
              <a:off x="7905720" y="1781022"/>
              <a:ext cx="6096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Oval 28"/>
            <p:cNvSpPr/>
            <p:nvPr/>
          </p:nvSpPr>
          <p:spPr bwMode="gray">
            <a:xfrm>
              <a:off x="6686520" y="2771622"/>
              <a:ext cx="6858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Donut 29"/>
            <p:cNvSpPr/>
            <p:nvPr/>
          </p:nvSpPr>
          <p:spPr bwMode="gray">
            <a:xfrm>
              <a:off x="285720" y="2390622"/>
              <a:ext cx="2438400" cy="2479548"/>
            </a:xfrm>
            <a:prstGeom prst="donut">
              <a:avLst>
                <a:gd name="adj" fmla="val 9682"/>
              </a:avLst>
            </a:prstGeom>
            <a:noFill/>
            <a:ln w="762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1" name="Oval 30"/>
            <p:cNvSpPr/>
            <p:nvPr/>
          </p:nvSpPr>
          <p:spPr bwMode="gray">
            <a:xfrm>
              <a:off x="3028920" y="2085822"/>
              <a:ext cx="2590800" cy="2590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Oval 31"/>
            <p:cNvSpPr/>
            <p:nvPr/>
          </p:nvSpPr>
          <p:spPr bwMode="gray">
            <a:xfrm>
              <a:off x="5185317" y="2009621"/>
              <a:ext cx="1729803" cy="1777429"/>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Oval 32"/>
            <p:cNvSpPr/>
            <p:nvPr/>
          </p:nvSpPr>
          <p:spPr bwMode="gray">
            <a:xfrm>
              <a:off x="6229320" y="3228822"/>
              <a:ext cx="838200" cy="838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Oval 33"/>
            <p:cNvSpPr/>
            <p:nvPr/>
          </p:nvSpPr>
          <p:spPr bwMode="gray">
            <a:xfrm>
              <a:off x="7143720" y="23144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Oval 34"/>
            <p:cNvSpPr/>
            <p:nvPr/>
          </p:nvSpPr>
          <p:spPr bwMode="gray">
            <a:xfrm>
              <a:off x="438120" y="17810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Oval 35"/>
            <p:cNvSpPr/>
            <p:nvPr/>
          </p:nvSpPr>
          <p:spPr bwMode="gray">
            <a:xfrm>
              <a:off x="590520" y="2771614"/>
              <a:ext cx="838208" cy="838208"/>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Donut 36"/>
            <p:cNvSpPr/>
            <p:nvPr/>
          </p:nvSpPr>
          <p:spPr bwMode="gray">
            <a:xfrm>
              <a:off x="6215074" y="1920139"/>
              <a:ext cx="768286" cy="801957"/>
            </a:xfrm>
            <a:prstGeom prst="donut">
              <a:avLst>
                <a:gd name="adj" fmla="val 10752"/>
              </a:avLst>
            </a:prstGeom>
            <a:noFill/>
            <a:ln w="381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Oval 37"/>
            <p:cNvSpPr/>
            <p:nvPr/>
          </p:nvSpPr>
          <p:spPr bwMode="gray">
            <a:xfrm>
              <a:off x="2038320" y="2847822"/>
              <a:ext cx="1219200" cy="1219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Oval 38"/>
            <p:cNvSpPr/>
            <p:nvPr/>
          </p:nvSpPr>
          <p:spPr bwMode="gray">
            <a:xfrm>
              <a:off x="1047720" y="2924022"/>
              <a:ext cx="1143000" cy="11430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Oval 39"/>
            <p:cNvSpPr/>
            <p:nvPr/>
          </p:nvSpPr>
          <p:spPr bwMode="gray">
            <a:xfrm>
              <a:off x="6991320" y="3000222"/>
              <a:ext cx="1143000" cy="1219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29"/>
            <p:cNvSpPr>
              <a:spLocks/>
            </p:cNvSpPr>
            <p:nvPr/>
          </p:nvSpPr>
          <p:spPr bwMode="gray">
            <a:xfrm>
              <a:off x="4927570" y="2600172"/>
              <a:ext cx="260350" cy="214313"/>
            </a:xfrm>
            <a:custGeom>
              <a:avLst/>
              <a:gdLst/>
              <a:ahLst/>
              <a:cxnLst>
                <a:cxn ang="0">
                  <a:pos x="164" y="72"/>
                </a:cxn>
                <a:cxn ang="0">
                  <a:pos x="161" y="58"/>
                </a:cxn>
                <a:cxn ang="0">
                  <a:pos x="156" y="44"/>
                </a:cxn>
                <a:cxn ang="0">
                  <a:pos x="148" y="32"/>
                </a:cxn>
                <a:cxn ang="0">
                  <a:pos x="138" y="20"/>
                </a:cxn>
                <a:cxn ang="0">
                  <a:pos x="123" y="12"/>
                </a:cxn>
                <a:cxn ang="0">
                  <a:pos x="108" y="6"/>
                </a:cxn>
                <a:cxn ang="0">
                  <a:pos x="91" y="2"/>
                </a:cxn>
                <a:cxn ang="0">
                  <a:pos x="73" y="0"/>
                </a:cxn>
                <a:cxn ang="0">
                  <a:pos x="50" y="2"/>
                </a:cxn>
                <a:cxn ang="0">
                  <a:pos x="30" y="8"/>
                </a:cxn>
                <a:cxn ang="0">
                  <a:pos x="13" y="18"/>
                </a:cxn>
                <a:cxn ang="0">
                  <a:pos x="0" y="30"/>
                </a:cxn>
                <a:cxn ang="0">
                  <a:pos x="10" y="26"/>
                </a:cxn>
                <a:cxn ang="0">
                  <a:pos x="20" y="24"/>
                </a:cxn>
                <a:cxn ang="0">
                  <a:pos x="33" y="22"/>
                </a:cxn>
                <a:cxn ang="0">
                  <a:pos x="43" y="22"/>
                </a:cxn>
                <a:cxn ang="0">
                  <a:pos x="60" y="24"/>
                </a:cxn>
                <a:cxn ang="0">
                  <a:pos x="78" y="28"/>
                </a:cxn>
                <a:cxn ang="0">
                  <a:pos x="93" y="34"/>
                </a:cxn>
                <a:cxn ang="0">
                  <a:pos x="108" y="42"/>
                </a:cxn>
                <a:cxn ang="0">
                  <a:pos x="118" y="54"/>
                </a:cxn>
                <a:cxn ang="0">
                  <a:pos x="126" y="66"/>
                </a:cxn>
                <a:cxn ang="0">
                  <a:pos x="131" y="79"/>
                </a:cxn>
                <a:cxn ang="0">
                  <a:pos x="133" y="93"/>
                </a:cxn>
                <a:cxn ang="0">
                  <a:pos x="131" y="105"/>
                </a:cxn>
                <a:cxn ang="0">
                  <a:pos x="128" y="115"/>
                </a:cxn>
                <a:cxn ang="0">
                  <a:pos x="123" y="125"/>
                </a:cxn>
                <a:cxn ang="0">
                  <a:pos x="116" y="135"/>
                </a:cxn>
                <a:cxn ang="0">
                  <a:pos x="136" y="123"/>
                </a:cxn>
                <a:cxn ang="0">
                  <a:pos x="151" y="109"/>
                </a:cxn>
                <a:cxn ang="0">
                  <a:pos x="161" y="91"/>
                </a:cxn>
                <a:cxn ang="0">
                  <a:pos x="164" y="72"/>
                </a:cxn>
              </a:cxnLst>
              <a:rect l="0" t="0" r="r" b="b"/>
              <a:pathLst>
                <a:path w="164" h="135">
                  <a:moveTo>
                    <a:pt x="164" y="72"/>
                  </a:moveTo>
                  <a:lnTo>
                    <a:pt x="161" y="58"/>
                  </a:lnTo>
                  <a:lnTo>
                    <a:pt x="156" y="44"/>
                  </a:lnTo>
                  <a:lnTo>
                    <a:pt x="148" y="32"/>
                  </a:lnTo>
                  <a:lnTo>
                    <a:pt x="138" y="20"/>
                  </a:lnTo>
                  <a:lnTo>
                    <a:pt x="123" y="12"/>
                  </a:lnTo>
                  <a:lnTo>
                    <a:pt x="108" y="6"/>
                  </a:lnTo>
                  <a:lnTo>
                    <a:pt x="91" y="2"/>
                  </a:lnTo>
                  <a:lnTo>
                    <a:pt x="73" y="0"/>
                  </a:lnTo>
                  <a:lnTo>
                    <a:pt x="50" y="2"/>
                  </a:lnTo>
                  <a:lnTo>
                    <a:pt x="30" y="8"/>
                  </a:lnTo>
                  <a:lnTo>
                    <a:pt x="13" y="18"/>
                  </a:lnTo>
                  <a:lnTo>
                    <a:pt x="0" y="30"/>
                  </a:lnTo>
                  <a:lnTo>
                    <a:pt x="10" y="26"/>
                  </a:lnTo>
                  <a:lnTo>
                    <a:pt x="20" y="24"/>
                  </a:lnTo>
                  <a:lnTo>
                    <a:pt x="33" y="22"/>
                  </a:lnTo>
                  <a:lnTo>
                    <a:pt x="43" y="22"/>
                  </a:lnTo>
                  <a:lnTo>
                    <a:pt x="60" y="24"/>
                  </a:lnTo>
                  <a:lnTo>
                    <a:pt x="78" y="28"/>
                  </a:lnTo>
                  <a:lnTo>
                    <a:pt x="93" y="34"/>
                  </a:lnTo>
                  <a:lnTo>
                    <a:pt x="108" y="42"/>
                  </a:lnTo>
                  <a:lnTo>
                    <a:pt x="118" y="54"/>
                  </a:lnTo>
                  <a:lnTo>
                    <a:pt x="126" y="66"/>
                  </a:lnTo>
                  <a:lnTo>
                    <a:pt x="131" y="79"/>
                  </a:lnTo>
                  <a:lnTo>
                    <a:pt x="133" y="93"/>
                  </a:lnTo>
                  <a:lnTo>
                    <a:pt x="131" y="105"/>
                  </a:lnTo>
                  <a:lnTo>
                    <a:pt x="128" y="115"/>
                  </a:lnTo>
                  <a:lnTo>
                    <a:pt x="123" y="125"/>
                  </a:lnTo>
                  <a:lnTo>
                    <a:pt x="116" y="135"/>
                  </a:lnTo>
                  <a:lnTo>
                    <a:pt x="136" y="123"/>
                  </a:lnTo>
                  <a:lnTo>
                    <a:pt x="151" y="109"/>
                  </a:lnTo>
                  <a:lnTo>
                    <a:pt x="161" y="91"/>
                  </a:lnTo>
                  <a:lnTo>
                    <a:pt x="164" y="72"/>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42" name="Oval 41"/>
            <p:cNvSpPr/>
            <p:nvPr/>
          </p:nvSpPr>
          <p:spPr bwMode="gray">
            <a:xfrm>
              <a:off x="5391120" y="3305022"/>
              <a:ext cx="647730" cy="728696"/>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Oval 41"/>
            <p:cNvSpPr/>
            <p:nvPr/>
          </p:nvSpPr>
          <p:spPr bwMode="gray">
            <a:xfrm>
              <a:off x="548117" y="1714650"/>
              <a:ext cx="228600" cy="2286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Oval 42"/>
            <p:cNvSpPr/>
            <p:nvPr/>
          </p:nvSpPr>
          <p:spPr bwMode="gray">
            <a:xfrm>
              <a:off x="7918080" y="3939727"/>
              <a:ext cx="228600" cy="2286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5" name="Group 189"/>
            <p:cNvGrpSpPr/>
            <p:nvPr/>
          </p:nvGrpSpPr>
          <p:grpSpPr bwMode="gray">
            <a:xfrm rot="21443857">
              <a:off x="8156683" y="3290239"/>
              <a:ext cx="575929" cy="576123"/>
              <a:chOff x="3500430" y="1714488"/>
              <a:chExt cx="2357454" cy="2358248"/>
            </a:xfrm>
            <a:solidFill>
              <a:schemeClr val="tx2"/>
            </a:solidFill>
            <a:effectLst/>
          </p:grpSpPr>
          <p:sp>
            <p:nvSpPr>
              <p:cNvPr id="56" name="Oval 55"/>
              <p:cNvSpPr/>
              <p:nvPr/>
            </p:nvSpPr>
            <p:spPr bwMode="gray">
              <a:xfrm>
                <a:off x="3500430" y="1714488"/>
                <a:ext cx="2357454"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Oval 56"/>
              <p:cNvSpPr/>
              <p:nvPr/>
            </p:nvSpPr>
            <p:spPr bwMode="gray">
              <a:xfrm>
                <a:off x="4071934" y="1714488"/>
                <a:ext cx="1214446"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58" name="Straight Connector 57"/>
              <p:cNvCxnSpPr>
                <a:stCxn id="57" idx="0"/>
                <a:endCxn id="57" idx="4"/>
              </p:cNvCxnSpPr>
              <p:nvPr/>
            </p:nvCxnSpPr>
            <p:spPr bwMode="gray">
              <a:xfrm rot="162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6" idx="2"/>
                <a:endCxn id="56" idx="6"/>
              </p:cNvCxnSpPr>
              <p:nvPr/>
            </p:nvCxnSpPr>
            <p:spPr bwMode="gray">
              <a:xfrm rot="108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Freeform 59"/>
              <p:cNvSpPr/>
              <p:nvPr/>
            </p:nvSpPr>
            <p:spPr bwMode="gray">
              <a:xfrm>
                <a:off x="3790276" y="3436537"/>
                <a:ext cx="1736318" cy="261258"/>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1" name="Freeform 60"/>
              <p:cNvSpPr/>
              <p:nvPr/>
            </p:nvSpPr>
            <p:spPr bwMode="gray">
              <a:xfrm flipV="1">
                <a:off x="3791004" y="2085373"/>
                <a:ext cx="1736318" cy="296085"/>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46" name="Oval 38"/>
            <p:cNvSpPr/>
            <p:nvPr/>
          </p:nvSpPr>
          <p:spPr bwMode="gray">
            <a:xfrm>
              <a:off x="6715140" y="2491643"/>
              <a:ext cx="6096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Freeform 102"/>
            <p:cNvSpPr>
              <a:spLocks/>
            </p:cNvSpPr>
            <p:nvPr/>
          </p:nvSpPr>
          <p:spPr bwMode="gray">
            <a:xfrm>
              <a:off x="3071802" y="991445"/>
              <a:ext cx="914737"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48" name="Group 196"/>
            <p:cNvGrpSpPr/>
            <p:nvPr/>
          </p:nvGrpSpPr>
          <p:grpSpPr bwMode="gray">
            <a:xfrm>
              <a:off x="6635727" y="4002103"/>
              <a:ext cx="886799" cy="632678"/>
              <a:chOff x="849116" y="1364258"/>
              <a:chExt cx="5156249" cy="3678677"/>
            </a:xfrm>
            <a:solidFill>
              <a:schemeClr val="tx2"/>
            </a:solidFill>
            <a:effectLst/>
          </p:grpSpPr>
          <p:sp>
            <p:nvSpPr>
              <p:cNvPr id="52" name="Freeform 51"/>
              <p:cNvSpPr/>
              <p:nvPr/>
            </p:nvSpPr>
            <p:spPr bwMode="gray">
              <a:xfrm rot="2141029">
                <a:off x="2136999" y="3692238"/>
                <a:ext cx="3585725" cy="1222454"/>
              </a:xfrm>
              <a:custGeom>
                <a:avLst/>
                <a:gdLst>
                  <a:gd name="connsiteX0" fmla="*/ 0 w 3571900"/>
                  <a:gd name="connsiteY0" fmla="*/ 1178727 h 2357454"/>
                  <a:gd name="connsiteX1" fmla="*/ 802175 w 3571900"/>
                  <a:gd name="connsiteY1" fmla="*/ 194952 h 2357454"/>
                  <a:gd name="connsiteX2" fmla="*/ 1785952 w 3571900"/>
                  <a:gd name="connsiteY2" fmla="*/ 3 h 2357454"/>
                  <a:gd name="connsiteX3" fmla="*/ 2769729 w 3571900"/>
                  <a:gd name="connsiteY3" fmla="*/ 194954 h 2357454"/>
                  <a:gd name="connsiteX4" fmla="*/ 3571900 w 3571900"/>
                  <a:gd name="connsiteY4" fmla="*/ 1178733 h 2357454"/>
                  <a:gd name="connsiteX5" fmla="*/ 2769726 w 3571900"/>
                  <a:gd name="connsiteY5" fmla="*/ 2162510 h 2357454"/>
                  <a:gd name="connsiteX6" fmla="*/ 1785949 w 3571900"/>
                  <a:gd name="connsiteY6" fmla="*/ 2357460 h 2357454"/>
                  <a:gd name="connsiteX7" fmla="*/ 802172 w 3571900"/>
                  <a:gd name="connsiteY7" fmla="*/ 2162509 h 2357454"/>
                  <a:gd name="connsiteX8" fmla="*/ 0 w 3571900"/>
                  <a:gd name="connsiteY8" fmla="*/ 1178731 h 2357454"/>
                  <a:gd name="connsiteX9" fmla="*/ 0 w 3571900"/>
                  <a:gd name="connsiteY9" fmla="*/ 1178727 h 2357454"/>
                  <a:gd name="connsiteX0" fmla="*/ 2769730 w 3571903"/>
                  <a:gd name="connsiteY0" fmla="*/ 194952 h 2357458"/>
                  <a:gd name="connsiteX1" fmla="*/ 3571901 w 3571903"/>
                  <a:gd name="connsiteY1" fmla="*/ 1178731 h 2357458"/>
                  <a:gd name="connsiteX2" fmla="*/ 2769727 w 3571903"/>
                  <a:gd name="connsiteY2" fmla="*/ 2162508 h 2357458"/>
                  <a:gd name="connsiteX3" fmla="*/ 1785950 w 3571903"/>
                  <a:gd name="connsiteY3" fmla="*/ 2357458 h 2357458"/>
                  <a:gd name="connsiteX4" fmla="*/ 802173 w 3571903"/>
                  <a:gd name="connsiteY4" fmla="*/ 2162507 h 2357458"/>
                  <a:gd name="connsiteX5" fmla="*/ 1 w 3571903"/>
                  <a:gd name="connsiteY5" fmla="*/ 1178729 h 2357458"/>
                  <a:gd name="connsiteX6" fmla="*/ 1 w 3571903"/>
                  <a:gd name="connsiteY6" fmla="*/ 1178725 h 2357458"/>
                  <a:gd name="connsiteX7" fmla="*/ 802176 w 3571903"/>
                  <a:gd name="connsiteY7" fmla="*/ 194950 h 2357458"/>
                  <a:gd name="connsiteX8" fmla="*/ 1877393 w 3571903"/>
                  <a:gd name="connsiteY8" fmla="*/ 91441 h 2357458"/>
                  <a:gd name="connsiteX0" fmla="*/ 2769730 w 3571903"/>
                  <a:gd name="connsiteY0" fmla="*/ 103511 h 2266017"/>
                  <a:gd name="connsiteX1" fmla="*/ 3571901 w 3571903"/>
                  <a:gd name="connsiteY1" fmla="*/ 1087290 h 2266017"/>
                  <a:gd name="connsiteX2" fmla="*/ 2769727 w 3571903"/>
                  <a:gd name="connsiteY2" fmla="*/ 2071067 h 2266017"/>
                  <a:gd name="connsiteX3" fmla="*/ 1785950 w 3571903"/>
                  <a:gd name="connsiteY3" fmla="*/ 2266017 h 2266017"/>
                  <a:gd name="connsiteX4" fmla="*/ 802173 w 3571903"/>
                  <a:gd name="connsiteY4" fmla="*/ 2071066 h 2266017"/>
                  <a:gd name="connsiteX5" fmla="*/ 1 w 3571903"/>
                  <a:gd name="connsiteY5" fmla="*/ 1087288 h 2266017"/>
                  <a:gd name="connsiteX6" fmla="*/ 1 w 3571903"/>
                  <a:gd name="connsiteY6" fmla="*/ 1087284 h 2266017"/>
                  <a:gd name="connsiteX7" fmla="*/ 1877393 w 3571903"/>
                  <a:gd name="connsiteY7" fmla="*/ 0 h 2266017"/>
                  <a:gd name="connsiteX0" fmla="*/ 2769730 w 3571903"/>
                  <a:gd name="connsiteY0" fmla="*/ 0 h 2162506"/>
                  <a:gd name="connsiteX1" fmla="*/ 3571901 w 3571903"/>
                  <a:gd name="connsiteY1" fmla="*/ 983779 h 2162506"/>
                  <a:gd name="connsiteX2" fmla="*/ 2769727 w 3571903"/>
                  <a:gd name="connsiteY2" fmla="*/ 1967556 h 2162506"/>
                  <a:gd name="connsiteX3" fmla="*/ 1785950 w 3571903"/>
                  <a:gd name="connsiteY3" fmla="*/ 2162506 h 2162506"/>
                  <a:gd name="connsiteX4" fmla="*/ 802173 w 3571903"/>
                  <a:gd name="connsiteY4" fmla="*/ 1967555 h 2162506"/>
                  <a:gd name="connsiteX5" fmla="*/ 1 w 3571903"/>
                  <a:gd name="connsiteY5" fmla="*/ 983777 h 2162506"/>
                  <a:gd name="connsiteX6" fmla="*/ 1 w 3571903"/>
                  <a:gd name="connsiteY6" fmla="*/ 983773 h 2162506"/>
                  <a:gd name="connsiteX0" fmla="*/ 3571901 w 3571901"/>
                  <a:gd name="connsiteY0" fmla="*/ 6 h 1178733"/>
                  <a:gd name="connsiteX1" fmla="*/ 2769727 w 3571901"/>
                  <a:gd name="connsiteY1" fmla="*/ 983783 h 1178733"/>
                  <a:gd name="connsiteX2" fmla="*/ 1785950 w 3571901"/>
                  <a:gd name="connsiteY2" fmla="*/ 1178733 h 1178733"/>
                  <a:gd name="connsiteX3" fmla="*/ 802173 w 3571901"/>
                  <a:gd name="connsiteY3" fmla="*/ 983782 h 1178733"/>
                  <a:gd name="connsiteX4" fmla="*/ 1 w 3571901"/>
                  <a:gd name="connsiteY4" fmla="*/ 4 h 1178733"/>
                  <a:gd name="connsiteX5" fmla="*/ 1 w 3571901"/>
                  <a:gd name="connsiteY5" fmla="*/ 0 h 1178733"/>
                  <a:gd name="connsiteX0" fmla="*/ 3670562 w 3670562"/>
                  <a:gd name="connsiteY0" fmla="*/ 16711 h 1178733"/>
                  <a:gd name="connsiteX1" fmla="*/ 2769727 w 3670562"/>
                  <a:gd name="connsiteY1" fmla="*/ 983783 h 1178733"/>
                  <a:gd name="connsiteX2" fmla="*/ 1785950 w 3670562"/>
                  <a:gd name="connsiteY2" fmla="*/ 1178733 h 1178733"/>
                  <a:gd name="connsiteX3" fmla="*/ 802173 w 3670562"/>
                  <a:gd name="connsiteY3" fmla="*/ 983782 h 1178733"/>
                  <a:gd name="connsiteX4" fmla="*/ 1 w 3670562"/>
                  <a:gd name="connsiteY4" fmla="*/ 4 h 1178733"/>
                  <a:gd name="connsiteX5" fmla="*/ 1 w 3670562"/>
                  <a:gd name="connsiteY5" fmla="*/ 0 h 1178733"/>
                  <a:gd name="connsiteX0" fmla="*/ 3670562 w 3700197"/>
                  <a:gd name="connsiteY0" fmla="*/ 16711 h 1178733"/>
                  <a:gd name="connsiteX1" fmla="*/ 2769727 w 3700197"/>
                  <a:gd name="connsiteY1" fmla="*/ 983783 h 1178733"/>
                  <a:gd name="connsiteX2" fmla="*/ 1785950 w 3700197"/>
                  <a:gd name="connsiteY2" fmla="*/ 1178733 h 1178733"/>
                  <a:gd name="connsiteX3" fmla="*/ 802173 w 3700197"/>
                  <a:gd name="connsiteY3" fmla="*/ 983782 h 1178733"/>
                  <a:gd name="connsiteX4" fmla="*/ 1 w 3700197"/>
                  <a:gd name="connsiteY4" fmla="*/ 4 h 1178733"/>
                  <a:gd name="connsiteX5" fmla="*/ 1 w 3700197"/>
                  <a:gd name="connsiteY5" fmla="*/ 0 h 1178733"/>
                  <a:gd name="connsiteX0" fmla="*/ 2769727 w 2769726"/>
                  <a:gd name="connsiteY0" fmla="*/ 983783 h 1178733"/>
                  <a:gd name="connsiteX1" fmla="*/ 1785950 w 2769726"/>
                  <a:gd name="connsiteY1" fmla="*/ 1178733 h 1178733"/>
                  <a:gd name="connsiteX2" fmla="*/ 802173 w 2769726"/>
                  <a:gd name="connsiteY2" fmla="*/ 983782 h 1178733"/>
                  <a:gd name="connsiteX3" fmla="*/ 1 w 2769726"/>
                  <a:gd name="connsiteY3" fmla="*/ 4 h 1178733"/>
                  <a:gd name="connsiteX4" fmla="*/ 1 w 2769726"/>
                  <a:gd name="connsiteY4" fmla="*/ 0 h 1178733"/>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8199" h="1357351">
                    <a:moveTo>
                      <a:pt x="3688199" y="252162"/>
                    </a:moveTo>
                    <a:cubicBezTo>
                      <a:pt x="3430394" y="927488"/>
                      <a:pt x="2479538" y="1186557"/>
                      <a:pt x="2121841" y="1235414"/>
                    </a:cubicBezTo>
                    <a:cubicBezTo>
                      <a:pt x="1640837" y="1357351"/>
                      <a:pt x="1094099" y="1110945"/>
                      <a:pt x="802173" y="983782"/>
                    </a:cubicBezTo>
                    <a:cubicBezTo>
                      <a:pt x="301350" y="765623"/>
                      <a:pt x="0" y="396049"/>
                      <a:pt x="1" y="4"/>
                    </a:cubicBezTo>
                    <a:lnTo>
                      <a:pt x="1" y="0"/>
                    </a:lnTo>
                  </a:path>
                </a:pathLst>
              </a:custGeom>
              <a:noFill/>
              <a:ln w="38100" cap="flat">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Freeform 52"/>
              <p:cNvSpPr/>
              <p:nvPr/>
            </p:nvSpPr>
            <p:spPr bwMode="gray">
              <a:xfrm>
                <a:off x="3094892" y="2571744"/>
                <a:ext cx="834166" cy="1578225"/>
              </a:xfrm>
              <a:custGeom>
                <a:avLst/>
                <a:gdLst>
                  <a:gd name="connsiteX0" fmla="*/ 0 w 904352"/>
                  <a:gd name="connsiteY0" fmla="*/ 1627833 h 1627833"/>
                  <a:gd name="connsiteX1" fmla="*/ 221064 w 904352"/>
                  <a:gd name="connsiteY1" fmla="*/ 813917 h 1627833"/>
                  <a:gd name="connsiteX2" fmla="*/ 904352 w 904352"/>
                  <a:gd name="connsiteY2" fmla="*/ 0 h 1627833"/>
                </a:gdLst>
                <a:ahLst/>
                <a:cxnLst>
                  <a:cxn ang="0">
                    <a:pos x="connsiteX0" y="connsiteY0"/>
                  </a:cxn>
                  <a:cxn ang="0">
                    <a:pos x="connsiteX1" y="connsiteY1"/>
                  </a:cxn>
                  <a:cxn ang="0">
                    <a:pos x="connsiteX2" y="connsiteY2"/>
                  </a:cxn>
                </a:cxnLst>
                <a:rect l="l" t="t" r="r" b="b"/>
                <a:pathLst>
                  <a:path w="904352" h="1627833">
                    <a:moveTo>
                      <a:pt x="0" y="1627833"/>
                    </a:moveTo>
                    <a:cubicBezTo>
                      <a:pt x="35169" y="1356527"/>
                      <a:pt x="70339" y="1085222"/>
                      <a:pt x="221064" y="813917"/>
                    </a:cubicBezTo>
                    <a:cubicBezTo>
                      <a:pt x="371789" y="542612"/>
                      <a:pt x="638070" y="271306"/>
                      <a:pt x="904352"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sp>
            <p:nvSpPr>
              <p:cNvPr id="54" name="Freeform 53"/>
              <p:cNvSpPr/>
              <p:nvPr/>
            </p:nvSpPr>
            <p:spPr bwMode="gray">
              <a:xfrm rot="2141029">
                <a:off x="2400570" y="2790473"/>
                <a:ext cx="3604795" cy="2252462"/>
              </a:xfrm>
              <a:custGeom>
                <a:avLst/>
                <a:gdLst>
                  <a:gd name="connsiteX0" fmla="*/ 0 w 3653178"/>
                  <a:gd name="connsiteY0" fmla="*/ 1178727 h 2357454"/>
                  <a:gd name="connsiteX1" fmla="*/ 836180 w 3653178"/>
                  <a:gd name="connsiteY1" fmla="*/ 188318 h 2357454"/>
                  <a:gd name="connsiteX2" fmla="*/ 1826591 w 3653178"/>
                  <a:gd name="connsiteY2" fmla="*/ 2 h 2357454"/>
                  <a:gd name="connsiteX3" fmla="*/ 2817002 w 3653178"/>
                  <a:gd name="connsiteY3" fmla="*/ 188319 h 2357454"/>
                  <a:gd name="connsiteX4" fmla="*/ 3653178 w 3653178"/>
                  <a:gd name="connsiteY4" fmla="*/ 1178732 h 2357454"/>
                  <a:gd name="connsiteX5" fmla="*/ 2816999 w 3653178"/>
                  <a:gd name="connsiteY5" fmla="*/ 2169143 h 2357454"/>
                  <a:gd name="connsiteX6" fmla="*/ 1826588 w 3653178"/>
                  <a:gd name="connsiteY6" fmla="*/ 2357459 h 2357454"/>
                  <a:gd name="connsiteX7" fmla="*/ 836177 w 3653178"/>
                  <a:gd name="connsiteY7" fmla="*/ 2169142 h 2357454"/>
                  <a:gd name="connsiteX8" fmla="*/ 0 w 3653178"/>
                  <a:gd name="connsiteY8" fmla="*/ 1178730 h 2357454"/>
                  <a:gd name="connsiteX9" fmla="*/ 0 w 3653178"/>
                  <a:gd name="connsiteY9" fmla="*/ 1178727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178" h="2357454">
                    <a:moveTo>
                      <a:pt x="0" y="1178727"/>
                    </a:moveTo>
                    <a:cubicBezTo>
                      <a:pt x="1" y="778376"/>
                      <a:pt x="314901" y="405395"/>
                      <a:pt x="836180" y="188318"/>
                    </a:cubicBezTo>
                    <a:cubicBezTo>
                      <a:pt x="1131382" y="65387"/>
                      <a:pt x="1475259" y="2"/>
                      <a:pt x="1826591" y="2"/>
                    </a:cubicBezTo>
                    <a:cubicBezTo>
                      <a:pt x="2177923" y="2"/>
                      <a:pt x="2521800" y="65387"/>
                      <a:pt x="2817002" y="188319"/>
                    </a:cubicBezTo>
                    <a:cubicBezTo>
                      <a:pt x="3338282" y="405397"/>
                      <a:pt x="3653180" y="778380"/>
                      <a:pt x="3653178" y="1178732"/>
                    </a:cubicBezTo>
                    <a:cubicBezTo>
                      <a:pt x="3653178" y="1579083"/>
                      <a:pt x="3338279" y="1952065"/>
                      <a:pt x="2816999" y="2169143"/>
                    </a:cubicBezTo>
                    <a:cubicBezTo>
                      <a:pt x="2521797" y="2292075"/>
                      <a:pt x="2177920" y="2357459"/>
                      <a:pt x="1826588" y="2357459"/>
                    </a:cubicBezTo>
                    <a:cubicBezTo>
                      <a:pt x="1475256" y="2357459"/>
                      <a:pt x="1131379" y="2292074"/>
                      <a:pt x="836177" y="2169142"/>
                    </a:cubicBezTo>
                    <a:cubicBezTo>
                      <a:pt x="314897" y="1952064"/>
                      <a:pt x="-1" y="1579081"/>
                      <a:pt x="0" y="1178730"/>
                    </a:cubicBezTo>
                    <a:lnTo>
                      <a:pt x="0" y="1178727"/>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gray">
              <a:xfrm rot="16950252">
                <a:off x="1458422" y="754952"/>
                <a:ext cx="1568382" cy="2786994"/>
              </a:xfrm>
              <a:custGeom>
                <a:avLst/>
                <a:gdLst>
                  <a:gd name="connsiteX0" fmla="*/ 0 w 904352"/>
                  <a:gd name="connsiteY0" fmla="*/ 1627833 h 1627833"/>
                  <a:gd name="connsiteX1" fmla="*/ 221064 w 904352"/>
                  <a:gd name="connsiteY1" fmla="*/ 813917 h 1627833"/>
                  <a:gd name="connsiteX2" fmla="*/ 904352 w 904352"/>
                  <a:gd name="connsiteY2" fmla="*/ 0 h 1627833"/>
                  <a:gd name="connsiteX0" fmla="*/ 0 w 915901"/>
                  <a:gd name="connsiteY0" fmla="*/ 1627833 h 1627833"/>
                  <a:gd name="connsiteX1" fmla="*/ 221064 w 915901"/>
                  <a:gd name="connsiteY1" fmla="*/ 813917 h 1627833"/>
                  <a:gd name="connsiteX2" fmla="*/ 915901 w 915901"/>
                  <a:gd name="connsiteY2" fmla="*/ 572541 h 1627833"/>
                  <a:gd name="connsiteX3" fmla="*/ 904352 w 915901"/>
                  <a:gd name="connsiteY3" fmla="*/ 0 h 1627833"/>
                  <a:gd name="connsiteX0" fmla="*/ 0 w 1047133"/>
                  <a:gd name="connsiteY0" fmla="*/ 1627833 h 1627833"/>
                  <a:gd name="connsiteX1" fmla="*/ 1009948 w 1047133"/>
                  <a:gd name="connsiteY1" fmla="*/ 997187 h 1627833"/>
                  <a:gd name="connsiteX2" fmla="*/ 915901 w 1047133"/>
                  <a:gd name="connsiteY2" fmla="*/ 572541 h 1627833"/>
                  <a:gd name="connsiteX3" fmla="*/ 904352 w 1047133"/>
                  <a:gd name="connsiteY3" fmla="*/ 0 h 1627833"/>
                  <a:gd name="connsiteX0" fmla="*/ 0 w 1047133"/>
                  <a:gd name="connsiteY0" fmla="*/ 1627833 h 1627833"/>
                  <a:gd name="connsiteX1" fmla="*/ 1009948 w 1047133"/>
                  <a:gd name="connsiteY1" fmla="*/ 997187 h 1627833"/>
                  <a:gd name="connsiteX2" fmla="*/ 410353 w 1047133"/>
                  <a:gd name="connsiteY2" fmla="*/ 126887 h 1627833"/>
                  <a:gd name="connsiteX3" fmla="*/ 904352 w 1047133"/>
                  <a:gd name="connsiteY3" fmla="*/ 0 h 1627833"/>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700345"/>
                  <a:gd name="connsiteY0" fmla="*/ 2874598 h 2874598"/>
                  <a:gd name="connsiteX1" fmla="*/ 1033070 w 1700345"/>
                  <a:gd name="connsiteY1" fmla="*/ 1350117 h 2874598"/>
                  <a:gd name="connsiteX2" fmla="*/ 870377 w 1700345"/>
                  <a:gd name="connsiteY2" fmla="*/ 312162 h 2874598"/>
                  <a:gd name="connsiteX3" fmla="*/ 1700345 w 1700345"/>
                  <a:gd name="connsiteY3" fmla="*/ 0 h 2874598"/>
                  <a:gd name="connsiteX0" fmla="*/ 0 w 1700345"/>
                  <a:gd name="connsiteY0" fmla="*/ 2874598 h 2874598"/>
                  <a:gd name="connsiteX1" fmla="*/ 723847 w 1700345"/>
                  <a:gd name="connsiteY1" fmla="*/ 1431590 h 2874598"/>
                  <a:gd name="connsiteX2" fmla="*/ 870377 w 1700345"/>
                  <a:gd name="connsiteY2" fmla="*/ 312162 h 2874598"/>
                  <a:gd name="connsiteX3" fmla="*/ 1700345 w 1700345"/>
                  <a:gd name="connsiteY3" fmla="*/ 0 h 2874598"/>
                </a:gdLst>
                <a:ahLst/>
                <a:cxnLst>
                  <a:cxn ang="0">
                    <a:pos x="connsiteX0" y="connsiteY0"/>
                  </a:cxn>
                  <a:cxn ang="0">
                    <a:pos x="connsiteX1" y="connsiteY1"/>
                  </a:cxn>
                  <a:cxn ang="0">
                    <a:pos x="connsiteX2" y="connsiteY2"/>
                  </a:cxn>
                  <a:cxn ang="0">
                    <a:pos x="connsiteX3" y="connsiteY3"/>
                  </a:cxn>
                </a:cxnLst>
                <a:rect l="l" t="t" r="r" b="b"/>
                <a:pathLst>
                  <a:path w="1700345" h="2874598">
                    <a:moveTo>
                      <a:pt x="0" y="2874598"/>
                    </a:moveTo>
                    <a:cubicBezTo>
                      <a:pt x="35169" y="2603292"/>
                      <a:pt x="578784" y="1858663"/>
                      <a:pt x="723847" y="1431590"/>
                    </a:cubicBezTo>
                    <a:cubicBezTo>
                      <a:pt x="868910" y="1004517"/>
                      <a:pt x="756496" y="447815"/>
                      <a:pt x="870377" y="312162"/>
                    </a:cubicBezTo>
                    <a:cubicBezTo>
                      <a:pt x="1147033" y="208108"/>
                      <a:pt x="1620139" y="512318"/>
                      <a:pt x="1700345"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grpSp>
        <p:grpSp>
          <p:nvGrpSpPr>
            <p:cNvPr id="49" name="Group 93"/>
            <p:cNvGrpSpPr/>
            <p:nvPr/>
          </p:nvGrpSpPr>
          <p:grpSpPr bwMode="gray">
            <a:xfrm>
              <a:off x="7178127" y="1745054"/>
              <a:ext cx="945549" cy="721910"/>
              <a:chOff x="7178127" y="1745054"/>
              <a:chExt cx="945549" cy="721910"/>
            </a:xfrm>
          </p:grpSpPr>
          <p:sp>
            <p:nvSpPr>
              <p:cNvPr id="50" name="Freeform 42"/>
              <p:cNvSpPr/>
              <p:nvPr/>
            </p:nvSpPr>
            <p:spPr bwMode="gray">
              <a:xfrm rot="19892593">
                <a:off x="7202962" y="1745054"/>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solidFill>
                <a:schemeClr val="tx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50"/>
              <p:cNvSpPr/>
              <p:nvPr/>
            </p:nvSpPr>
            <p:spPr bwMode="gray">
              <a:xfrm rot="19892593">
                <a:off x="7178127" y="1770853"/>
                <a:ext cx="94554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6767"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04475" y="355846"/>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sp>
        <p:nvSpPr>
          <p:cNvPr id="2" name="Title 1"/>
          <p:cNvSpPr>
            <a:spLocks noGrp="1"/>
          </p:cNvSpPr>
          <p:nvPr>
            <p:ph type="ctrTitle"/>
          </p:nvPr>
        </p:nvSpPr>
        <p:spPr bwMode="black">
          <a:xfrm>
            <a:off x="914400" y="2414017"/>
            <a:ext cx="10363200" cy="1470025"/>
          </a:xfrm>
        </p:spPr>
        <p:txBody>
          <a:bodyPr>
            <a:normAutofit/>
          </a:bodyPr>
          <a:lstStyle>
            <a:lvl1pPr>
              <a:defRPr sz="4400">
                <a:solidFill>
                  <a:schemeClr val="bg2"/>
                </a:solidFill>
                <a:effectLst>
                  <a:innerShdw blurRad="63500" dist="50800" dir="13500000">
                    <a:prstClr val="black">
                      <a:alpha val="50000"/>
                    </a:prstClr>
                  </a:innerShdw>
                </a:effectLst>
              </a:defRPr>
            </a:lvl1pPr>
          </a:lstStyle>
          <a:p>
            <a:r>
              <a:rPr lang="ko-KR" altLang="en-US"/>
              <a:t>마스터 제목 스타일 편집</a:t>
            </a:r>
            <a:endParaRPr lang="en-US"/>
          </a:p>
        </p:txBody>
      </p:sp>
      <p:sp>
        <p:nvSpPr>
          <p:cNvPr id="3" name="Subtitle 2"/>
          <p:cNvSpPr>
            <a:spLocks noGrp="1"/>
          </p:cNvSpPr>
          <p:nvPr>
            <p:ph type="subTitle" idx="1"/>
          </p:nvPr>
        </p:nvSpPr>
        <p:spPr bwMode="white">
          <a:xfrm>
            <a:off x="1926336" y="5870448"/>
            <a:ext cx="8534400" cy="4572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a:p>
        </p:txBody>
      </p:sp>
      <p:sp>
        <p:nvSpPr>
          <p:cNvPr id="4" name="Date Placeholder 3"/>
          <p:cNvSpPr>
            <a:spLocks noGrp="1"/>
          </p:cNvSpPr>
          <p:nvPr>
            <p:ph type="dt" sz="half" idx="10"/>
          </p:nvPr>
        </p:nvSpPr>
        <p:spPr bwMode="white"/>
        <p:txBody>
          <a:bodyPr/>
          <a:lstStyle/>
          <a:p>
            <a:fld id="{1F7FD52C-CC0C-4CF9-B30A-B202E26FCD06}" type="datetimeFigureOut">
              <a:rPr lang="ko-KR" altLang="en-US" smtClean="0"/>
              <a:t>2023-06-03</a:t>
            </a:fld>
            <a:endParaRPr lang="ko-KR" altLang="en-US"/>
          </a:p>
        </p:txBody>
      </p:sp>
      <p:sp>
        <p:nvSpPr>
          <p:cNvPr id="5" name="Footer Placeholder 4"/>
          <p:cNvSpPr>
            <a:spLocks noGrp="1"/>
          </p:cNvSpPr>
          <p:nvPr>
            <p:ph type="ftr" sz="quarter" idx="11"/>
          </p:nvPr>
        </p:nvSpPr>
        <p:spPr bwMode="white"/>
        <p:txBody>
          <a:bodyPr/>
          <a:lstStyle/>
          <a:p>
            <a:endParaRPr lang="ko-KR" altLang="en-US"/>
          </a:p>
        </p:txBody>
      </p:sp>
      <p:sp>
        <p:nvSpPr>
          <p:cNvPr id="6" name="Slide Number Placeholder 5"/>
          <p:cNvSpPr>
            <a:spLocks noGrp="1"/>
          </p:cNvSpPr>
          <p:nvPr>
            <p:ph type="sldNum" sz="quarter" idx="12"/>
          </p:nvPr>
        </p:nvSpPr>
        <p:spPr bwMode="white"/>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200353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bwMode="gray"/>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bwMode="gray"/>
        <p:txBody>
          <a:bodyPr/>
          <a:lstStyle/>
          <a:p>
            <a:fld id="{1F7FD52C-CC0C-4CF9-B30A-B202E26FCD06}" type="datetimeFigureOut">
              <a:rPr lang="ko-KR" altLang="en-US" smtClean="0"/>
              <a:t>2023-06-03</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2319803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grpSp>
        <p:nvGrpSpPr>
          <p:cNvPr id="8" name="Group 206"/>
          <p:cNvGrpSpPr/>
          <p:nvPr/>
        </p:nvGrpSpPr>
        <p:grpSpPr bwMode="gray">
          <a:xfrm rot="314262">
            <a:off x="905744" y="732603"/>
            <a:ext cx="582833" cy="817394"/>
            <a:chOff x="5000628" y="1357298"/>
            <a:chExt cx="991158" cy="1853398"/>
          </a:xfrm>
          <a:solidFill>
            <a:schemeClr val="tx1">
              <a:lumMod val="50000"/>
              <a:lumOff val="50000"/>
              <a:alpha val="10000"/>
            </a:schemeClr>
          </a:solidFill>
        </p:grpSpPr>
        <p:sp>
          <p:nvSpPr>
            <p:cNvPr id="27" name="Freeform 73"/>
            <p:cNvSpPr/>
            <p:nvPr/>
          </p:nvSpPr>
          <p:spPr bwMode="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74"/>
            <p:cNvSpPr/>
            <p:nvPr/>
          </p:nvSpPr>
          <p:spPr bwMode="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9" name="Group 250"/>
          <p:cNvGrpSpPr/>
          <p:nvPr/>
        </p:nvGrpSpPr>
        <p:grpSpPr bwMode="gray">
          <a:xfrm rot="2127411">
            <a:off x="7681391" y="5763523"/>
            <a:ext cx="1172215" cy="686073"/>
            <a:chOff x="7275724" y="1384450"/>
            <a:chExt cx="937119" cy="731302"/>
          </a:xfrm>
          <a:solidFill>
            <a:schemeClr val="tx1">
              <a:lumMod val="50000"/>
              <a:lumOff val="50000"/>
              <a:alpha val="10000"/>
            </a:schemeClr>
          </a:solidFill>
        </p:grpSpPr>
        <p:sp>
          <p:nvSpPr>
            <p:cNvPr id="30" name="Freeform 7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Freeform 7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32" name="Freeform 102"/>
          <p:cNvSpPr>
            <a:spLocks/>
          </p:cNvSpPr>
          <p:nvPr/>
        </p:nvSpPr>
        <p:spPr bwMode="gray">
          <a:xfrm flipH="1">
            <a:off x="3619483" y="5357827"/>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10" name="Group 98"/>
          <p:cNvGrpSpPr/>
          <p:nvPr/>
        </p:nvGrpSpPr>
        <p:grpSpPr bwMode="gray">
          <a:xfrm rot="2704937">
            <a:off x="4330347" y="598338"/>
            <a:ext cx="521671" cy="974779"/>
            <a:chOff x="3090931" y="2231917"/>
            <a:chExt cx="1238104" cy="1735114"/>
          </a:xfrm>
          <a:effectLst/>
        </p:grpSpPr>
        <p:sp>
          <p:nvSpPr>
            <p:cNvPr id="34" name="Freeform 83"/>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Freeform 84"/>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6" name="Freeform 85"/>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7" name="Freeform 86"/>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8" name="Freeform 87"/>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9" name="Straight Connector 88"/>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89"/>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90"/>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91"/>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92"/>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93"/>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94"/>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9"/>
          <p:cNvGrpSpPr/>
          <p:nvPr/>
        </p:nvGrpSpPr>
        <p:grpSpPr bwMode="gray">
          <a:xfrm rot="19651015" flipH="1">
            <a:off x="1190902" y="3670104"/>
            <a:ext cx="1090319" cy="638141"/>
            <a:chOff x="7275724" y="1384450"/>
            <a:chExt cx="937119" cy="731302"/>
          </a:xfrm>
          <a:solidFill>
            <a:schemeClr val="tx1">
              <a:lumMod val="50000"/>
              <a:lumOff val="50000"/>
              <a:alpha val="10000"/>
            </a:schemeClr>
          </a:solidFill>
        </p:grpSpPr>
        <p:sp>
          <p:nvSpPr>
            <p:cNvPr id="47" name="Freeform 9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Freeform 9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49" name="Freeform 102"/>
          <p:cNvSpPr>
            <a:spLocks/>
          </p:cNvSpPr>
          <p:nvPr/>
        </p:nvSpPr>
        <p:spPr bwMode="gray">
          <a:xfrm>
            <a:off x="7620012" y="2071679"/>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p:nvPr/>
        </p:nvSpPr>
        <p:spPr bwMode="gray">
          <a:xfrm>
            <a:off x="9144000" y="0"/>
            <a:ext cx="3048000" cy="6839712"/>
          </a:xfrm>
          <a:prstGeom prst="rect">
            <a:avLst/>
          </a:prstGeom>
          <a:solidFill>
            <a:schemeClr val="accent3"/>
          </a:solidFill>
          <a:ln>
            <a:noFill/>
          </a:ln>
          <a:effectLst>
            <a:outerShdw blurRad="50800" dist="254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8" name="Group 7"/>
          <p:cNvGrpSpPr/>
          <p:nvPr/>
        </p:nvGrpSpPr>
        <p:grpSpPr bwMode="gray">
          <a:xfrm rot="16200000">
            <a:off x="8883396" y="79248"/>
            <a:ext cx="484632" cy="682752"/>
            <a:chOff x="457200" y="859536"/>
            <a:chExt cx="550696" cy="610876"/>
          </a:xfrm>
        </p:grpSpPr>
        <p:grpSp>
          <p:nvGrpSpPr>
            <p:cNvPr id="19" name="Group 10"/>
            <p:cNvGrpSpPr/>
            <p:nvPr userDrawn="1"/>
          </p:nvGrpSpPr>
          <p:grpSpPr bwMode="gray">
            <a:xfrm>
              <a:off x="457200" y="859536"/>
              <a:ext cx="203224" cy="610876"/>
              <a:chOff x="438912" y="859536"/>
              <a:chExt cx="203224" cy="610876"/>
            </a:xfrm>
          </p:grpSpPr>
          <p:sp>
            <p:nvSpPr>
              <p:cNvPr id="14" name="Oval 1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ounded Rectangle 1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6" name="Group 11"/>
            <p:cNvGrpSpPr/>
            <p:nvPr userDrawn="1"/>
          </p:nvGrpSpPr>
          <p:grpSpPr bwMode="gray">
            <a:xfrm>
              <a:off x="804672" y="859536"/>
              <a:ext cx="203224" cy="610876"/>
              <a:chOff x="438912" y="859536"/>
              <a:chExt cx="203224" cy="610876"/>
            </a:xfrm>
          </p:grpSpPr>
          <p:sp>
            <p:nvSpPr>
              <p:cNvPr id="11" name="Oval 1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ounded Rectangle 1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29" name="Group 16"/>
          <p:cNvGrpSpPr/>
          <p:nvPr/>
        </p:nvGrpSpPr>
        <p:grpSpPr bwMode="gray">
          <a:xfrm rot="16200000">
            <a:off x="8883396" y="6077712"/>
            <a:ext cx="484632" cy="682752"/>
            <a:chOff x="457200" y="859536"/>
            <a:chExt cx="550696" cy="610876"/>
          </a:xfrm>
        </p:grpSpPr>
        <p:grpSp>
          <p:nvGrpSpPr>
            <p:cNvPr id="33" name="Group 10"/>
            <p:cNvGrpSpPr/>
            <p:nvPr userDrawn="1"/>
          </p:nvGrpSpPr>
          <p:grpSpPr bwMode="gray">
            <a:xfrm>
              <a:off x="457200" y="859536"/>
              <a:ext cx="203224" cy="610876"/>
              <a:chOff x="438912" y="859536"/>
              <a:chExt cx="203224" cy="610876"/>
            </a:xfrm>
          </p:grpSpPr>
          <p:sp>
            <p:nvSpPr>
              <p:cNvPr id="23" name="Oval 2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Oval 2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ounded Rectangle 2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6" name="Group 11"/>
            <p:cNvGrpSpPr/>
            <p:nvPr userDrawn="1"/>
          </p:nvGrpSpPr>
          <p:grpSpPr bwMode="gray">
            <a:xfrm>
              <a:off x="804672" y="859536"/>
              <a:ext cx="203224" cy="610876"/>
              <a:chOff x="438912" y="859536"/>
              <a:chExt cx="203224" cy="610876"/>
            </a:xfrm>
          </p:grpSpPr>
          <p:sp>
            <p:nvSpPr>
              <p:cNvPr id="20" name="Oval 19"/>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Oval 20"/>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ounded Rectangle 21"/>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Vertical Title 1"/>
          <p:cNvSpPr>
            <a:spLocks noGrp="1"/>
          </p:cNvSpPr>
          <p:nvPr>
            <p:ph type="title" orient="vert"/>
          </p:nvPr>
        </p:nvSpPr>
        <p:spPr bwMode="gray">
          <a:xfrm>
            <a:off x="9253728" y="685800"/>
            <a:ext cx="2743200" cy="5413248"/>
          </a:xfrm>
        </p:spPr>
        <p:txBody>
          <a:bodyPr vert="eaVert"/>
          <a:lstStyle>
            <a:lvl1pPr>
              <a:defRPr>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Vertical Text Placeholder 2"/>
          <p:cNvSpPr>
            <a:spLocks noGrp="1"/>
          </p:cNvSpPr>
          <p:nvPr>
            <p:ph type="body" orient="vert" idx="1"/>
          </p:nvPr>
        </p:nvSpPr>
        <p:spPr bwMode="gray">
          <a:xfrm>
            <a:off x="353568" y="457201"/>
            <a:ext cx="8327136" cy="585152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bwMode="gray">
          <a:xfrm>
            <a:off x="9550400" y="6419088"/>
            <a:ext cx="2036064" cy="301752"/>
          </a:xfrm>
        </p:spPr>
        <p:txBody>
          <a:bodyPr/>
          <a:lstStyle/>
          <a:p>
            <a:fld id="{1F7FD52C-CC0C-4CF9-B30A-B202E26FCD06}" type="datetimeFigureOut">
              <a:rPr lang="ko-KR" altLang="en-US" smtClean="0"/>
              <a:t>2023-06-03</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233126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grpSp>
        <p:nvGrpSpPr>
          <p:cNvPr id="7" name="Group 98"/>
          <p:cNvGrpSpPr/>
          <p:nvPr/>
        </p:nvGrpSpPr>
        <p:grpSpPr bwMode="invGray">
          <a:xfrm rot="1221911">
            <a:off x="212222" y="4955240"/>
            <a:ext cx="998237" cy="1049218"/>
            <a:chOff x="3090931" y="2231917"/>
            <a:chExt cx="1238104" cy="1735114"/>
          </a:xfrm>
          <a:effectLst/>
        </p:grpSpPr>
        <p:sp>
          <p:nvSpPr>
            <p:cNvPr id="8" name="Freeform 60"/>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61"/>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0" name="Freeform 62"/>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3"/>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4"/>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Connector 65"/>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6"/>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8"/>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9"/>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70"/>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1"/>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206"/>
          <p:cNvGrpSpPr/>
          <p:nvPr/>
        </p:nvGrpSpPr>
        <p:grpSpPr bwMode="invGray">
          <a:xfrm rot="314262">
            <a:off x="715241" y="2018485"/>
            <a:ext cx="582833" cy="817394"/>
            <a:chOff x="5000628" y="1357298"/>
            <a:chExt cx="991158" cy="1853398"/>
          </a:xfrm>
          <a:solidFill>
            <a:schemeClr val="tx1">
              <a:lumMod val="50000"/>
              <a:lumOff val="50000"/>
              <a:alpha val="10000"/>
            </a:schemeClr>
          </a:solidFill>
        </p:grpSpPr>
        <p:sp>
          <p:nvSpPr>
            <p:cNvPr id="21" name="Freeform 73"/>
            <p:cNvSpPr/>
            <p:nvPr/>
          </p:nvSpPr>
          <p:spPr bwMode="inv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74"/>
            <p:cNvSpPr/>
            <p:nvPr/>
          </p:nvSpPr>
          <p:spPr bwMode="inv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50"/>
          <p:cNvGrpSpPr/>
          <p:nvPr/>
        </p:nvGrpSpPr>
        <p:grpSpPr bwMode="invGray">
          <a:xfrm rot="2127411">
            <a:off x="10572782" y="5214951"/>
            <a:ext cx="1172215" cy="686073"/>
            <a:chOff x="7275724" y="1384450"/>
            <a:chExt cx="937119" cy="731302"/>
          </a:xfrm>
          <a:solidFill>
            <a:schemeClr val="tx1">
              <a:lumMod val="50000"/>
              <a:lumOff val="50000"/>
              <a:alpha val="10000"/>
            </a:schemeClr>
          </a:solidFill>
        </p:grpSpPr>
        <p:sp>
          <p:nvSpPr>
            <p:cNvPr id="24" name="Freeform 7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7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6" name="Freeform 102"/>
          <p:cNvSpPr>
            <a:spLocks/>
          </p:cNvSpPr>
          <p:nvPr/>
        </p:nvSpPr>
        <p:spPr bwMode="invGray">
          <a:xfrm flipH="1">
            <a:off x="3619483" y="5357827"/>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7" name="Group 98"/>
          <p:cNvGrpSpPr/>
          <p:nvPr/>
        </p:nvGrpSpPr>
        <p:grpSpPr bwMode="invGray">
          <a:xfrm rot="2704937">
            <a:off x="10927285" y="2845766"/>
            <a:ext cx="521671" cy="974779"/>
            <a:chOff x="3090931" y="2231917"/>
            <a:chExt cx="1238104" cy="1735114"/>
          </a:xfrm>
          <a:effectLst/>
        </p:grpSpPr>
        <p:sp>
          <p:nvSpPr>
            <p:cNvPr id="28" name="Freeform 83"/>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Freeform 84"/>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0" name="Freeform 85"/>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1" name="Freeform 86"/>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2" name="Freeform 87"/>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3" name="Straight Connector 88"/>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89"/>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90"/>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91"/>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92"/>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93"/>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94"/>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289"/>
          <p:cNvGrpSpPr/>
          <p:nvPr/>
        </p:nvGrpSpPr>
        <p:grpSpPr bwMode="invGray">
          <a:xfrm rot="19651015" flipH="1">
            <a:off x="1857655" y="3670104"/>
            <a:ext cx="1090319" cy="638141"/>
            <a:chOff x="7275724" y="1384450"/>
            <a:chExt cx="937119" cy="731302"/>
          </a:xfrm>
          <a:solidFill>
            <a:schemeClr val="tx1">
              <a:lumMod val="50000"/>
              <a:lumOff val="50000"/>
              <a:alpha val="10000"/>
            </a:schemeClr>
          </a:solidFill>
        </p:grpSpPr>
        <p:sp>
          <p:nvSpPr>
            <p:cNvPr id="41" name="Freeform 9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9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43" name="Group 98"/>
          <p:cNvGrpSpPr/>
          <p:nvPr/>
        </p:nvGrpSpPr>
        <p:grpSpPr bwMode="gray">
          <a:xfrm rot="21125883">
            <a:off x="4445192" y="1461124"/>
            <a:ext cx="695561" cy="731084"/>
            <a:chOff x="3090931" y="2231917"/>
            <a:chExt cx="1238104" cy="1735114"/>
          </a:xfrm>
          <a:effectLst/>
        </p:grpSpPr>
        <p:sp>
          <p:nvSpPr>
            <p:cNvPr id="44" name="Freeform 99"/>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Freeform 100"/>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101"/>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102"/>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103"/>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9" name="Straight Connector 104"/>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105"/>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106"/>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107"/>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108"/>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109"/>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110"/>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sp>
        <p:nvSpPr>
          <p:cNvPr id="56" name="Freeform 102"/>
          <p:cNvSpPr>
            <a:spLocks/>
          </p:cNvSpPr>
          <p:nvPr/>
        </p:nvSpPr>
        <p:spPr bwMode="invGray">
          <a:xfrm>
            <a:off x="8191516" y="2000241"/>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bwMode="white"/>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1F7FD52C-CC0C-4CF9-B30A-B202E26FCD06}" type="datetimeFigureOut">
              <a:rPr lang="ko-KR" altLang="en-US" smtClean="0"/>
              <a:t>2023-06-03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117054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구역 머리글">
    <p:bg bwMode="gray">
      <p:bgRef idx="1003">
        <a:schemeClr val="bg2"/>
      </p:bgRef>
    </p:bg>
    <p:spTree>
      <p:nvGrpSpPr>
        <p:cNvPr id="1" name=""/>
        <p:cNvGrpSpPr/>
        <p:nvPr/>
      </p:nvGrpSpPr>
      <p:grpSpPr>
        <a:xfrm>
          <a:off x="0" y="0"/>
          <a:ext cx="0" cy="0"/>
          <a:chOff x="0" y="0"/>
          <a:chExt cx="0" cy="0"/>
        </a:xfrm>
      </p:grpSpPr>
      <p:sp>
        <p:nvSpPr>
          <p:cNvPr id="32" name="Rectangle 31"/>
          <p:cNvSpPr/>
          <p:nvPr/>
        </p:nvSpPr>
        <p:spPr bwMode="gray">
          <a:xfrm>
            <a:off x="0" y="0"/>
            <a:ext cx="12192000" cy="342900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32"/>
          <p:cNvGrpSpPr/>
          <p:nvPr/>
        </p:nvGrpSpPr>
        <p:grpSpPr bwMode="gray">
          <a:xfrm>
            <a:off x="584200" y="3127248"/>
            <a:ext cx="734261" cy="610876"/>
            <a:chOff x="457200" y="859536"/>
            <a:chExt cx="550696" cy="610876"/>
          </a:xfrm>
        </p:grpSpPr>
        <p:grpSp>
          <p:nvGrpSpPr>
            <p:cNvPr id="7" name="Group 10"/>
            <p:cNvGrpSpPr/>
            <p:nvPr userDrawn="1"/>
          </p:nvGrpSpPr>
          <p:grpSpPr bwMode="gray">
            <a:xfrm>
              <a:off x="457200" y="859536"/>
              <a:ext cx="203224" cy="610876"/>
              <a:chOff x="438912" y="859536"/>
              <a:chExt cx="203224" cy="610876"/>
            </a:xfrm>
          </p:grpSpPr>
          <p:sp>
            <p:nvSpPr>
              <p:cNvPr id="39" name="Oval 38"/>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Oval 39"/>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ounded Rectangle 40"/>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11"/>
            <p:cNvGrpSpPr/>
            <p:nvPr userDrawn="1"/>
          </p:nvGrpSpPr>
          <p:grpSpPr bwMode="gray">
            <a:xfrm>
              <a:off x="804672" y="859536"/>
              <a:ext cx="203224" cy="610876"/>
              <a:chOff x="438912" y="859536"/>
              <a:chExt cx="203224" cy="610876"/>
            </a:xfrm>
          </p:grpSpPr>
          <p:sp>
            <p:nvSpPr>
              <p:cNvPr id="36" name="Oval 35"/>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Oval 36"/>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ounded Rectangle 37"/>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23" name="Group 41"/>
          <p:cNvGrpSpPr/>
          <p:nvPr/>
        </p:nvGrpSpPr>
        <p:grpSpPr bwMode="gray">
          <a:xfrm>
            <a:off x="10875264" y="3127248"/>
            <a:ext cx="734261" cy="610876"/>
            <a:chOff x="457200" y="859536"/>
            <a:chExt cx="550696" cy="610876"/>
          </a:xfrm>
        </p:grpSpPr>
        <p:grpSp>
          <p:nvGrpSpPr>
            <p:cNvPr id="27" name="Group 42"/>
            <p:cNvGrpSpPr/>
            <p:nvPr userDrawn="1"/>
          </p:nvGrpSpPr>
          <p:grpSpPr bwMode="gray">
            <a:xfrm>
              <a:off x="457200" y="859536"/>
              <a:ext cx="203224" cy="610876"/>
              <a:chOff x="438912" y="859536"/>
              <a:chExt cx="203224" cy="610876"/>
            </a:xfrm>
          </p:grpSpPr>
          <p:sp>
            <p:nvSpPr>
              <p:cNvPr id="48" name="Oval 47"/>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Oval 48"/>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ounded Rectangle 49"/>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1" name="Group 43"/>
            <p:cNvGrpSpPr/>
            <p:nvPr userDrawn="1"/>
          </p:nvGrpSpPr>
          <p:grpSpPr bwMode="gray">
            <a:xfrm>
              <a:off x="804672" y="859536"/>
              <a:ext cx="203224" cy="610876"/>
              <a:chOff x="438912" y="859536"/>
              <a:chExt cx="203224" cy="610876"/>
            </a:xfrm>
          </p:grpSpPr>
          <p:sp>
            <p:nvSpPr>
              <p:cNvPr id="45" name="Oval 4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Oval 4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ounded Rectangle 4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3" name="Text Placeholder 2"/>
          <p:cNvSpPr>
            <a:spLocks noGrp="1"/>
          </p:cNvSpPr>
          <p:nvPr>
            <p:ph type="body" idx="1"/>
          </p:nvPr>
        </p:nvSpPr>
        <p:spPr>
          <a:xfrm>
            <a:off x="768096" y="5285232"/>
            <a:ext cx="10363200" cy="859536"/>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1F7FD52C-CC0C-4CF9-B30A-B202E26FCD06}" type="datetimeFigureOut">
              <a:rPr lang="ko-KR" altLang="en-US" smtClean="0"/>
              <a:t>2023-06-03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E450A27-8D9E-479C-BA47-8BE5A39149B9}" type="slidenum">
              <a:rPr lang="ko-KR" altLang="en-US" smtClean="0"/>
              <a:t>‹#›</a:t>
            </a:fld>
            <a:endParaRPr lang="ko-KR" altLang="en-US"/>
          </a:p>
        </p:txBody>
      </p:sp>
      <p:grpSp>
        <p:nvGrpSpPr>
          <p:cNvPr id="33" name="Group 98"/>
          <p:cNvGrpSpPr/>
          <p:nvPr/>
        </p:nvGrpSpPr>
        <p:grpSpPr bwMode="gray">
          <a:xfrm rot="1221911">
            <a:off x="6689224" y="3740793"/>
            <a:ext cx="998237" cy="1049218"/>
            <a:chOff x="3090931" y="2231917"/>
            <a:chExt cx="1238104" cy="1735114"/>
          </a:xfrm>
          <a:effectLst/>
        </p:grpSpPr>
        <p:sp>
          <p:nvSpPr>
            <p:cNvPr id="8" name="Freeform 60"/>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61"/>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0" name="Freeform 62"/>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3"/>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4"/>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Connector 65"/>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6"/>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8"/>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9"/>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70"/>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1"/>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206"/>
          <p:cNvGrpSpPr/>
          <p:nvPr/>
        </p:nvGrpSpPr>
        <p:grpSpPr bwMode="gray">
          <a:xfrm rot="314262">
            <a:off x="2239250" y="2375675"/>
            <a:ext cx="582833" cy="817394"/>
            <a:chOff x="5000628" y="1357298"/>
            <a:chExt cx="991158" cy="1853398"/>
          </a:xfrm>
          <a:solidFill>
            <a:schemeClr val="tx1">
              <a:lumMod val="50000"/>
              <a:lumOff val="50000"/>
              <a:alpha val="10000"/>
            </a:schemeClr>
          </a:solidFill>
        </p:grpSpPr>
        <p:sp>
          <p:nvSpPr>
            <p:cNvPr id="21" name="Freeform 73"/>
            <p:cNvSpPr/>
            <p:nvPr/>
          </p:nvSpPr>
          <p:spPr bwMode="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74"/>
            <p:cNvSpPr/>
            <p:nvPr/>
          </p:nvSpPr>
          <p:spPr bwMode="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5" name="Group 250"/>
          <p:cNvGrpSpPr/>
          <p:nvPr/>
        </p:nvGrpSpPr>
        <p:grpSpPr bwMode="gray">
          <a:xfrm rot="2127411">
            <a:off x="10572782" y="5214951"/>
            <a:ext cx="1172215" cy="686073"/>
            <a:chOff x="7275724" y="1384450"/>
            <a:chExt cx="937119" cy="731302"/>
          </a:xfrm>
          <a:solidFill>
            <a:schemeClr val="tx1">
              <a:lumMod val="50000"/>
              <a:lumOff val="50000"/>
              <a:alpha val="10000"/>
            </a:schemeClr>
          </a:solidFill>
        </p:grpSpPr>
        <p:sp>
          <p:nvSpPr>
            <p:cNvPr id="24" name="Freeform 7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7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6" name="Freeform 102"/>
          <p:cNvSpPr>
            <a:spLocks/>
          </p:cNvSpPr>
          <p:nvPr/>
        </p:nvSpPr>
        <p:spPr bwMode="gray">
          <a:xfrm flipH="1">
            <a:off x="1428718" y="4929199"/>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42" name="Group 289"/>
          <p:cNvGrpSpPr/>
          <p:nvPr/>
        </p:nvGrpSpPr>
        <p:grpSpPr bwMode="gray">
          <a:xfrm rot="19651015" flipH="1">
            <a:off x="1286153" y="169666"/>
            <a:ext cx="1090319" cy="638141"/>
            <a:chOff x="7275724" y="1384450"/>
            <a:chExt cx="937119" cy="731302"/>
          </a:xfrm>
          <a:solidFill>
            <a:schemeClr val="tx1">
              <a:lumMod val="50000"/>
              <a:lumOff val="50000"/>
              <a:alpha val="10000"/>
            </a:schemeClr>
          </a:solidFill>
        </p:grpSpPr>
        <p:sp>
          <p:nvSpPr>
            <p:cNvPr id="28" name="Freeform 9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Freeform 9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30" name="Freeform 102"/>
          <p:cNvSpPr>
            <a:spLocks/>
          </p:cNvSpPr>
          <p:nvPr/>
        </p:nvSpPr>
        <p:spPr bwMode="gray">
          <a:xfrm>
            <a:off x="9715526" y="142853"/>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51" name="Title 50"/>
          <p:cNvSpPr>
            <a:spLocks noGrp="1"/>
          </p:cNvSpPr>
          <p:nvPr>
            <p:ph type="title"/>
          </p:nvPr>
        </p:nvSpPr>
        <p:spPr bwMode="gray">
          <a:xfrm>
            <a:off x="609600" y="1755648"/>
            <a:ext cx="10972800" cy="1143000"/>
          </a:xfrm>
        </p:spPr>
        <p:txBody>
          <a:bodyPr>
            <a:normAutofit/>
          </a:bodyPr>
          <a:lstStyle>
            <a:lvl1pPr>
              <a:defRPr sz="4400">
                <a:effectLst>
                  <a:outerShdw blurRad="63500" sx="102000" sy="102000" algn="ctr" rotWithShape="0">
                    <a:prstClr val="black">
                      <a:alpha val="40000"/>
                    </a:prstClr>
                  </a:outerShdw>
                </a:effectLst>
              </a:defRPr>
            </a:lvl1pPr>
          </a:lstStyle>
          <a:p>
            <a:r>
              <a:rPr lang="ko-KR" altLang="en-US"/>
              <a:t>마스터 제목 스타일 편집</a:t>
            </a:r>
            <a:endParaRPr lang="en-US"/>
          </a:p>
        </p:txBody>
      </p:sp>
      <p:grpSp>
        <p:nvGrpSpPr>
          <p:cNvPr id="43" name="Group 95"/>
          <p:cNvGrpSpPr/>
          <p:nvPr/>
        </p:nvGrpSpPr>
        <p:grpSpPr bwMode="gray">
          <a:xfrm rot="2633846">
            <a:off x="5937504" y="4416552"/>
            <a:ext cx="683767" cy="882920"/>
            <a:chOff x="3426488" y="1748413"/>
            <a:chExt cx="1416817" cy="4137538"/>
          </a:xfrm>
          <a:solidFill>
            <a:schemeClr val="tx2"/>
          </a:solidFill>
          <a:effectLst/>
        </p:grpSpPr>
        <p:sp>
          <p:nvSpPr>
            <p:cNvPr id="53" name="Freeform 52"/>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Freeform 53"/>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Freeform 55"/>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Freeform 56"/>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Oval 58"/>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2925184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1F7FD52C-CC0C-4CF9-B30A-B202E26FCD06}" type="datetimeFigureOut">
              <a:rPr lang="ko-KR" altLang="en-US" smtClean="0"/>
              <a:t>2023-06-03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256361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609600" y="5577840"/>
            <a:ext cx="5386917" cy="639762"/>
          </a:xfrm>
          <a:gradFill>
            <a:gsLst>
              <a:gs pos="0">
                <a:schemeClr val="accent1">
                  <a:alpha val="80000"/>
                </a:schemeClr>
              </a:gs>
              <a:gs pos="15000">
                <a:schemeClr val="bg2">
                  <a:alpha val="0"/>
                </a:schemeClr>
              </a:gs>
            </a:gsLst>
            <a:lin ang="5400000" scaled="1"/>
          </a:gradFill>
        </p:spPr>
        <p:txBody>
          <a:bodyPr anchor="ct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bwMode="gray">
          <a:xfrm>
            <a:off x="609600" y="15819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bwMode="gray">
          <a:xfrm>
            <a:off x="6193368" y="5577840"/>
            <a:ext cx="5389033" cy="639762"/>
          </a:xfrm>
          <a:gradFill>
            <a:gsLst>
              <a:gs pos="0">
                <a:schemeClr val="accent5">
                  <a:alpha val="80000"/>
                </a:schemeClr>
              </a:gs>
              <a:gs pos="15000">
                <a:schemeClr val="bg2">
                  <a:alpha val="0"/>
                </a:schemeClr>
              </a:gs>
            </a:gsLst>
            <a:lin ang="5400000" scaled="1"/>
          </a:gradFill>
        </p:spPr>
        <p:txBody>
          <a:bodyPr anchor="ct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bwMode="gray">
          <a:xfrm>
            <a:off x="6193368" y="15819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1F7FD52C-CC0C-4CF9-B30A-B202E26FCD06}" type="datetimeFigureOut">
              <a:rPr lang="ko-KR" altLang="en-US" smtClean="0"/>
              <a:t>2023-06-03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19586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grpSp>
        <p:nvGrpSpPr>
          <p:cNvPr id="6" name="Group 39"/>
          <p:cNvGrpSpPr/>
          <p:nvPr/>
        </p:nvGrpSpPr>
        <p:grpSpPr>
          <a:xfrm>
            <a:off x="1246464" y="-40968"/>
            <a:ext cx="10946033" cy="1796616"/>
            <a:chOff x="934847" y="-40968"/>
            <a:chExt cx="8209525" cy="1796616"/>
          </a:xfrm>
        </p:grpSpPr>
        <p:sp>
          <p:nvSpPr>
            <p:cNvPr id="7" name="Rectangle 6"/>
            <p:cNvSpPr/>
            <p:nvPr/>
          </p:nvSpPr>
          <p:spPr bwMode="gray">
            <a:xfrm>
              <a:off x="1643042" y="0"/>
              <a:ext cx="7500958" cy="6429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96"/>
            <p:cNvGrpSpPr/>
            <p:nvPr/>
          </p:nvGrpSpPr>
          <p:grpSpPr bwMode="gray">
            <a:xfrm>
              <a:off x="8356655" y="1076928"/>
              <a:ext cx="641043" cy="632997"/>
              <a:chOff x="874895" y="502199"/>
              <a:chExt cx="5130470" cy="4540736"/>
            </a:xfrm>
            <a:solidFill>
              <a:schemeClr val="tx2"/>
            </a:solidFill>
            <a:effectLst/>
          </p:grpSpPr>
          <p:sp>
            <p:nvSpPr>
              <p:cNvPr id="32" name="Freeform 31"/>
              <p:cNvSpPr/>
              <p:nvPr/>
            </p:nvSpPr>
            <p:spPr bwMode="gray">
              <a:xfrm rot="2141029">
                <a:off x="2136999" y="3692238"/>
                <a:ext cx="3585725" cy="1222454"/>
              </a:xfrm>
              <a:custGeom>
                <a:avLst/>
                <a:gdLst>
                  <a:gd name="connsiteX0" fmla="*/ 0 w 3571900"/>
                  <a:gd name="connsiteY0" fmla="*/ 1178727 h 2357454"/>
                  <a:gd name="connsiteX1" fmla="*/ 802175 w 3571900"/>
                  <a:gd name="connsiteY1" fmla="*/ 194952 h 2357454"/>
                  <a:gd name="connsiteX2" fmla="*/ 1785952 w 3571900"/>
                  <a:gd name="connsiteY2" fmla="*/ 3 h 2357454"/>
                  <a:gd name="connsiteX3" fmla="*/ 2769729 w 3571900"/>
                  <a:gd name="connsiteY3" fmla="*/ 194954 h 2357454"/>
                  <a:gd name="connsiteX4" fmla="*/ 3571900 w 3571900"/>
                  <a:gd name="connsiteY4" fmla="*/ 1178733 h 2357454"/>
                  <a:gd name="connsiteX5" fmla="*/ 2769726 w 3571900"/>
                  <a:gd name="connsiteY5" fmla="*/ 2162510 h 2357454"/>
                  <a:gd name="connsiteX6" fmla="*/ 1785949 w 3571900"/>
                  <a:gd name="connsiteY6" fmla="*/ 2357460 h 2357454"/>
                  <a:gd name="connsiteX7" fmla="*/ 802172 w 3571900"/>
                  <a:gd name="connsiteY7" fmla="*/ 2162509 h 2357454"/>
                  <a:gd name="connsiteX8" fmla="*/ 0 w 3571900"/>
                  <a:gd name="connsiteY8" fmla="*/ 1178731 h 2357454"/>
                  <a:gd name="connsiteX9" fmla="*/ 0 w 3571900"/>
                  <a:gd name="connsiteY9" fmla="*/ 1178727 h 2357454"/>
                  <a:gd name="connsiteX0" fmla="*/ 2769730 w 3571903"/>
                  <a:gd name="connsiteY0" fmla="*/ 194952 h 2357458"/>
                  <a:gd name="connsiteX1" fmla="*/ 3571901 w 3571903"/>
                  <a:gd name="connsiteY1" fmla="*/ 1178731 h 2357458"/>
                  <a:gd name="connsiteX2" fmla="*/ 2769727 w 3571903"/>
                  <a:gd name="connsiteY2" fmla="*/ 2162508 h 2357458"/>
                  <a:gd name="connsiteX3" fmla="*/ 1785950 w 3571903"/>
                  <a:gd name="connsiteY3" fmla="*/ 2357458 h 2357458"/>
                  <a:gd name="connsiteX4" fmla="*/ 802173 w 3571903"/>
                  <a:gd name="connsiteY4" fmla="*/ 2162507 h 2357458"/>
                  <a:gd name="connsiteX5" fmla="*/ 1 w 3571903"/>
                  <a:gd name="connsiteY5" fmla="*/ 1178729 h 2357458"/>
                  <a:gd name="connsiteX6" fmla="*/ 1 w 3571903"/>
                  <a:gd name="connsiteY6" fmla="*/ 1178725 h 2357458"/>
                  <a:gd name="connsiteX7" fmla="*/ 802176 w 3571903"/>
                  <a:gd name="connsiteY7" fmla="*/ 194950 h 2357458"/>
                  <a:gd name="connsiteX8" fmla="*/ 1877393 w 3571903"/>
                  <a:gd name="connsiteY8" fmla="*/ 91441 h 2357458"/>
                  <a:gd name="connsiteX0" fmla="*/ 2769730 w 3571903"/>
                  <a:gd name="connsiteY0" fmla="*/ 103511 h 2266017"/>
                  <a:gd name="connsiteX1" fmla="*/ 3571901 w 3571903"/>
                  <a:gd name="connsiteY1" fmla="*/ 1087290 h 2266017"/>
                  <a:gd name="connsiteX2" fmla="*/ 2769727 w 3571903"/>
                  <a:gd name="connsiteY2" fmla="*/ 2071067 h 2266017"/>
                  <a:gd name="connsiteX3" fmla="*/ 1785950 w 3571903"/>
                  <a:gd name="connsiteY3" fmla="*/ 2266017 h 2266017"/>
                  <a:gd name="connsiteX4" fmla="*/ 802173 w 3571903"/>
                  <a:gd name="connsiteY4" fmla="*/ 2071066 h 2266017"/>
                  <a:gd name="connsiteX5" fmla="*/ 1 w 3571903"/>
                  <a:gd name="connsiteY5" fmla="*/ 1087288 h 2266017"/>
                  <a:gd name="connsiteX6" fmla="*/ 1 w 3571903"/>
                  <a:gd name="connsiteY6" fmla="*/ 1087284 h 2266017"/>
                  <a:gd name="connsiteX7" fmla="*/ 1877393 w 3571903"/>
                  <a:gd name="connsiteY7" fmla="*/ 0 h 2266017"/>
                  <a:gd name="connsiteX0" fmla="*/ 2769730 w 3571903"/>
                  <a:gd name="connsiteY0" fmla="*/ 0 h 2162506"/>
                  <a:gd name="connsiteX1" fmla="*/ 3571901 w 3571903"/>
                  <a:gd name="connsiteY1" fmla="*/ 983779 h 2162506"/>
                  <a:gd name="connsiteX2" fmla="*/ 2769727 w 3571903"/>
                  <a:gd name="connsiteY2" fmla="*/ 1967556 h 2162506"/>
                  <a:gd name="connsiteX3" fmla="*/ 1785950 w 3571903"/>
                  <a:gd name="connsiteY3" fmla="*/ 2162506 h 2162506"/>
                  <a:gd name="connsiteX4" fmla="*/ 802173 w 3571903"/>
                  <a:gd name="connsiteY4" fmla="*/ 1967555 h 2162506"/>
                  <a:gd name="connsiteX5" fmla="*/ 1 w 3571903"/>
                  <a:gd name="connsiteY5" fmla="*/ 983777 h 2162506"/>
                  <a:gd name="connsiteX6" fmla="*/ 1 w 3571903"/>
                  <a:gd name="connsiteY6" fmla="*/ 983773 h 2162506"/>
                  <a:gd name="connsiteX0" fmla="*/ 3571901 w 3571901"/>
                  <a:gd name="connsiteY0" fmla="*/ 6 h 1178733"/>
                  <a:gd name="connsiteX1" fmla="*/ 2769727 w 3571901"/>
                  <a:gd name="connsiteY1" fmla="*/ 983783 h 1178733"/>
                  <a:gd name="connsiteX2" fmla="*/ 1785950 w 3571901"/>
                  <a:gd name="connsiteY2" fmla="*/ 1178733 h 1178733"/>
                  <a:gd name="connsiteX3" fmla="*/ 802173 w 3571901"/>
                  <a:gd name="connsiteY3" fmla="*/ 983782 h 1178733"/>
                  <a:gd name="connsiteX4" fmla="*/ 1 w 3571901"/>
                  <a:gd name="connsiteY4" fmla="*/ 4 h 1178733"/>
                  <a:gd name="connsiteX5" fmla="*/ 1 w 3571901"/>
                  <a:gd name="connsiteY5" fmla="*/ 0 h 1178733"/>
                  <a:gd name="connsiteX0" fmla="*/ 3670562 w 3670562"/>
                  <a:gd name="connsiteY0" fmla="*/ 16711 h 1178733"/>
                  <a:gd name="connsiteX1" fmla="*/ 2769727 w 3670562"/>
                  <a:gd name="connsiteY1" fmla="*/ 983783 h 1178733"/>
                  <a:gd name="connsiteX2" fmla="*/ 1785950 w 3670562"/>
                  <a:gd name="connsiteY2" fmla="*/ 1178733 h 1178733"/>
                  <a:gd name="connsiteX3" fmla="*/ 802173 w 3670562"/>
                  <a:gd name="connsiteY3" fmla="*/ 983782 h 1178733"/>
                  <a:gd name="connsiteX4" fmla="*/ 1 w 3670562"/>
                  <a:gd name="connsiteY4" fmla="*/ 4 h 1178733"/>
                  <a:gd name="connsiteX5" fmla="*/ 1 w 3670562"/>
                  <a:gd name="connsiteY5" fmla="*/ 0 h 1178733"/>
                  <a:gd name="connsiteX0" fmla="*/ 3670562 w 3700197"/>
                  <a:gd name="connsiteY0" fmla="*/ 16711 h 1178733"/>
                  <a:gd name="connsiteX1" fmla="*/ 2769727 w 3700197"/>
                  <a:gd name="connsiteY1" fmla="*/ 983783 h 1178733"/>
                  <a:gd name="connsiteX2" fmla="*/ 1785950 w 3700197"/>
                  <a:gd name="connsiteY2" fmla="*/ 1178733 h 1178733"/>
                  <a:gd name="connsiteX3" fmla="*/ 802173 w 3700197"/>
                  <a:gd name="connsiteY3" fmla="*/ 983782 h 1178733"/>
                  <a:gd name="connsiteX4" fmla="*/ 1 w 3700197"/>
                  <a:gd name="connsiteY4" fmla="*/ 4 h 1178733"/>
                  <a:gd name="connsiteX5" fmla="*/ 1 w 3700197"/>
                  <a:gd name="connsiteY5" fmla="*/ 0 h 1178733"/>
                  <a:gd name="connsiteX0" fmla="*/ 2769727 w 2769726"/>
                  <a:gd name="connsiteY0" fmla="*/ 983783 h 1178733"/>
                  <a:gd name="connsiteX1" fmla="*/ 1785950 w 2769726"/>
                  <a:gd name="connsiteY1" fmla="*/ 1178733 h 1178733"/>
                  <a:gd name="connsiteX2" fmla="*/ 802173 w 2769726"/>
                  <a:gd name="connsiteY2" fmla="*/ 983782 h 1178733"/>
                  <a:gd name="connsiteX3" fmla="*/ 1 w 2769726"/>
                  <a:gd name="connsiteY3" fmla="*/ 4 h 1178733"/>
                  <a:gd name="connsiteX4" fmla="*/ 1 w 2769726"/>
                  <a:gd name="connsiteY4" fmla="*/ 0 h 1178733"/>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8199" h="1357351">
                    <a:moveTo>
                      <a:pt x="3688199" y="252162"/>
                    </a:moveTo>
                    <a:cubicBezTo>
                      <a:pt x="3430394" y="927488"/>
                      <a:pt x="2479538" y="1186557"/>
                      <a:pt x="2121841" y="1235414"/>
                    </a:cubicBezTo>
                    <a:cubicBezTo>
                      <a:pt x="1640837" y="1357351"/>
                      <a:pt x="1094099" y="1110945"/>
                      <a:pt x="802173" y="983782"/>
                    </a:cubicBezTo>
                    <a:cubicBezTo>
                      <a:pt x="301350" y="765623"/>
                      <a:pt x="0" y="396049"/>
                      <a:pt x="1" y="4"/>
                    </a:cubicBezTo>
                    <a:lnTo>
                      <a:pt x="1" y="0"/>
                    </a:lnTo>
                  </a:path>
                </a:pathLst>
              </a:custGeom>
              <a:noFill/>
              <a:ln w="38100" cap="flat">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Freeform 32"/>
              <p:cNvSpPr/>
              <p:nvPr/>
            </p:nvSpPr>
            <p:spPr bwMode="gray">
              <a:xfrm>
                <a:off x="3094892" y="2571744"/>
                <a:ext cx="834166" cy="1578225"/>
              </a:xfrm>
              <a:custGeom>
                <a:avLst/>
                <a:gdLst>
                  <a:gd name="connsiteX0" fmla="*/ 0 w 904352"/>
                  <a:gd name="connsiteY0" fmla="*/ 1627833 h 1627833"/>
                  <a:gd name="connsiteX1" fmla="*/ 221064 w 904352"/>
                  <a:gd name="connsiteY1" fmla="*/ 813917 h 1627833"/>
                  <a:gd name="connsiteX2" fmla="*/ 904352 w 904352"/>
                  <a:gd name="connsiteY2" fmla="*/ 0 h 1627833"/>
                </a:gdLst>
                <a:ahLst/>
                <a:cxnLst>
                  <a:cxn ang="0">
                    <a:pos x="connsiteX0" y="connsiteY0"/>
                  </a:cxn>
                  <a:cxn ang="0">
                    <a:pos x="connsiteX1" y="connsiteY1"/>
                  </a:cxn>
                  <a:cxn ang="0">
                    <a:pos x="connsiteX2" y="connsiteY2"/>
                  </a:cxn>
                </a:cxnLst>
                <a:rect l="l" t="t" r="r" b="b"/>
                <a:pathLst>
                  <a:path w="904352" h="1627833">
                    <a:moveTo>
                      <a:pt x="0" y="1627833"/>
                    </a:moveTo>
                    <a:cubicBezTo>
                      <a:pt x="35169" y="1356527"/>
                      <a:pt x="70339" y="1085222"/>
                      <a:pt x="221064" y="813917"/>
                    </a:cubicBezTo>
                    <a:cubicBezTo>
                      <a:pt x="371789" y="542612"/>
                      <a:pt x="638070" y="271306"/>
                      <a:pt x="904352"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sp>
            <p:nvSpPr>
              <p:cNvPr id="34" name="Freeform 33"/>
              <p:cNvSpPr/>
              <p:nvPr/>
            </p:nvSpPr>
            <p:spPr bwMode="gray">
              <a:xfrm>
                <a:off x="2857488" y="2714620"/>
                <a:ext cx="552660" cy="411983"/>
              </a:xfrm>
              <a:custGeom>
                <a:avLst/>
                <a:gdLst>
                  <a:gd name="connsiteX0" fmla="*/ 0 w 552660"/>
                  <a:gd name="connsiteY0" fmla="*/ 0 h 411983"/>
                  <a:gd name="connsiteX1" fmla="*/ 552660 w 552660"/>
                  <a:gd name="connsiteY1" fmla="*/ 411983 h 411983"/>
                </a:gdLst>
                <a:ahLst/>
                <a:cxnLst>
                  <a:cxn ang="0">
                    <a:pos x="connsiteX0" y="connsiteY0"/>
                  </a:cxn>
                  <a:cxn ang="0">
                    <a:pos x="connsiteX1" y="connsiteY1"/>
                  </a:cxn>
                </a:cxnLst>
                <a:rect l="l" t="t" r="r" b="b"/>
                <a:pathLst>
                  <a:path w="552660" h="411983">
                    <a:moveTo>
                      <a:pt x="0" y="0"/>
                    </a:moveTo>
                    <a:cubicBezTo>
                      <a:pt x="225251" y="173334"/>
                      <a:pt x="450502" y="346669"/>
                      <a:pt x="552660" y="411983"/>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
            <p:nvSpPr>
              <p:cNvPr id="35" name="Freeform 34"/>
              <p:cNvSpPr/>
              <p:nvPr/>
            </p:nvSpPr>
            <p:spPr bwMode="gray">
              <a:xfrm rot="2141029">
                <a:off x="2400570" y="2790473"/>
                <a:ext cx="3604795" cy="2252462"/>
              </a:xfrm>
              <a:custGeom>
                <a:avLst/>
                <a:gdLst>
                  <a:gd name="connsiteX0" fmla="*/ 0 w 3653178"/>
                  <a:gd name="connsiteY0" fmla="*/ 1178727 h 2357454"/>
                  <a:gd name="connsiteX1" fmla="*/ 836180 w 3653178"/>
                  <a:gd name="connsiteY1" fmla="*/ 188318 h 2357454"/>
                  <a:gd name="connsiteX2" fmla="*/ 1826591 w 3653178"/>
                  <a:gd name="connsiteY2" fmla="*/ 2 h 2357454"/>
                  <a:gd name="connsiteX3" fmla="*/ 2817002 w 3653178"/>
                  <a:gd name="connsiteY3" fmla="*/ 188319 h 2357454"/>
                  <a:gd name="connsiteX4" fmla="*/ 3653178 w 3653178"/>
                  <a:gd name="connsiteY4" fmla="*/ 1178732 h 2357454"/>
                  <a:gd name="connsiteX5" fmla="*/ 2816999 w 3653178"/>
                  <a:gd name="connsiteY5" fmla="*/ 2169143 h 2357454"/>
                  <a:gd name="connsiteX6" fmla="*/ 1826588 w 3653178"/>
                  <a:gd name="connsiteY6" fmla="*/ 2357459 h 2357454"/>
                  <a:gd name="connsiteX7" fmla="*/ 836177 w 3653178"/>
                  <a:gd name="connsiteY7" fmla="*/ 2169142 h 2357454"/>
                  <a:gd name="connsiteX8" fmla="*/ 0 w 3653178"/>
                  <a:gd name="connsiteY8" fmla="*/ 1178730 h 2357454"/>
                  <a:gd name="connsiteX9" fmla="*/ 0 w 3653178"/>
                  <a:gd name="connsiteY9" fmla="*/ 1178727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178" h="2357454">
                    <a:moveTo>
                      <a:pt x="0" y="1178727"/>
                    </a:moveTo>
                    <a:cubicBezTo>
                      <a:pt x="1" y="778376"/>
                      <a:pt x="314901" y="405395"/>
                      <a:pt x="836180" y="188318"/>
                    </a:cubicBezTo>
                    <a:cubicBezTo>
                      <a:pt x="1131382" y="65387"/>
                      <a:pt x="1475259" y="2"/>
                      <a:pt x="1826591" y="2"/>
                    </a:cubicBezTo>
                    <a:cubicBezTo>
                      <a:pt x="2177923" y="2"/>
                      <a:pt x="2521800" y="65387"/>
                      <a:pt x="2817002" y="188319"/>
                    </a:cubicBezTo>
                    <a:cubicBezTo>
                      <a:pt x="3338282" y="405397"/>
                      <a:pt x="3653180" y="778380"/>
                      <a:pt x="3653178" y="1178732"/>
                    </a:cubicBezTo>
                    <a:cubicBezTo>
                      <a:pt x="3653178" y="1579083"/>
                      <a:pt x="3338279" y="1952065"/>
                      <a:pt x="2816999" y="2169143"/>
                    </a:cubicBezTo>
                    <a:cubicBezTo>
                      <a:pt x="2521797" y="2292075"/>
                      <a:pt x="2177920" y="2357459"/>
                      <a:pt x="1826588" y="2357459"/>
                    </a:cubicBezTo>
                    <a:cubicBezTo>
                      <a:pt x="1475256" y="2357459"/>
                      <a:pt x="1131379" y="2292074"/>
                      <a:pt x="836177" y="2169142"/>
                    </a:cubicBezTo>
                    <a:cubicBezTo>
                      <a:pt x="314897" y="1952064"/>
                      <a:pt x="-1" y="1579081"/>
                      <a:pt x="0" y="1178730"/>
                    </a:cubicBezTo>
                    <a:lnTo>
                      <a:pt x="0" y="1178727"/>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endParaRPr lang="en-US" sz="1800" dirty="0"/>
              </a:p>
              <a:p>
                <a:pPr algn="ctr"/>
                <a:endParaRPr lang="en-US" sz="1800" dirty="0"/>
              </a:p>
              <a:p>
                <a:pPr algn="ctr"/>
                <a:endParaRPr lang="en-US" sz="1800" dirty="0"/>
              </a:p>
            </p:txBody>
          </p:sp>
          <p:sp>
            <p:nvSpPr>
              <p:cNvPr id="36" name="Freeform 35"/>
              <p:cNvSpPr/>
              <p:nvPr/>
            </p:nvSpPr>
            <p:spPr bwMode="gray">
              <a:xfrm rot="16950252">
                <a:off x="1024650" y="352444"/>
                <a:ext cx="2004887" cy="2304397"/>
              </a:xfrm>
              <a:custGeom>
                <a:avLst/>
                <a:gdLst>
                  <a:gd name="connsiteX0" fmla="*/ 0 w 904352"/>
                  <a:gd name="connsiteY0" fmla="*/ 1627833 h 1627833"/>
                  <a:gd name="connsiteX1" fmla="*/ 221064 w 904352"/>
                  <a:gd name="connsiteY1" fmla="*/ 813917 h 1627833"/>
                  <a:gd name="connsiteX2" fmla="*/ 904352 w 904352"/>
                  <a:gd name="connsiteY2" fmla="*/ 0 h 1627833"/>
                  <a:gd name="connsiteX0" fmla="*/ 0 w 915901"/>
                  <a:gd name="connsiteY0" fmla="*/ 1627833 h 1627833"/>
                  <a:gd name="connsiteX1" fmla="*/ 221064 w 915901"/>
                  <a:gd name="connsiteY1" fmla="*/ 813917 h 1627833"/>
                  <a:gd name="connsiteX2" fmla="*/ 915901 w 915901"/>
                  <a:gd name="connsiteY2" fmla="*/ 572541 h 1627833"/>
                  <a:gd name="connsiteX3" fmla="*/ 904352 w 915901"/>
                  <a:gd name="connsiteY3" fmla="*/ 0 h 1627833"/>
                  <a:gd name="connsiteX0" fmla="*/ 0 w 1047133"/>
                  <a:gd name="connsiteY0" fmla="*/ 1627833 h 1627833"/>
                  <a:gd name="connsiteX1" fmla="*/ 1009948 w 1047133"/>
                  <a:gd name="connsiteY1" fmla="*/ 997187 h 1627833"/>
                  <a:gd name="connsiteX2" fmla="*/ 915901 w 1047133"/>
                  <a:gd name="connsiteY2" fmla="*/ 572541 h 1627833"/>
                  <a:gd name="connsiteX3" fmla="*/ 904352 w 1047133"/>
                  <a:gd name="connsiteY3" fmla="*/ 0 h 1627833"/>
                  <a:gd name="connsiteX0" fmla="*/ 0 w 1047133"/>
                  <a:gd name="connsiteY0" fmla="*/ 1627833 h 1627833"/>
                  <a:gd name="connsiteX1" fmla="*/ 1009948 w 1047133"/>
                  <a:gd name="connsiteY1" fmla="*/ 997187 h 1627833"/>
                  <a:gd name="connsiteX2" fmla="*/ 410353 w 1047133"/>
                  <a:gd name="connsiteY2" fmla="*/ 126887 h 1627833"/>
                  <a:gd name="connsiteX3" fmla="*/ 904352 w 1047133"/>
                  <a:gd name="connsiteY3" fmla="*/ 0 h 1627833"/>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565328"/>
                  <a:gd name="connsiteY0" fmla="*/ 2264927 h 2264927"/>
                  <a:gd name="connsiteX1" fmla="*/ 638869 w 1565328"/>
                  <a:gd name="connsiteY1" fmla="*/ 1350117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739958"/>
                  <a:gd name="connsiteY0" fmla="*/ 2264927 h 2264927"/>
                  <a:gd name="connsiteX1" fmla="*/ 464339 w 1739958"/>
                  <a:gd name="connsiteY1" fmla="*/ 1115230 h 2264927"/>
                  <a:gd name="connsiteX2" fmla="*/ 1463304 w 1739958"/>
                  <a:gd name="connsiteY2" fmla="*/ 625477 h 2264927"/>
                  <a:gd name="connsiteX3" fmla="*/ 1306144 w 1739958"/>
                  <a:gd name="connsiteY3" fmla="*/ 0 h 2264927"/>
                  <a:gd name="connsiteX0" fmla="*/ 0 w 2173575"/>
                  <a:gd name="connsiteY0" fmla="*/ 2376827 h 2376827"/>
                  <a:gd name="connsiteX1" fmla="*/ 464339 w 2173575"/>
                  <a:gd name="connsiteY1" fmla="*/ 1227130 h 2376827"/>
                  <a:gd name="connsiteX2" fmla="*/ 1463304 w 2173575"/>
                  <a:gd name="connsiteY2" fmla="*/ 737377 h 2376827"/>
                  <a:gd name="connsiteX3" fmla="*/ 2173575 w 2173575"/>
                  <a:gd name="connsiteY3" fmla="*/ 0 h 2376827"/>
                  <a:gd name="connsiteX0" fmla="*/ 97026 w 2270601"/>
                  <a:gd name="connsiteY0" fmla="*/ 2376827 h 2376827"/>
                  <a:gd name="connsiteX1" fmla="*/ 243887 w 2270601"/>
                  <a:gd name="connsiteY1" fmla="*/ 1215869 h 2376827"/>
                  <a:gd name="connsiteX2" fmla="*/ 1560330 w 2270601"/>
                  <a:gd name="connsiteY2" fmla="*/ 737377 h 2376827"/>
                  <a:gd name="connsiteX3" fmla="*/ 2270601 w 2270601"/>
                  <a:gd name="connsiteY3" fmla="*/ 0 h 2376827"/>
                  <a:gd name="connsiteX0" fmla="*/ 0 w 2173575"/>
                  <a:gd name="connsiteY0" fmla="*/ 2376827 h 2376827"/>
                  <a:gd name="connsiteX1" fmla="*/ 508090 w 2173575"/>
                  <a:gd name="connsiteY1" fmla="*/ 1054733 h 2376827"/>
                  <a:gd name="connsiteX2" fmla="*/ 1463304 w 2173575"/>
                  <a:gd name="connsiteY2" fmla="*/ 737377 h 2376827"/>
                  <a:gd name="connsiteX3" fmla="*/ 2173575 w 2173575"/>
                  <a:gd name="connsiteY3" fmla="*/ 0 h 2376827"/>
                  <a:gd name="connsiteX0" fmla="*/ 0 w 2173575"/>
                  <a:gd name="connsiteY0" fmla="*/ 2376827 h 2376827"/>
                  <a:gd name="connsiteX1" fmla="*/ 303210 w 2173575"/>
                  <a:gd name="connsiteY1" fmla="*/ 1265595 h 2376827"/>
                  <a:gd name="connsiteX2" fmla="*/ 1463304 w 2173575"/>
                  <a:gd name="connsiteY2" fmla="*/ 737377 h 2376827"/>
                  <a:gd name="connsiteX3" fmla="*/ 2173575 w 2173575"/>
                  <a:gd name="connsiteY3" fmla="*/ 0 h 2376827"/>
                </a:gdLst>
                <a:ahLst/>
                <a:cxnLst>
                  <a:cxn ang="0">
                    <a:pos x="connsiteX0" y="connsiteY0"/>
                  </a:cxn>
                  <a:cxn ang="0">
                    <a:pos x="connsiteX1" y="connsiteY1"/>
                  </a:cxn>
                  <a:cxn ang="0">
                    <a:pos x="connsiteX2" y="connsiteY2"/>
                  </a:cxn>
                  <a:cxn ang="0">
                    <a:pos x="connsiteX3" y="connsiteY3"/>
                  </a:cxn>
                </a:cxnLst>
                <a:rect l="l" t="t" r="r" b="b"/>
                <a:pathLst>
                  <a:path w="2173575" h="2376827">
                    <a:moveTo>
                      <a:pt x="0" y="2376827"/>
                    </a:moveTo>
                    <a:cubicBezTo>
                      <a:pt x="35169" y="2105521"/>
                      <a:pt x="59326" y="1538837"/>
                      <a:pt x="303210" y="1265595"/>
                    </a:cubicBezTo>
                    <a:cubicBezTo>
                      <a:pt x="547094" y="992353"/>
                      <a:pt x="1349423" y="873030"/>
                      <a:pt x="1463304" y="737377"/>
                    </a:cubicBezTo>
                    <a:cubicBezTo>
                      <a:pt x="1739960" y="633323"/>
                      <a:pt x="2093369" y="512318"/>
                      <a:pt x="2173575"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grpSp>
        <p:sp>
          <p:nvSpPr>
            <p:cNvPr id="9" name="Donut 8"/>
            <p:cNvSpPr/>
            <p:nvPr/>
          </p:nvSpPr>
          <p:spPr bwMode="gray">
            <a:xfrm>
              <a:off x="5961887" y="576072"/>
              <a:ext cx="1241225" cy="1179576"/>
            </a:xfrm>
            <a:prstGeom prst="donut">
              <a:avLst>
                <a:gd name="adj" fmla="val 8980"/>
              </a:avLst>
            </a:prstGeom>
            <a:noFill/>
            <a:ln w="5715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0" name="Freeform 9"/>
            <p:cNvSpPr/>
            <p:nvPr/>
          </p:nvSpPr>
          <p:spPr bwMode="gray">
            <a:xfrm>
              <a:off x="3643306" y="214290"/>
              <a:ext cx="2928958" cy="1372304"/>
            </a:xfrm>
            <a:custGeom>
              <a:avLst/>
              <a:gdLst>
                <a:gd name="connsiteX0" fmla="*/ 0 w 2744596"/>
                <a:gd name="connsiteY0" fmla="*/ 1372299 h 2744597"/>
                <a:gd name="connsiteX1" fmla="*/ 401938 w 2744596"/>
                <a:gd name="connsiteY1" fmla="*/ 401938 h 2744597"/>
                <a:gd name="connsiteX2" fmla="*/ 1372301 w 2744596"/>
                <a:gd name="connsiteY2" fmla="*/ 2 h 2744597"/>
                <a:gd name="connsiteX3" fmla="*/ 2342662 w 2744596"/>
                <a:gd name="connsiteY3" fmla="*/ 401941 h 2744597"/>
                <a:gd name="connsiteX4" fmla="*/ 2744597 w 2744596"/>
                <a:gd name="connsiteY4" fmla="*/ 1372304 h 2744597"/>
                <a:gd name="connsiteX5" fmla="*/ 2342660 w 2744596"/>
                <a:gd name="connsiteY5" fmla="*/ 2342666 h 2744597"/>
                <a:gd name="connsiteX6" fmla="*/ 1372298 w 2744596"/>
                <a:gd name="connsiteY6" fmla="*/ 2744603 h 2744597"/>
                <a:gd name="connsiteX7" fmla="*/ 401936 w 2744596"/>
                <a:gd name="connsiteY7" fmla="*/ 2342665 h 2744597"/>
                <a:gd name="connsiteX8" fmla="*/ 0 w 2744596"/>
                <a:gd name="connsiteY8" fmla="*/ 1372303 h 2744597"/>
                <a:gd name="connsiteX9" fmla="*/ 0 w 2744596"/>
                <a:gd name="connsiteY9" fmla="*/ 1372299 h 2744597"/>
                <a:gd name="connsiteX0" fmla="*/ 0 w 2744598"/>
                <a:gd name="connsiteY0" fmla="*/ 1132087 h 2504391"/>
                <a:gd name="connsiteX1" fmla="*/ 401938 w 2744598"/>
                <a:gd name="connsiteY1" fmla="*/ 161726 h 2504391"/>
                <a:gd name="connsiteX2" fmla="*/ 2342662 w 2744598"/>
                <a:gd name="connsiteY2" fmla="*/ 161729 h 2504391"/>
                <a:gd name="connsiteX3" fmla="*/ 2744597 w 2744598"/>
                <a:gd name="connsiteY3" fmla="*/ 1132092 h 2504391"/>
                <a:gd name="connsiteX4" fmla="*/ 2342660 w 2744598"/>
                <a:gd name="connsiteY4" fmla="*/ 2102454 h 2504391"/>
                <a:gd name="connsiteX5" fmla="*/ 1372298 w 2744598"/>
                <a:gd name="connsiteY5" fmla="*/ 2504391 h 2504391"/>
                <a:gd name="connsiteX6" fmla="*/ 401936 w 2744598"/>
                <a:gd name="connsiteY6" fmla="*/ 2102453 h 2504391"/>
                <a:gd name="connsiteX7" fmla="*/ 0 w 2744598"/>
                <a:gd name="connsiteY7" fmla="*/ 1132091 h 2504391"/>
                <a:gd name="connsiteX8" fmla="*/ 0 w 2744598"/>
                <a:gd name="connsiteY8" fmla="*/ 1132087 h 2504391"/>
                <a:gd name="connsiteX0" fmla="*/ 2342662 w 2744598"/>
                <a:gd name="connsiteY0" fmla="*/ 0 h 2342662"/>
                <a:gd name="connsiteX1" fmla="*/ 2744597 w 2744598"/>
                <a:gd name="connsiteY1" fmla="*/ 970363 h 2342662"/>
                <a:gd name="connsiteX2" fmla="*/ 2342660 w 2744598"/>
                <a:gd name="connsiteY2" fmla="*/ 1940725 h 2342662"/>
                <a:gd name="connsiteX3" fmla="*/ 1372298 w 2744598"/>
                <a:gd name="connsiteY3" fmla="*/ 2342662 h 2342662"/>
                <a:gd name="connsiteX4" fmla="*/ 401936 w 2744598"/>
                <a:gd name="connsiteY4" fmla="*/ 1940724 h 2342662"/>
                <a:gd name="connsiteX5" fmla="*/ 0 w 2744598"/>
                <a:gd name="connsiteY5" fmla="*/ 970362 h 2342662"/>
                <a:gd name="connsiteX6" fmla="*/ 0 w 2744598"/>
                <a:gd name="connsiteY6" fmla="*/ 970358 h 2342662"/>
                <a:gd name="connsiteX7" fmla="*/ 493378 w 2744598"/>
                <a:gd name="connsiteY7" fmla="*/ 91437 h 2342662"/>
                <a:gd name="connsiteX0" fmla="*/ 2342662 w 2744598"/>
                <a:gd name="connsiteY0" fmla="*/ 0 h 2342662"/>
                <a:gd name="connsiteX1" fmla="*/ 2744597 w 2744598"/>
                <a:gd name="connsiteY1" fmla="*/ 970363 h 2342662"/>
                <a:gd name="connsiteX2" fmla="*/ 2342660 w 2744598"/>
                <a:gd name="connsiteY2" fmla="*/ 1940725 h 2342662"/>
                <a:gd name="connsiteX3" fmla="*/ 1372298 w 2744598"/>
                <a:gd name="connsiteY3" fmla="*/ 2342662 h 2342662"/>
                <a:gd name="connsiteX4" fmla="*/ 401936 w 2744598"/>
                <a:gd name="connsiteY4" fmla="*/ 1940724 h 2342662"/>
                <a:gd name="connsiteX5" fmla="*/ 0 w 2744598"/>
                <a:gd name="connsiteY5" fmla="*/ 970362 h 2342662"/>
                <a:gd name="connsiteX6" fmla="*/ 0 w 2744598"/>
                <a:gd name="connsiteY6" fmla="*/ 970358 h 2342662"/>
                <a:gd name="connsiteX0" fmla="*/ 2744597 w 2744597"/>
                <a:gd name="connsiteY0" fmla="*/ 5 h 1372304"/>
                <a:gd name="connsiteX1" fmla="*/ 2342660 w 2744597"/>
                <a:gd name="connsiteY1" fmla="*/ 970367 h 1372304"/>
                <a:gd name="connsiteX2" fmla="*/ 1372298 w 2744597"/>
                <a:gd name="connsiteY2" fmla="*/ 1372304 h 1372304"/>
                <a:gd name="connsiteX3" fmla="*/ 401936 w 2744597"/>
                <a:gd name="connsiteY3" fmla="*/ 970366 h 1372304"/>
                <a:gd name="connsiteX4" fmla="*/ 0 w 2744597"/>
                <a:gd name="connsiteY4" fmla="*/ 4 h 1372304"/>
                <a:gd name="connsiteX5" fmla="*/ 0 w 2744597"/>
                <a:gd name="connsiteY5" fmla="*/ 0 h 1372304"/>
                <a:gd name="connsiteX0" fmla="*/ 2744597 w 2744597"/>
                <a:gd name="connsiteY0" fmla="*/ 5 h 1372304"/>
                <a:gd name="connsiteX1" fmla="*/ 2342660 w 2744597"/>
                <a:gd name="connsiteY1" fmla="*/ 970367 h 1372304"/>
                <a:gd name="connsiteX2" fmla="*/ 1372298 w 2744597"/>
                <a:gd name="connsiteY2" fmla="*/ 1372304 h 1372304"/>
                <a:gd name="connsiteX3" fmla="*/ 401936 w 2744597"/>
                <a:gd name="connsiteY3" fmla="*/ 970366 h 1372304"/>
                <a:gd name="connsiteX4" fmla="*/ 0 w 2744597"/>
                <a:gd name="connsiteY4" fmla="*/ 4 h 1372304"/>
                <a:gd name="connsiteX5" fmla="*/ 0 w 2744597"/>
                <a:gd name="connsiteY5" fmla="*/ 0 h 1372304"/>
                <a:gd name="connsiteX6" fmla="*/ 2744597 w 2744597"/>
                <a:gd name="connsiteY6" fmla="*/ 5 h 13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4597" h="1372304">
                  <a:moveTo>
                    <a:pt x="2744597" y="5"/>
                  </a:moveTo>
                  <a:cubicBezTo>
                    <a:pt x="2744597" y="363961"/>
                    <a:pt x="2600016" y="713011"/>
                    <a:pt x="2342660" y="970367"/>
                  </a:cubicBezTo>
                  <a:cubicBezTo>
                    <a:pt x="2085304" y="1227723"/>
                    <a:pt x="1736254" y="1372304"/>
                    <a:pt x="1372298" y="1372304"/>
                  </a:cubicBezTo>
                  <a:cubicBezTo>
                    <a:pt x="1008342" y="1372304"/>
                    <a:pt x="659292" y="1227722"/>
                    <a:pt x="401936" y="970366"/>
                  </a:cubicBezTo>
                  <a:cubicBezTo>
                    <a:pt x="144581" y="713010"/>
                    <a:pt x="0" y="363960"/>
                    <a:pt x="0" y="4"/>
                  </a:cubicBezTo>
                  <a:lnTo>
                    <a:pt x="0" y="0"/>
                  </a:lnTo>
                  <a:lnTo>
                    <a:pt x="2744597" y="5"/>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Freeform 10"/>
            <p:cNvSpPr/>
            <p:nvPr/>
          </p:nvSpPr>
          <p:spPr bwMode="gray">
            <a:xfrm>
              <a:off x="6029104" y="-40968"/>
              <a:ext cx="1832488" cy="1255390"/>
            </a:xfrm>
            <a:custGeom>
              <a:avLst/>
              <a:gdLst>
                <a:gd name="connsiteX0" fmla="*/ 0 w 1832488"/>
                <a:gd name="connsiteY0" fmla="*/ 941471 h 1882942"/>
                <a:gd name="connsiteX1" fmla="*/ 259625 w 1832488"/>
                <a:gd name="connsiteY1" fmla="*/ 284851 h 1882942"/>
                <a:gd name="connsiteX2" fmla="*/ 916245 w 1832488"/>
                <a:gd name="connsiteY2" fmla="*/ 1 h 1882942"/>
                <a:gd name="connsiteX3" fmla="*/ 1572865 w 1832488"/>
                <a:gd name="connsiteY3" fmla="*/ 284853 h 1882942"/>
                <a:gd name="connsiteX4" fmla="*/ 1832488 w 1832488"/>
                <a:gd name="connsiteY4" fmla="*/ 941473 h 1882942"/>
                <a:gd name="connsiteX5" fmla="*/ 1572864 w 1832488"/>
                <a:gd name="connsiteY5" fmla="*/ 1598093 h 1882942"/>
                <a:gd name="connsiteX6" fmla="*/ 916244 w 1832488"/>
                <a:gd name="connsiteY6" fmla="*/ 1882944 h 1882942"/>
                <a:gd name="connsiteX7" fmla="*/ 259624 w 1832488"/>
                <a:gd name="connsiteY7" fmla="*/ 1598092 h 1882942"/>
                <a:gd name="connsiteX8" fmla="*/ 0 w 1832488"/>
                <a:gd name="connsiteY8" fmla="*/ 941472 h 1882942"/>
                <a:gd name="connsiteX9" fmla="*/ 0 w 1832488"/>
                <a:gd name="connsiteY9" fmla="*/ 941471 h 1882942"/>
                <a:gd name="connsiteX0" fmla="*/ 0 w 1832489"/>
                <a:gd name="connsiteY0" fmla="*/ 766056 h 1707529"/>
                <a:gd name="connsiteX1" fmla="*/ 259625 w 1832489"/>
                <a:gd name="connsiteY1" fmla="*/ 109436 h 1707529"/>
                <a:gd name="connsiteX2" fmla="*/ 1572865 w 1832489"/>
                <a:gd name="connsiteY2" fmla="*/ 109438 h 1707529"/>
                <a:gd name="connsiteX3" fmla="*/ 1832488 w 1832489"/>
                <a:gd name="connsiteY3" fmla="*/ 766058 h 1707529"/>
                <a:gd name="connsiteX4" fmla="*/ 1572864 w 1832489"/>
                <a:gd name="connsiteY4" fmla="*/ 1422678 h 1707529"/>
                <a:gd name="connsiteX5" fmla="*/ 916244 w 1832489"/>
                <a:gd name="connsiteY5" fmla="*/ 1707529 h 1707529"/>
                <a:gd name="connsiteX6" fmla="*/ 259624 w 1832489"/>
                <a:gd name="connsiteY6" fmla="*/ 1422677 h 1707529"/>
                <a:gd name="connsiteX7" fmla="*/ 0 w 1832489"/>
                <a:gd name="connsiteY7" fmla="*/ 766057 h 1707529"/>
                <a:gd name="connsiteX8" fmla="*/ 0 w 1832489"/>
                <a:gd name="connsiteY8" fmla="*/ 766056 h 1707529"/>
                <a:gd name="connsiteX0" fmla="*/ 0 w 1832488"/>
                <a:gd name="connsiteY0" fmla="*/ 656620 h 1598093"/>
                <a:gd name="connsiteX1" fmla="*/ 259625 w 1832488"/>
                <a:gd name="connsiteY1" fmla="*/ 0 h 1598093"/>
                <a:gd name="connsiteX2" fmla="*/ 1832488 w 1832488"/>
                <a:gd name="connsiteY2" fmla="*/ 656622 h 1598093"/>
                <a:gd name="connsiteX3" fmla="*/ 1572864 w 1832488"/>
                <a:gd name="connsiteY3" fmla="*/ 1313242 h 1598093"/>
                <a:gd name="connsiteX4" fmla="*/ 916244 w 1832488"/>
                <a:gd name="connsiteY4" fmla="*/ 1598093 h 1598093"/>
                <a:gd name="connsiteX5" fmla="*/ 259624 w 1832488"/>
                <a:gd name="connsiteY5" fmla="*/ 1313241 h 1598093"/>
                <a:gd name="connsiteX6" fmla="*/ 0 w 1832488"/>
                <a:gd name="connsiteY6" fmla="*/ 656621 h 1598093"/>
                <a:gd name="connsiteX7" fmla="*/ 0 w 1832488"/>
                <a:gd name="connsiteY7" fmla="*/ 656620 h 1598093"/>
                <a:gd name="connsiteX0" fmla="*/ 0 w 1832488"/>
                <a:gd name="connsiteY0" fmla="*/ 109435 h 1050908"/>
                <a:gd name="connsiteX1" fmla="*/ 1832488 w 1832488"/>
                <a:gd name="connsiteY1" fmla="*/ 109437 h 1050908"/>
                <a:gd name="connsiteX2" fmla="*/ 1572864 w 1832488"/>
                <a:gd name="connsiteY2" fmla="*/ 766057 h 1050908"/>
                <a:gd name="connsiteX3" fmla="*/ 916244 w 1832488"/>
                <a:gd name="connsiteY3" fmla="*/ 1050908 h 1050908"/>
                <a:gd name="connsiteX4" fmla="*/ 259624 w 1832488"/>
                <a:gd name="connsiteY4" fmla="*/ 766056 h 1050908"/>
                <a:gd name="connsiteX5" fmla="*/ 0 w 1832488"/>
                <a:gd name="connsiteY5" fmla="*/ 109436 h 1050908"/>
                <a:gd name="connsiteX6" fmla="*/ 0 w 1832488"/>
                <a:gd name="connsiteY6" fmla="*/ 109435 h 105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2488" h="1050908">
                  <a:moveTo>
                    <a:pt x="0" y="109435"/>
                  </a:moveTo>
                  <a:cubicBezTo>
                    <a:pt x="305415" y="109435"/>
                    <a:pt x="1570344" y="0"/>
                    <a:pt x="1832488" y="109437"/>
                  </a:cubicBezTo>
                  <a:cubicBezTo>
                    <a:pt x="1832488" y="354704"/>
                    <a:pt x="1739339" y="590288"/>
                    <a:pt x="1572864" y="766057"/>
                  </a:cubicBezTo>
                  <a:cubicBezTo>
                    <a:pt x="1400375" y="948175"/>
                    <a:pt x="1163561" y="1050908"/>
                    <a:pt x="916244" y="1050908"/>
                  </a:cubicBezTo>
                  <a:cubicBezTo>
                    <a:pt x="668927" y="1050908"/>
                    <a:pt x="432113" y="948174"/>
                    <a:pt x="259624" y="766056"/>
                  </a:cubicBezTo>
                  <a:cubicBezTo>
                    <a:pt x="93149" y="590287"/>
                    <a:pt x="0" y="354702"/>
                    <a:pt x="0" y="109436"/>
                  </a:cubicBezTo>
                  <a:lnTo>
                    <a:pt x="0" y="109435"/>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p:nvSpPr>
          <p:spPr bwMode="gray">
            <a:xfrm>
              <a:off x="6979298" y="419878"/>
              <a:ext cx="1198581" cy="1125359"/>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reeform 12"/>
            <p:cNvSpPr/>
            <p:nvPr/>
          </p:nvSpPr>
          <p:spPr bwMode="gray">
            <a:xfrm>
              <a:off x="1428728" y="0"/>
              <a:ext cx="888876" cy="839755"/>
            </a:xfrm>
            <a:custGeom>
              <a:avLst/>
              <a:gdLst>
                <a:gd name="connsiteX0" fmla="*/ 0 w 887966"/>
                <a:gd name="connsiteY0" fmla="*/ 443983 h 887966"/>
                <a:gd name="connsiteX1" fmla="*/ 130040 w 887966"/>
                <a:gd name="connsiteY1" fmla="*/ 130040 h 887966"/>
                <a:gd name="connsiteX2" fmla="*/ 443984 w 887966"/>
                <a:gd name="connsiteY2" fmla="*/ 1 h 887966"/>
                <a:gd name="connsiteX3" fmla="*/ 757927 w 887966"/>
                <a:gd name="connsiteY3" fmla="*/ 130041 h 887966"/>
                <a:gd name="connsiteX4" fmla="*/ 887966 w 887966"/>
                <a:gd name="connsiteY4" fmla="*/ 443985 h 887966"/>
                <a:gd name="connsiteX5" fmla="*/ 757926 w 887966"/>
                <a:gd name="connsiteY5" fmla="*/ 757928 h 887966"/>
                <a:gd name="connsiteX6" fmla="*/ 443982 w 887966"/>
                <a:gd name="connsiteY6" fmla="*/ 887968 h 887966"/>
                <a:gd name="connsiteX7" fmla="*/ 130039 w 887966"/>
                <a:gd name="connsiteY7" fmla="*/ 757928 h 887966"/>
                <a:gd name="connsiteX8" fmla="*/ 0 w 887966"/>
                <a:gd name="connsiteY8" fmla="*/ 443984 h 887966"/>
                <a:gd name="connsiteX9" fmla="*/ 0 w 887966"/>
                <a:gd name="connsiteY9" fmla="*/ 443983 h 887966"/>
                <a:gd name="connsiteX0" fmla="*/ 0 w 887966"/>
                <a:gd name="connsiteY0" fmla="*/ 454692 h 898677"/>
                <a:gd name="connsiteX1" fmla="*/ 130040 w 887966"/>
                <a:gd name="connsiteY1" fmla="*/ 140749 h 898677"/>
                <a:gd name="connsiteX2" fmla="*/ 210052 w 887966"/>
                <a:gd name="connsiteY2" fmla="*/ 76487 h 898677"/>
                <a:gd name="connsiteX3" fmla="*/ 443984 w 887966"/>
                <a:gd name="connsiteY3" fmla="*/ 10710 h 898677"/>
                <a:gd name="connsiteX4" fmla="*/ 757927 w 887966"/>
                <a:gd name="connsiteY4" fmla="*/ 140750 h 898677"/>
                <a:gd name="connsiteX5" fmla="*/ 887966 w 887966"/>
                <a:gd name="connsiteY5" fmla="*/ 454694 h 898677"/>
                <a:gd name="connsiteX6" fmla="*/ 757926 w 887966"/>
                <a:gd name="connsiteY6" fmla="*/ 768637 h 898677"/>
                <a:gd name="connsiteX7" fmla="*/ 443982 w 887966"/>
                <a:gd name="connsiteY7" fmla="*/ 898677 h 898677"/>
                <a:gd name="connsiteX8" fmla="*/ 130039 w 887966"/>
                <a:gd name="connsiteY8" fmla="*/ 768637 h 898677"/>
                <a:gd name="connsiteX9" fmla="*/ 0 w 887966"/>
                <a:gd name="connsiteY9" fmla="*/ 454693 h 898677"/>
                <a:gd name="connsiteX10" fmla="*/ 0 w 887966"/>
                <a:gd name="connsiteY10" fmla="*/ 454692 h 898677"/>
                <a:gd name="connsiteX0" fmla="*/ 0 w 887966"/>
                <a:gd name="connsiteY0" fmla="*/ 378205 h 822190"/>
                <a:gd name="connsiteX1" fmla="*/ 130040 w 887966"/>
                <a:gd name="connsiteY1" fmla="*/ 64262 h 822190"/>
                <a:gd name="connsiteX2" fmla="*/ 210052 w 887966"/>
                <a:gd name="connsiteY2" fmla="*/ 0 h 822190"/>
                <a:gd name="connsiteX3" fmla="*/ 757927 w 887966"/>
                <a:gd name="connsiteY3" fmla="*/ 64263 h 822190"/>
                <a:gd name="connsiteX4" fmla="*/ 887966 w 887966"/>
                <a:gd name="connsiteY4" fmla="*/ 378207 h 822190"/>
                <a:gd name="connsiteX5" fmla="*/ 757926 w 887966"/>
                <a:gd name="connsiteY5" fmla="*/ 692150 h 822190"/>
                <a:gd name="connsiteX6" fmla="*/ 443982 w 887966"/>
                <a:gd name="connsiteY6" fmla="*/ 822190 h 822190"/>
                <a:gd name="connsiteX7" fmla="*/ 130039 w 887966"/>
                <a:gd name="connsiteY7" fmla="*/ 692150 h 822190"/>
                <a:gd name="connsiteX8" fmla="*/ 0 w 887966"/>
                <a:gd name="connsiteY8" fmla="*/ 378206 h 822190"/>
                <a:gd name="connsiteX9" fmla="*/ 0 w 887966"/>
                <a:gd name="connsiteY9" fmla="*/ 378205 h 822190"/>
                <a:gd name="connsiteX0" fmla="*/ 0 w 887966"/>
                <a:gd name="connsiteY0" fmla="*/ 380624 h 824609"/>
                <a:gd name="connsiteX1" fmla="*/ 130040 w 887966"/>
                <a:gd name="connsiteY1" fmla="*/ 66681 h 824609"/>
                <a:gd name="connsiteX2" fmla="*/ 210052 w 887966"/>
                <a:gd name="connsiteY2" fmla="*/ 2419 h 824609"/>
                <a:gd name="connsiteX3" fmla="*/ 757927 w 887966"/>
                <a:gd name="connsiteY3" fmla="*/ 66682 h 824609"/>
                <a:gd name="connsiteX4" fmla="*/ 887966 w 887966"/>
                <a:gd name="connsiteY4" fmla="*/ 380626 h 824609"/>
                <a:gd name="connsiteX5" fmla="*/ 757926 w 887966"/>
                <a:gd name="connsiteY5" fmla="*/ 694569 h 824609"/>
                <a:gd name="connsiteX6" fmla="*/ 443982 w 887966"/>
                <a:gd name="connsiteY6" fmla="*/ 824609 h 824609"/>
                <a:gd name="connsiteX7" fmla="*/ 130039 w 887966"/>
                <a:gd name="connsiteY7" fmla="*/ 694569 h 824609"/>
                <a:gd name="connsiteX8" fmla="*/ 0 w 887966"/>
                <a:gd name="connsiteY8" fmla="*/ 380625 h 824609"/>
                <a:gd name="connsiteX9" fmla="*/ 0 w 887966"/>
                <a:gd name="connsiteY9" fmla="*/ 380624 h 82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7966" h="824609">
                  <a:moveTo>
                    <a:pt x="0" y="380624"/>
                  </a:moveTo>
                  <a:cubicBezTo>
                    <a:pt x="0" y="262872"/>
                    <a:pt x="46777" y="149944"/>
                    <a:pt x="130040" y="66681"/>
                  </a:cubicBezTo>
                  <a:cubicBezTo>
                    <a:pt x="165049" y="3647"/>
                    <a:pt x="215342" y="0"/>
                    <a:pt x="210052" y="2419"/>
                  </a:cubicBezTo>
                  <a:cubicBezTo>
                    <a:pt x="314700" y="2419"/>
                    <a:pt x="644941" y="3648"/>
                    <a:pt x="757927" y="66682"/>
                  </a:cubicBezTo>
                  <a:cubicBezTo>
                    <a:pt x="870913" y="129716"/>
                    <a:pt x="887966" y="262874"/>
                    <a:pt x="887966" y="380626"/>
                  </a:cubicBezTo>
                  <a:cubicBezTo>
                    <a:pt x="887966" y="498378"/>
                    <a:pt x="841189" y="611307"/>
                    <a:pt x="757926" y="694569"/>
                  </a:cubicBezTo>
                  <a:cubicBezTo>
                    <a:pt x="674663" y="777832"/>
                    <a:pt x="561734" y="824609"/>
                    <a:pt x="443982" y="824609"/>
                  </a:cubicBezTo>
                  <a:cubicBezTo>
                    <a:pt x="326230" y="824609"/>
                    <a:pt x="213302" y="777832"/>
                    <a:pt x="130039" y="694569"/>
                  </a:cubicBezTo>
                  <a:cubicBezTo>
                    <a:pt x="46776" y="611306"/>
                    <a:pt x="0" y="498377"/>
                    <a:pt x="0" y="380625"/>
                  </a:cubicBezTo>
                  <a:lnTo>
                    <a:pt x="0" y="380624"/>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p:nvSpPr>
          <p:spPr bwMode="gray">
            <a:xfrm>
              <a:off x="2714612" y="142852"/>
              <a:ext cx="1505889" cy="1291575"/>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bwMode="gray">
            <a:xfrm>
              <a:off x="1882142" y="167637"/>
              <a:ext cx="975346" cy="975347"/>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Oval 15"/>
            <p:cNvSpPr/>
            <p:nvPr/>
          </p:nvSpPr>
          <p:spPr bwMode="gray">
            <a:xfrm>
              <a:off x="8001024" y="211704"/>
              <a:ext cx="1009267" cy="10765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Oval 16"/>
            <p:cNvSpPr/>
            <p:nvPr/>
          </p:nvSpPr>
          <p:spPr bwMode="gray">
            <a:xfrm>
              <a:off x="6143636" y="709128"/>
              <a:ext cx="863654" cy="84862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Oval 42"/>
            <p:cNvSpPr/>
            <p:nvPr/>
          </p:nvSpPr>
          <p:spPr bwMode="gray">
            <a:xfrm>
              <a:off x="8902202" y="500042"/>
              <a:ext cx="242170" cy="24217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Freeform 102"/>
            <p:cNvSpPr>
              <a:spLocks/>
            </p:cNvSpPr>
            <p:nvPr/>
          </p:nvSpPr>
          <p:spPr bwMode="gray">
            <a:xfrm rot="18960752">
              <a:off x="7652398" y="1064397"/>
              <a:ext cx="1011388" cy="619612"/>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0" name="Group 190"/>
            <p:cNvGrpSpPr/>
            <p:nvPr/>
          </p:nvGrpSpPr>
          <p:grpSpPr bwMode="gray">
            <a:xfrm rot="2674089">
              <a:off x="2572239" y="1070408"/>
              <a:ext cx="631741" cy="496560"/>
              <a:chOff x="7276036" y="1384450"/>
              <a:chExt cx="931955" cy="732533"/>
            </a:xfrm>
          </p:grpSpPr>
          <p:sp>
            <p:nvSpPr>
              <p:cNvPr id="30" name="Freeform 24"/>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Freeform 30"/>
              <p:cNvSpPr/>
              <p:nvPr/>
            </p:nvSpPr>
            <p:spPr bwMode="gray">
              <a:xfrm rot="19892593">
                <a:off x="7276036" y="1420872"/>
                <a:ext cx="931955"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6767"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04475" y="355846"/>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1" name="Block Arc 20"/>
            <p:cNvSpPr/>
            <p:nvPr/>
          </p:nvSpPr>
          <p:spPr bwMode="gray">
            <a:xfrm rot="12012437">
              <a:off x="1779451" y="109720"/>
              <a:ext cx="1110202" cy="1179592"/>
            </a:xfrm>
            <a:prstGeom prst="blockArc">
              <a:avLst>
                <a:gd name="adj1" fmla="val 10800000"/>
                <a:gd name="adj2" fmla="val 20283789"/>
                <a:gd name="adj3" fmla="val 489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nvGrpSpPr>
            <p:cNvPr id="22" name="Group 95"/>
            <p:cNvGrpSpPr/>
            <p:nvPr/>
          </p:nvGrpSpPr>
          <p:grpSpPr bwMode="gray">
            <a:xfrm rot="4323171">
              <a:off x="1070037" y="280935"/>
              <a:ext cx="367753" cy="638126"/>
              <a:chOff x="3426488" y="1748413"/>
              <a:chExt cx="1416817" cy="4137538"/>
            </a:xfrm>
            <a:solidFill>
              <a:schemeClr val="tx2"/>
            </a:solidFill>
            <a:effectLst/>
          </p:grpSpPr>
          <p:sp>
            <p:nvSpPr>
              <p:cNvPr id="23" name="Freeform 22"/>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Freeform 23"/>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24"/>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Freeform 25"/>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Freeform 26"/>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Freeform 27"/>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Oval 28"/>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title"/>
          </p:nvPr>
        </p:nvSpPr>
        <p:spPr bwMode="black">
          <a:xfrm>
            <a:off x="2560320" y="73152"/>
            <a:ext cx="9241536" cy="1143000"/>
          </a:xfrm>
        </p:spPr>
        <p:txBody>
          <a:bodyPr/>
          <a:lstStyle>
            <a:lvl1pPr>
              <a:defRPr>
                <a:solidFill>
                  <a:schemeClr val="bg2"/>
                </a:solidFill>
              </a:defRPr>
            </a:lvl1p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1F7FD52C-CC0C-4CF9-B30A-B202E26FCD06}" type="datetimeFigureOut">
              <a:rPr lang="ko-KR" altLang="en-US" smtClean="0"/>
              <a:t>2023-06-03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205507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bwMode="gray">
          <a:xfrm>
            <a:off x="0" y="6016752"/>
            <a:ext cx="12192000" cy="82296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p:nvPr/>
        </p:nvGrpSpPr>
        <p:grpSpPr bwMode="gray">
          <a:xfrm>
            <a:off x="597408" y="5742432"/>
            <a:ext cx="609600" cy="502920"/>
            <a:chOff x="457200" y="859536"/>
            <a:chExt cx="550696" cy="610876"/>
          </a:xfrm>
        </p:grpSpPr>
        <p:grpSp>
          <p:nvGrpSpPr>
            <p:cNvPr id="7" name="Group 10"/>
            <p:cNvGrpSpPr/>
            <p:nvPr userDrawn="1"/>
          </p:nvGrpSpPr>
          <p:grpSpPr bwMode="gray">
            <a:xfrm>
              <a:off x="457200" y="859536"/>
              <a:ext cx="203224" cy="610876"/>
              <a:chOff x="438912" y="859536"/>
              <a:chExt cx="203224" cy="610876"/>
            </a:xfrm>
          </p:grpSpPr>
          <p:sp>
            <p:nvSpPr>
              <p:cNvPr id="12" name="Oval 1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Oval 1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ounded Rectangle 1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8" name="Group 11"/>
            <p:cNvGrpSpPr/>
            <p:nvPr userDrawn="1"/>
          </p:nvGrpSpPr>
          <p:grpSpPr bwMode="gray">
            <a:xfrm>
              <a:off x="804672" y="859536"/>
              <a:ext cx="203224" cy="610876"/>
              <a:chOff x="438912" y="859536"/>
              <a:chExt cx="203224" cy="610876"/>
            </a:xfrm>
          </p:grpSpPr>
          <p:sp>
            <p:nvSpPr>
              <p:cNvPr id="9" name="Oval 8"/>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ounded Rectangle 10"/>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5" name="Group 14"/>
          <p:cNvGrpSpPr/>
          <p:nvPr/>
        </p:nvGrpSpPr>
        <p:grpSpPr bwMode="gray">
          <a:xfrm>
            <a:off x="10936224" y="5742432"/>
            <a:ext cx="633984" cy="502920"/>
            <a:chOff x="457200" y="859536"/>
            <a:chExt cx="550696" cy="610876"/>
          </a:xfrm>
        </p:grpSpPr>
        <p:grpSp>
          <p:nvGrpSpPr>
            <p:cNvPr id="16" name="Group 15"/>
            <p:cNvGrpSpPr/>
            <p:nvPr userDrawn="1"/>
          </p:nvGrpSpPr>
          <p:grpSpPr bwMode="gray">
            <a:xfrm>
              <a:off x="457200" y="859536"/>
              <a:ext cx="203224" cy="610876"/>
              <a:chOff x="438912" y="859536"/>
              <a:chExt cx="203224" cy="610876"/>
            </a:xfrm>
          </p:grpSpPr>
          <p:sp>
            <p:nvSpPr>
              <p:cNvPr id="21" name="Oval 2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2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ounded Rectangle 2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7" name="Group 16"/>
            <p:cNvGrpSpPr/>
            <p:nvPr userDrawn="1"/>
          </p:nvGrpSpPr>
          <p:grpSpPr bwMode="gray">
            <a:xfrm>
              <a:off x="804672" y="859536"/>
              <a:ext cx="203224" cy="610876"/>
              <a:chOff x="438912" y="859536"/>
              <a:chExt cx="203224" cy="610876"/>
            </a:xfrm>
          </p:grpSpPr>
          <p:sp>
            <p:nvSpPr>
              <p:cNvPr id="18" name="Oval 17"/>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Oval 18"/>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ounded Rectangle 19"/>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Date Placeholder 1"/>
          <p:cNvSpPr>
            <a:spLocks noGrp="1"/>
          </p:cNvSpPr>
          <p:nvPr>
            <p:ph type="dt" sz="half" idx="10"/>
          </p:nvPr>
        </p:nvSpPr>
        <p:spPr/>
        <p:txBody>
          <a:bodyPr/>
          <a:lstStyle/>
          <a:p>
            <a:fld id="{1F7FD52C-CC0C-4CF9-B30A-B202E26FCD06}" type="datetimeFigureOut">
              <a:rPr lang="ko-KR" altLang="en-US" smtClean="0"/>
              <a:t>2023-06-03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162716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bwMode="gray">
      <p:bgRef idx="1003">
        <a:schemeClr val="bg2"/>
      </p:bgRef>
    </p:bg>
    <p:spTree>
      <p:nvGrpSpPr>
        <p:cNvPr id="1" name=""/>
        <p:cNvGrpSpPr/>
        <p:nvPr/>
      </p:nvGrpSpPr>
      <p:grpSpPr>
        <a:xfrm>
          <a:off x="0" y="0"/>
          <a:ext cx="0" cy="0"/>
          <a:chOff x="0" y="0"/>
          <a:chExt cx="0" cy="0"/>
        </a:xfrm>
      </p:grpSpPr>
      <p:sp>
        <p:nvSpPr>
          <p:cNvPr id="28" name="Rectangle 27"/>
          <p:cNvSpPr/>
          <p:nvPr/>
        </p:nvSpPr>
        <p:spPr bwMode="gray">
          <a:xfrm rot="5400000">
            <a:off x="6458712" y="1123188"/>
            <a:ext cx="6858000" cy="4620768"/>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8100000" scaled="1"/>
            <a:tileRect/>
          </a:gradFill>
          <a:ln>
            <a:noFill/>
          </a:ln>
          <a:effectLst>
            <a:outerShdw blurRad="50800" dist="254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bwMode="gray">
          <a:xfrm>
            <a:off x="7790688" y="1005840"/>
            <a:ext cx="4194048" cy="923544"/>
          </a:xfrm>
        </p:spPr>
        <p:txBody>
          <a:bodyPr anchor="b">
            <a:normAutofit/>
          </a:bodyPr>
          <a:lstStyle>
            <a:lvl1pPr algn="l">
              <a:defRPr sz="2400" b="0">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Content Placeholder 2"/>
          <p:cNvSpPr>
            <a:spLocks noGrp="1"/>
          </p:cNvSpPr>
          <p:nvPr>
            <p:ph idx="1"/>
          </p:nvPr>
        </p:nvSpPr>
        <p:spPr>
          <a:xfrm>
            <a:off x="195072" y="996696"/>
            <a:ext cx="6912864" cy="49651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7790688" y="1929384"/>
            <a:ext cx="4194048" cy="40050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1F7FD52C-CC0C-4CF9-B30A-B202E26FCD06}" type="datetimeFigureOut">
              <a:rPr lang="ko-KR" altLang="en-US" smtClean="0"/>
              <a:t>2023-06-03</a:t>
            </a:fld>
            <a:endParaRPr lang="ko-KR" altLang="en-US"/>
          </a:p>
        </p:txBody>
      </p:sp>
      <p:sp>
        <p:nvSpPr>
          <p:cNvPr id="6" name="Footer Placeholder 5"/>
          <p:cNvSpPr>
            <a:spLocks noGrp="1"/>
          </p:cNvSpPr>
          <p:nvPr>
            <p:ph type="ftr" sz="quarter" idx="11"/>
          </p:nvPr>
        </p:nvSpPr>
        <p:spPr/>
        <p:txBody>
          <a:bodyPr/>
          <a:lstStyle/>
          <a:p>
            <a:endParaRPr lang="ko-KR" altLang="en-US"/>
          </a:p>
        </p:txBody>
      </p:sp>
      <p:grpSp>
        <p:nvGrpSpPr>
          <p:cNvPr id="8" name="Group 98"/>
          <p:cNvGrpSpPr/>
          <p:nvPr/>
        </p:nvGrpSpPr>
        <p:grpSpPr bwMode="invGray">
          <a:xfrm rot="1221911">
            <a:off x="2117192" y="5711303"/>
            <a:ext cx="998237" cy="1049218"/>
            <a:chOff x="3090931" y="2231917"/>
            <a:chExt cx="1238104" cy="1735114"/>
          </a:xfrm>
          <a:effectLst/>
        </p:grpSpPr>
        <p:sp>
          <p:nvSpPr>
            <p:cNvPr id="9" name="Freeform 60"/>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61"/>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2"/>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3"/>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3" name="Freeform 64"/>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65"/>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6"/>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7"/>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8"/>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9"/>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0"/>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71"/>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206"/>
          <p:cNvGrpSpPr/>
          <p:nvPr/>
        </p:nvGrpSpPr>
        <p:grpSpPr bwMode="invGray">
          <a:xfrm rot="314262">
            <a:off x="4221357" y="3590389"/>
            <a:ext cx="372335" cy="522180"/>
            <a:chOff x="5000628" y="1357298"/>
            <a:chExt cx="991158" cy="1853398"/>
          </a:xfrm>
          <a:solidFill>
            <a:schemeClr val="tx1">
              <a:lumMod val="50000"/>
              <a:lumOff val="50000"/>
              <a:alpha val="10000"/>
            </a:schemeClr>
          </a:solidFill>
        </p:grpSpPr>
        <p:sp>
          <p:nvSpPr>
            <p:cNvPr id="22" name="Freeform 73"/>
            <p:cNvSpPr/>
            <p:nvPr/>
          </p:nvSpPr>
          <p:spPr bwMode="inv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Oval 74"/>
            <p:cNvSpPr/>
            <p:nvPr/>
          </p:nvSpPr>
          <p:spPr bwMode="inv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4" name="Group 289"/>
          <p:cNvGrpSpPr/>
          <p:nvPr/>
        </p:nvGrpSpPr>
        <p:grpSpPr bwMode="invGray">
          <a:xfrm rot="870363" flipH="1">
            <a:off x="589590" y="2586813"/>
            <a:ext cx="951777" cy="557056"/>
            <a:chOff x="7275724" y="1384450"/>
            <a:chExt cx="937119" cy="731302"/>
          </a:xfrm>
          <a:solidFill>
            <a:schemeClr val="tx1">
              <a:lumMod val="50000"/>
              <a:lumOff val="50000"/>
              <a:alpha val="10000"/>
            </a:schemeClr>
          </a:solidFill>
        </p:grpSpPr>
        <p:sp>
          <p:nvSpPr>
            <p:cNvPr id="25" name="Freeform 9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Freeform 9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7" name="Freeform 102"/>
          <p:cNvSpPr>
            <a:spLocks/>
          </p:cNvSpPr>
          <p:nvPr/>
        </p:nvSpPr>
        <p:spPr bwMode="invGray">
          <a:xfrm>
            <a:off x="5714998" y="1285861"/>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9" name="Group 28"/>
          <p:cNvGrpSpPr/>
          <p:nvPr/>
        </p:nvGrpSpPr>
        <p:grpSpPr bwMode="gray">
          <a:xfrm rot="16200000">
            <a:off x="7322820" y="262128"/>
            <a:ext cx="484632" cy="682752"/>
            <a:chOff x="457200" y="859536"/>
            <a:chExt cx="550696" cy="610876"/>
          </a:xfrm>
        </p:grpSpPr>
        <p:grpSp>
          <p:nvGrpSpPr>
            <p:cNvPr id="30" name="Group 10"/>
            <p:cNvGrpSpPr/>
            <p:nvPr userDrawn="1"/>
          </p:nvGrpSpPr>
          <p:grpSpPr bwMode="gray">
            <a:xfrm>
              <a:off x="457200" y="859536"/>
              <a:ext cx="203224" cy="610876"/>
              <a:chOff x="438912" y="859536"/>
              <a:chExt cx="203224" cy="610876"/>
            </a:xfrm>
          </p:grpSpPr>
          <p:sp>
            <p:nvSpPr>
              <p:cNvPr id="35" name="Oval 3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Oval 3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ounded Rectangle 3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1" name="Group 11"/>
            <p:cNvGrpSpPr/>
            <p:nvPr userDrawn="1"/>
          </p:nvGrpSpPr>
          <p:grpSpPr bwMode="gray">
            <a:xfrm>
              <a:off x="804672" y="859536"/>
              <a:ext cx="203224" cy="610876"/>
              <a:chOff x="438912" y="859536"/>
              <a:chExt cx="203224" cy="610876"/>
            </a:xfrm>
          </p:grpSpPr>
          <p:sp>
            <p:nvSpPr>
              <p:cNvPr id="32" name="Oval 3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Oval 3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ounded Rectangle 3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38" name="Group 37"/>
          <p:cNvGrpSpPr/>
          <p:nvPr/>
        </p:nvGrpSpPr>
        <p:grpSpPr bwMode="gray">
          <a:xfrm rot="16200000">
            <a:off x="7322820" y="5967603"/>
            <a:ext cx="484632" cy="682752"/>
            <a:chOff x="457200" y="859536"/>
            <a:chExt cx="550696" cy="610876"/>
          </a:xfrm>
        </p:grpSpPr>
        <p:grpSp>
          <p:nvGrpSpPr>
            <p:cNvPr id="39" name="Group 10"/>
            <p:cNvGrpSpPr/>
            <p:nvPr userDrawn="1"/>
          </p:nvGrpSpPr>
          <p:grpSpPr bwMode="gray">
            <a:xfrm>
              <a:off x="457200" y="859536"/>
              <a:ext cx="203224" cy="610876"/>
              <a:chOff x="438912" y="859536"/>
              <a:chExt cx="203224" cy="610876"/>
            </a:xfrm>
          </p:grpSpPr>
          <p:sp>
            <p:nvSpPr>
              <p:cNvPr id="44" name="Oval 4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Oval 4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ounded Rectangle 4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0" name="Group 11"/>
            <p:cNvGrpSpPr/>
            <p:nvPr userDrawn="1"/>
          </p:nvGrpSpPr>
          <p:grpSpPr bwMode="gray">
            <a:xfrm>
              <a:off x="804672" y="859536"/>
              <a:ext cx="203224" cy="610876"/>
              <a:chOff x="438912" y="859536"/>
              <a:chExt cx="203224" cy="610876"/>
            </a:xfrm>
          </p:grpSpPr>
          <p:sp>
            <p:nvSpPr>
              <p:cNvPr id="41" name="Oval 4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Oval 4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ounded Rectangle 4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7" name="Slide Number Placeholder 6"/>
          <p:cNvSpPr>
            <a:spLocks noGrp="1"/>
          </p:cNvSpPr>
          <p:nvPr>
            <p:ph type="sldNum" sz="quarter" idx="12"/>
          </p:nvPr>
        </p:nvSpPr>
        <p:spPr/>
        <p:txBody>
          <a:body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103601432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9" name="Rectangle 8"/>
          <p:cNvSpPr/>
          <p:nvPr/>
        </p:nvSpPr>
        <p:spPr bwMode="gray">
          <a:xfrm>
            <a:off x="2072640" y="228600"/>
            <a:ext cx="8546592" cy="822960"/>
          </a:xfrm>
          <a:prstGeom prst="rect">
            <a:avLst/>
          </a:prstGeom>
          <a:solidFill>
            <a:schemeClr val="accent1"/>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gray">
          <a:xfrm>
            <a:off x="2097024" y="1097280"/>
            <a:ext cx="8522208" cy="5230368"/>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bwMode="gray">
          <a:xfrm>
            <a:off x="2852928" y="384048"/>
            <a:ext cx="6998208" cy="566738"/>
          </a:xfrm>
        </p:spPr>
        <p:txBody>
          <a:bodyPr anchor="b">
            <a:normAutofit/>
          </a:bodyPr>
          <a:lstStyle>
            <a:lvl1pPr algn="ctr">
              <a:defRPr sz="2800" b="0">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2694432" y="1380744"/>
            <a:ext cx="7315200" cy="3721608"/>
          </a:xfrm>
          <a:ln>
            <a:solidFill>
              <a:srgbClr val="FFFFFF"/>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bwMode="gray">
          <a:xfrm>
            <a:off x="2694432" y="5184648"/>
            <a:ext cx="7315200" cy="1069848"/>
          </a:xfrm>
        </p:spPr>
        <p:txBody>
          <a:bodyPr/>
          <a:lstStyle>
            <a:lvl1pPr marL="0" indent="0" algn="ctr">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bwMode="gray"/>
        <p:txBody>
          <a:bodyPr/>
          <a:lstStyle/>
          <a:p>
            <a:fld id="{1F7FD52C-CC0C-4CF9-B30A-B202E26FCD06}" type="datetimeFigureOut">
              <a:rPr lang="ko-KR" altLang="en-US" smtClean="0"/>
              <a:t>2023-06-03</a:t>
            </a:fld>
            <a:endParaRPr lang="ko-KR" altLang="en-US"/>
          </a:p>
        </p:txBody>
      </p:sp>
      <p:sp>
        <p:nvSpPr>
          <p:cNvPr id="6" name="Footer Placeholder 5"/>
          <p:cNvSpPr>
            <a:spLocks noGrp="1"/>
          </p:cNvSpPr>
          <p:nvPr>
            <p:ph type="ftr" sz="quarter" idx="11"/>
          </p:nvPr>
        </p:nvSpPr>
        <p:spPr bwMode="gray"/>
        <p:txBody>
          <a:bodyPr/>
          <a:lstStyle/>
          <a:p>
            <a:endParaRPr lang="ko-KR" altLang="en-US"/>
          </a:p>
        </p:txBody>
      </p:sp>
      <p:sp>
        <p:nvSpPr>
          <p:cNvPr id="7" name="Slide Number Placeholder 6"/>
          <p:cNvSpPr>
            <a:spLocks noGrp="1"/>
          </p:cNvSpPr>
          <p:nvPr>
            <p:ph type="sldNum" sz="quarter" idx="12"/>
          </p:nvPr>
        </p:nvSpPr>
        <p:spPr bwMode="gray"/>
        <p:txBody>
          <a:bodyPr/>
          <a:lstStyle/>
          <a:p>
            <a:fld id="{CE450A27-8D9E-479C-BA47-8BE5A39149B9}" type="slidenum">
              <a:rPr lang="ko-KR" altLang="en-US" smtClean="0"/>
              <a:t>‹#›</a:t>
            </a:fld>
            <a:endParaRPr lang="ko-KR" altLang="en-US"/>
          </a:p>
        </p:txBody>
      </p:sp>
      <p:grpSp>
        <p:nvGrpSpPr>
          <p:cNvPr id="10" name="Group 9"/>
          <p:cNvGrpSpPr/>
          <p:nvPr/>
        </p:nvGrpSpPr>
        <p:grpSpPr bwMode="gray">
          <a:xfrm>
            <a:off x="2292096" y="896112"/>
            <a:ext cx="475488" cy="374904"/>
            <a:chOff x="457200" y="859536"/>
            <a:chExt cx="550696" cy="610876"/>
          </a:xfrm>
        </p:grpSpPr>
        <p:grpSp>
          <p:nvGrpSpPr>
            <p:cNvPr id="11" name="Group 10"/>
            <p:cNvGrpSpPr/>
            <p:nvPr userDrawn="1"/>
          </p:nvGrpSpPr>
          <p:grpSpPr bwMode="gray">
            <a:xfrm>
              <a:off x="457200" y="859536"/>
              <a:ext cx="203224" cy="610876"/>
              <a:chOff x="438912" y="859536"/>
              <a:chExt cx="203224" cy="610876"/>
            </a:xfrm>
          </p:grpSpPr>
          <p:sp>
            <p:nvSpPr>
              <p:cNvPr id="16" name="Oval 15"/>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Oval 16"/>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ounded Rectangle 17"/>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2" name="Group 11"/>
            <p:cNvGrpSpPr/>
            <p:nvPr userDrawn="1"/>
          </p:nvGrpSpPr>
          <p:grpSpPr bwMode="gray">
            <a:xfrm>
              <a:off x="804672" y="859536"/>
              <a:ext cx="203224" cy="610876"/>
              <a:chOff x="438912" y="859536"/>
              <a:chExt cx="203224" cy="610876"/>
            </a:xfrm>
          </p:grpSpPr>
          <p:sp>
            <p:nvSpPr>
              <p:cNvPr id="13" name="Oval 1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ounded Rectangle 1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9" name="Group 18"/>
          <p:cNvGrpSpPr/>
          <p:nvPr/>
        </p:nvGrpSpPr>
        <p:grpSpPr bwMode="gray">
          <a:xfrm>
            <a:off x="9936480" y="896112"/>
            <a:ext cx="475488" cy="374904"/>
            <a:chOff x="457200" y="859536"/>
            <a:chExt cx="550696" cy="610876"/>
          </a:xfrm>
        </p:grpSpPr>
        <p:grpSp>
          <p:nvGrpSpPr>
            <p:cNvPr id="20" name="Group 19"/>
            <p:cNvGrpSpPr/>
            <p:nvPr userDrawn="1"/>
          </p:nvGrpSpPr>
          <p:grpSpPr bwMode="gray">
            <a:xfrm>
              <a:off x="457200" y="859536"/>
              <a:ext cx="203224" cy="610876"/>
              <a:chOff x="438912" y="859536"/>
              <a:chExt cx="203224" cy="610876"/>
            </a:xfrm>
          </p:grpSpPr>
          <p:sp>
            <p:nvSpPr>
              <p:cNvPr id="25" name="Oval 2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Oval 2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ounded Rectangle 2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 name="Group 20"/>
            <p:cNvGrpSpPr/>
            <p:nvPr userDrawn="1"/>
          </p:nvGrpSpPr>
          <p:grpSpPr bwMode="gray">
            <a:xfrm>
              <a:off x="804672" y="859536"/>
              <a:ext cx="203224" cy="610876"/>
              <a:chOff x="438912" y="859536"/>
              <a:chExt cx="203224" cy="610876"/>
            </a:xfrm>
          </p:grpSpPr>
          <p:sp>
            <p:nvSpPr>
              <p:cNvPr id="22" name="Oval 2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Oval 2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ounded Rectangle 2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Tree>
    <p:extLst>
      <p:ext uri="{BB962C8B-B14F-4D97-AF65-F5344CB8AC3E}">
        <p14:creationId xmlns:p14="http://schemas.microsoft.com/office/powerpoint/2010/main" val="409252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2"/>
      </p:bgRef>
    </p:bg>
    <p:spTree>
      <p:nvGrpSpPr>
        <p:cNvPr id="1" name=""/>
        <p:cNvGrpSpPr/>
        <p:nvPr/>
      </p:nvGrpSpPr>
      <p:grpSpPr>
        <a:xfrm>
          <a:off x="0" y="0"/>
          <a:ext cx="0" cy="0"/>
          <a:chOff x="0" y="0"/>
          <a:chExt cx="0" cy="0"/>
        </a:xfrm>
      </p:grpSpPr>
      <p:sp>
        <p:nvSpPr>
          <p:cNvPr id="7" name="Rectangle 6"/>
          <p:cNvSpPr/>
          <p:nvPr/>
        </p:nvSpPr>
        <p:spPr bwMode="gray">
          <a:xfrm>
            <a:off x="0" y="0"/>
            <a:ext cx="12192000" cy="114300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p:nvGrpSpPr>
        <p:grpSpPr bwMode="gray">
          <a:xfrm>
            <a:off x="584200" y="859536"/>
            <a:ext cx="734261" cy="610876"/>
            <a:chOff x="457200" y="859536"/>
            <a:chExt cx="550696" cy="610876"/>
          </a:xfrm>
        </p:grpSpPr>
        <p:grpSp>
          <p:nvGrpSpPr>
            <p:cNvPr id="9" name="Group 10"/>
            <p:cNvGrpSpPr/>
            <p:nvPr userDrawn="1"/>
          </p:nvGrpSpPr>
          <p:grpSpPr bwMode="gray">
            <a:xfrm>
              <a:off x="457200" y="859536"/>
              <a:ext cx="203224" cy="610876"/>
              <a:chOff x="438912" y="859536"/>
              <a:chExt cx="203224" cy="610876"/>
            </a:xfrm>
          </p:grpSpPr>
          <p:sp>
            <p:nvSpPr>
              <p:cNvPr id="14" name="Oval 1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ounded Rectangle 1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11"/>
            <p:cNvGrpSpPr/>
            <p:nvPr userDrawn="1"/>
          </p:nvGrpSpPr>
          <p:grpSpPr bwMode="gray">
            <a:xfrm>
              <a:off x="804672" y="859536"/>
              <a:ext cx="203224" cy="610876"/>
              <a:chOff x="438912" y="859536"/>
              <a:chExt cx="203224" cy="610876"/>
            </a:xfrm>
          </p:grpSpPr>
          <p:sp>
            <p:nvSpPr>
              <p:cNvPr id="11" name="Oval 1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ounded Rectangle 1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7" name="Group 16"/>
          <p:cNvGrpSpPr/>
          <p:nvPr/>
        </p:nvGrpSpPr>
        <p:grpSpPr bwMode="gray">
          <a:xfrm>
            <a:off x="10875264" y="859536"/>
            <a:ext cx="734261" cy="610876"/>
            <a:chOff x="457200" y="859536"/>
            <a:chExt cx="550696" cy="610876"/>
          </a:xfrm>
        </p:grpSpPr>
        <p:grpSp>
          <p:nvGrpSpPr>
            <p:cNvPr id="18" name="Group 17"/>
            <p:cNvGrpSpPr/>
            <p:nvPr userDrawn="1"/>
          </p:nvGrpSpPr>
          <p:grpSpPr bwMode="gray">
            <a:xfrm>
              <a:off x="457200" y="859536"/>
              <a:ext cx="203224" cy="610876"/>
              <a:chOff x="438912" y="859536"/>
              <a:chExt cx="203224" cy="610876"/>
            </a:xfrm>
          </p:grpSpPr>
          <p:sp>
            <p:nvSpPr>
              <p:cNvPr id="23" name="Oval 2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Oval 2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ounded Rectangle 2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 name="Group 18"/>
            <p:cNvGrpSpPr/>
            <p:nvPr userDrawn="1"/>
          </p:nvGrpSpPr>
          <p:grpSpPr bwMode="gray">
            <a:xfrm>
              <a:off x="804672" y="859536"/>
              <a:ext cx="203224" cy="610876"/>
              <a:chOff x="438912" y="859536"/>
              <a:chExt cx="203224" cy="610876"/>
            </a:xfrm>
          </p:grpSpPr>
          <p:sp>
            <p:nvSpPr>
              <p:cNvPr id="20" name="Oval 19"/>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Oval 20"/>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ounded Rectangle 21"/>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Placeholder 1"/>
          <p:cNvSpPr>
            <a:spLocks noGrp="1"/>
          </p:cNvSpPr>
          <p:nvPr>
            <p:ph type="title"/>
          </p:nvPr>
        </p:nvSpPr>
        <p:spPr bwMode="white">
          <a:xfrm>
            <a:off x="609600" y="0"/>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bwMode="white">
          <a:xfrm>
            <a:off x="8741664" y="6419088"/>
            <a:ext cx="2844800" cy="301752"/>
          </a:xfrm>
          <a:prstGeom prst="rect">
            <a:avLst/>
          </a:prstGeom>
        </p:spPr>
        <p:txBody>
          <a:bodyPr vert="horz" lIns="91440" tIns="45720" rIns="91440" bIns="45720" rtlCol="0" anchor="ctr"/>
          <a:lstStyle>
            <a:lvl1pPr algn="r">
              <a:defRPr sz="1200">
                <a:solidFill>
                  <a:schemeClr val="tx1">
                    <a:tint val="75000"/>
                  </a:schemeClr>
                </a:solidFill>
              </a:defRPr>
            </a:lvl1pPr>
          </a:lstStyle>
          <a:p>
            <a:fld id="{1F7FD52C-CC0C-4CF9-B30A-B202E26FCD06}" type="datetimeFigureOut">
              <a:rPr lang="ko-KR" altLang="en-US" smtClean="0"/>
              <a:t>2023-06-03</a:t>
            </a:fld>
            <a:endParaRPr lang="ko-KR" altLang="en-US"/>
          </a:p>
        </p:txBody>
      </p:sp>
      <p:sp>
        <p:nvSpPr>
          <p:cNvPr id="5" name="Footer Placeholder 4"/>
          <p:cNvSpPr>
            <a:spLocks noGrp="1"/>
          </p:cNvSpPr>
          <p:nvPr>
            <p:ph type="ftr" sz="quarter" idx="3"/>
          </p:nvPr>
        </p:nvSpPr>
        <p:spPr bwMode="white">
          <a:xfrm>
            <a:off x="609600" y="6419088"/>
            <a:ext cx="3860800" cy="30175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bwMode="white">
          <a:xfrm>
            <a:off x="4669536" y="6419088"/>
            <a:ext cx="2844800" cy="301752"/>
          </a:xfrm>
          <a:prstGeom prst="rect">
            <a:avLst/>
          </a:prstGeom>
        </p:spPr>
        <p:txBody>
          <a:bodyPr vert="horz" lIns="91440" tIns="45720" rIns="91440" bIns="45720" rtlCol="0" anchor="ctr"/>
          <a:lstStyle>
            <a:lvl1pPr algn="ctr">
              <a:defRPr sz="1200">
                <a:solidFill>
                  <a:schemeClr val="tx1">
                    <a:tint val="75000"/>
                  </a:schemeClr>
                </a:solidFill>
              </a:defRPr>
            </a:lvl1pPr>
          </a:lstStyle>
          <a:p>
            <a:fld id="{CE450A27-8D9E-479C-BA47-8BE5A39149B9}" type="slidenum">
              <a:rPr lang="ko-KR" altLang="en-US" smtClean="0"/>
              <a:t>‹#›</a:t>
            </a:fld>
            <a:endParaRPr lang="ko-KR" altLang="en-US"/>
          </a:p>
        </p:txBody>
      </p:sp>
    </p:spTree>
    <p:extLst>
      <p:ext uri="{BB962C8B-B14F-4D97-AF65-F5344CB8AC3E}">
        <p14:creationId xmlns:p14="http://schemas.microsoft.com/office/powerpoint/2010/main" val="7224366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1" hangingPunct="1">
        <a:spcBef>
          <a:spcPct val="0"/>
        </a:spcBef>
        <a:buNone/>
        <a:defRPr sz="40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1"/>
        </a:buClr>
        <a:buSzPct val="80000"/>
        <a:buFont typeface="Wingdings" pitchFamily="2"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75000"/>
        <a:buFont typeface="Wingdings" pitchFamily="2"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3"/>
        </a:buClr>
        <a:buSzPct val="70000"/>
        <a:buFont typeface="Wingdings" pitchFamily="2"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4"/>
        </a:buClr>
        <a:buSzPct val="65000"/>
        <a:buFont typeface="Wingdings" pitchFamily="2"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5"/>
        </a:buClr>
        <a:buSzPct val="60000"/>
        <a:buFont typeface="Wingdings" pitchFamily="2"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B9C400-E566-377D-FDBD-5102E2EEED19}"/>
              </a:ext>
            </a:extLst>
          </p:cNvPr>
          <p:cNvSpPr>
            <a:spLocks noGrp="1"/>
          </p:cNvSpPr>
          <p:nvPr>
            <p:ph type="ctrTitle"/>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3" name="부제목 2">
            <a:extLst>
              <a:ext uri="{FF2B5EF4-FFF2-40B4-BE49-F238E27FC236}">
                <a16:creationId xmlns:a16="http://schemas.microsoft.com/office/drawing/2014/main" id="{B968CB65-92D4-6465-E4D2-C052205B5702}"/>
              </a:ext>
            </a:extLst>
          </p:cNvPr>
          <p:cNvSpPr>
            <a:spLocks noGrp="1"/>
          </p:cNvSpPr>
          <p:nvPr>
            <p:ph type="subTitle" idx="1"/>
          </p:nvPr>
        </p:nvSpPr>
        <p:spPr/>
        <p:txBody>
          <a:bodyPr/>
          <a:lstStyle/>
          <a:p>
            <a:r>
              <a:rPr lang="en-US" altLang="ko-KR">
                <a:latin typeface="Arial" panose="020B0604020202020204" pitchFamily="34" charset="0"/>
              </a:rPr>
              <a:t>username</a:t>
            </a:r>
            <a:endParaRPr lang="ko-KR" altLang="en-US">
              <a:latin typeface="Arial" panose="020B0604020202020204" pitchFamily="34" charset="0"/>
            </a:endParaRPr>
          </a:p>
        </p:txBody>
      </p:sp>
    </p:spTree>
    <p:extLst>
      <p:ext uri="{BB962C8B-B14F-4D97-AF65-F5344CB8AC3E}">
        <p14:creationId xmlns:p14="http://schemas.microsoft.com/office/powerpoint/2010/main" val="303148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BB1F78-4016-E28E-F829-1B6EF6D28B7F}"/>
              </a:ext>
            </a:extLst>
          </p:cNvPr>
          <p:cNvSpPr>
            <a:spLocks noGrp="1"/>
          </p:cNvSpPr>
          <p:nvPr>
            <p:ph type="title"/>
          </p:nvPr>
        </p:nvSpPr>
        <p:spPr/>
        <p:txBody>
          <a:bodyPr/>
          <a:lstStyle/>
          <a:p>
            <a:r>
              <a:rPr lang="en-US" altLang="ko-KR">
                <a:latin typeface="Arial" panose="020B0604020202020204" pitchFamily="34" charset="0"/>
              </a:rPr>
              <a:t>1 Introduction.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0038F31-D831-F127-5E9A-2B8F6EE0087C}"/>
              </a:ext>
            </a:extLst>
          </p:cNvPr>
          <p:cNvSpPr>
            <a:spLocks noGrp="1"/>
          </p:cNvSpPr>
          <p:nvPr>
            <p:ph idx="1"/>
          </p:nvPr>
        </p:nvSpPr>
        <p:spPr/>
        <p:txBody>
          <a:bodyPr/>
          <a:lstStyle/>
          <a:p>
            <a:pPr>
              <a:lnSpc>
                <a:spcPts val="3500"/>
              </a:lnSpc>
            </a:pPr>
            <a:r>
              <a:rPr lang="en-US" altLang="ko-KR">
                <a:latin typeface="Arial" panose="020B0604020202020204" pitchFamily="34" charset="0"/>
              </a:rPr>
              <a:t>Operating system kernel schedulers is responsible for maintaining high utilization of hardware resources  while providing faster response time to latency-sensitive applications.
Our goal is not to declare an overall winner.
In fact, we find that for some workloads ULE is better and for others CFS is better.</a:t>
            </a:r>
            <a:endParaRPr lang="ko-KR" altLang="en-US">
              <a:latin typeface="Arial" panose="020B0604020202020204" pitchFamily="34" charset="0"/>
            </a:endParaRPr>
          </a:p>
        </p:txBody>
      </p:sp>
    </p:spTree>
    <p:extLst>
      <p:ext uri="{BB962C8B-B14F-4D97-AF65-F5344CB8AC3E}">
        <p14:creationId xmlns:p14="http://schemas.microsoft.com/office/powerpoint/2010/main" val="380101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C783BB-9604-C6F3-334C-FC2826E90A9B}"/>
              </a:ext>
            </a:extLst>
          </p:cNvPr>
          <p:cNvSpPr>
            <a:spLocks noGrp="1"/>
          </p:cNvSpPr>
          <p:nvPr>
            <p:ph type="title"/>
          </p:nvPr>
        </p:nvSpPr>
        <p:spPr/>
        <p:txBody>
          <a:bodyPr/>
          <a:lstStyle/>
          <a:p>
            <a:r>
              <a:rPr lang="en-US" altLang="ko-KR">
                <a:latin typeface="Arial" panose="020B0604020202020204" pitchFamily="34" charset="0"/>
              </a:rPr>
              <a:t>1 Introduction.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6D6FBF78-651D-DB22-C74E-954511498A8E}"/>
              </a:ext>
            </a:extLst>
          </p:cNvPr>
          <p:cNvSpPr>
            <a:spLocks noGrp="1"/>
          </p:cNvSpPr>
          <p:nvPr>
            <p:ph idx="1"/>
          </p:nvPr>
        </p:nvSpPr>
        <p:spPr/>
        <p:txBody>
          <a:bodyPr/>
          <a:lstStyle/>
          <a:p>
            <a:pPr>
              <a:lnSpc>
                <a:spcPts val="3500"/>
              </a:lnSpc>
            </a:pPr>
            <a:r>
              <a:rPr lang="en-US" altLang="ko-KR">
                <a:latin typeface="Arial" panose="020B0604020202020204" pitchFamily="34" charset="0"/>
              </a:rPr>
              <a:t>We first examine the impact of the per-core scheduling decisions made by ULE and CFS, by running applications and combinations of applications on a single core, We then run the applications on all cores on the machine, and study the impact of the load balancer.
The outline of the rest of this paper is as follows.
Section 3 describes our port of ULE to Linux and the main differences between the native ULE implementation and our port.</a:t>
            </a:r>
            <a:endParaRPr lang="ko-KR" altLang="en-US">
              <a:latin typeface="Arial" panose="020B0604020202020204" pitchFamily="34" charset="0"/>
            </a:endParaRPr>
          </a:p>
        </p:txBody>
      </p:sp>
    </p:spTree>
    <p:extLst>
      <p:ext uri="{BB962C8B-B14F-4D97-AF65-F5344CB8AC3E}">
        <p14:creationId xmlns:p14="http://schemas.microsoft.com/office/powerpoint/2010/main" val="52845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760A7FF-C89C-B6B0-F340-71F8D7DFA970}"/>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11FFFC4C-3CB4-FAE7-B2D6-A4E15EBA118B}"/>
              </a:ext>
            </a:extLst>
          </p:cNvPr>
          <p:cNvSpPr>
            <a:spLocks noGrp="1"/>
          </p:cNvSpPr>
          <p:nvPr>
            <p:ph type="title"/>
          </p:nvPr>
        </p:nvSpPr>
        <p:spPr/>
        <p:txBody>
          <a:bodyPr/>
          <a:lstStyle/>
          <a:p>
            <a:r>
              <a:rPr lang="en-US" altLang="ko-KR">
                <a:latin typeface="Arial" panose="020B0604020202020204" pitchFamily="34" charset="0"/>
              </a:rPr>
              <a:t>2. 1 Linux CFS.</a:t>
            </a:r>
            <a:endParaRPr lang="ko-KR" altLang="en-US">
              <a:latin typeface="Arial" panose="020B0604020202020204" pitchFamily="34" charset="0"/>
            </a:endParaRPr>
          </a:p>
        </p:txBody>
      </p:sp>
    </p:spTree>
    <p:extLst>
      <p:ext uri="{BB962C8B-B14F-4D97-AF65-F5344CB8AC3E}">
        <p14:creationId xmlns:p14="http://schemas.microsoft.com/office/powerpoint/2010/main" val="167962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E66373-20A4-53AD-4210-E50D6993BC5B}"/>
              </a:ext>
            </a:extLst>
          </p:cNvPr>
          <p:cNvSpPr>
            <a:spLocks noGrp="1"/>
          </p:cNvSpPr>
          <p:nvPr>
            <p:ph type="title"/>
          </p:nvPr>
        </p:nvSpPr>
        <p:spPr/>
        <p:txBody>
          <a:bodyPr/>
          <a:lstStyle/>
          <a:p>
            <a:r>
              <a:rPr lang="en-US" altLang="ko-KR">
                <a:latin typeface="Arial" panose="020B0604020202020204" pitchFamily="34" charset="0"/>
              </a:rPr>
              <a:t>2. 1 Linux CFS.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4CC9C221-BE94-E381-BF85-E286A9811C96}"/>
              </a:ext>
            </a:extLst>
          </p:cNvPr>
          <p:cNvSpPr>
            <a:spLocks noGrp="1"/>
          </p:cNvSpPr>
          <p:nvPr>
            <p:ph idx="1"/>
          </p:nvPr>
        </p:nvSpPr>
        <p:spPr/>
        <p:txBody>
          <a:bodyPr/>
          <a:lstStyle/>
          <a:p>
            <a:pPr>
              <a:lnSpc>
                <a:spcPts val="3500"/>
              </a:lnSpc>
            </a:pPr>
            <a:r>
              <a:rPr lang="en-US" altLang="ko-KR">
                <a:latin typeface="Arial" panose="020B0604020202020204" pitchFamily="34" charset="0"/>
              </a:rPr>
              <a:t>Per-core scheduling: Linux's CFS implements a weighted fair queueing algorithm: it evenly divides CPU cycles between threads weighted by their priority  [18].
Since CFS schedules the thread with the lowest vruntime, CFS needs to prevent a thread from having a brainstorm much lower than the vruntimes of the other threads waiting to be scheduled.</a:t>
            </a:r>
            <a:endParaRPr lang="ko-KR" altLang="en-US">
              <a:latin typeface="Arial" panose="020B0604020202020204" pitchFamily="34" charset="0"/>
            </a:endParaRPr>
          </a:p>
        </p:txBody>
      </p:sp>
    </p:spTree>
    <p:extLst>
      <p:ext uri="{BB962C8B-B14F-4D97-AF65-F5344CB8AC3E}">
        <p14:creationId xmlns:p14="http://schemas.microsoft.com/office/powerpoint/2010/main" val="215688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89910A-7107-3DB2-A509-4D7BF18E780C}"/>
              </a:ext>
            </a:extLst>
          </p:cNvPr>
          <p:cNvSpPr>
            <a:spLocks noGrp="1"/>
          </p:cNvSpPr>
          <p:nvPr>
            <p:ph type="title"/>
          </p:nvPr>
        </p:nvSpPr>
        <p:spPr/>
        <p:txBody>
          <a:bodyPr/>
          <a:lstStyle/>
          <a:p>
            <a:r>
              <a:rPr lang="en-US" altLang="ko-KR">
                <a:latin typeface="Arial" panose="020B0604020202020204" pitchFamily="34" charset="0"/>
              </a:rPr>
              <a:t>2. 1 Linux CFS.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D2054CE-15DB-A94F-DDC7-5AA38B63A9E0}"/>
              </a:ext>
            </a:extLst>
          </p:cNvPr>
          <p:cNvSpPr>
            <a:spLocks noGrp="1"/>
          </p:cNvSpPr>
          <p:nvPr>
            <p:ph idx="1"/>
          </p:nvPr>
        </p:nvSpPr>
        <p:spPr/>
        <p:txBody>
          <a:bodyPr/>
          <a:lstStyle/>
          <a:p>
            <a:pPr>
              <a:lnSpc>
                <a:spcPts val="3500"/>
              </a:lnSpc>
            </a:pPr>
            <a:r>
              <a:rPr lang="en-US" altLang="ko-KR">
                <a:latin typeface="Arial" panose="020B0604020202020204" pitchFamily="34" charset="0"/>
              </a:rPr>
              <a:t>Using the minimum vruntime also ensures that threads that sleep a lot are scheduled first, a desirable strategy on desktop systems, because it minimizes the latency of interactive applications.
Load balancing also happens periodically.</a:t>
            </a:r>
            <a:endParaRPr lang="ko-KR" altLang="en-US">
              <a:latin typeface="Arial" panose="020B0604020202020204" pitchFamily="34" charset="0"/>
            </a:endParaRPr>
          </a:p>
        </p:txBody>
      </p:sp>
    </p:spTree>
    <p:extLst>
      <p:ext uri="{BB962C8B-B14F-4D97-AF65-F5344CB8AC3E}">
        <p14:creationId xmlns:p14="http://schemas.microsoft.com/office/powerpoint/2010/main" val="303889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32CD97D3-DF33-26F3-35F7-724DA447D450}"/>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0C7A7360-EF49-F2A2-5BDD-7BF9F6785784}"/>
              </a:ext>
            </a:extLst>
          </p:cNvPr>
          <p:cNvSpPr>
            <a:spLocks noGrp="1"/>
          </p:cNvSpPr>
          <p:nvPr>
            <p:ph type="title"/>
          </p:nvPr>
        </p:nvSpPr>
        <p:spPr/>
        <p:txBody>
          <a:bodyPr/>
          <a:lstStyle/>
          <a:p>
            <a:r>
              <a:rPr lang="en-US" altLang="ko-KR">
                <a:latin typeface="Arial" panose="020B0604020202020204" pitchFamily="34" charset="0"/>
              </a:rPr>
              <a:t>2. 2 FreeBSD ULE.</a:t>
            </a:r>
            <a:endParaRPr lang="ko-KR" altLang="en-US">
              <a:latin typeface="Arial" panose="020B0604020202020204" pitchFamily="34" charset="0"/>
            </a:endParaRPr>
          </a:p>
        </p:txBody>
      </p:sp>
    </p:spTree>
    <p:extLst>
      <p:ext uri="{BB962C8B-B14F-4D97-AF65-F5344CB8AC3E}">
        <p14:creationId xmlns:p14="http://schemas.microsoft.com/office/powerpoint/2010/main" val="2460853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5EE551-58A5-75B3-81D1-3B08C6928ADE}"/>
              </a:ext>
            </a:extLst>
          </p:cNvPr>
          <p:cNvSpPr>
            <a:spLocks noGrp="1"/>
          </p:cNvSpPr>
          <p:nvPr>
            <p:ph type="title"/>
          </p:nvPr>
        </p:nvSpPr>
        <p:spPr/>
        <p:txBody>
          <a:bodyPr/>
          <a:lstStyle/>
          <a:p>
            <a:r>
              <a:rPr lang="en-US" altLang="ko-KR">
                <a:latin typeface="Arial" panose="020B0604020202020204" pitchFamily="34" charset="0"/>
              </a:rPr>
              <a:t>2. 2 FreeBSD ULE.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1B7229B2-F1E0-3D95-652B-B5F1669044A6}"/>
              </a:ext>
            </a:extLst>
          </p:cNvPr>
          <p:cNvSpPr>
            <a:spLocks noGrp="1"/>
          </p:cNvSpPr>
          <p:nvPr>
            <p:ph idx="1"/>
          </p:nvPr>
        </p:nvSpPr>
        <p:spPr/>
        <p:txBody>
          <a:bodyPr/>
          <a:lstStyle/>
          <a:p>
            <a:pPr>
              <a:lnSpc>
                <a:spcPts val="3500"/>
              </a:lnSpc>
            </a:pPr>
            <a:r>
              <a:rPr lang="en-US" altLang="ko-KR">
                <a:latin typeface="Arial" panose="020B0604020202020204" pitchFamily="34" charset="0"/>
              </a:rPr>
              <a:t>Per-core scheduling: ULE uses two runqueues to schedule threads: one run queue contains interactive threads, and the other contains batch threads.
To classify threads, ULE first computes a score defined as interactivity penalty + niceness.</a:t>
            </a:r>
            <a:endParaRPr lang="ko-KR" altLang="en-US">
              <a:latin typeface="Arial" panose="020B0604020202020204" pitchFamily="34" charset="0"/>
            </a:endParaRPr>
          </a:p>
        </p:txBody>
      </p:sp>
    </p:spTree>
    <p:extLst>
      <p:ext uri="{BB962C8B-B14F-4D97-AF65-F5344CB8AC3E}">
        <p14:creationId xmlns:p14="http://schemas.microsoft.com/office/powerpoint/2010/main" val="128846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B2905D-8101-B0B3-99A2-02E8096206AA}"/>
              </a:ext>
            </a:extLst>
          </p:cNvPr>
          <p:cNvSpPr>
            <a:spLocks noGrp="1"/>
          </p:cNvSpPr>
          <p:nvPr>
            <p:ph type="title"/>
          </p:nvPr>
        </p:nvSpPr>
        <p:spPr/>
        <p:txBody>
          <a:bodyPr/>
          <a:lstStyle/>
          <a:p>
            <a:r>
              <a:rPr lang="en-US" altLang="ko-KR">
                <a:latin typeface="Arial" panose="020B0604020202020204" pitchFamily="34" charset="0"/>
              </a:rPr>
              <a:t>2. 2 FreeBSD ULE.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C9A06E38-1FC0-F975-CF97-021D7CA1026D}"/>
              </a:ext>
            </a:extLst>
          </p:cNvPr>
          <p:cNvSpPr>
            <a:spLocks noGrp="1"/>
          </p:cNvSpPr>
          <p:nvPr>
            <p:ph idx="1"/>
          </p:nvPr>
        </p:nvSpPr>
        <p:spPr/>
        <p:txBody>
          <a:bodyPr/>
          <a:lstStyle/>
          <a:p>
            <a:pPr>
              <a:lnSpc>
                <a:spcPts val="3500"/>
              </a:lnSpc>
            </a:pPr>
            <a:r>
              <a:rPr lang="en-US" altLang="ko-KR">
                <a:latin typeface="Arial" panose="020B0604020202020204" pitchFamily="34" charset="0"/>
              </a:rPr>
              <a:t>If this also fails, ULE simply picks the car with the lowest number of running threads on the machine.
ULE also balances threads when the interactive and batch runqueues of a core are empty.</a:t>
            </a:r>
            <a:endParaRPr lang="ko-KR" altLang="en-US">
              <a:latin typeface="Arial" panose="020B0604020202020204" pitchFamily="34" charset="0"/>
            </a:endParaRPr>
          </a:p>
        </p:txBody>
      </p:sp>
    </p:spTree>
    <p:extLst>
      <p:ext uri="{BB962C8B-B14F-4D97-AF65-F5344CB8AC3E}">
        <p14:creationId xmlns:p14="http://schemas.microsoft.com/office/powerpoint/2010/main" val="4111318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7806F943-8C0F-E7F3-FDA6-E7EFCA75F2BC}"/>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6AF4B0C7-1F6D-5DB2-F9A3-73A38DFECCB6}"/>
              </a:ext>
            </a:extLst>
          </p:cNvPr>
          <p:cNvSpPr>
            <a:spLocks noGrp="1"/>
          </p:cNvSpPr>
          <p:nvPr>
            <p:ph type="title"/>
          </p:nvPr>
        </p:nvSpPr>
        <p:spPr/>
        <p:txBody>
          <a:bodyPr/>
          <a:lstStyle/>
          <a:p>
            <a:r>
              <a:rPr lang="en-US" altLang="ko-KR">
                <a:latin typeface="Arial" panose="020B0604020202020204" pitchFamily="34" charset="0"/>
              </a:rPr>
              <a:t>3 Porting ULE to the Linux kernel.</a:t>
            </a:r>
            <a:endParaRPr lang="ko-KR" altLang="en-US">
              <a:latin typeface="Arial" panose="020B0604020202020204" pitchFamily="34" charset="0"/>
            </a:endParaRPr>
          </a:p>
        </p:txBody>
      </p:sp>
    </p:spTree>
    <p:extLst>
      <p:ext uri="{BB962C8B-B14F-4D97-AF65-F5344CB8AC3E}">
        <p14:creationId xmlns:p14="http://schemas.microsoft.com/office/powerpoint/2010/main" val="401609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67F72B-7B8E-560E-C75D-54AF7EBFD8CC}"/>
              </a:ext>
            </a:extLst>
          </p:cNvPr>
          <p:cNvSpPr>
            <a:spLocks noGrp="1"/>
          </p:cNvSpPr>
          <p:nvPr>
            <p:ph type="title"/>
          </p:nvPr>
        </p:nvSpPr>
        <p:spPr/>
        <p:txBody>
          <a:bodyPr/>
          <a:lstStyle/>
          <a:p>
            <a:r>
              <a:rPr lang="en-US" altLang="ko-KR">
                <a:latin typeface="Arial" panose="020B0604020202020204" pitchFamily="34" charset="0"/>
              </a:rPr>
              <a:t>3 Porting ULE to the Linux kernel.</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56FDA58-D32A-D642-1B0C-B99627618373}"/>
              </a:ext>
            </a:extLst>
          </p:cNvPr>
          <p:cNvSpPr>
            <a:spLocks noGrp="1"/>
          </p:cNvSpPr>
          <p:nvPr>
            <p:ph idx="1"/>
          </p:nvPr>
        </p:nvSpPr>
        <p:spPr/>
        <p:txBody>
          <a:bodyPr/>
          <a:lstStyle/>
          <a:p>
            <a:pPr>
              <a:lnSpc>
                <a:spcPts val="3500"/>
              </a:lnSpc>
            </a:pPr>
            <a:r>
              <a:rPr lang="en-US" altLang="ko-KR">
                <a:latin typeface="Arial" panose="020B0604020202020204" pitchFamily="34" charset="0"/>
              </a:rPr>
              <a:t>In this section we describe the problems encountered when porting ULE to Linux, and the main differences between our port and the original FreeBSD code.The Linux kernel offers an API to add new schedulers to the kernel.
</a:t>
            </a:r>
            <a:endParaRPr lang="ko-KR" altLang="en-US">
              <a:latin typeface="Arial" panose="020B0604020202020204" pitchFamily="34" charset="0"/>
            </a:endParaRPr>
          </a:p>
        </p:txBody>
      </p:sp>
    </p:spTree>
    <p:extLst>
      <p:ext uri="{BB962C8B-B14F-4D97-AF65-F5344CB8AC3E}">
        <p14:creationId xmlns:p14="http://schemas.microsoft.com/office/powerpoint/2010/main" val="310666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504DC2-2169-2EB0-8B1C-6E2FC3706D3E}"/>
              </a:ext>
            </a:extLst>
          </p:cNvPr>
          <p:cNvSpPr>
            <a:spLocks noGrp="1"/>
          </p:cNvSpPr>
          <p:nvPr>
            <p:ph type="title"/>
          </p:nvPr>
        </p:nvSpPr>
        <p:spPr/>
        <p:txBody>
          <a:bodyPr/>
          <a:lstStyle/>
          <a:p>
            <a:r>
              <a:rPr lang="en-US" altLang="ko-KR">
                <a:latin typeface="Arial" panose="020B0604020202020204" pitchFamily="34" charset="0"/>
              </a:rPr>
              <a:t>Contents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0E3ED03-1996-C071-E9DC-B9C15428389B}"/>
              </a:ext>
            </a:extLst>
          </p:cNvPr>
          <p:cNvSpPr>
            <a:spLocks noGrp="1"/>
          </p:cNvSpPr>
          <p:nvPr>
            <p:ph idx="1"/>
          </p:nvPr>
        </p:nvSpPr>
        <p:spPr/>
        <p:txBody>
          <a:bodyPr/>
          <a:lstStyle/>
          <a:p>
            <a:pPr>
              <a:lnSpc>
                <a:spcPts val="3500"/>
              </a:lnSpc>
            </a:pPr>
            <a:r>
              <a:rPr lang="en-US" altLang="ko-KR">
                <a:latin typeface="Arial" panose="020B0604020202020204" pitchFamily="34" charset="0"/>
              </a:rPr>
              <a:t>ABSTRACT.
1 Introduction.
2 Overview of CFS and ULE.
2. 1 Linux CFS.</a:t>
            </a:r>
            <a:endParaRPr lang="ko-KR" altLang="en-US">
              <a:latin typeface="Arial" panose="020B0604020202020204" pitchFamily="34" charset="0"/>
            </a:endParaRPr>
          </a:p>
        </p:txBody>
      </p:sp>
    </p:spTree>
    <p:extLst>
      <p:ext uri="{BB962C8B-B14F-4D97-AF65-F5344CB8AC3E}">
        <p14:creationId xmlns:p14="http://schemas.microsoft.com/office/powerpoint/2010/main" val="214332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C73464-B465-7C45-DF49-3BF85EBFAFCE}"/>
              </a:ext>
            </a:extLst>
          </p:cNvPr>
          <p:cNvSpPr>
            <a:spLocks noGrp="1"/>
          </p:cNvSpPr>
          <p:nvPr>
            <p:ph type="title"/>
          </p:nvPr>
        </p:nvSpPr>
        <p:spPr/>
        <p:txBody>
          <a:bodyPr/>
          <a:lstStyle/>
          <a:p>
            <a:r>
              <a:rPr lang="en-US" altLang="ko-KR">
                <a:latin typeface="Arial" panose="020B0604020202020204" pitchFamily="34" charset="0"/>
              </a:rPr>
              <a:t>3 Porting ULE to the Linux kernel.</a:t>
            </a:r>
            <a:endParaRPr lang="ko-KR" altLang="en-US">
              <a:latin typeface="Arial" panose="020B0604020202020204" pitchFamily="34" charset="0"/>
            </a:endParaRPr>
          </a:p>
        </p:txBody>
      </p:sp>
      <p:graphicFrame>
        <p:nvGraphicFramePr>
          <p:cNvPr id="4" name="내용 개체 틀 3">
            <a:extLst>
              <a:ext uri="{FF2B5EF4-FFF2-40B4-BE49-F238E27FC236}">
                <a16:creationId xmlns:a16="http://schemas.microsoft.com/office/drawing/2014/main" id="{32F783A1-C3D4-1783-906C-DAEE30574760}"/>
              </a:ext>
            </a:extLst>
          </p:cNvPr>
          <p:cNvGraphicFramePr>
            <a:graphicFrameLocks noGrp="1"/>
          </p:cNvGraphicFramePr>
          <p:nvPr>
            <p:ph idx="1"/>
            <p:extLst>
              <p:ext uri="{D42A27DB-BD31-4B8C-83A1-F6EECF244321}">
                <p14:modId xmlns:p14="http://schemas.microsoft.com/office/powerpoint/2010/main" val="1747459312"/>
              </p:ext>
            </p:extLst>
          </p:nvPr>
        </p:nvGraphicFramePr>
        <p:xfrm>
          <a:off x="609600" y="1600200"/>
          <a:ext cx="10972800" cy="4525963"/>
        </p:xfrm>
        <a:graphic>
          <a:graphicData uri="http://schemas.openxmlformats.org/drawingml/2006/table">
            <a:tbl>
              <a:tblPr>
                <a:tableStyleId>{5C22544A-7EE6-4342-B048-85BDC9FD1C3A}</a:tableStyleId>
              </a:tblPr>
              <a:tblGrid>
                <a:gridCol w="3445565">
                  <a:extLst>
                    <a:ext uri="{9D8B030D-6E8A-4147-A177-3AD203B41FA5}">
                      <a16:colId xmlns:a16="http://schemas.microsoft.com/office/drawing/2014/main" val="1012436007"/>
                    </a:ext>
                  </a:extLst>
                </a:gridCol>
                <a:gridCol w="3445565">
                  <a:extLst>
                    <a:ext uri="{9D8B030D-6E8A-4147-A177-3AD203B41FA5}">
                      <a16:colId xmlns:a16="http://schemas.microsoft.com/office/drawing/2014/main" val="66108330"/>
                    </a:ext>
                  </a:extLst>
                </a:gridCol>
                <a:gridCol w="3445565">
                  <a:extLst>
                    <a:ext uri="{9D8B030D-6E8A-4147-A177-3AD203B41FA5}">
                      <a16:colId xmlns:a16="http://schemas.microsoft.com/office/drawing/2014/main" val="2893826764"/>
                    </a:ext>
                  </a:extLst>
                </a:gridCol>
              </a:tblGrid>
              <a:tr h="1079500">
                <a:tc>
                  <a:txBody>
                    <a:bodyPr/>
                    <a:lstStyle/>
                    <a:p>
                      <a:pPr algn="l" fontAlgn="b"/>
                      <a:endParaRPr lang="ko-KR" alt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CFS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ULE</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extLst>
                  <a:ext uri="{0D108BD9-81ED-4DB2-BD59-A6C34878D82A}">
                    <a16:rowId xmlns:a16="http://schemas.microsoft.com/office/drawing/2014/main" val="609199336"/>
                  </a:ext>
                </a:extLst>
              </a:tr>
              <a:tr h="1079500">
                <a:tc>
                  <a:txBody>
                    <a:bodyPr/>
                    <a:lstStyle/>
                    <a:p>
                      <a:pPr algn="l" fontAlgn="b"/>
                      <a:r>
                        <a:rPr lang="en-US" sz="5500" u="none" strike="noStrike">
                          <a:effectLst/>
                        </a:rPr>
                        <a:t>Fibo - Runtime</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160s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158s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extLst>
                  <a:ext uri="{0D108BD9-81ED-4DB2-BD59-A6C34878D82A}">
                    <a16:rowId xmlns:a16="http://schemas.microsoft.com/office/drawing/2014/main" val="835708307"/>
                  </a:ext>
                </a:extLst>
              </a:tr>
              <a:tr h="1079500">
                <a:tc>
                  <a:txBody>
                    <a:bodyPr/>
                    <a:lstStyle/>
                    <a:p>
                      <a:pPr algn="l" fontAlgn="b"/>
                      <a:r>
                        <a:rPr lang="en-US" sz="5500" u="none" strike="noStrike">
                          <a:effectLst/>
                        </a:rPr>
                        <a:t>Sysbench - Transactions/s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altLang="ko-KR" sz="5500" u="none" strike="noStrike">
                          <a:effectLst/>
                        </a:rPr>
                        <a:t>290</a:t>
                      </a:r>
                      <a:endParaRPr lang="en-US" altLang="ko-KR"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altLang="ko-KR" sz="5500" u="none" strike="noStrike">
                          <a:effectLst/>
                        </a:rPr>
                        <a:t>532</a:t>
                      </a:r>
                      <a:endParaRPr lang="en-US" altLang="ko-KR"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extLst>
                  <a:ext uri="{0D108BD9-81ED-4DB2-BD59-A6C34878D82A}">
                    <a16:rowId xmlns:a16="http://schemas.microsoft.com/office/drawing/2014/main" val="637452614"/>
                  </a:ext>
                </a:extLst>
              </a:tr>
              <a:tr h="1079500">
                <a:tc>
                  <a:txBody>
                    <a:bodyPr/>
                    <a:lstStyle/>
                    <a:p>
                      <a:pPr algn="l" fontAlgn="b"/>
                      <a:r>
                        <a:rPr lang="en-US" sz="5500" u="none" strike="noStrike">
                          <a:effectLst/>
                        </a:rPr>
                        <a:t>Sysbench - Avg. latency</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441ms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dirty="0">
                          <a:effectLst/>
                        </a:rPr>
                        <a:t>125ms</a:t>
                      </a:r>
                      <a:endParaRPr lang="en-US" sz="55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extLst>
                  <a:ext uri="{0D108BD9-81ED-4DB2-BD59-A6C34878D82A}">
                    <a16:rowId xmlns:a16="http://schemas.microsoft.com/office/drawing/2014/main" val="3615241928"/>
                  </a:ext>
                </a:extLst>
              </a:tr>
            </a:tbl>
          </a:graphicData>
        </a:graphic>
      </p:graphicFrame>
      <p:sp>
        <p:nvSpPr>
          <p:cNvPr id="5" name="b">
            <a:extLst>
              <a:ext uri="{FF2B5EF4-FFF2-40B4-BE49-F238E27FC236}">
                <a16:creationId xmlns:a16="http://schemas.microsoft.com/office/drawing/2014/main" id="{E86CBDA6-8136-E859-D472-251928B55A2B}"/>
              </a:ext>
            </a:extLst>
          </p:cNvPr>
          <p:cNvSpPr txBox="1"/>
          <p:nvPr/>
        </p:nvSpPr>
        <p:spPr>
          <a:xfrm>
            <a:off x="838200" y="10187517"/>
            <a:ext cx="16740480" cy="481542"/>
          </a:xfrm>
          <a:prstGeom prst="rect">
            <a:avLst/>
          </a:prstGeom>
          <a:noFill/>
        </p:spPr>
        <p:txBody>
          <a:bodyPr vert="horz" wrap="none" rtlCol="0">
            <a:spAutoFit/>
          </a:bodyPr>
          <a:lstStyle/>
          <a:p>
            <a:pPr>
              <a:lnSpc>
                <a:spcPts val="3500"/>
              </a:lnSpc>
            </a:pPr>
            <a:r>
              <a:rPr lang="en-US" altLang="ko-KR">
                <a:latin typeface="Arial" panose="020B0604020202020204" pitchFamily="34" charset="0"/>
              </a:rPr>
              <a:t>In ULE, a thread that runs on a core is removed from the runqueue data structure, and added back when its time slice is depleted, so that the FIFO property holds.</a:t>
            </a:r>
            <a:endParaRPr lang="ko-KR" altLang="en-US">
              <a:latin typeface="Arial" panose="020B0604020202020204" pitchFamily="34" charset="0"/>
            </a:endParaRPr>
          </a:p>
        </p:txBody>
      </p:sp>
    </p:spTree>
    <p:extLst>
      <p:ext uri="{BB962C8B-B14F-4D97-AF65-F5344CB8AC3E}">
        <p14:creationId xmlns:p14="http://schemas.microsoft.com/office/powerpoint/2010/main" val="47759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E5D351-115A-5BDF-3CF6-E1D39EFADF26}"/>
              </a:ext>
            </a:extLst>
          </p:cNvPr>
          <p:cNvSpPr>
            <a:spLocks noGrp="1"/>
          </p:cNvSpPr>
          <p:nvPr>
            <p:ph type="title"/>
          </p:nvPr>
        </p:nvSpPr>
        <p:spPr/>
        <p:txBody>
          <a:bodyPr/>
          <a:lstStyle/>
          <a:p>
            <a:r>
              <a:rPr lang="en-US" altLang="ko-KR">
                <a:latin typeface="Arial" panose="020B0604020202020204" pitchFamily="34" charset="0"/>
              </a:rPr>
              <a:t>3 Porting ULE to the Linux kernel.</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D6DB3CF-AF3A-A9BB-A44E-376917FDB96B}"/>
              </a:ext>
            </a:extLst>
          </p:cNvPr>
          <p:cNvSpPr>
            <a:spLocks noGrp="1"/>
          </p:cNvSpPr>
          <p:nvPr>
            <p:ph idx="1"/>
          </p:nvPr>
        </p:nvSpPr>
        <p:spPr/>
        <p:txBody>
          <a:bodyPr/>
          <a:lstStyle/>
          <a:p>
            <a:pPr>
              <a:lnSpc>
                <a:spcPts val="3500"/>
              </a:lnSpc>
            </a:pPr>
            <a:r>
              <a:rPr lang="en-US" altLang="ko-KR">
                <a:latin typeface="Arial" panose="020B0604020202020204" pitchFamily="34" charset="0"/>
              </a:rPr>
              <a:t>Because of that, we had to slightly change the ULE load balancing to avoid migrating a currently running thread.</a:t>
            </a:r>
            <a:endParaRPr lang="ko-KR" altLang="en-US">
              <a:latin typeface="Arial" panose="020B0604020202020204" pitchFamily="34" charset="0"/>
            </a:endParaRPr>
          </a:p>
        </p:txBody>
      </p:sp>
    </p:spTree>
    <p:extLst>
      <p:ext uri="{BB962C8B-B14F-4D97-AF65-F5344CB8AC3E}">
        <p14:creationId xmlns:p14="http://schemas.microsoft.com/office/powerpoint/2010/main" val="169618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6636B51-1685-A0C5-4E5C-E9F6900F9086}"/>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6CE241B6-E9C7-9550-1894-FE867E6F5F97}"/>
              </a:ext>
            </a:extLst>
          </p:cNvPr>
          <p:cNvSpPr>
            <a:spLocks noGrp="1"/>
          </p:cNvSpPr>
          <p:nvPr>
            <p:ph type="title"/>
          </p:nvPr>
        </p:nvSpPr>
        <p:spPr/>
        <p:txBody>
          <a:bodyPr/>
          <a:lstStyle/>
          <a:p>
            <a:r>
              <a:rPr lang="en-US" altLang="ko-KR">
                <a:latin typeface="Arial" panose="020B0604020202020204" pitchFamily="34" charset="0"/>
              </a:rPr>
              <a:t>4. 1 Machines.</a:t>
            </a:r>
            <a:endParaRPr lang="ko-KR" altLang="en-US">
              <a:latin typeface="Arial" panose="020B0604020202020204" pitchFamily="34" charset="0"/>
            </a:endParaRPr>
          </a:p>
        </p:txBody>
      </p:sp>
    </p:spTree>
    <p:extLst>
      <p:ext uri="{BB962C8B-B14F-4D97-AF65-F5344CB8AC3E}">
        <p14:creationId xmlns:p14="http://schemas.microsoft.com/office/powerpoint/2010/main" val="168945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D588A3-8B27-2E59-CD8A-B7B9F626779E}"/>
              </a:ext>
            </a:extLst>
          </p:cNvPr>
          <p:cNvSpPr>
            <a:spLocks noGrp="1"/>
          </p:cNvSpPr>
          <p:nvPr>
            <p:ph type="title"/>
          </p:nvPr>
        </p:nvSpPr>
        <p:spPr/>
        <p:txBody>
          <a:bodyPr/>
          <a:lstStyle/>
          <a:p>
            <a:r>
              <a:rPr lang="en-US" altLang="ko-KR">
                <a:latin typeface="Arial" panose="020B0604020202020204" pitchFamily="34" charset="0"/>
              </a:rPr>
              <a:t>4. 1 Machines.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95B1D4F4-5C1E-89AD-4F48-C872B79EC14C}"/>
              </a:ext>
            </a:extLst>
          </p:cNvPr>
          <p:cNvSpPr>
            <a:spLocks noGrp="1"/>
          </p:cNvSpPr>
          <p:nvPr>
            <p:ph idx="1"/>
          </p:nvPr>
        </p:nvSpPr>
        <p:spPr/>
        <p:txBody>
          <a:bodyPr/>
          <a:lstStyle/>
          <a:p>
            <a:pPr>
              <a:lnSpc>
                <a:spcPts val="3500"/>
              </a:lnSpc>
            </a:pPr>
            <a:r>
              <a:rPr lang="en-US" altLang="ko-KR">
                <a:latin typeface="Arial" panose="020B0604020202020204" pitchFamily="34" charset="0"/>
              </a:rPr>
              <a:t>We evaluate ULE on a 32-core machine  with 32GB of RAM.</a:t>
            </a:r>
            <a:endParaRPr lang="ko-KR" altLang="en-US">
              <a:latin typeface="Arial" panose="020B0604020202020204" pitchFamily="34" charset="0"/>
            </a:endParaRPr>
          </a:p>
        </p:txBody>
      </p:sp>
    </p:spTree>
    <p:extLst>
      <p:ext uri="{BB962C8B-B14F-4D97-AF65-F5344CB8AC3E}">
        <p14:creationId xmlns:p14="http://schemas.microsoft.com/office/powerpoint/2010/main" val="3766919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BBCFB7D-7377-21EB-B7F6-D993116B119B}"/>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E7CAA187-F4D2-7AFF-C2B0-B720A06618B5}"/>
              </a:ext>
            </a:extLst>
          </p:cNvPr>
          <p:cNvSpPr>
            <a:spLocks noGrp="1"/>
          </p:cNvSpPr>
          <p:nvPr>
            <p:ph type="title"/>
          </p:nvPr>
        </p:nvSpPr>
        <p:spPr/>
        <p:txBody>
          <a:bodyPr/>
          <a:lstStyle/>
          <a:p>
            <a:r>
              <a:rPr lang="en-US" altLang="ko-KR">
                <a:latin typeface="Arial" panose="020B0604020202020204" pitchFamily="34" charset="0"/>
              </a:rPr>
              <a:t>4. 2 Workloads.</a:t>
            </a:r>
            <a:endParaRPr lang="ko-KR" altLang="en-US">
              <a:latin typeface="Arial" panose="020B0604020202020204" pitchFamily="34" charset="0"/>
            </a:endParaRPr>
          </a:p>
        </p:txBody>
      </p:sp>
    </p:spTree>
    <p:extLst>
      <p:ext uri="{BB962C8B-B14F-4D97-AF65-F5344CB8AC3E}">
        <p14:creationId xmlns:p14="http://schemas.microsoft.com/office/powerpoint/2010/main" val="2196974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B4B227-3FC0-3677-B44D-5BB49922ED7F}"/>
              </a:ext>
            </a:extLst>
          </p:cNvPr>
          <p:cNvSpPr>
            <a:spLocks noGrp="1"/>
          </p:cNvSpPr>
          <p:nvPr>
            <p:ph type="title"/>
          </p:nvPr>
        </p:nvSpPr>
        <p:spPr/>
        <p:txBody>
          <a:bodyPr/>
          <a:lstStyle/>
          <a:p>
            <a:r>
              <a:rPr lang="en-US" altLang="ko-KR">
                <a:latin typeface="Arial" panose="020B0604020202020204" pitchFamily="34" charset="0"/>
              </a:rPr>
              <a:t>4. 2 Workloads.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33861BBE-3E71-DF22-3067-D7DFF223BD9A}"/>
              </a:ext>
            </a:extLst>
          </p:cNvPr>
          <p:cNvSpPr>
            <a:spLocks noGrp="1"/>
          </p:cNvSpPr>
          <p:nvPr>
            <p:ph idx="1"/>
          </p:nvPr>
        </p:nvSpPr>
        <p:spPr/>
        <p:txBody>
          <a:bodyPr/>
          <a:lstStyle/>
          <a:p>
            <a:pPr>
              <a:lnSpc>
                <a:spcPts val="3500"/>
              </a:lnSpc>
            </a:pPr>
            <a:r>
              <a:rPr lang="en-US" altLang="ko-KR">
                <a:latin typeface="Arial" panose="020B0604020202020204" pitchFamily="34" charset="0"/>
              </a:rPr>
              <a:t>To assess the performance of CFS and ULE, we used both synthetic benchmarks and realistic applications.
Fib is a synthetic application computing Fibonacci numbers.Hackbench [10] is a benchmark designed by the Linux community to stress the scheduler.
</a:t>
            </a:r>
            <a:endParaRPr lang="ko-KR" altLang="en-US">
              <a:latin typeface="Arial" panose="020B0604020202020204" pitchFamily="34" charset="0"/>
            </a:endParaRPr>
          </a:p>
        </p:txBody>
      </p:sp>
    </p:spTree>
    <p:extLst>
      <p:ext uri="{BB962C8B-B14F-4D97-AF65-F5344CB8AC3E}">
        <p14:creationId xmlns:p14="http://schemas.microsoft.com/office/powerpoint/2010/main" val="1148774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810DB7A-A9BE-A68B-A6B6-3891CA6E25C7}"/>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A34DEE25-AE25-4B17-D599-FB27979033CB}"/>
              </a:ext>
            </a:extLst>
          </p:cNvPr>
          <p:cNvSpPr>
            <a:spLocks noGrp="1"/>
          </p:cNvSpPr>
          <p:nvPr>
            <p:ph type="title"/>
          </p:nvPr>
        </p:nvSpPr>
        <p:spPr/>
        <p:txBody>
          <a:bodyPr/>
          <a:lstStyle/>
          <a:p>
            <a:r>
              <a:rPr lang="en-US" altLang="ko-KR">
                <a:latin typeface="Arial" panose="020B0604020202020204" pitchFamily="34" charset="0"/>
              </a:rPr>
              <a:t>5 Evaluation of per-core scheduling.</a:t>
            </a:r>
            <a:endParaRPr lang="ko-KR" altLang="en-US">
              <a:latin typeface="Arial" panose="020B0604020202020204" pitchFamily="34" charset="0"/>
            </a:endParaRPr>
          </a:p>
        </p:txBody>
      </p:sp>
    </p:spTree>
    <p:extLst>
      <p:ext uri="{BB962C8B-B14F-4D97-AF65-F5344CB8AC3E}">
        <p14:creationId xmlns:p14="http://schemas.microsoft.com/office/powerpoint/2010/main" val="2502384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FA221B-32BC-23B4-6C16-585D2F1645C3}"/>
              </a:ext>
            </a:extLst>
          </p:cNvPr>
          <p:cNvSpPr>
            <a:spLocks noGrp="1"/>
          </p:cNvSpPr>
          <p:nvPr>
            <p:ph type="title"/>
          </p:nvPr>
        </p:nvSpPr>
        <p:spPr/>
        <p:txBody>
          <a:bodyPr/>
          <a:lstStyle/>
          <a:p>
            <a:r>
              <a:rPr lang="en-US" altLang="ko-KR">
                <a:latin typeface="Arial" panose="020B0604020202020204" pitchFamily="34" charset="0"/>
              </a:rPr>
              <a:t>5 Evaluation of per-core scheduling.</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8AA84FD-4DDA-AD56-8BED-4BBB38E6DE09}"/>
              </a:ext>
            </a:extLst>
          </p:cNvPr>
          <p:cNvSpPr>
            <a:spLocks noGrp="1"/>
          </p:cNvSpPr>
          <p:nvPr>
            <p:ph idx="1"/>
          </p:nvPr>
        </p:nvSpPr>
        <p:spPr/>
        <p:txBody>
          <a:bodyPr/>
          <a:lstStyle/>
          <a:p>
            <a:pPr>
              <a:lnSpc>
                <a:spcPts val="3500"/>
              </a:lnSpc>
            </a:pPr>
            <a:r>
              <a:rPr lang="en-US" altLang="ko-KR">
                <a:latin typeface="Arial" panose="020B0604020202020204" pitchFamily="34" charset="0"/>
              </a:rPr>
              <a:t>In this section, we run applications on a single core to avoid possible side effects introduced by the load balancer.
We first analyze the impact of this design decision by co-scheduling a batch and an interactive application on the same core, and we show that under ULE batch applications can starve for an unbounded amount of time.We then show that starvation under ULE can occur even when the system is only running a single application.
</a:t>
            </a:r>
            <a:endParaRPr lang="ko-KR" altLang="en-US">
              <a:latin typeface="Arial" panose="020B0604020202020204" pitchFamily="34" charset="0"/>
            </a:endParaRPr>
          </a:p>
        </p:txBody>
      </p:sp>
    </p:spTree>
    <p:extLst>
      <p:ext uri="{BB962C8B-B14F-4D97-AF65-F5344CB8AC3E}">
        <p14:creationId xmlns:p14="http://schemas.microsoft.com/office/powerpoint/2010/main" val="3197384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786C52B3-3528-6D3F-96CC-1504340F18BB}"/>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3ACFB471-3A14-9943-EA07-0829CE85A9A1}"/>
              </a:ext>
            </a:extLst>
          </p:cNvPr>
          <p:cNvSpPr>
            <a:spLocks noGrp="1"/>
          </p:cNvSpPr>
          <p:nvPr>
            <p:ph type="title"/>
          </p:nvPr>
        </p:nvSpPr>
        <p:spPr/>
        <p:txBody>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Tree>
    <p:extLst>
      <p:ext uri="{BB962C8B-B14F-4D97-AF65-F5344CB8AC3E}">
        <p14:creationId xmlns:p14="http://schemas.microsoft.com/office/powerpoint/2010/main" val="1454092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4DFF56-50B5-AA72-CF2C-4C75EC1B99BA}"/>
              </a:ext>
            </a:extLst>
          </p:cNvPr>
          <p:cNvSpPr>
            <a:spLocks noGrp="1"/>
          </p:cNvSpPr>
          <p:nvPr>
            <p:ph type="title"/>
          </p:nvPr>
        </p:nvSpPr>
        <p:spPr/>
        <p:txBody>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891C9C88-E9F3-C0CB-3DAD-49167759BBEA}"/>
              </a:ext>
            </a:extLst>
          </p:cNvPr>
          <p:cNvSpPr>
            <a:spLocks noGrp="1"/>
          </p:cNvSpPr>
          <p:nvPr>
            <p:ph idx="1"/>
          </p:nvPr>
        </p:nvSpPr>
        <p:spPr/>
        <p:txBody>
          <a:bodyPr/>
          <a:lstStyle/>
          <a:p>
            <a:pPr>
              <a:lnSpc>
                <a:spcPts val="3500"/>
              </a:lnSpc>
            </a:pPr>
            <a:r>
              <a:rPr lang="en-US" altLang="ko-KR">
                <a:latin typeface="Arial" panose="020B0604020202020204" pitchFamily="34" charset="0"/>
              </a:rPr>
              <a:t>In this section, we analyze the behavior of CFS and ULE running a multi-application workload consisting of a compute-intensive thread that never sleeps, and an application whose threads mostly sleep.</a:t>
            </a:r>
            <a:endParaRPr lang="ko-KR" altLang="en-US">
              <a:latin typeface="Arial" panose="020B0604020202020204" pitchFamily="34" charset="0"/>
            </a:endParaRPr>
          </a:p>
        </p:txBody>
      </p:sp>
      <p:sp>
        <p:nvSpPr>
          <p:cNvPr id="5" name="TextBox 4">
            <a:extLst>
              <a:ext uri="{FF2B5EF4-FFF2-40B4-BE49-F238E27FC236}">
                <a16:creationId xmlns:a16="http://schemas.microsoft.com/office/drawing/2014/main" id="{C7844338-2615-E39A-7F7B-5EF26281E43A}"/>
              </a:ext>
            </a:extLst>
          </p:cNvPr>
          <p:cNvSpPr txBox="1"/>
          <p:nvPr/>
        </p:nvSpPr>
        <p:spPr>
          <a:xfrm>
            <a:off x="3048000" y="3105834"/>
            <a:ext cx="12192000" cy="1292662"/>
          </a:xfrm>
          <a:prstGeom prst="rect">
            <a:avLst/>
          </a:prstGeom>
          <a:noFill/>
        </p:spPr>
        <p:txBody>
          <a:bodyPr wrap="square">
            <a:spAutoFit/>
          </a:bodyPr>
          <a:lstStyle/>
          <a:p>
            <a:r>
              <a:rPr lang="fr-FR" altLang="ko-KR" sz="1800" b="0" i="0" u="none" strike="noStrike" dirty="0">
                <a:solidFill>
                  <a:srgbClr val="000000"/>
                </a:solidFill>
                <a:effectLst/>
                <a:latin typeface="맑은 고딕" panose="020B0503020000020004" pitchFamily="50" charset="-127"/>
                <a:ea typeface="맑은 고딕" panose="020B0503020000020004" pitchFamily="50" charset="-127"/>
              </a:rPr>
              <a:t>40 10</a:t>
            </a:r>
            <a:br>
              <a:rPr lang="fr-FR" altLang="ko-KR" sz="1800" b="0" i="0" u="none" strike="noStrike" dirty="0">
                <a:solidFill>
                  <a:srgbClr val="000000"/>
                </a:solidFill>
                <a:effectLst/>
                <a:latin typeface="맑은 고딕" panose="020B0503020000020004" pitchFamily="50" charset="-127"/>
                <a:ea typeface="맑은 고딕" panose="020B0503020000020004" pitchFamily="50" charset="-127"/>
              </a:rPr>
            </a:br>
            <a:r>
              <a:rPr lang="fr-FR" altLang="ko-KR" sz="1800" b="0" i="0" u="none" strike="noStrike" dirty="0">
                <a:solidFill>
                  <a:srgbClr val="000000"/>
                </a:solidFill>
                <a:effectLst/>
                <a:latin typeface="맑은 고딕" panose="020B0503020000020004" pitchFamily="50" charset="-127"/>
                <a:ea typeface="맑은 고딕" panose="020B0503020000020004" pitchFamily="50" charset="-127"/>
              </a:rPr>
              <a:t>wrt CFS) 0</a:t>
            </a:r>
            <a:r>
              <a:rPr lang="fr-FR" altLang="ko-KR" dirty="0"/>
              <a:t> </a:t>
            </a:r>
            <a:r>
              <a:rPr lang="fr-FR" altLang="ko-KR" sz="1800" b="0" i="0" u="none" strike="noStrike" dirty="0">
                <a:solidFill>
                  <a:srgbClr val="000000"/>
                </a:solidFill>
                <a:effectLst/>
                <a:latin typeface="맑은 고딕" panose="020B0503020000020004" pitchFamily="50" charset="-127"/>
                <a:ea typeface="맑은 고딕" panose="020B0503020000020004" pitchFamily="50" charset="-127"/>
              </a:rPr>
              <a:t>ULE</a:t>
            </a:r>
            <a:r>
              <a:rPr lang="fr-FR" altLang="ko-KR" dirty="0"/>
              <a:t> </a:t>
            </a:r>
            <a:endParaRPr lang="ko-KR" altLang="en-US" dirty="0"/>
          </a:p>
        </p:txBody>
      </p:sp>
    </p:spTree>
    <p:extLst>
      <p:ext uri="{BB962C8B-B14F-4D97-AF65-F5344CB8AC3E}">
        <p14:creationId xmlns:p14="http://schemas.microsoft.com/office/powerpoint/2010/main" val="261275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37E461-F4B4-CE61-5168-C53BBE878083}"/>
              </a:ext>
            </a:extLst>
          </p:cNvPr>
          <p:cNvSpPr>
            <a:spLocks noGrp="1"/>
          </p:cNvSpPr>
          <p:nvPr>
            <p:ph type="title"/>
          </p:nvPr>
        </p:nvSpPr>
        <p:spPr/>
        <p:txBody>
          <a:bodyPr/>
          <a:lstStyle/>
          <a:p>
            <a:r>
              <a:rPr lang="en-US" altLang="ko-KR">
                <a:latin typeface="Arial" panose="020B0604020202020204" pitchFamily="34" charset="0"/>
              </a:rPr>
              <a:t>Contents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38C25C4-2060-BE66-1AE8-60B8CB323F6A}"/>
              </a:ext>
            </a:extLst>
          </p:cNvPr>
          <p:cNvSpPr>
            <a:spLocks noGrp="1"/>
          </p:cNvSpPr>
          <p:nvPr>
            <p:ph idx="1"/>
          </p:nvPr>
        </p:nvSpPr>
        <p:spPr/>
        <p:txBody>
          <a:bodyPr/>
          <a:lstStyle/>
          <a:p>
            <a:pPr>
              <a:lnSpc>
                <a:spcPts val="3500"/>
              </a:lnSpc>
            </a:pPr>
            <a:r>
              <a:rPr lang="en-US" altLang="ko-KR">
                <a:latin typeface="Arial" panose="020B0604020202020204" pitchFamily="34" charset="0"/>
              </a:rPr>
              <a:t>2. 2 FreeBSD ULE.
3 Porting ULE to the Linux kernel.
4 Experimental environment.
4. 1 Machines.</a:t>
            </a:r>
            <a:endParaRPr lang="ko-KR" altLang="en-US">
              <a:latin typeface="Arial" panose="020B0604020202020204" pitchFamily="34" charset="0"/>
            </a:endParaRPr>
          </a:p>
        </p:txBody>
      </p:sp>
    </p:spTree>
    <p:extLst>
      <p:ext uri="{BB962C8B-B14F-4D97-AF65-F5344CB8AC3E}">
        <p14:creationId xmlns:p14="http://schemas.microsoft.com/office/powerpoint/2010/main" val="659398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DE8A14-C131-448F-51D6-3D17059E582E}"/>
              </a:ext>
            </a:extLst>
          </p:cNvPr>
          <p:cNvSpPr>
            <a:spLocks noGrp="1"/>
          </p:cNvSpPr>
          <p:nvPr>
            <p:ph type="title"/>
          </p:nvPr>
        </p:nvSpPr>
        <p:spPr/>
        <p:txBody>
          <a:bodyPr>
            <a:normAutofit fontScale="90000"/>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940E83D5-BBA0-A2BC-9CAA-7F5B25608862}"/>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F3378902-D794-2420-BD3F-F373D7B1152F}"/>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Thus, sysbench threads get absolute priority over the fiber thread.</a:t>
            </a:r>
            <a:endParaRPr lang="ko-KR" altLang="en-US">
              <a:latin typeface="Arial" panose="020B0604020202020204" pitchFamily="34" charset="0"/>
            </a:endParaRPr>
          </a:p>
        </p:txBody>
      </p:sp>
    </p:spTree>
    <p:extLst>
      <p:ext uri="{BB962C8B-B14F-4D97-AF65-F5344CB8AC3E}">
        <p14:creationId xmlns:p14="http://schemas.microsoft.com/office/powerpoint/2010/main" val="927638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DC1DE3-3E47-163D-9240-F1FBAF167444}"/>
              </a:ext>
            </a:extLst>
          </p:cNvPr>
          <p:cNvSpPr>
            <a:spLocks noGrp="1"/>
          </p:cNvSpPr>
          <p:nvPr>
            <p:ph type="title"/>
          </p:nvPr>
        </p:nvSpPr>
        <p:spPr/>
        <p:txBody>
          <a:bodyPr>
            <a:normAutofit fontScale="90000"/>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DCCB021F-B30F-BA48-9B7E-EB5CDBBEB44A}"/>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3A26D550-4C42-6C88-4472-D583F490540A}"/>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Thus, sysbench threads get absolute priority over the fiber thread.</a:t>
            </a:r>
            <a:endParaRPr lang="ko-KR" altLang="en-US">
              <a:latin typeface="Arial" panose="020B0604020202020204" pitchFamily="34" charset="0"/>
            </a:endParaRPr>
          </a:p>
        </p:txBody>
      </p:sp>
    </p:spTree>
    <p:extLst>
      <p:ext uri="{BB962C8B-B14F-4D97-AF65-F5344CB8AC3E}">
        <p14:creationId xmlns:p14="http://schemas.microsoft.com/office/powerpoint/2010/main" val="4236992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4B1B95-9461-F36D-3B6B-C89BF042C026}"/>
              </a:ext>
            </a:extLst>
          </p:cNvPr>
          <p:cNvSpPr>
            <a:spLocks noGrp="1"/>
          </p:cNvSpPr>
          <p:nvPr>
            <p:ph type="title"/>
          </p:nvPr>
        </p:nvSpPr>
        <p:spPr/>
        <p:txBody>
          <a:bodyPr>
            <a:normAutofit fontScale="90000"/>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57B652E3-7828-8624-CFA8-2572FE973852}"/>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BA8B8A54-BD7A-207B-1FFF-2DDA698650AE}"/>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Thus, sysbench threads get absolute priority over the fiber thread.</a:t>
            </a:r>
            <a:endParaRPr lang="ko-KR" altLang="en-US">
              <a:latin typeface="Arial" panose="020B0604020202020204" pitchFamily="34" charset="0"/>
            </a:endParaRPr>
          </a:p>
        </p:txBody>
      </p:sp>
    </p:spTree>
    <p:extLst>
      <p:ext uri="{BB962C8B-B14F-4D97-AF65-F5344CB8AC3E}">
        <p14:creationId xmlns:p14="http://schemas.microsoft.com/office/powerpoint/2010/main" val="3437118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3E3ADC-FF79-0901-CDF6-59BABCDA97AD}"/>
              </a:ext>
            </a:extLst>
          </p:cNvPr>
          <p:cNvSpPr>
            <a:spLocks noGrp="1"/>
          </p:cNvSpPr>
          <p:nvPr>
            <p:ph type="title"/>
          </p:nvPr>
        </p:nvSpPr>
        <p:spPr/>
        <p:txBody>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7EEAC372-4348-55DD-AE23-2F69AD3A6875}"/>
              </a:ext>
            </a:extLst>
          </p:cNvPr>
          <p:cNvSpPr>
            <a:spLocks noGrp="1"/>
          </p:cNvSpPr>
          <p:nvPr>
            <p:ph idx="1"/>
          </p:nvPr>
        </p:nvSpPr>
        <p:spPr/>
        <p:txBody>
          <a:bodyPr/>
          <a:lstStyle/>
          <a:p>
            <a:endParaRPr lang="ko-KR" altLang="en-US"/>
          </a:p>
        </p:txBody>
      </p:sp>
      <p:sp>
        <p:nvSpPr>
          <p:cNvPr id="4" name="b">
            <a:extLst>
              <a:ext uri="{FF2B5EF4-FFF2-40B4-BE49-F238E27FC236}">
                <a16:creationId xmlns:a16="http://schemas.microsoft.com/office/drawing/2014/main" id="{E406A770-94D4-E324-584F-C4FDCF57E450}"/>
              </a:ext>
            </a:extLst>
          </p:cNvPr>
          <p:cNvSpPr txBox="1"/>
          <p:nvPr/>
        </p:nvSpPr>
        <p:spPr>
          <a:xfrm>
            <a:off x="3048000" y="4880038"/>
            <a:ext cx="12880449" cy="481542"/>
          </a:xfrm>
          <a:prstGeom prst="rect">
            <a:avLst/>
          </a:prstGeom>
          <a:noFill/>
        </p:spPr>
        <p:txBody>
          <a:bodyPr vert="horz" wrap="none" rtlCol="0">
            <a:spAutoFit/>
          </a:bodyPr>
          <a:lstStyle/>
          <a:p>
            <a:pPr>
              <a:lnSpc>
                <a:spcPts val="3500"/>
              </a:lnSpc>
            </a:pPr>
            <a:r>
              <a:rPr lang="en-US" altLang="ko-KR">
                <a:latin typeface="Arial" panose="020B0604020202020204" pitchFamily="34" charset="0"/>
              </a:rPr>
              <a:t>Sysbench runs 50% slower on CFS, because it shares the CPU with fibo, instead of running in isolation, as it does with ULE.</a:t>
            </a:r>
            <a:endParaRPr lang="ko-KR" altLang="en-US">
              <a:latin typeface="Arial" panose="020B0604020202020204" pitchFamily="34" charset="0"/>
            </a:endParaRPr>
          </a:p>
        </p:txBody>
      </p:sp>
    </p:spTree>
    <p:extLst>
      <p:ext uri="{BB962C8B-B14F-4D97-AF65-F5344CB8AC3E}">
        <p14:creationId xmlns:p14="http://schemas.microsoft.com/office/powerpoint/2010/main" val="2789955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724150AD-E5A8-F6D5-8A92-298547ED2A42}"/>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66E821B7-F43A-9415-9D90-761E33092C7C}"/>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Tree>
    <p:extLst>
      <p:ext uri="{BB962C8B-B14F-4D97-AF65-F5344CB8AC3E}">
        <p14:creationId xmlns:p14="http://schemas.microsoft.com/office/powerpoint/2010/main" val="81227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EBCF2B-A289-4771-1DC1-EB517FED0E6C}"/>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B5199CE9-20C0-17E5-447D-909171C412F3}"/>
              </a:ext>
            </a:extLst>
          </p:cNvPr>
          <p:cNvSpPr>
            <a:spLocks noGrp="1"/>
          </p:cNvSpPr>
          <p:nvPr>
            <p:ph idx="1"/>
          </p:nvPr>
        </p:nvSpPr>
        <p:spPr/>
        <p:txBody>
          <a:bodyPr/>
          <a:lstStyle/>
          <a:p>
            <a:pPr>
              <a:lnSpc>
                <a:spcPts val="3500"/>
              </a:lnSpc>
            </a:pPr>
            <a:r>
              <a:rPr lang="en-US" altLang="ko-KR">
                <a:latin typeface="Arial" panose="020B0604020202020204" pitchFamily="34" charset="0"/>
              </a:rPr>
              <a:t>The starvation exhibited by ULE in the multi-application scenario above also occurs in single-application workloads.Since these threads spend most of their time waiting for new requests, their interactivity penalty stays low, and their priority remains higher than that  threads that were forked late in the initialization process.
</a:t>
            </a:r>
            <a:endParaRPr lang="ko-KR" altLang="en-US">
              <a:latin typeface="Arial" panose="020B0604020202020204" pitchFamily="34" charset="0"/>
            </a:endParaRPr>
          </a:p>
        </p:txBody>
      </p:sp>
    </p:spTree>
    <p:extLst>
      <p:ext uri="{BB962C8B-B14F-4D97-AF65-F5344CB8AC3E}">
        <p14:creationId xmlns:p14="http://schemas.microsoft.com/office/powerpoint/2010/main" val="2814413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18DA69-F1FB-DE76-BD6F-27C4837CFD7B}"/>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A0593457-6900-E5F5-8467-76F194D02A20}"/>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CDF87906-F9C1-0319-3B33-27E3C095C646}"/>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Interactivity penalty Interactivity penalty Interactivity penalty of five Interactivity penalty of sysbench threads 20 40 60 80 100 120 140 160 180 Time  Figure 2: Interactivity penalty of threads over time.</a:t>
            </a:r>
            <a:endParaRPr lang="ko-KR" altLang="en-US">
              <a:latin typeface="Arial" panose="020B0604020202020204" pitchFamily="34" charset="0"/>
            </a:endParaRPr>
          </a:p>
        </p:txBody>
      </p:sp>
    </p:spTree>
    <p:extLst>
      <p:ext uri="{BB962C8B-B14F-4D97-AF65-F5344CB8AC3E}">
        <p14:creationId xmlns:p14="http://schemas.microsoft.com/office/powerpoint/2010/main" val="2570513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8E2F38-EA4B-B60F-3E98-F1C850B93819}"/>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01155898-464C-073E-DCEA-3A5312A6731A}"/>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B44D95F7-8C16-25D0-824C-7979241CF03B}"/>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Interactivity penalty Interactivity penalty Interactivity penalty of five Interactivity penalty of sysbench threads 20 40 60 80 100 120 140 160 180 Time  Figure 2: Interactivity penalty of threads over time.</a:t>
            </a:r>
            <a:endParaRPr lang="ko-KR" altLang="en-US">
              <a:latin typeface="Arial" panose="020B0604020202020204" pitchFamily="34" charset="0"/>
            </a:endParaRPr>
          </a:p>
        </p:txBody>
      </p:sp>
    </p:spTree>
    <p:extLst>
      <p:ext uri="{BB962C8B-B14F-4D97-AF65-F5344CB8AC3E}">
        <p14:creationId xmlns:p14="http://schemas.microsoft.com/office/powerpoint/2010/main" val="3820303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2A44B33-11E1-5B47-B1E3-55B82A7849F1}"/>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19BF9EAE-7250-7BD0-18FD-4EF3B3E5B3CB}"/>
              </a:ext>
            </a:extLst>
          </p:cNvPr>
          <p:cNvSpPr>
            <a:spLocks noGrp="1"/>
          </p:cNvSpPr>
          <p:nvPr>
            <p:ph type="title"/>
          </p:nvPr>
        </p:nvSpPr>
        <p:spPr/>
        <p:txBody>
          <a:bodyPr/>
          <a:lstStyle/>
          <a:p>
            <a:r>
              <a:rPr lang="en-US" altLang="ko-KR">
                <a:latin typeface="Arial" panose="020B0604020202020204" pitchFamily="34" charset="0"/>
              </a:rPr>
              <a:t>5. 3 Performance analysis.</a:t>
            </a:r>
            <a:endParaRPr lang="ko-KR" altLang="en-US">
              <a:latin typeface="Arial" panose="020B0604020202020204" pitchFamily="34" charset="0"/>
            </a:endParaRPr>
          </a:p>
        </p:txBody>
      </p:sp>
    </p:spTree>
    <p:extLst>
      <p:ext uri="{BB962C8B-B14F-4D97-AF65-F5344CB8AC3E}">
        <p14:creationId xmlns:p14="http://schemas.microsoft.com/office/powerpoint/2010/main" val="1456918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63B125-9E48-2A34-4D93-6B619CA85E66}"/>
              </a:ext>
            </a:extLst>
          </p:cNvPr>
          <p:cNvSpPr>
            <a:spLocks noGrp="1"/>
          </p:cNvSpPr>
          <p:nvPr>
            <p:ph type="title"/>
          </p:nvPr>
        </p:nvSpPr>
        <p:spPr/>
        <p:txBody>
          <a:bodyPr/>
          <a:lstStyle/>
          <a:p>
            <a:r>
              <a:rPr lang="en-US" altLang="ko-KR">
                <a:latin typeface="Arial" panose="020B0604020202020204" pitchFamily="34" charset="0"/>
              </a:rPr>
              <a:t>5. 3 Performance analysis.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7963BD8-89CC-4D29-11B1-70F09A637E02}"/>
              </a:ext>
            </a:extLst>
          </p:cNvPr>
          <p:cNvSpPr>
            <a:spLocks noGrp="1"/>
          </p:cNvSpPr>
          <p:nvPr>
            <p:ph idx="1"/>
          </p:nvPr>
        </p:nvSpPr>
        <p:spPr/>
        <p:txBody>
          <a:bodyPr/>
          <a:lstStyle/>
          <a:p>
            <a:pPr>
              <a:lnSpc>
                <a:spcPts val="3500"/>
              </a:lnSpc>
            </a:pPr>
            <a:r>
              <a:rPr lang="en-US" altLang="ko-KR">
                <a:latin typeface="Arial" panose="020B0604020202020204" pitchFamily="34" charset="0"/>
              </a:rPr>
              <a:t>We now analyze the impact of the per-core scheduling on the performance of 37 applications.</a:t>
            </a:r>
            <a:endParaRPr lang="ko-KR" altLang="en-US">
              <a:latin typeface="Arial" panose="020B0604020202020204" pitchFamily="34" charset="0"/>
            </a:endParaRPr>
          </a:p>
        </p:txBody>
      </p:sp>
    </p:spTree>
    <p:extLst>
      <p:ext uri="{BB962C8B-B14F-4D97-AF65-F5344CB8AC3E}">
        <p14:creationId xmlns:p14="http://schemas.microsoft.com/office/powerpoint/2010/main" val="55234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062877-622C-4042-BCBA-54B5F1BB8EC4}"/>
              </a:ext>
            </a:extLst>
          </p:cNvPr>
          <p:cNvSpPr>
            <a:spLocks noGrp="1"/>
          </p:cNvSpPr>
          <p:nvPr>
            <p:ph type="title"/>
          </p:nvPr>
        </p:nvSpPr>
        <p:spPr/>
        <p:txBody>
          <a:bodyPr/>
          <a:lstStyle/>
          <a:p>
            <a:r>
              <a:rPr lang="en-US" altLang="ko-KR">
                <a:latin typeface="Arial" panose="020B0604020202020204" pitchFamily="34" charset="0"/>
              </a:rPr>
              <a:t>Contents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F4734DD0-4E6B-F9DD-4404-A3DAD9E2EAD2}"/>
              </a:ext>
            </a:extLst>
          </p:cNvPr>
          <p:cNvSpPr>
            <a:spLocks noGrp="1"/>
          </p:cNvSpPr>
          <p:nvPr>
            <p:ph idx="1"/>
          </p:nvPr>
        </p:nvSpPr>
        <p:spPr/>
        <p:txBody>
          <a:bodyPr/>
          <a:lstStyle/>
          <a:p>
            <a:pPr>
              <a:lnSpc>
                <a:spcPts val="3500"/>
              </a:lnSpc>
            </a:pPr>
            <a:r>
              <a:rPr lang="en-US" altLang="ko-KR">
                <a:latin typeface="Arial" panose="020B0604020202020204" pitchFamily="34" charset="0"/>
              </a:rPr>
              <a:t>4. 2 Workloads.
5 Evaluation of per-core scheduling.
5. 1 Fairness and starvation when co-scheduling applications.
5. 2 Fairness and starvation within a single application.</a:t>
            </a:r>
            <a:endParaRPr lang="ko-KR" altLang="en-US">
              <a:latin typeface="Arial" panose="020B0604020202020204" pitchFamily="34" charset="0"/>
            </a:endParaRPr>
          </a:p>
        </p:txBody>
      </p:sp>
    </p:spTree>
    <p:extLst>
      <p:ext uri="{BB962C8B-B14F-4D97-AF65-F5344CB8AC3E}">
        <p14:creationId xmlns:p14="http://schemas.microsoft.com/office/powerpoint/2010/main" val="1817607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EC217-8A84-BD5A-211E-009BDFAD94A0}"/>
              </a:ext>
            </a:extLst>
          </p:cNvPr>
          <p:cNvSpPr>
            <a:spLocks noGrp="1"/>
          </p:cNvSpPr>
          <p:nvPr>
            <p:ph type="title"/>
          </p:nvPr>
        </p:nvSpPr>
        <p:spPr/>
        <p:txBody>
          <a:bodyPr/>
          <a:lstStyle/>
          <a:p>
            <a:r>
              <a:rPr lang="en-US" altLang="ko-KR">
                <a:latin typeface="Arial" panose="020B0604020202020204" pitchFamily="34" charset="0"/>
              </a:rPr>
              <a:t>5. 3 Performance analysis.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DF4960E2-02B4-BC35-7719-ECA0E33307E5}"/>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DA245676-118A-4A22-9775-534B9A53FFCE}"/>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Figure 5 presents the performance difference between CFS and ULE on a single core, with percentages above 0 meaning that the application executes faster with ULE than CFS.</a:t>
            </a:r>
            <a:endParaRPr lang="ko-KR" altLang="en-US">
              <a:latin typeface="Arial" panose="020B0604020202020204" pitchFamily="34" charset="0"/>
            </a:endParaRPr>
          </a:p>
        </p:txBody>
      </p:sp>
    </p:spTree>
    <p:extLst>
      <p:ext uri="{BB962C8B-B14F-4D97-AF65-F5344CB8AC3E}">
        <p14:creationId xmlns:p14="http://schemas.microsoft.com/office/powerpoint/2010/main" val="513561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77DAC7-574F-5A91-6E66-50ABACC50323}"/>
              </a:ext>
            </a:extLst>
          </p:cNvPr>
          <p:cNvSpPr>
            <a:spLocks noGrp="1"/>
          </p:cNvSpPr>
          <p:nvPr>
            <p:ph type="title"/>
          </p:nvPr>
        </p:nvSpPr>
        <p:spPr/>
        <p:txBody>
          <a:bodyPr/>
          <a:lstStyle/>
          <a:p>
            <a:r>
              <a:rPr lang="en-US" altLang="ko-KR">
                <a:latin typeface="Arial" panose="020B0604020202020204" pitchFamily="34" charset="0"/>
              </a:rPr>
              <a:t>5. 3 Performance analysis.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FDD013EA-753C-099E-01D2-755E6FCBB698}"/>
              </a:ext>
            </a:extLst>
          </p:cNvPr>
          <p:cNvSpPr>
            <a:spLocks noGrp="1"/>
          </p:cNvSpPr>
          <p:nvPr>
            <p:ph idx="1"/>
          </p:nvPr>
        </p:nvSpPr>
        <p:spPr/>
        <p:txBody>
          <a:bodyPr/>
          <a:lstStyle/>
          <a:p>
            <a:pPr>
              <a:lnSpc>
                <a:spcPts val="3500"/>
              </a:lnSpc>
            </a:pPr>
            <a:r>
              <a:rPr lang="en-US" altLang="ko-KR">
                <a:latin typeface="Arial" panose="020B0604020202020204" pitchFamily="34" charset="0"/>
              </a:rPr>
              <a:t>Overall, the scheduler has little influence on most workloads.The apache workload consists of two applications: the main server  running 100 threads, and ab, a single threaded load injector.
</a:t>
            </a:r>
            <a:endParaRPr lang="ko-KR" altLang="en-US">
              <a:latin typeface="Arial" panose="020B0604020202020204" pitchFamily="34" charset="0"/>
            </a:endParaRPr>
          </a:p>
        </p:txBody>
      </p:sp>
    </p:spTree>
    <p:extLst>
      <p:ext uri="{BB962C8B-B14F-4D97-AF65-F5344CB8AC3E}">
        <p14:creationId xmlns:p14="http://schemas.microsoft.com/office/powerpoint/2010/main" val="2831115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A4B0A70-C91E-2DDD-082F-216DEA2EBA62}"/>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096E54D2-A00B-AA98-3E03-3C060A3BCEE0}"/>
              </a:ext>
            </a:extLst>
          </p:cNvPr>
          <p:cNvSpPr>
            <a:spLocks noGrp="1"/>
          </p:cNvSpPr>
          <p:nvPr>
            <p:ph type="title"/>
          </p:nvPr>
        </p:nvSpPr>
        <p:spPr/>
        <p:txBody>
          <a:bodyPr/>
          <a:lstStyle/>
          <a:p>
            <a:r>
              <a:rPr lang="en-US" altLang="ko-KR">
                <a:latin typeface="Arial" panose="020B0604020202020204" pitchFamily="34" charset="0"/>
              </a:rPr>
              <a:t>6 Evaluation of the load balancer.</a:t>
            </a:r>
            <a:endParaRPr lang="ko-KR" altLang="en-US">
              <a:latin typeface="Arial" panose="020B0604020202020204" pitchFamily="34" charset="0"/>
            </a:endParaRPr>
          </a:p>
        </p:txBody>
      </p:sp>
    </p:spTree>
    <p:extLst>
      <p:ext uri="{BB962C8B-B14F-4D97-AF65-F5344CB8AC3E}">
        <p14:creationId xmlns:p14="http://schemas.microsoft.com/office/powerpoint/2010/main" val="2869939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03999E-C4C1-3D16-9E35-07297FDB7115}"/>
              </a:ext>
            </a:extLst>
          </p:cNvPr>
          <p:cNvSpPr>
            <a:spLocks noGrp="1"/>
          </p:cNvSpPr>
          <p:nvPr>
            <p:ph type="title"/>
          </p:nvPr>
        </p:nvSpPr>
        <p:spPr/>
        <p:txBody>
          <a:bodyPr/>
          <a:lstStyle/>
          <a:p>
            <a:r>
              <a:rPr lang="en-US" altLang="ko-KR">
                <a:latin typeface="Arial" panose="020B0604020202020204" pitchFamily="34" charset="0"/>
              </a:rPr>
              <a:t>6 Evaluation of the load balancer.</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489F0AA-C91D-6C46-81C3-52CF4D5E96F5}"/>
              </a:ext>
            </a:extLst>
          </p:cNvPr>
          <p:cNvSpPr>
            <a:spLocks noGrp="1"/>
          </p:cNvSpPr>
          <p:nvPr>
            <p:ph idx="1"/>
          </p:nvPr>
        </p:nvSpPr>
        <p:spPr/>
        <p:txBody>
          <a:bodyPr/>
          <a:lstStyle/>
          <a:p>
            <a:pPr>
              <a:lnSpc>
                <a:spcPts val="3500"/>
              </a:lnSpc>
            </a:pPr>
            <a:r>
              <a:rPr lang="en-US" altLang="ko-KR">
                <a:latin typeface="Arial" panose="020B0604020202020204" pitchFamily="34" charset="0"/>
              </a:rPr>
              <a:t>In this section, we analyze the impact of the load balancing and thread placement strategies on performance.
Next, we compare the performance of 37 applications running on CFS vs.. ULE.Finally, we analyze the performance of multiplication workloads
</a:t>
            </a:r>
            <a:endParaRPr lang="ko-KR" altLang="en-US">
              <a:latin typeface="Arial" panose="020B0604020202020204" pitchFamily="34" charset="0"/>
            </a:endParaRPr>
          </a:p>
        </p:txBody>
      </p:sp>
    </p:spTree>
    <p:extLst>
      <p:ext uri="{BB962C8B-B14F-4D97-AF65-F5344CB8AC3E}">
        <p14:creationId xmlns:p14="http://schemas.microsoft.com/office/powerpoint/2010/main" val="293445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3E49DC97-2315-7D85-ADA0-BD602E931D5B}"/>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9928E904-86BE-E422-E62C-97F15FEF4791}"/>
              </a:ext>
            </a:extLst>
          </p:cNvPr>
          <p:cNvSpPr>
            <a:spLocks noGrp="1"/>
          </p:cNvSpPr>
          <p:nvPr>
            <p:ph type="title"/>
          </p:nvPr>
        </p:nvSpPr>
        <p:spPr/>
        <p:txBody>
          <a:bodyPr/>
          <a:lstStyle/>
          <a:p>
            <a:r>
              <a:rPr lang="en-US" altLang="ko-KR">
                <a:latin typeface="Arial" panose="020B0604020202020204" pitchFamily="34" charset="0"/>
              </a:rPr>
              <a:t>6. 1 Periodic load balancing.</a:t>
            </a:r>
            <a:endParaRPr lang="ko-KR" altLang="en-US">
              <a:latin typeface="Arial" panose="020B0604020202020204" pitchFamily="34" charset="0"/>
            </a:endParaRPr>
          </a:p>
        </p:txBody>
      </p:sp>
    </p:spTree>
    <p:extLst>
      <p:ext uri="{BB962C8B-B14F-4D97-AF65-F5344CB8AC3E}">
        <p14:creationId xmlns:p14="http://schemas.microsoft.com/office/powerpoint/2010/main" val="3111828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A35FF4-6F2B-E14B-2916-8D7A3491F4C8}"/>
              </a:ext>
            </a:extLst>
          </p:cNvPr>
          <p:cNvSpPr>
            <a:spLocks noGrp="1"/>
          </p:cNvSpPr>
          <p:nvPr>
            <p:ph type="title"/>
          </p:nvPr>
        </p:nvSpPr>
        <p:spPr/>
        <p:txBody>
          <a:bodyPr/>
          <a:lstStyle/>
          <a:p>
            <a:r>
              <a:rPr lang="en-US" altLang="ko-KR">
                <a:latin typeface="Arial" panose="020B0604020202020204" pitchFamily="34" charset="0"/>
              </a:rPr>
              <a:t>6. 1 Periodic load balancing.</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8334D8CF-DE17-B243-214F-7ED0DA2B5737}"/>
              </a:ext>
            </a:extLst>
          </p:cNvPr>
          <p:cNvSpPr>
            <a:spLocks noGrp="1"/>
          </p:cNvSpPr>
          <p:nvPr>
            <p:ph idx="1"/>
          </p:nvPr>
        </p:nvSpPr>
        <p:spPr/>
        <p:txBody>
          <a:bodyPr/>
          <a:lstStyle/>
          <a:p>
            <a:pPr>
              <a:lnSpc>
                <a:spcPts val="3500"/>
              </a:lnSpc>
            </a:pPr>
            <a:r>
              <a:rPr lang="en-US" altLang="ko-KR">
                <a:latin typeface="Arial" panose="020B0604020202020204" pitchFamily="34" charset="0"/>
              </a:rPr>
              <a:t>CFS relies on a rather complex load metric.All threads perform the same work, so we expect the load balancer to place 16 threads on each of the 32 cores.
</a:t>
            </a:r>
            <a:endParaRPr lang="ko-KR" altLang="en-US">
              <a:latin typeface="Arial" panose="020B0604020202020204" pitchFamily="34" charset="0"/>
            </a:endParaRPr>
          </a:p>
        </p:txBody>
      </p:sp>
    </p:spTree>
    <p:extLst>
      <p:ext uri="{BB962C8B-B14F-4D97-AF65-F5344CB8AC3E}">
        <p14:creationId xmlns:p14="http://schemas.microsoft.com/office/powerpoint/2010/main" val="1045361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27F66E-427B-CC6C-4E99-DD12B9E1A96A}"/>
              </a:ext>
            </a:extLst>
          </p:cNvPr>
          <p:cNvSpPr>
            <a:spLocks noGrp="1"/>
          </p:cNvSpPr>
          <p:nvPr>
            <p:ph type="title"/>
          </p:nvPr>
        </p:nvSpPr>
        <p:spPr/>
        <p:txBody>
          <a:bodyPr/>
          <a:lstStyle/>
          <a:p>
            <a:r>
              <a:rPr lang="en-US" altLang="ko-KR">
                <a:latin typeface="Arial" panose="020B0604020202020204" pitchFamily="34" charset="0"/>
              </a:rPr>
              <a:t>6. 1 Periodic load balancing.</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E66AF468-BAE4-75B2-59D6-1836AC82D502}"/>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53FFB6CD-D0A4-A5D6-094F-316FCAB48F5D}"/>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Thread counts below 15 are represented in shades of gray.</a:t>
            </a:r>
            <a:endParaRPr lang="ko-KR" altLang="en-US">
              <a:latin typeface="Arial" panose="020B0604020202020204" pitchFamily="34" charset="0"/>
            </a:endParaRPr>
          </a:p>
        </p:txBody>
      </p:sp>
    </p:spTree>
    <p:extLst>
      <p:ext uri="{BB962C8B-B14F-4D97-AF65-F5344CB8AC3E}">
        <p14:creationId xmlns:p14="http://schemas.microsoft.com/office/powerpoint/2010/main" val="2100475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B928A92-82B2-1B2C-712D-FE1D80041121}"/>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109B9FEB-EC33-5940-64A9-DECAE59D6C64}"/>
              </a:ext>
            </a:extLst>
          </p:cNvPr>
          <p:cNvSpPr>
            <a:spLocks noGrp="1"/>
          </p:cNvSpPr>
          <p:nvPr>
            <p:ph type="title"/>
          </p:nvPr>
        </p:nvSpPr>
        <p:spPr/>
        <p:txBody>
          <a:bodyPr/>
          <a:lstStyle/>
          <a:p>
            <a:r>
              <a:rPr lang="en-US" altLang="ko-KR">
                <a:latin typeface="Arial" panose="020B0604020202020204" pitchFamily="34" charset="0"/>
              </a:rPr>
              <a:t>6. 2 Thread placement.</a:t>
            </a:r>
            <a:endParaRPr lang="ko-KR" altLang="en-US">
              <a:latin typeface="Arial" panose="020B0604020202020204" pitchFamily="34" charset="0"/>
            </a:endParaRPr>
          </a:p>
        </p:txBody>
      </p:sp>
    </p:spTree>
    <p:extLst>
      <p:ext uri="{BB962C8B-B14F-4D97-AF65-F5344CB8AC3E}">
        <p14:creationId xmlns:p14="http://schemas.microsoft.com/office/powerpoint/2010/main" val="2551747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188A93-D8E7-E718-021C-E736F7B9CA7B}"/>
              </a:ext>
            </a:extLst>
          </p:cNvPr>
          <p:cNvSpPr>
            <a:spLocks noGrp="1"/>
          </p:cNvSpPr>
          <p:nvPr>
            <p:ph type="title"/>
          </p:nvPr>
        </p:nvSpPr>
        <p:spPr/>
        <p:txBody>
          <a:bodyPr/>
          <a:lstStyle/>
          <a:p>
            <a:r>
              <a:rPr lang="en-US" altLang="ko-KR">
                <a:latin typeface="Arial" panose="020B0604020202020204" pitchFamily="34" charset="0"/>
              </a:rPr>
              <a:t>6. 2 Thread placement.</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D090723C-5DFA-FA93-18FD-4A7471004889}"/>
              </a:ext>
            </a:extLst>
          </p:cNvPr>
          <p:cNvSpPr>
            <a:spLocks noGrp="1"/>
          </p:cNvSpPr>
          <p:nvPr>
            <p:ph idx="1"/>
          </p:nvPr>
        </p:nvSpPr>
        <p:spPr/>
        <p:txBody>
          <a:bodyPr/>
          <a:lstStyle/>
          <a:p>
            <a:pPr>
              <a:lnSpc>
                <a:spcPts val="3500"/>
              </a:lnSpc>
            </a:pPr>
            <a:r>
              <a:rPr lang="en-US" altLang="ko-KR">
                <a:latin typeface="Arial" panose="020B0604020202020204" pitchFamily="34" charset="0"/>
              </a:rPr>
              <a:t>We study the placement of threads using c-ray, an image processing application from the Phoronix benchmark suite.
Then all threads wait at a barrier before performing the computation.Since all threads behave in the same way, we would expect ULE to perform better than CFS  that configuration: ULE always forks threaded on the core with the lowest number of threads, so the load should be perfectly balanced from the start.
</a:t>
            </a:r>
            <a:endParaRPr lang="ko-KR" altLang="en-US">
              <a:latin typeface="Arial" panose="020B0604020202020204" pitchFamily="34" charset="0"/>
            </a:endParaRPr>
          </a:p>
        </p:txBody>
      </p:sp>
    </p:spTree>
    <p:extLst>
      <p:ext uri="{BB962C8B-B14F-4D97-AF65-F5344CB8AC3E}">
        <p14:creationId xmlns:p14="http://schemas.microsoft.com/office/powerpoint/2010/main" val="26667915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587DC0E-CE91-32F4-F6CA-FB7FC8B531EB}"/>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D9A428E5-359C-22A8-5BA6-8804377B70A2}"/>
              </a:ext>
            </a:extLst>
          </p:cNvPr>
          <p:cNvSpPr>
            <a:spLocks noGrp="1"/>
          </p:cNvSpPr>
          <p:nvPr>
            <p:ph type="title"/>
          </p:nvPr>
        </p:nvSpPr>
        <p:spPr/>
        <p:txBody>
          <a:bodyPr/>
          <a:lstStyle/>
          <a:p>
            <a:r>
              <a:rPr lang="en-US" altLang="ko-KR">
                <a:latin typeface="Arial" panose="020B0604020202020204" pitchFamily="34" charset="0"/>
              </a:rPr>
              <a:t>6. 3 Performance analysis.</a:t>
            </a:r>
            <a:endParaRPr lang="ko-KR" altLang="en-US">
              <a:latin typeface="Arial" panose="020B0604020202020204" pitchFamily="34" charset="0"/>
            </a:endParaRPr>
          </a:p>
        </p:txBody>
      </p:sp>
    </p:spTree>
    <p:extLst>
      <p:ext uri="{BB962C8B-B14F-4D97-AF65-F5344CB8AC3E}">
        <p14:creationId xmlns:p14="http://schemas.microsoft.com/office/powerpoint/2010/main" val="72073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7AD231-CA94-D872-D4D5-DCA2BBF83EEE}"/>
              </a:ext>
            </a:extLst>
          </p:cNvPr>
          <p:cNvSpPr>
            <a:spLocks noGrp="1"/>
          </p:cNvSpPr>
          <p:nvPr>
            <p:ph type="title"/>
          </p:nvPr>
        </p:nvSpPr>
        <p:spPr/>
        <p:txBody>
          <a:bodyPr/>
          <a:lstStyle/>
          <a:p>
            <a:r>
              <a:rPr lang="en-US" altLang="ko-KR">
                <a:latin typeface="Arial" panose="020B0604020202020204" pitchFamily="34" charset="0"/>
              </a:rPr>
              <a:t>Contents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9306F008-0FEA-BB51-65A0-EEEC42FC23A9}"/>
              </a:ext>
            </a:extLst>
          </p:cNvPr>
          <p:cNvSpPr>
            <a:spLocks noGrp="1"/>
          </p:cNvSpPr>
          <p:nvPr>
            <p:ph idx="1"/>
          </p:nvPr>
        </p:nvSpPr>
        <p:spPr/>
        <p:txBody>
          <a:bodyPr/>
          <a:lstStyle/>
          <a:p>
            <a:pPr>
              <a:lnSpc>
                <a:spcPts val="3500"/>
              </a:lnSpc>
            </a:pPr>
            <a:r>
              <a:rPr lang="en-US" altLang="ko-KR">
                <a:latin typeface="Arial" panose="020B0604020202020204" pitchFamily="34" charset="0"/>
              </a:rPr>
              <a:t>5. 3 Performance analysis.
6 Evaluation of the load balancer.
6. 1 Periodic load balancing.
6. 2 Thread placement.</a:t>
            </a:r>
            <a:endParaRPr lang="ko-KR" altLang="en-US">
              <a:latin typeface="Arial" panose="020B0604020202020204" pitchFamily="34" charset="0"/>
            </a:endParaRPr>
          </a:p>
        </p:txBody>
      </p:sp>
    </p:spTree>
    <p:extLst>
      <p:ext uri="{BB962C8B-B14F-4D97-AF65-F5344CB8AC3E}">
        <p14:creationId xmlns:p14="http://schemas.microsoft.com/office/powerpoint/2010/main" val="337841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01A6C7-5AA0-BB19-6CD4-3120F4B1794B}"/>
              </a:ext>
            </a:extLst>
          </p:cNvPr>
          <p:cNvSpPr>
            <a:spLocks noGrp="1"/>
          </p:cNvSpPr>
          <p:nvPr>
            <p:ph type="title"/>
          </p:nvPr>
        </p:nvSpPr>
        <p:spPr/>
        <p:txBody>
          <a:bodyPr/>
          <a:lstStyle/>
          <a:p>
            <a:r>
              <a:rPr lang="en-US" altLang="ko-KR">
                <a:latin typeface="Arial" panose="020B0604020202020204" pitchFamily="34" charset="0"/>
              </a:rPr>
              <a:t>6. 3 Performance analysis.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8DF72259-419D-5D7E-DBE8-1FECBDACAF09}"/>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53293A80-163A-2530-F663-1A422C2F8B38}"/>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Figure 8 presents the performance difference between CFS and ULE in a multicore context.</a:t>
            </a:r>
            <a:endParaRPr lang="ko-KR" altLang="en-US">
              <a:latin typeface="Arial" panose="020B0604020202020204" pitchFamily="34" charset="0"/>
            </a:endParaRPr>
          </a:p>
        </p:txBody>
      </p:sp>
    </p:spTree>
    <p:extLst>
      <p:ext uri="{BB962C8B-B14F-4D97-AF65-F5344CB8AC3E}">
        <p14:creationId xmlns:p14="http://schemas.microsoft.com/office/powerpoint/2010/main" val="1080396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EB3724-FADB-2498-2882-BB8C245F1DEE}"/>
              </a:ext>
            </a:extLst>
          </p:cNvPr>
          <p:cNvSpPr>
            <a:spLocks noGrp="1"/>
          </p:cNvSpPr>
          <p:nvPr>
            <p:ph type="title"/>
          </p:nvPr>
        </p:nvSpPr>
        <p:spPr/>
        <p:txBody>
          <a:bodyPr/>
          <a:lstStyle/>
          <a:p>
            <a:r>
              <a:rPr lang="en-US" altLang="ko-KR">
                <a:latin typeface="Arial" panose="020B0604020202020204" pitchFamily="34" charset="0"/>
              </a:rPr>
              <a:t>6. 3 Performance analysis.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BAE42F41-3131-84E1-5D77-5A460CEF5401}"/>
              </a:ext>
            </a:extLst>
          </p:cNvPr>
          <p:cNvSpPr>
            <a:spLocks noGrp="1"/>
          </p:cNvSpPr>
          <p:nvPr>
            <p:ph idx="1"/>
          </p:nvPr>
        </p:nvSpPr>
        <p:spPr/>
        <p:txBody>
          <a:bodyPr/>
          <a:lstStyle/>
          <a:p>
            <a:pPr>
              <a:lnSpc>
                <a:spcPts val="3500"/>
              </a:lnSpc>
            </a:pPr>
            <a:r>
              <a:rPr lang="en-US" altLang="ko-KR">
                <a:latin typeface="Arial" panose="020B0604020202020204" pitchFamily="34" charset="0"/>
              </a:rPr>
              <a:t>The delay is more than 50% because threads scheduled alone on their cores go to sleep, and then have to be woken up, thus adding latency to the barriers.
This suboptimal thread placement also explains the performance difference between CFS and ULE on FT and UA.Contrary to Figure 6, threads do not start pinning on core 0
</a:t>
            </a:r>
            <a:endParaRPr lang="ko-KR" altLang="en-US">
              <a:latin typeface="Arial" panose="020B0604020202020204" pitchFamily="34" charset="0"/>
            </a:endParaRPr>
          </a:p>
        </p:txBody>
      </p:sp>
    </p:spTree>
    <p:extLst>
      <p:ext uri="{BB962C8B-B14F-4D97-AF65-F5344CB8AC3E}">
        <p14:creationId xmlns:p14="http://schemas.microsoft.com/office/powerpoint/2010/main" val="991177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1D84E5C9-B7BA-51B7-9E31-39E4DE91E304}"/>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D55FCCE3-DD2B-577D-E52A-D22EBF49DDD9}"/>
              </a:ext>
            </a:extLst>
          </p:cNvPr>
          <p:cNvSpPr>
            <a:spLocks noGrp="1"/>
          </p:cNvSpPr>
          <p:nvPr>
            <p:ph type="title"/>
          </p:nvPr>
        </p:nvSpPr>
        <p:spPr/>
        <p:txBody>
          <a:bodyPr/>
          <a:lstStyle/>
          <a:p>
            <a:r>
              <a:rPr lang="en-US" altLang="ko-KR">
                <a:latin typeface="Arial" panose="020B0604020202020204" pitchFamily="34" charset="0"/>
              </a:rPr>
              <a:t>Performance.</a:t>
            </a:r>
            <a:endParaRPr lang="ko-KR" altLang="en-US">
              <a:latin typeface="Arial" panose="020B0604020202020204" pitchFamily="34" charset="0"/>
            </a:endParaRPr>
          </a:p>
        </p:txBody>
      </p:sp>
    </p:spTree>
    <p:extLst>
      <p:ext uri="{BB962C8B-B14F-4D97-AF65-F5344CB8AC3E}">
        <p14:creationId xmlns:p14="http://schemas.microsoft.com/office/powerpoint/2010/main" val="177955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10C5E-92BC-B976-6D11-387B31D95400}"/>
              </a:ext>
            </a:extLst>
          </p:cNvPr>
          <p:cNvSpPr>
            <a:spLocks noGrp="1"/>
          </p:cNvSpPr>
          <p:nvPr>
            <p:ph type="title"/>
          </p:nvPr>
        </p:nvSpPr>
        <p:spPr/>
        <p:txBody>
          <a:bodyPr/>
          <a:lstStyle/>
          <a:p>
            <a:r>
              <a:rPr lang="en-US" altLang="ko-KR">
                <a:latin typeface="Arial" panose="020B0604020202020204" pitchFamily="34" charset="0"/>
              </a:rPr>
              <a:t>Performance.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E3FF046-5C9B-1C1E-A671-54C6C796D302}"/>
              </a:ext>
            </a:extLst>
          </p:cNvPr>
          <p:cNvSpPr>
            <a:spLocks noGrp="1"/>
          </p:cNvSpPr>
          <p:nvPr>
            <p:ph idx="1"/>
          </p:nvPr>
        </p:nvSpPr>
        <p:spPr/>
        <p:txBody>
          <a:bodyPr/>
          <a:lstStyle/>
          <a:p>
            <a:pPr>
              <a:lnSpc>
                <a:spcPts val="3500"/>
              </a:lnSpc>
            </a:pPr>
            <a:r>
              <a:rPr lang="en-US" altLang="ko-KR">
                <a:latin typeface="Arial" panose="020B0604020202020204" pitchFamily="34" charset="0"/>
              </a:rPr>
              <a:t>20 C-Ray DCraw johnjohn- johnscimark2- scimark2scimark2- scimark2scimark2- scimark2Build-apache 10 1 12 13 14 15 16 17 18 12 20 21 2 23 24 15 16 27 28 29 30 1 12 3 34 35 6 37 8 39 0 4 2 23 4 5 45 47 48 9 50 5 22 blackscholes fluidanimate streamcluster Figure 8: Performance of ULE with respect to CFS on a multicore.</a:t>
            </a:r>
            <a:endParaRPr lang="ko-KR" altLang="en-US">
              <a:latin typeface="Arial" panose="020B0604020202020204" pitchFamily="34" charset="0"/>
            </a:endParaRPr>
          </a:p>
        </p:txBody>
      </p:sp>
    </p:spTree>
    <p:extLst>
      <p:ext uri="{BB962C8B-B14F-4D97-AF65-F5344CB8AC3E}">
        <p14:creationId xmlns:p14="http://schemas.microsoft.com/office/powerpoint/2010/main" val="505828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3E9284-AF87-B3FA-AA81-6666670CB46F}"/>
              </a:ext>
            </a:extLst>
          </p:cNvPr>
          <p:cNvSpPr>
            <a:spLocks noGrp="1"/>
          </p:cNvSpPr>
          <p:nvPr>
            <p:ph type="title"/>
          </p:nvPr>
        </p:nvSpPr>
        <p:spPr/>
        <p:txBody>
          <a:bodyPr/>
          <a:lstStyle/>
          <a:p>
            <a:r>
              <a:rPr lang="en-US" altLang="ko-KR">
                <a:latin typeface="Arial" panose="020B0604020202020204" pitchFamily="34" charset="0"/>
              </a:rPr>
              <a:t>Performance.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F76F14CE-230D-111A-CDBD-1161309D84F0}"/>
              </a:ext>
            </a:extLst>
          </p:cNvPr>
          <p:cNvSpPr>
            <a:spLocks noGrp="1"/>
          </p:cNvSpPr>
          <p:nvPr>
            <p:ph idx="1"/>
          </p:nvPr>
        </p:nvSpPr>
        <p:spPr/>
        <p:txBody>
          <a:bodyPr/>
          <a:lstStyle/>
          <a:p>
            <a:pPr>
              <a:lnSpc>
                <a:spcPts val="3500"/>
              </a:lnSpc>
            </a:pPr>
            <a:r>
              <a:rPr lang="en-US" altLang="ko-KR">
                <a:latin typeface="Arial" panose="020B0604020202020204" pitchFamily="34" charset="0"/>
              </a:rPr>
              <a:t>To validate this assumption, we replaced the ULE wakeup function by a simple one that returns the CPU on which the thread was previously running, and then observed no difference between ULE and CFS.
6% is the highest time spent in the scheduler we observed in CFS.</a:t>
            </a:r>
            <a:endParaRPr lang="ko-KR" altLang="en-US">
              <a:latin typeface="Arial" panose="020B0604020202020204" pitchFamily="34" charset="0"/>
            </a:endParaRPr>
          </a:p>
        </p:txBody>
      </p:sp>
    </p:spTree>
    <p:extLst>
      <p:ext uri="{BB962C8B-B14F-4D97-AF65-F5344CB8AC3E}">
        <p14:creationId xmlns:p14="http://schemas.microsoft.com/office/powerpoint/2010/main" val="2070404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55F611FA-C152-1D82-AC1B-F03355BECA1B}"/>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D5897BF8-379D-7FDA-9847-B8E794989379}"/>
              </a:ext>
            </a:extLst>
          </p:cNvPr>
          <p:cNvSpPr>
            <a:spLocks noGrp="1"/>
          </p:cNvSpPr>
          <p:nvPr>
            <p:ph type="title"/>
          </p:nvPr>
        </p:nvSpPr>
        <p:spPr/>
        <p:txBody>
          <a:bodyPr/>
          <a:lstStyle/>
          <a:p>
            <a:r>
              <a:rPr lang="en-US" altLang="ko-KR">
                <a:latin typeface="Arial" panose="020B0604020202020204" pitchFamily="34" charset="0"/>
              </a:rPr>
              <a:t>6. 4 Multi application workloads.</a:t>
            </a:r>
            <a:endParaRPr lang="ko-KR" altLang="en-US">
              <a:latin typeface="Arial" panose="020B0604020202020204" pitchFamily="34" charset="0"/>
            </a:endParaRPr>
          </a:p>
        </p:txBody>
      </p:sp>
    </p:spTree>
    <p:extLst>
      <p:ext uri="{BB962C8B-B14F-4D97-AF65-F5344CB8AC3E}">
        <p14:creationId xmlns:p14="http://schemas.microsoft.com/office/powerpoint/2010/main" val="33960508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55B13D-46F2-AEDD-7BAA-958B5A6A766E}"/>
              </a:ext>
            </a:extLst>
          </p:cNvPr>
          <p:cNvSpPr>
            <a:spLocks noGrp="1"/>
          </p:cNvSpPr>
          <p:nvPr>
            <p:ph type="title"/>
          </p:nvPr>
        </p:nvSpPr>
        <p:spPr/>
        <p:txBody>
          <a:bodyPr/>
          <a:lstStyle/>
          <a:p>
            <a:r>
              <a:rPr lang="en-US" altLang="ko-KR">
                <a:latin typeface="Arial" panose="020B0604020202020204" pitchFamily="34" charset="0"/>
              </a:rPr>
              <a:t>6. 4 Multi application workloads.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792B6B49-3249-FA1B-5EF3-B149D2BA0284}"/>
              </a:ext>
            </a:extLst>
          </p:cNvPr>
          <p:cNvSpPr>
            <a:spLocks noGrp="1"/>
          </p:cNvSpPr>
          <p:nvPr>
            <p:ph idx="1"/>
          </p:nvPr>
        </p:nvSpPr>
        <p:spPr/>
        <p:txBody>
          <a:bodyPr/>
          <a:lstStyle/>
          <a:p>
            <a:pPr>
              <a:lnSpc>
                <a:spcPts val="3500"/>
              </a:lnSpc>
            </a:pPr>
            <a:r>
              <a:rPr lang="en-US" altLang="ko-KR">
                <a:latin typeface="Arial" panose="020B0604020202020204" pitchFamily="34" charset="0"/>
              </a:rPr>
              <a:t>Finally, we evaluate the combination of interactive and background workloads using a set of different applications: c-ray + EP  is a workload where both applications are considered background by ULE, fibo + sysbench and blackscholes + ferret are workloads where only one application is interactive, and apache + sysbench is a fully interactive workload.</a:t>
            </a:r>
            <a:endParaRPr lang="ko-KR" altLang="en-US">
              <a:latin typeface="Arial" panose="020B0604020202020204" pitchFamily="34" charset="0"/>
            </a:endParaRPr>
          </a:p>
        </p:txBody>
      </p:sp>
    </p:spTree>
    <p:extLst>
      <p:ext uri="{BB962C8B-B14F-4D97-AF65-F5344CB8AC3E}">
        <p14:creationId xmlns:p14="http://schemas.microsoft.com/office/powerpoint/2010/main" val="17104209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158762-2F3A-4882-C651-0069574AF49C}"/>
              </a:ext>
            </a:extLst>
          </p:cNvPr>
          <p:cNvSpPr>
            <a:spLocks noGrp="1"/>
          </p:cNvSpPr>
          <p:nvPr>
            <p:ph type="title"/>
          </p:nvPr>
        </p:nvSpPr>
        <p:spPr/>
        <p:txBody>
          <a:bodyPr/>
          <a:lstStyle/>
          <a:p>
            <a:r>
              <a:rPr lang="en-US" altLang="ko-KR">
                <a:latin typeface="Arial" panose="020B0604020202020204" pitchFamily="34" charset="0"/>
              </a:rPr>
              <a:t>6. 4 Multi application workloads.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5F553329-D4A6-C611-B7C2-28A38B994379}"/>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56BFFF38-874B-E5B4-29A9-A3A4982AF67F}"/>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This is expected, as they schedule background threads in a similar way.</a:t>
            </a:r>
            <a:endParaRPr lang="ko-KR" altLang="en-US">
              <a:latin typeface="Arial" panose="020B0604020202020204" pitchFamily="34" charset="0"/>
            </a:endParaRPr>
          </a:p>
        </p:txBody>
      </p:sp>
    </p:spTree>
    <p:extLst>
      <p:ext uri="{BB962C8B-B14F-4D97-AF65-F5344CB8AC3E}">
        <p14:creationId xmlns:p14="http://schemas.microsoft.com/office/powerpoint/2010/main" val="833061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580524-B68E-1927-1F2A-CA96682B69B8}"/>
              </a:ext>
            </a:extLst>
          </p:cNvPr>
          <p:cNvSpPr>
            <a:spLocks noGrp="1"/>
          </p:cNvSpPr>
          <p:nvPr>
            <p:ph type="title"/>
          </p:nvPr>
        </p:nvSpPr>
        <p:spPr/>
        <p:txBody>
          <a:bodyPr/>
          <a:lstStyle/>
          <a:p>
            <a:r>
              <a:rPr lang="en-US" altLang="ko-KR">
                <a:latin typeface="Arial" panose="020B0604020202020204" pitchFamily="34" charset="0"/>
              </a:rPr>
              <a:t>6. 4 Multi application workloads.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BDF46885-ABF4-4D76-54BD-2126BC4D84EA}"/>
              </a:ext>
            </a:extLst>
          </p:cNvPr>
          <p:cNvSpPr>
            <a:spLocks noGrp="1"/>
          </p:cNvSpPr>
          <p:nvPr>
            <p:ph idx="1"/>
          </p:nvPr>
        </p:nvSpPr>
        <p:spPr/>
        <p:txBody>
          <a:bodyPr/>
          <a:lstStyle/>
          <a:p>
            <a:pPr>
              <a:lnSpc>
                <a:spcPts val="3500"/>
              </a:lnSpc>
            </a:pPr>
            <a:r>
              <a:rPr lang="en-US" altLang="ko-KR">
                <a:latin typeface="Arial" panose="020B0604020202020204" pitchFamily="34" charset="0"/>
              </a:rPr>
              <a:t>Surprisingly, when co-scheduled with fibo, sysbench performs worse on ULE than on CFS even though it is correctly categorized as interactive and gets priority over five threads.</a:t>
            </a:r>
            <a:endParaRPr lang="ko-KR" altLang="en-US">
              <a:latin typeface="Arial" panose="020B0604020202020204" pitchFamily="34" charset="0"/>
            </a:endParaRPr>
          </a:p>
        </p:txBody>
      </p:sp>
    </p:spTree>
    <p:extLst>
      <p:ext uri="{BB962C8B-B14F-4D97-AF65-F5344CB8AC3E}">
        <p14:creationId xmlns:p14="http://schemas.microsoft.com/office/powerpoint/2010/main" val="4220004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10D333B-EF36-1CF3-EC73-4A38A83D61B4}"/>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41E973A8-85EC-3482-4DF5-C09FC0889D49}"/>
              </a:ext>
            </a:extLst>
          </p:cNvPr>
          <p:cNvSpPr>
            <a:spLocks noGrp="1"/>
          </p:cNvSpPr>
          <p:nvPr>
            <p:ph type="title"/>
          </p:nvPr>
        </p:nvSpPr>
        <p:spPr/>
        <p:txBody>
          <a:bodyPr/>
          <a:lstStyle/>
          <a:p>
            <a:r>
              <a:rPr lang="en-US" altLang="ko-KR">
                <a:latin typeface="Arial" panose="020B0604020202020204" pitchFamily="34" charset="0"/>
              </a:rPr>
              <a:t>7 Related works.</a:t>
            </a:r>
            <a:endParaRPr lang="ko-KR" altLang="en-US">
              <a:latin typeface="Arial" panose="020B0604020202020204" pitchFamily="34" charset="0"/>
            </a:endParaRPr>
          </a:p>
        </p:txBody>
      </p:sp>
    </p:spTree>
    <p:extLst>
      <p:ext uri="{BB962C8B-B14F-4D97-AF65-F5344CB8AC3E}">
        <p14:creationId xmlns:p14="http://schemas.microsoft.com/office/powerpoint/2010/main" val="400202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E8761A-18C9-5733-27D4-3DAF9F65CB21}"/>
              </a:ext>
            </a:extLst>
          </p:cNvPr>
          <p:cNvSpPr>
            <a:spLocks noGrp="1"/>
          </p:cNvSpPr>
          <p:nvPr>
            <p:ph type="title"/>
          </p:nvPr>
        </p:nvSpPr>
        <p:spPr/>
        <p:txBody>
          <a:bodyPr/>
          <a:lstStyle/>
          <a:p>
            <a:r>
              <a:rPr lang="en-US" altLang="ko-KR">
                <a:latin typeface="Arial" panose="020B0604020202020204" pitchFamily="34" charset="0"/>
              </a:rPr>
              <a:t>Contents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FD0B62D7-F0C6-555C-6E49-FD2771663A5E}"/>
              </a:ext>
            </a:extLst>
          </p:cNvPr>
          <p:cNvSpPr>
            <a:spLocks noGrp="1"/>
          </p:cNvSpPr>
          <p:nvPr>
            <p:ph idx="1"/>
          </p:nvPr>
        </p:nvSpPr>
        <p:spPr/>
        <p:txBody>
          <a:bodyPr>
            <a:normAutofit fontScale="92500"/>
          </a:bodyPr>
          <a:lstStyle/>
          <a:p>
            <a:pPr>
              <a:lnSpc>
                <a:spcPts val="3500"/>
              </a:lnSpc>
            </a:pPr>
            <a:r>
              <a:rPr lang="en-US" altLang="ko-KR">
                <a:latin typeface="Arial" panose="020B0604020202020204" pitchFamily="34" charset="0"/>
              </a:rPr>
              <a:t>6. 3 Performance analysis.
Performance.
6. 4 Multi application workloads.
7 Related works.
-20 -40 -80 Perf. Improved relative to running alone on CFS  -60.
8 Conclusion.
REFERENCES.</a:t>
            </a:r>
            <a:endParaRPr lang="ko-KR" altLang="en-US">
              <a:latin typeface="Arial" panose="020B0604020202020204" pitchFamily="34" charset="0"/>
            </a:endParaRPr>
          </a:p>
        </p:txBody>
      </p:sp>
    </p:spTree>
    <p:extLst>
      <p:ext uri="{BB962C8B-B14F-4D97-AF65-F5344CB8AC3E}">
        <p14:creationId xmlns:p14="http://schemas.microsoft.com/office/powerpoint/2010/main" val="672703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F6D7D9-7D7A-6536-84A8-347ACBC9CC3A}"/>
              </a:ext>
            </a:extLst>
          </p:cNvPr>
          <p:cNvSpPr>
            <a:spLocks noGrp="1"/>
          </p:cNvSpPr>
          <p:nvPr>
            <p:ph type="title"/>
          </p:nvPr>
        </p:nvSpPr>
        <p:spPr/>
        <p:txBody>
          <a:bodyPr/>
          <a:lstStyle/>
          <a:p>
            <a:r>
              <a:rPr lang="en-US" altLang="ko-KR">
                <a:latin typeface="Arial" panose="020B0604020202020204" pitchFamily="34" charset="0"/>
              </a:rPr>
              <a:t>7 Related works.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96A84CD1-3F67-1A4D-6577-6B367E51B11B}"/>
              </a:ext>
            </a:extLst>
          </p:cNvPr>
          <p:cNvSpPr>
            <a:spLocks noGrp="1"/>
          </p:cNvSpPr>
          <p:nvPr>
            <p:ph idx="1"/>
          </p:nvPr>
        </p:nvSpPr>
        <p:spPr/>
        <p:txBody>
          <a:bodyPr/>
          <a:lstStyle/>
          <a:p>
            <a:pPr>
              <a:lnSpc>
                <a:spcPts val="3500"/>
              </a:lnSpc>
            </a:pPr>
            <a:r>
              <a:rPr lang="en-US" altLang="ko-KR">
                <a:latin typeface="Arial" panose="020B0604020202020204" pitchFamily="34" charset="0"/>
              </a:rPr>
              <a:t>Previous works have compared the design choices made by FreeBSD and Linux.</a:t>
            </a:r>
            <a:endParaRPr lang="ko-KR" altLang="en-US">
              <a:latin typeface="Arial" panose="020B0604020202020204" pitchFamily="34" charset="0"/>
            </a:endParaRPr>
          </a:p>
        </p:txBody>
      </p:sp>
    </p:spTree>
    <p:extLst>
      <p:ext uri="{BB962C8B-B14F-4D97-AF65-F5344CB8AC3E}">
        <p14:creationId xmlns:p14="http://schemas.microsoft.com/office/powerpoint/2010/main" val="17512116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47778E0A-6176-76FE-B3A2-1C70D9035993}"/>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4210EED8-6EDD-1C83-0503-1EBD3F79617E}"/>
              </a:ext>
            </a:extLst>
          </p:cNvPr>
          <p:cNvSpPr>
            <a:spLocks noGrp="1"/>
          </p:cNvSpPr>
          <p:nvPr>
            <p:ph type="title"/>
          </p:nvPr>
        </p:nvSpPr>
        <p:spPr/>
        <p:txBody>
          <a:bodyPr/>
          <a:lstStyle/>
          <a:p>
            <a:r>
              <a:rPr lang="en-US" altLang="ko-KR">
                <a:latin typeface="Arial" panose="020B0604020202020204" pitchFamily="34" charset="0"/>
              </a:rPr>
              <a:t>-20 -40 -80 Perf. Improved relative to running alone on CFS  -60.</a:t>
            </a:r>
            <a:endParaRPr lang="ko-KR" altLang="en-US">
              <a:latin typeface="Arial" panose="020B0604020202020204" pitchFamily="34" charset="0"/>
            </a:endParaRPr>
          </a:p>
        </p:txBody>
      </p:sp>
    </p:spTree>
    <p:extLst>
      <p:ext uri="{BB962C8B-B14F-4D97-AF65-F5344CB8AC3E}">
        <p14:creationId xmlns:p14="http://schemas.microsoft.com/office/powerpoint/2010/main" val="545319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61E54D-EF6B-4B08-2192-CCC831B23CF2}"/>
              </a:ext>
            </a:extLst>
          </p:cNvPr>
          <p:cNvSpPr>
            <a:spLocks noGrp="1"/>
          </p:cNvSpPr>
          <p:nvPr>
            <p:ph type="title"/>
          </p:nvPr>
        </p:nvSpPr>
        <p:spPr/>
        <p:txBody>
          <a:bodyPr/>
          <a:lstStyle/>
          <a:p>
            <a:r>
              <a:rPr lang="en-US" altLang="ko-KR">
                <a:latin typeface="Arial" panose="020B0604020202020204" pitchFamily="34" charset="0"/>
              </a:rPr>
              <a:t>-20 -40 -80 Perf. Improved relative to running alone on CFS  -60.</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BAD542EE-F9D5-617D-EF22-4F070B6A775C}"/>
              </a:ext>
            </a:extLst>
          </p:cNvPr>
          <p:cNvSpPr>
            <a:spLocks noGrp="1"/>
          </p:cNvSpPr>
          <p:nvPr>
            <p:ph idx="1"/>
          </p:nvPr>
        </p:nvSpPr>
        <p:spPr/>
        <p:txBody>
          <a:bodyPr>
            <a:normAutofit fontScale="92500"/>
          </a:bodyPr>
          <a:lstStyle/>
          <a:p>
            <a:pPr>
              <a:lnSpc>
                <a:spcPts val="3500"/>
              </a:lnSpc>
            </a:pPr>
            <a:r>
              <a:rPr lang="en-US" altLang="ko-KR">
                <a:latin typeface="Arial" panose="020B0604020202020204" pitchFamily="34" charset="0"/>
              </a:rPr>
              <a:t>CFS, multiple ULE single app ULE multiple c-ray Batch + interactive Interactive + interactive blackscholes apache sysbench Figure 9: Performance of CFS and ULE on multi application workloads with respect to the performance of the application running alone on CFS.
average waiting time of threads in scheduler run queues.Groves et al.[9] compare the overhead of CFS against BFS, a simplistic scheduler aimed at improving the responsiveness on machines with few cores.
</a:t>
            </a:r>
            <a:endParaRPr lang="ko-KR" altLang="en-US">
              <a:latin typeface="Arial" panose="020B0604020202020204" pitchFamily="34" charset="0"/>
            </a:endParaRPr>
          </a:p>
        </p:txBody>
      </p:sp>
    </p:spTree>
    <p:extLst>
      <p:ext uri="{BB962C8B-B14F-4D97-AF65-F5344CB8AC3E}">
        <p14:creationId xmlns:p14="http://schemas.microsoft.com/office/powerpoint/2010/main" val="418007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348053D1-0A04-E68C-D17F-1B35B0C8B4B9}"/>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AFFC854C-8D6C-4F99-E811-2B75E6D131B8}"/>
              </a:ext>
            </a:extLst>
          </p:cNvPr>
          <p:cNvSpPr>
            <a:spLocks noGrp="1"/>
          </p:cNvSpPr>
          <p:nvPr>
            <p:ph type="title"/>
          </p:nvPr>
        </p:nvSpPr>
        <p:spPr/>
        <p:txBody>
          <a:bodyPr/>
          <a:lstStyle/>
          <a:p>
            <a:r>
              <a:rPr lang="en-US" altLang="ko-KR">
                <a:latin typeface="Arial" panose="020B0604020202020204" pitchFamily="34" charset="0"/>
              </a:rPr>
              <a:t>8 Conclusion.</a:t>
            </a:r>
            <a:endParaRPr lang="ko-KR" altLang="en-US">
              <a:latin typeface="Arial" panose="020B0604020202020204" pitchFamily="34" charset="0"/>
            </a:endParaRPr>
          </a:p>
        </p:txBody>
      </p:sp>
    </p:spTree>
    <p:extLst>
      <p:ext uri="{BB962C8B-B14F-4D97-AF65-F5344CB8AC3E}">
        <p14:creationId xmlns:p14="http://schemas.microsoft.com/office/powerpoint/2010/main" val="1881035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4184EE-3055-2C49-254C-6FC8C0A6CCAF}"/>
              </a:ext>
            </a:extLst>
          </p:cNvPr>
          <p:cNvSpPr>
            <a:spLocks noGrp="1"/>
          </p:cNvSpPr>
          <p:nvPr>
            <p:ph type="title"/>
          </p:nvPr>
        </p:nvSpPr>
        <p:spPr/>
        <p:txBody>
          <a:bodyPr/>
          <a:lstStyle/>
          <a:p>
            <a:r>
              <a:rPr lang="en-US" altLang="ko-KR">
                <a:latin typeface="Arial" panose="020B0604020202020204" pitchFamily="34" charset="0"/>
              </a:rPr>
              <a:t>8 Conclusion.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92DEFEAC-CC89-1148-7D44-B31EAADF508E}"/>
              </a:ext>
            </a:extLst>
          </p:cNvPr>
          <p:cNvSpPr>
            <a:spLocks noGrp="1"/>
          </p:cNvSpPr>
          <p:nvPr>
            <p:ph idx="1"/>
          </p:nvPr>
        </p:nvSpPr>
        <p:spPr/>
        <p:txBody>
          <a:bodyPr/>
          <a:lstStyle/>
          <a:p>
            <a:pPr>
              <a:lnSpc>
                <a:spcPts val="3500"/>
              </a:lnSpc>
            </a:pPr>
            <a:r>
              <a:rPr lang="en-US" altLang="ko-KR">
                <a:latin typeface="Arial" panose="020B0604020202020204" pitchFamily="34" charset="0"/>
              </a:rPr>
              <a:t>Scheduling threads on a multicore machine is hard.</a:t>
            </a:r>
            <a:endParaRPr lang="ko-KR" altLang="en-US">
              <a:latin typeface="Arial" panose="020B0604020202020204" pitchFamily="34" charset="0"/>
            </a:endParaRPr>
          </a:p>
        </p:txBody>
      </p:sp>
    </p:spTree>
    <p:extLst>
      <p:ext uri="{BB962C8B-B14F-4D97-AF65-F5344CB8AC3E}">
        <p14:creationId xmlns:p14="http://schemas.microsoft.com/office/powerpoint/2010/main" val="3519197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8E4FDAC-94DE-2BC3-5215-C13C307754EA}"/>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EDEED310-302C-1A2F-F7B7-2F68DB4D7BB0}"/>
              </a:ext>
            </a:extLst>
          </p:cNvPr>
          <p:cNvSpPr>
            <a:spLocks noGrp="1"/>
          </p:cNvSpPr>
          <p:nvPr>
            <p:ph type="title"/>
          </p:nvPr>
        </p:nvSpPr>
        <p:spPr/>
        <p:txBody>
          <a:bodyPr/>
          <a:lstStyle/>
          <a:p>
            <a:r>
              <a:rPr lang="en-US" altLang="ko-KR">
                <a:latin typeface="Arial" panose="020B0604020202020204" pitchFamily="34" charset="0"/>
              </a:rPr>
              <a:t>REFERENCES.</a:t>
            </a:r>
            <a:endParaRPr lang="ko-KR" altLang="en-US">
              <a:latin typeface="Arial" panose="020B0604020202020204" pitchFamily="34" charset="0"/>
            </a:endParaRPr>
          </a:p>
        </p:txBody>
      </p:sp>
    </p:spTree>
    <p:extLst>
      <p:ext uri="{BB962C8B-B14F-4D97-AF65-F5344CB8AC3E}">
        <p14:creationId xmlns:p14="http://schemas.microsoft.com/office/powerpoint/2010/main" val="806395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6B81D1-9035-253D-54BA-C4B740EBDCAD}"/>
              </a:ext>
            </a:extLst>
          </p:cNvPr>
          <p:cNvSpPr>
            <a:spLocks noGrp="1"/>
          </p:cNvSpPr>
          <p:nvPr>
            <p:ph type="title"/>
          </p:nvPr>
        </p:nvSpPr>
        <p:spPr/>
        <p:txBody>
          <a:bodyPr/>
          <a:lstStyle/>
          <a:p>
            <a:r>
              <a:rPr lang="en-US" altLang="ko-KR">
                <a:latin typeface="Arial" panose="020B0604020202020204" pitchFamily="34" charset="0"/>
              </a:rPr>
              <a:t>REFERENCES.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7C1BE895-D3BD-849F-B1DB-DC80856603AF}"/>
              </a:ext>
            </a:extLst>
          </p:cNvPr>
          <p:cNvSpPr>
            <a:spLocks noGrp="1"/>
          </p:cNvSpPr>
          <p:nvPr>
            <p:ph idx="1"/>
          </p:nvPr>
        </p:nvSpPr>
        <p:spPr/>
        <p:txBody>
          <a:bodyPr/>
          <a:lstStyle/>
          <a:p>
            <a:pPr>
              <a:lnSpc>
                <a:spcPts val="3500"/>
              </a:lnSpc>
            </a:pPr>
            <a:r>
              <a:rPr lang="en-US" altLang="ko-KR">
                <a:latin typeface="Arial" panose="020B0604020202020204" pitchFamily="34" charset="0"/>
              </a:rPr>
              <a:t>[1] [PATCH] Fix bug in which the long term ULE load balancer is executed only once.
In Proceedings of the 2005 ACM conference on Emerging network experiment and technology, ACM, pp.23] WONG, C. , TAN, I. , KUMARI, R. , LAM, J. , AND FUN, W. Fairness and interactive performance of O and CFS Linux kernel schedulers.
</a:t>
            </a:r>
            <a:endParaRPr lang="ko-KR" altLang="en-US">
              <a:latin typeface="Arial" panose="020B0604020202020204" pitchFamily="34" charset="0"/>
            </a:endParaRPr>
          </a:p>
        </p:txBody>
      </p:sp>
    </p:spTree>
    <p:extLst>
      <p:ext uri="{BB962C8B-B14F-4D97-AF65-F5344CB8AC3E}">
        <p14:creationId xmlns:p14="http://schemas.microsoft.com/office/powerpoint/2010/main" val="290208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96781-95ED-1ACD-A29D-69FF2FEB147F}"/>
              </a:ext>
            </a:extLst>
          </p:cNvPr>
          <p:cNvSpPr txBox="1"/>
          <p:nvPr/>
        </p:nvSpPr>
        <p:spPr>
          <a:xfrm>
            <a:off x="5360061" y="2998113"/>
            <a:ext cx="1471878" cy="861774"/>
          </a:xfrm>
          <a:prstGeom prst="rect">
            <a:avLst/>
          </a:prstGeom>
          <a:noFill/>
        </p:spPr>
        <p:txBody>
          <a:bodyPr vert="horz" wrap="none" rtlCol="0">
            <a:spAutoFit/>
          </a:bodyPr>
          <a:lstStyle/>
          <a:p>
            <a:pPr algn="ctr"/>
            <a:r>
              <a:rPr lang="en-US" altLang="ko-KR" sz="5000">
                <a:latin typeface="Arial" panose="020B0604020202020204" pitchFamily="34" charset="0"/>
              </a:rPr>
              <a:t>QnA</a:t>
            </a:r>
            <a:endParaRPr lang="ko-KR" altLang="en-US" sz="5000">
              <a:latin typeface="Arial" panose="020B0604020202020204" pitchFamily="34" charset="0"/>
            </a:endParaRPr>
          </a:p>
        </p:txBody>
      </p:sp>
    </p:spTree>
    <p:extLst>
      <p:ext uri="{BB962C8B-B14F-4D97-AF65-F5344CB8AC3E}">
        <p14:creationId xmlns:p14="http://schemas.microsoft.com/office/powerpoint/2010/main" val="44731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C9D9893-F404-BD65-8318-D07D8345F7AD}"/>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DD4CE17B-253A-9873-BC9D-CCD8865DC994}"/>
              </a:ext>
            </a:extLst>
          </p:cNvPr>
          <p:cNvSpPr>
            <a:spLocks noGrp="1"/>
          </p:cNvSpPr>
          <p:nvPr>
            <p:ph type="title"/>
          </p:nvPr>
        </p:nvSpPr>
        <p:spPr/>
        <p:txBody>
          <a:bodyPr/>
          <a:lstStyle/>
          <a:p>
            <a:r>
              <a:rPr lang="en-US" altLang="ko-KR">
                <a:latin typeface="Arial" panose="020B0604020202020204" pitchFamily="34" charset="0"/>
              </a:rPr>
              <a:t>ABSTRACT.</a:t>
            </a:r>
            <a:endParaRPr lang="ko-KR" altLang="en-US">
              <a:latin typeface="Arial" panose="020B0604020202020204" pitchFamily="34" charset="0"/>
            </a:endParaRPr>
          </a:p>
        </p:txBody>
      </p:sp>
    </p:spTree>
    <p:extLst>
      <p:ext uri="{BB962C8B-B14F-4D97-AF65-F5344CB8AC3E}">
        <p14:creationId xmlns:p14="http://schemas.microsoft.com/office/powerpoint/2010/main" val="35256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828964-07F0-D20B-D00B-92F3D8E197FD}"/>
              </a:ext>
            </a:extLst>
          </p:cNvPr>
          <p:cNvSpPr>
            <a:spLocks noGrp="1"/>
          </p:cNvSpPr>
          <p:nvPr>
            <p:ph type="title"/>
          </p:nvPr>
        </p:nvSpPr>
        <p:spPr/>
        <p:txBody>
          <a:bodyPr/>
          <a:lstStyle/>
          <a:p>
            <a:r>
              <a:rPr lang="en-US" altLang="ko-KR">
                <a:latin typeface="Arial" panose="020B0604020202020204" pitchFamily="34" charset="0"/>
              </a:rPr>
              <a:t>ABSTRACT.</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C40406B1-70AF-A595-25C5-D7BABFC1C588}"/>
              </a:ext>
            </a:extLst>
          </p:cNvPr>
          <p:cNvSpPr>
            <a:spLocks noGrp="1"/>
          </p:cNvSpPr>
          <p:nvPr>
            <p:ph idx="1"/>
          </p:nvPr>
        </p:nvSpPr>
        <p:spPr/>
        <p:txBody>
          <a:bodyPr>
            <a:normAutofit fontScale="92500"/>
          </a:bodyPr>
          <a:lstStyle/>
          <a:p>
            <a:pPr>
              <a:lnSpc>
                <a:spcPts val="3500"/>
              </a:lnSpc>
            </a:pPr>
            <a:r>
              <a:rPr lang="en-US" altLang="ko-KR">
                <a:latin typeface="Arial" panose="020B0604020202020204" pitchFamily="34" charset="0"/>
              </a:rPr>
              <a:t>This paper analyzes the impact on application performance of the design and implementation choices made in two widely used open-source schedulers: ULE, the default FreeBSD scheduler, and CFS, the default Linux scheduler.
We compare ULE and CFS in otherwise identical circumstances.ULE may cause starvation, even when executing a single application with identical threads, but this starvation may actually lead to better application performance for some workloads.
</a:t>
            </a:r>
            <a:endParaRPr lang="ko-KR" altLang="en-US">
              <a:latin typeface="Arial" panose="020B0604020202020204" pitchFamily="34" charset="0"/>
            </a:endParaRPr>
          </a:p>
        </p:txBody>
      </p:sp>
    </p:spTree>
    <p:extLst>
      <p:ext uri="{BB962C8B-B14F-4D97-AF65-F5344CB8AC3E}">
        <p14:creationId xmlns:p14="http://schemas.microsoft.com/office/powerpoint/2010/main" val="190686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7676457B-C8AF-A24A-7BB7-3A88E989701C}"/>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6130F7B1-FE81-E8D8-4E98-4B0FE6F26366}"/>
              </a:ext>
            </a:extLst>
          </p:cNvPr>
          <p:cNvSpPr>
            <a:spLocks noGrp="1"/>
          </p:cNvSpPr>
          <p:nvPr>
            <p:ph type="title"/>
          </p:nvPr>
        </p:nvSpPr>
        <p:spPr/>
        <p:txBody>
          <a:bodyPr/>
          <a:lstStyle/>
          <a:p>
            <a:r>
              <a:rPr lang="en-US" altLang="ko-KR">
                <a:latin typeface="Arial" panose="020B0604020202020204" pitchFamily="34" charset="0"/>
              </a:rPr>
              <a:t>1 Introduction.</a:t>
            </a:r>
            <a:endParaRPr lang="ko-KR" altLang="en-US">
              <a:latin typeface="Arial" panose="020B0604020202020204" pitchFamily="34" charset="0"/>
            </a:endParaRPr>
          </a:p>
        </p:txBody>
      </p:sp>
    </p:spTree>
    <p:extLst>
      <p:ext uri="{BB962C8B-B14F-4D97-AF65-F5344CB8AC3E}">
        <p14:creationId xmlns:p14="http://schemas.microsoft.com/office/powerpoint/2010/main" val="258847776"/>
      </p:ext>
    </p:extLst>
  </p:cSld>
  <p:clrMapOvr>
    <a:masterClrMapping/>
  </p:clrMapOvr>
</p:sld>
</file>

<file path=ppt/theme/theme1.xml><?xml version="1.0" encoding="utf-8"?>
<a:theme xmlns:a="http://schemas.openxmlformats.org/drawingml/2006/main" name="New_Education01">
  <a:themeElements>
    <a:clrScheme name="Education01">
      <a:dk1>
        <a:sysClr val="windowText" lastClr="000000"/>
      </a:dk1>
      <a:lt1>
        <a:sysClr val="window" lastClr="FFFFFF"/>
      </a:lt1>
      <a:dk2>
        <a:srgbClr val="1F497D"/>
      </a:dk2>
      <a:lt2>
        <a:srgbClr val="F5F5EE"/>
      </a:lt2>
      <a:accent1>
        <a:srgbClr val="10A8CB"/>
      </a:accent1>
      <a:accent2>
        <a:srgbClr val="439F11"/>
      </a:accent2>
      <a:accent3>
        <a:srgbClr val="E9980F"/>
      </a:accent3>
      <a:accent4>
        <a:srgbClr val="F75B62"/>
      </a:accent4>
      <a:accent5>
        <a:srgbClr val="C4B926"/>
      </a:accent5>
      <a:accent6>
        <a:srgbClr val="DD61B4"/>
      </a:accent6>
      <a:hlink>
        <a:srgbClr val="FF0000"/>
      </a:hlink>
      <a:folHlink>
        <a:srgbClr val="92D050"/>
      </a:folHlink>
    </a:clrScheme>
    <a:fontScheme name="Education01">
      <a:majorFont>
        <a:latin typeface="Berlin Sans FB"/>
        <a:ea typeface=""/>
        <a:cs typeface=""/>
        <a:font script="Jpan" typeface="HGｺﾞｼｯｸM"/>
        <a:font script="Hang" typeface="휴먼모음T"/>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erlin Sans FB"/>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ducation01">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shade val="20000"/>
                <a:satMod val="200000"/>
              </a:schemeClr>
            </a:gs>
            <a:gs pos="68000">
              <a:schemeClr val="phClr">
                <a:shade val="100000"/>
                <a:satMod val="120000"/>
              </a:schemeClr>
            </a:gs>
            <a:gs pos="100000">
              <a:schemeClr val="phClr">
                <a:tint val="60000"/>
                <a:shade val="100000"/>
                <a:satMod val="150000"/>
              </a:schemeClr>
            </a:gs>
          </a:gsLst>
          <a:path path="circle">
            <a:fillToRect l="50000" t="130000" r="50000" b="-30000"/>
          </a:path>
        </a:gradFill>
      </a:fillStyleLst>
      <a:lnStyleLst>
        <a:ln w="6350" cap="flat" cmpd="sng" algn="ctr">
          <a:solidFill>
            <a:schemeClr val="phClr"/>
          </a:solidFill>
          <a:prstDash val="solid"/>
        </a:ln>
        <a:ln w="22225" cap="flat" cmpd="sng" algn="ctr">
          <a:solidFill>
            <a:schemeClr val="phClr"/>
          </a:solidFill>
          <a:prstDash val="solid"/>
        </a:ln>
        <a:ln w="41275" cap="flat" cmpd="sng" algn="ctr">
          <a:solidFill>
            <a:schemeClr val="phClr"/>
          </a:solidFill>
          <a:prstDash val="solid"/>
        </a:ln>
      </a:lnStyleLst>
      <a:effectStyleLst>
        <a:effectStyle>
          <a:effectLst>
            <a:outerShdw blurRad="57150" dist="38100" dir="5400000" rotWithShape="0">
              <a:srgbClr val="000000">
                <a:alpha val="48000"/>
              </a:srgbClr>
            </a:outerShdw>
          </a:effectLst>
        </a:effectStyle>
        <a:effectStyle>
          <a:effectLst>
            <a:outerShdw blurRad="50800" dist="25400" dir="5400000" rotWithShape="0">
              <a:srgbClr val="000000">
                <a:alpha val="50000"/>
              </a:srgbClr>
            </a:outerShdw>
          </a:effectLst>
          <a:scene3d>
            <a:camera prst="orthographicFront">
              <a:rot lat="0" lon="0" rev="0"/>
            </a:camera>
            <a:lightRig rig="threePt" dir="tl">
              <a:rot lat="0" lon="0" rev="60000"/>
            </a:lightRig>
          </a:scene3d>
          <a:sp3d prstMaterial="plastic">
            <a:bevelT w="38100" h="25400"/>
          </a:sp3d>
        </a:effectStyle>
        <a:effectStyle>
          <a:effectLst>
            <a:outerShdw blurRad="50800" dist="25400" dir="5400000" rotWithShape="0">
              <a:srgbClr val="000000">
                <a:alpha val="50000"/>
              </a:srgbClr>
            </a:outerShdw>
          </a:effectLst>
          <a:scene3d>
            <a:camera prst="orthographicFront">
              <a:rot lat="0" lon="0" rev="0"/>
            </a:camera>
            <a:lightRig rig="threePt" dir="t">
              <a:rot lat="0" lon="0" rev="600000"/>
            </a:lightRig>
          </a:scene3d>
          <a:sp3d prstMaterial="plastic">
            <a:bevelT w="38100" h="50800"/>
          </a:sp3d>
        </a:effectStyle>
      </a:effectStyleLst>
      <a:bgFillStyleLst>
        <a:solidFill>
          <a:schemeClr val="phClr"/>
        </a:solidFill>
        <a:gradFill rotWithShape="1">
          <a:gsLst>
            <a:gs pos="0">
              <a:schemeClr val="phClr">
                <a:tint val="70000"/>
                <a:satMod val="400000"/>
              </a:schemeClr>
            </a:gs>
            <a:gs pos="52000">
              <a:schemeClr val="phClr">
                <a:tint val="90000"/>
                <a:shade val="100000"/>
                <a:satMod val="200000"/>
                <a:lumMod val="98000"/>
              </a:schemeClr>
            </a:gs>
            <a:gs pos="100000">
              <a:schemeClr val="phClr">
                <a:shade val="70000"/>
                <a:satMod val="150000"/>
                <a:lumMod val="98000"/>
              </a:schemeClr>
            </a:gs>
          </a:gsLst>
          <a:lin ang="2700000" scaled="0"/>
        </a:gradFill>
        <a:gradFill rotWithShape="1">
          <a:gsLst>
            <a:gs pos="0">
              <a:schemeClr val="phClr">
                <a:tint val="80000"/>
                <a:satMod val="250000"/>
                <a:lumMod val="90000"/>
              </a:schemeClr>
            </a:gs>
            <a:gs pos="100000">
              <a:schemeClr val="phClr">
                <a:shade val="80000"/>
                <a:satMod val="100000"/>
                <a:lumMod val="90000"/>
              </a:schemeClr>
            </a:gs>
          </a:gsLst>
          <a:path path="circle">
            <a:fillToRect l="50000" r="50000" b="80000"/>
          </a:path>
        </a:gradFill>
      </a:bgFillStyleLst>
    </a:fmtScheme>
  </a:themeElements>
  <a:objectDefaults/>
  <a:extraClrSchemeLst/>
  <a:extLst>
    <a:ext uri="{05A4C25C-085E-4340-85A3-A5531E510DB2}">
      <thm15:themeFamily xmlns:thm15="http://schemas.microsoft.com/office/thememl/2012/main" name="프레젠테이션13" id="{D23689DB-C9EF-418E-85A9-7DFC995D6DFD}" vid="{4CDABFB4-8963-491B-A9FA-C9A4C876E8CA}"/>
    </a:ext>
  </a:extLst>
</a:theme>
</file>

<file path=docProps/app.xml><?xml version="1.0" encoding="utf-8"?>
<Properties xmlns="http://schemas.openxmlformats.org/officeDocument/2006/extended-properties" xmlns:vt="http://schemas.openxmlformats.org/officeDocument/2006/docPropsVTypes">
  <Template>template6</Template>
  <TotalTime>0</TotalTime>
  <Words>2292</Words>
  <Application>Microsoft Office PowerPoint</Application>
  <PresentationFormat>와이드스크린</PresentationFormat>
  <Paragraphs>145</Paragraphs>
  <Slides>67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67</vt:i4>
      </vt:variant>
    </vt:vector>
  </HeadingPairs>
  <TitlesOfParts>
    <vt:vector size="72" baseType="lpstr">
      <vt:lpstr>맑은 고딕</vt:lpstr>
      <vt:lpstr>Arial</vt:lpstr>
      <vt:lpstr>Berlin Sans FB</vt:lpstr>
      <vt:lpstr>Wingdings</vt:lpstr>
      <vt:lpstr>New_Education01</vt:lpstr>
      <vt:lpstr>The Battle of the Schedulers</vt:lpstr>
      <vt:lpstr>Contents</vt:lpstr>
      <vt:lpstr>Contents</vt:lpstr>
      <vt:lpstr>Contents</vt:lpstr>
      <vt:lpstr>Contents</vt:lpstr>
      <vt:lpstr>Contents</vt:lpstr>
      <vt:lpstr>ABSTRACT.</vt:lpstr>
      <vt:lpstr>ABSTRACT.</vt:lpstr>
      <vt:lpstr>1 Introduction.</vt:lpstr>
      <vt:lpstr>1 Introduction.</vt:lpstr>
      <vt:lpstr>1 Introduction.</vt:lpstr>
      <vt:lpstr>2. 1 Linux CFS.</vt:lpstr>
      <vt:lpstr>2. 1 Linux CFS.</vt:lpstr>
      <vt:lpstr>2. 1 Linux CFS.</vt:lpstr>
      <vt:lpstr>2. 2 FreeBSD ULE.</vt:lpstr>
      <vt:lpstr>2. 2 FreeBSD ULE.</vt:lpstr>
      <vt:lpstr>2. 2 FreeBSD ULE.</vt:lpstr>
      <vt:lpstr>3 Porting ULE to the Linux kernel.</vt:lpstr>
      <vt:lpstr>3 Porting ULE to the Linux kernel.</vt:lpstr>
      <vt:lpstr>3 Porting ULE to the Linux kernel.</vt:lpstr>
      <vt:lpstr>3 Porting ULE to the Linux kernel.</vt:lpstr>
      <vt:lpstr>4. 1 Machines.</vt:lpstr>
      <vt:lpstr>4. 1 Machines.</vt:lpstr>
      <vt:lpstr>4. 2 Workloads.</vt:lpstr>
      <vt:lpstr>4. 2 Workloads.</vt:lpstr>
      <vt:lpstr>5 Evaluation of per-core scheduling.</vt:lpstr>
      <vt:lpstr>5 Evaluation of per-core scheduling.</vt:lpstr>
      <vt:lpstr>5. 1 Fairness and starvation when co-scheduling applications.</vt:lpstr>
      <vt:lpstr>5. 1 Fairness and starvation when co-scheduling applications.</vt:lpstr>
      <vt:lpstr>5. 1 Fairness and starvation when co-scheduling applications.</vt:lpstr>
      <vt:lpstr>5. 1 Fairness and starvation when co-scheduling applications.</vt:lpstr>
      <vt:lpstr>5. 1 Fairness and starvation when co-scheduling applications.</vt:lpstr>
      <vt:lpstr>5. 1 Fairness and starvation when co-scheduling applications.</vt:lpstr>
      <vt:lpstr>5. 2 Fairness and starvation within a single application.</vt:lpstr>
      <vt:lpstr>5. 2 Fairness and starvation within a single application.</vt:lpstr>
      <vt:lpstr>5. 2 Fairness and starvation within a single application.</vt:lpstr>
      <vt:lpstr>5. 2 Fairness and starvation within a single application.</vt:lpstr>
      <vt:lpstr>5. 3 Performance analysis.</vt:lpstr>
      <vt:lpstr>5. 3 Performance analysis.</vt:lpstr>
      <vt:lpstr>5. 3 Performance analysis.</vt:lpstr>
      <vt:lpstr>5. 3 Performance analysis.</vt:lpstr>
      <vt:lpstr>6 Evaluation of the load balancer.</vt:lpstr>
      <vt:lpstr>6 Evaluation of the load balancer.</vt:lpstr>
      <vt:lpstr>6. 1 Periodic load balancing.</vt:lpstr>
      <vt:lpstr>6. 1 Periodic load balancing.</vt:lpstr>
      <vt:lpstr>6. 1 Periodic load balancing.</vt:lpstr>
      <vt:lpstr>6. 2 Thread placement.</vt:lpstr>
      <vt:lpstr>6. 2 Thread placement.</vt:lpstr>
      <vt:lpstr>6. 3 Performance analysis.</vt:lpstr>
      <vt:lpstr>6. 3 Performance analysis.</vt:lpstr>
      <vt:lpstr>6. 3 Performance analysis.</vt:lpstr>
      <vt:lpstr>Performance.</vt:lpstr>
      <vt:lpstr>Performance.</vt:lpstr>
      <vt:lpstr>Performance.</vt:lpstr>
      <vt:lpstr>6. 4 Multi application workloads.</vt:lpstr>
      <vt:lpstr>6. 4 Multi application workloads.</vt:lpstr>
      <vt:lpstr>6. 4 Multi application workloads.</vt:lpstr>
      <vt:lpstr>6. 4 Multi application workloads.</vt:lpstr>
      <vt:lpstr>7 Related works.</vt:lpstr>
      <vt:lpstr>7 Related works.</vt:lpstr>
      <vt:lpstr>-20 -40 -80 Perf. Improved relative to running alone on CFS  -60.</vt:lpstr>
      <vt:lpstr>-20 -40 -80 Perf. Improved relative to running alone on CFS  -60.</vt:lpstr>
      <vt:lpstr>8 Conclusion.</vt:lpstr>
      <vt:lpstr>8 Conclusion.</vt:lpstr>
      <vt:lpstr>REFERENCES.</vt:lpstr>
      <vt:lpstr>REFERENCES.</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Schedulers</dc:title>
  <dc:creator>김 인서</dc:creator>
  <cp:lastModifiedBy>김 인서</cp:lastModifiedBy>
  <cp:revision>1</cp:revision>
  <dcterms:created xsi:type="dcterms:W3CDTF">2023-06-03T09:01:13Z</dcterms:created>
  <dcterms:modified xsi:type="dcterms:W3CDTF">2023-06-03T09:01:33Z</dcterms:modified>
</cp:coreProperties>
</file>