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5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8" autoAdjust="0"/>
    <p:restoredTop sz="94660"/>
  </p:normalViewPr>
  <p:slideViewPr>
    <p:cSldViewPr snapToGrid="0">
      <p:cViewPr>
        <p:scale>
          <a:sx n="75" d="100"/>
          <a:sy n="75" d="100"/>
        </p:scale>
        <p:origin x="-1938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3BC9D-7A7A-434B-99C6-091F5C48B13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6CDE0-AC17-43A5-9464-71B6F4F58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03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1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5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9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2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9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4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9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4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371770"/>
            <a:ext cx="12192000" cy="486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30888"/>
            <a:ext cx="11976100" cy="216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 smtClean="0">
                <a:solidFill>
                  <a:srgbClr val="FA3C71"/>
                </a:solidFill>
              </a:rPr>
              <a:t>Automatic analysis of golf swing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 smtClean="0">
                <a:solidFill>
                  <a:srgbClr val="FA3C71"/>
                </a:solidFill>
              </a:rPr>
              <a:t>from single-camera video sequences</a:t>
            </a:r>
            <a:r>
              <a:rPr lang="en-US" altLang="ko-KR" sz="4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4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17435" y="5276772"/>
            <a:ext cx="3050665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 smtClean="0">
                <a:solidFill>
                  <a:prstClr val="white">
                    <a:lumMod val="50000"/>
                  </a:prstClr>
                </a:solidFill>
              </a:rPr>
              <a:t>SI-JONGWOOK</a:t>
            </a:r>
            <a:endParaRPr lang="en-US" altLang="ko-KR" sz="30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6096001" y="3746500"/>
            <a:ext cx="22922" cy="2711221"/>
          </a:xfrm>
          <a:prstGeom prst="line">
            <a:avLst/>
          </a:prstGeom>
          <a:ln>
            <a:solidFill>
              <a:srgbClr val="FA3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6082666" y="0"/>
            <a:ext cx="10607" cy="1188000"/>
          </a:xfrm>
          <a:prstGeom prst="line">
            <a:avLst/>
          </a:prstGeom>
          <a:ln>
            <a:solidFill>
              <a:srgbClr val="FA3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Detection and analysis of swing features</a:t>
            </a:r>
            <a:endParaRPr lang="en-US" altLang="ko-KR" sz="23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76200" y="4502342"/>
            <a:ext cx="1231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내부 </a:t>
            </a:r>
            <a:r>
              <a:rPr lang="en-US" altLang="ko-KR" sz="2000" b="1" dirty="0" smtClean="0"/>
              <a:t>MBR : </a:t>
            </a:r>
            <a:r>
              <a:rPr lang="ko-KR" altLang="en-US" sz="2000" b="1" dirty="0" smtClean="0"/>
              <a:t>모션 빈도가 상대적으로 높은 안쪽의 작은 사각형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스윙중의 사람의 신체부분이 움직인 범위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외부 </a:t>
            </a:r>
            <a:r>
              <a:rPr lang="en-US" altLang="ko-KR" sz="2000" b="1" dirty="0" smtClean="0"/>
              <a:t>MBR : </a:t>
            </a:r>
            <a:r>
              <a:rPr lang="ko-KR" altLang="en-US" sz="2000" b="1" dirty="0" smtClean="0"/>
              <a:t>바깥쪽의 큰 사각형</a:t>
            </a:r>
            <a:r>
              <a:rPr lang="en-US" altLang="ko-KR" sz="2000" b="1" dirty="0" smtClean="0"/>
              <a:t> – </a:t>
            </a:r>
            <a:r>
              <a:rPr lang="ko-KR" altLang="en-US" sz="2000" b="1" dirty="0" smtClean="0"/>
              <a:t>클럽 </a:t>
            </a:r>
            <a:r>
              <a:rPr lang="ko-KR" altLang="en-US" sz="2000" b="1" dirty="0" err="1" smtClean="0"/>
              <a:t>샤프트를</a:t>
            </a:r>
            <a:r>
              <a:rPr lang="ko-KR" altLang="en-US" sz="2000" b="1" dirty="0" smtClean="0"/>
              <a:t> 포함한 움직임 영역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 </a:t>
            </a:r>
            <a:r>
              <a:rPr lang="en-US" altLang="ko-KR" sz="2000" b="1" dirty="0" smtClean="0"/>
              <a:t>            -&gt; </a:t>
            </a:r>
            <a:r>
              <a:rPr lang="ko-KR" altLang="en-US" sz="2000" b="1" dirty="0" smtClean="0"/>
              <a:t>추출시간 및 정확성 향상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특징 추출의 범위 제한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815199"/>
            <a:ext cx="5534303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6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Extraction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of swing key-frame</a:t>
            </a:r>
            <a:endParaRPr lang="en-US" altLang="ko-KR" sz="2300" b="1" i="1" kern="0" dirty="0">
              <a:solidFill>
                <a:srgbClr val="FA3C71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" y="4603942"/>
            <a:ext cx="1231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/>
              <a:t>M-Ratio : MBR</a:t>
            </a:r>
            <a:r>
              <a:rPr lang="ko-KR" altLang="en-US" sz="2000" b="1" dirty="0" smtClean="0"/>
              <a:t>의 가로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세로 비율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바닥영상을 영상의 하단으로 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 smtClean="0"/>
              <a:t>Address frame : M-ratio</a:t>
            </a:r>
            <a:r>
              <a:rPr lang="ko-KR" altLang="en-US" sz="2000" b="1" dirty="0" smtClean="0"/>
              <a:t>가 가장 작은 프레임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 smtClean="0"/>
              <a:t>스윙 </a:t>
            </a:r>
            <a:r>
              <a:rPr lang="en-US" altLang="ko-KR" sz="2000" b="1" dirty="0" smtClean="0"/>
              <a:t>9</a:t>
            </a:r>
            <a:r>
              <a:rPr lang="ko-KR" altLang="en-US" sz="2000" b="1" dirty="0" smtClean="0"/>
              <a:t>시 </a:t>
            </a:r>
            <a:r>
              <a:rPr lang="en-US" altLang="ko-KR" sz="2000" b="1" dirty="0" smtClean="0"/>
              <a:t>: M-ratio </a:t>
            </a:r>
            <a:r>
              <a:rPr lang="ko-KR" altLang="en-US" sz="2000" b="1" dirty="0" smtClean="0"/>
              <a:t>증가 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err="1" smtClean="0"/>
              <a:t>백스윙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9</a:t>
            </a:r>
            <a:r>
              <a:rPr lang="ko-KR" altLang="en-US" sz="2000" b="1" dirty="0" smtClean="0"/>
              <a:t>시 </a:t>
            </a:r>
            <a:r>
              <a:rPr lang="en-US" altLang="ko-KR" sz="2000" b="1" dirty="0" smtClean="0"/>
              <a:t>: M-ratio </a:t>
            </a:r>
            <a:r>
              <a:rPr lang="ko-KR" altLang="en-US" sz="2000" b="1" dirty="0" smtClean="0"/>
              <a:t>감소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err="1" smtClean="0"/>
              <a:t>스윙톱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키프레임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M-ratio </a:t>
            </a:r>
            <a:r>
              <a:rPr lang="ko-KR" altLang="en-US" sz="2000" b="1" dirty="0" smtClean="0"/>
              <a:t>증가 후 감</a:t>
            </a:r>
            <a:r>
              <a:rPr lang="ko-KR" altLang="en-US" sz="2000" b="1" dirty="0"/>
              <a:t>소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654843"/>
            <a:ext cx="7683500" cy="397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8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>
                <a:solidFill>
                  <a:srgbClr val="FA3C71"/>
                </a:solidFill>
              </a:rPr>
              <a:t>Extracting features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of address - impact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key-frame</a:t>
            </a:r>
            <a:endParaRPr lang="en-US" altLang="ko-KR" sz="2300" b="1" i="1" kern="0" dirty="0">
              <a:solidFill>
                <a:srgbClr val="FA3C71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81" y="654842"/>
            <a:ext cx="3348225" cy="39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590736"/>
            <a:ext cx="1231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/>
              <a:t>상체 기울기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어깨의 기울어진 정도로 판별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 smtClean="0"/>
              <a:t>	        </a:t>
            </a:r>
            <a:r>
              <a:rPr lang="ko-KR" altLang="en-US" sz="2000" b="1" dirty="0" smtClean="0"/>
              <a:t>머리 중심 아래에서 가로방향 </a:t>
            </a:r>
            <a:r>
              <a:rPr lang="en-US" altLang="ko-KR" sz="2000" b="1" dirty="0" smtClean="0"/>
              <a:t>±35</a:t>
            </a:r>
            <a:r>
              <a:rPr lang="ko-KR" altLang="en-US" sz="2000" b="1" dirty="0" smtClean="0"/>
              <a:t>˚ 내의 기울기를 갖는 일정 길이 이상의 최장 직선 검출</a:t>
            </a:r>
            <a:endParaRPr lang="en-US" altLang="ko-KR" sz="2000" b="1" dirty="0" smtClean="0"/>
          </a:p>
          <a:p>
            <a:pPr lvl="3">
              <a:lnSpc>
                <a:spcPct val="200000"/>
              </a:lnSpc>
            </a:pPr>
            <a:r>
              <a:rPr lang="ko-KR" altLang="en-US" sz="2000" b="1" dirty="0" smtClean="0"/>
              <a:t>   두 직선의 중심이 이루는 가상 직선의 기울기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5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>
                <a:solidFill>
                  <a:srgbClr val="FA3C71"/>
                </a:solidFill>
              </a:rPr>
              <a:t>Extracting features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of address - impact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key-frame</a:t>
            </a:r>
            <a:endParaRPr lang="en-US" altLang="ko-KR" sz="2300" b="1" i="1" kern="0" dirty="0">
              <a:solidFill>
                <a:srgbClr val="FA3C71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81" y="654842"/>
            <a:ext cx="3348225" cy="39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679636"/>
            <a:ext cx="1231900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/>
              <a:t>Impact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손 위치 </a:t>
            </a:r>
            <a:r>
              <a:rPr lang="en-US" altLang="ko-KR" sz="2000" b="1" dirty="0" smtClean="0"/>
              <a:t>-&gt; address frame</a:t>
            </a:r>
            <a:r>
              <a:rPr lang="ko-KR" altLang="en-US" sz="2000" b="1" dirty="0" smtClean="0"/>
              <a:t>에서 왼쪽 다리의 바깥 경계 부근 </a:t>
            </a:r>
            <a:r>
              <a:rPr lang="en-US" altLang="ko-KR" sz="2000" b="1" dirty="0" smtClean="0"/>
              <a:t>but </a:t>
            </a:r>
            <a:r>
              <a:rPr lang="ko-KR" altLang="en-US" sz="2000" b="1" dirty="0" smtClean="0"/>
              <a:t>신체랑 겹칠 경우 검출이 어려움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</a:t>
            </a:r>
            <a:r>
              <a:rPr lang="ko-KR" altLang="en-US" sz="2000" b="1" dirty="0" smtClean="0"/>
              <a:t>클럽 </a:t>
            </a:r>
            <a:r>
              <a:rPr lang="ko-KR" altLang="en-US" sz="2000" b="1" dirty="0" err="1" smtClean="0"/>
              <a:t>샤프트</a:t>
            </a:r>
            <a:r>
              <a:rPr lang="ko-KR" altLang="en-US" sz="2000" b="1" dirty="0" smtClean="0"/>
              <a:t> 검출 후 </a:t>
            </a:r>
            <a:r>
              <a:rPr lang="ko-KR" altLang="en-US" sz="2000" b="1" dirty="0" err="1" smtClean="0"/>
              <a:t>샤프트</a:t>
            </a:r>
            <a:r>
              <a:rPr lang="ko-KR" altLang="en-US" sz="2000" b="1" dirty="0" smtClean="0"/>
              <a:t> 상단 끝 부분과 허리 높이가 만나는 점으로 사용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70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>
                <a:solidFill>
                  <a:srgbClr val="FA3C71"/>
                </a:solidFill>
              </a:rPr>
              <a:t>Extracting features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of address - impact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key-frame</a:t>
            </a:r>
            <a:endParaRPr lang="en-US" altLang="ko-KR" sz="2300" b="1" i="1" kern="0" dirty="0">
              <a:solidFill>
                <a:srgbClr val="FA3C71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81" y="654842"/>
            <a:ext cx="3348225" cy="39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679636"/>
            <a:ext cx="1231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/>
              <a:t>스탠스 폭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두 다리의 위치를 찾은 후 바깥쪽 간격으로 사용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</a:t>
            </a:r>
            <a:r>
              <a:rPr lang="ko-KR" altLang="en-US" sz="2000" b="1" dirty="0" smtClean="0"/>
              <a:t>내부</a:t>
            </a:r>
            <a:r>
              <a:rPr lang="en-US" altLang="ko-KR" sz="2000" b="1" dirty="0" smtClean="0"/>
              <a:t>MBR </a:t>
            </a:r>
            <a:r>
              <a:rPr lang="ko-KR" altLang="en-US" sz="2000" b="1" dirty="0" smtClean="0"/>
              <a:t>영역 하단에서 </a:t>
            </a:r>
            <a:r>
              <a:rPr lang="en-US" altLang="ko-KR" sz="2000" b="1" dirty="0" smtClean="0"/>
              <a:t>edge </a:t>
            </a:r>
            <a:r>
              <a:rPr lang="ko-KR" altLang="en-US" sz="2000" b="1" dirty="0" smtClean="0"/>
              <a:t>검출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일정길이 이상이면서 직선의 기울기가 세로로 </a:t>
            </a:r>
            <a:r>
              <a:rPr lang="en-US" altLang="ko-KR" sz="2000" b="1" dirty="0" smtClean="0"/>
              <a:t>±25</a:t>
            </a:r>
            <a:r>
              <a:rPr lang="ko-KR" altLang="en-US" sz="2000" b="1" dirty="0" smtClean="0"/>
              <a:t>˚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     </a:t>
            </a:r>
            <a:r>
              <a:rPr lang="ko-KR" altLang="en-US" sz="2000" b="1" dirty="0" smtClean="0"/>
              <a:t>이내의 최장 직선들을 구하여 다리의 좌우 위치 검출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45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>
                <a:solidFill>
                  <a:srgbClr val="FA3C71"/>
                </a:solidFill>
              </a:rPr>
              <a:t>Extracting features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of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swing key-frame</a:t>
            </a:r>
            <a:endParaRPr lang="en-US" altLang="ko-KR" sz="2300" b="1" i="1" kern="0" dirty="0">
              <a:solidFill>
                <a:srgbClr val="FA3C71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" y="4111469"/>
            <a:ext cx="12319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arenBoth"/>
            </a:pPr>
            <a:r>
              <a:rPr lang="ko-KR" altLang="en-US" sz="2000" b="1" dirty="0" smtClean="0"/>
              <a:t>내부 </a:t>
            </a:r>
            <a:r>
              <a:rPr lang="en-US" altLang="ko-KR" sz="2000" b="1" dirty="0" smtClean="0"/>
              <a:t>MBR</a:t>
            </a:r>
            <a:r>
              <a:rPr lang="ko-KR" altLang="en-US" sz="2000" b="1" dirty="0" smtClean="0"/>
              <a:t>영역에서 </a:t>
            </a:r>
            <a:r>
              <a:rPr lang="en-US" altLang="ko-KR" sz="2000" b="1" dirty="0" smtClean="0"/>
              <a:t>Edge </a:t>
            </a:r>
            <a:r>
              <a:rPr lang="ko-KR" altLang="en-US" sz="2000" b="1" dirty="0" smtClean="0"/>
              <a:t>검출 후 </a:t>
            </a:r>
            <a:r>
              <a:rPr lang="en-US" altLang="ko-KR" sz="2000" b="1" dirty="0" err="1" smtClean="0"/>
              <a:t>hough</a:t>
            </a:r>
            <a:r>
              <a:rPr lang="en-US" altLang="ko-KR" sz="2000" b="1" dirty="0" smtClean="0"/>
              <a:t>-line</a:t>
            </a:r>
            <a:r>
              <a:rPr lang="ko-KR" altLang="en-US" sz="2000" b="1" dirty="0" smtClean="0"/>
              <a:t>으로 직선을 찾아 머리의 가장자리 검출</a:t>
            </a:r>
            <a:endParaRPr lang="en-US" altLang="ko-KR" sz="2000" b="1" dirty="0" smtClean="0"/>
          </a:p>
          <a:p>
            <a:pPr marL="457200" indent="-457200">
              <a:lnSpc>
                <a:spcPct val="200000"/>
              </a:lnSpc>
              <a:buAutoNum type="arabicParenBoth"/>
            </a:pPr>
            <a:r>
              <a:rPr lang="ko-KR" altLang="en-US" sz="2000" b="1" dirty="0" smtClean="0"/>
              <a:t>상단 </a:t>
            </a:r>
            <a:r>
              <a:rPr lang="en-US" altLang="ko-KR" sz="2000" b="1" dirty="0" smtClean="0"/>
              <a:t>1/3</a:t>
            </a:r>
            <a:r>
              <a:rPr lang="ko-KR" altLang="en-US" sz="2000" b="1" dirty="0" smtClean="0"/>
              <a:t>영역에서 일정길이 이상의 가로 </a:t>
            </a:r>
            <a:r>
              <a:rPr lang="ko-KR" altLang="en-US" sz="2000" b="1" dirty="0" err="1" smtClean="0"/>
              <a:t>직선중</a:t>
            </a:r>
            <a:r>
              <a:rPr lang="ko-KR" altLang="en-US" sz="2000" b="1" dirty="0" smtClean="0"/>
              <a:t> 가장 상단에 위치하는 부분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머리 상단</a:t>
            </a:r>
            <a:endParaRPr lang="en-US" altLang="ko-KR" sz="2000" b="1" dirty="0" smtClean="0"/>
          </a:p>
          <a:p>
            <a:pPr marL="457200" indent="-457200">
              <a:lnSpc>
                <a:spcPct val="200000"/>
              </a:lnSpc>
              <a:buAutoNum type="arabicParenBoth"/>
            </a:pPr>
            <a:r>
              <a:rPr lang="ko-KR" altLang="en-US" sz="2000" b="1" dirty="0" smtClean="0"/>
              <a:t>머리 상단 좌우로 일정 거리 내에 세로 방향의 긴 직선을 찾아 중심점을 좌우 경계로 하여 둘러싸는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 정사각형의 중심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머리 중심</a:t>
            </a:r>
            <a:endParaRPr lang="en-US" altLang="ko-KR" sz="2000" b="1" dirty="0" smtClean="0"/>
          </a:p>
          <a:p>
            <a:pPr marL="457200" indent="-457200">
              <a:lnSpc>
                <a:spcPct val="200000"/>
              </a:lnSpc>
              <a:buAutoNum type="arabicParenBoth"/>
            </a:pPr>
            <a:endParaRPr lang="ko-KR" altLang="en-US" sz="20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12" y="815198"/>
            <a:ext cx="6310176" cy="328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1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>
                <a:solidFill>
                  <a:srgbClr val="FA3C71"/>
                </a:solidFill>
              </a:rPr>
              <a:t>Extracting features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of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swing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top</a:t>
            </a:r>
            <a:r>
              <a:rPr lang="ko-KR" altLang="en-US" sz="2300" b="1" i="1" kern="0" dirty="0" smtClean="0">
                <a:solidFill>
                  <a:srgbClr val="FA3C71"/>
                </a:solidFill>
              </a:rPr>
              <a:t>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frame</a:t>
            </a:r>
            <a:endParaRPr lang="en-US" altLang="ko-KR" sz="2300" b="1" i="1" kern="0" dirty="0">
              <a:solidFill>
                <a:srgbClr val="FA3C71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3500" y="4949669"/>
            <a:ext cx="1231900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/>
              <a:t> </a:t>
            </a:r>
            <a:r>
              <a:rPr lang="ko-KR" altLang="en-US" sz="2000" b="1" dirty="0" smtClean="0"/>
              <a:t>추출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특징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스윙톱</a:t>
            </a:r>
            <a:r>
              <a:rPr lang="ko-KR" altLang="en-US" sz="2000" b="1" dirty="0" smtClean="0"/>
              <a:t> 위치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머리위치에 상대적인 손의 위치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 err="1" smtClean="0"/>
              <a:t>스윙톱</a:t>
            </a:r>
            <a:r>
              <a:rPr lang="ko-KR" altLang="en-US" sz="2000" b="1" dirty="0" smtClean="0"/>
              <a:t> 추출 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hough</a:t>
            </a:r>
            <a:r>
              <a:rPr lang="en-US" altLang="ko-KR" sz="2000" b="1" dirty="0" smtClean="0"/>
              <a:t>-line</a:t>
            </a:r>
            <a:r>
              <a:rPr lang="ko-KR" altLang="en-US" sz="2000" b="1" dirty="0" smtClean="0"/>
              <a:t>으로 직선 검출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수평과 이루는 각도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풀스윙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220~270</a:t>
            </a:r>
            <a:r>
              <a:rPr lang="ko-KR" altLang="en-US" sz="2000" b="1" dirty="0" smtClean="0"/>
              <a:t>˚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오버스윙</a:t>
            </a:r>
            <a:r>
              <a:rPr lang="en-US" altLang="ko-KR" sz="2000" b="1" dirty="0" smtClean="0"/>
              <a:t>: 270</a:t>
            </a:r>
            <a:r>
              <a:rPr lang="ko-KR" altLang="en-US" sz="2000" b="1" dirty="0" smtClean="0"/>
              <a:t>˚ 이상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052" y="735021"/>
            <a:ext cx="5571685" cy="421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5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>
                <a:solidFill>
                  <a:srgbClr val="FA3C71"/>
                </a:solidFill>
              </a:rPr>
              <a:t>Extracting features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of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swing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top</a:t>
            </a:r>
            <a:r>
              <a:rPr lang="ko-KR" altLang="en-US" sz="2300" b="1" i="1" kern="0" dirty="0" smtClean="0">
                <a:solidFill>
                  <a:srgbClr val="FA3C71"/>
                </a:solidFill>
              </a:rPr>
              <a:t>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frame</a:t>
            </a:r>
            <a:endParaRPr lang="en-US" altLang="ko-KR" sz="2300" b="1" i="1" kern="0" dirty="0">
              <a:solidFill>
                <a:srgbClr val="FA3C71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5025869"/>
            <a:ext cx="1231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 smtClean="0"/>
              <a:t>코킹</a:t>
            </a:r>
            <a:r>
              <a:rPr lang="ko-KR" altLang="en-US" sz="2000" b="1" dirty="0" smtClean="0"/>
              <a:t> 각도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샤프트와</a:t>
            </a:r>
            <a:r>
              <a:rPr lang="ko-KR" altLang="en-US" sz="2000" b="1" dirty="0" smtClean="0"/>
              <a:t> 왼팔이 이루는 각도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최대의 클럽 헤드스피드 생성에 기여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     </a:t>
            </a:r>
            <a:r>
              <a:rPr lang="ko-KR" altLang="en-US" sz="2000" b="1" dirty="0" err="1" smtClean="0"/>
              <a:t>스윙톱에서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코킹각이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90</a:t>
            </a:r>
            <a:r>
              <a:rPr lang="ko-KR" altLang="en-US" sz="2000" b="1" dirty="0" smtClean="0"/>
              <a:t>˚가 되도록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스윙 </a:t>
            </a:r>
            <a:r>
              <a:rPr lang="ko-KR" altLang="en-US" sz="2000" b="1" dirty="0" err="1" smtClean="0"/>
              <a:t>샤프트가</a:t>
            </a:r>
            <a:r>
              <a:rPr lang="ko-KR" altLang="en-US" sz="2000" b="1" dirty="0" smtClean="0"/>
              <a:t> 오버스윙이 되지 않는 것이 좋음</a:t>
            </a:r>
            <a:endParaRPr lang="ko-KR" altLang="en-US" sz="2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735022"/>
            <a:ext cx="3764741" cy="42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6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>
                <a:solidFill>
                  <a:srgbClr val="FA3C71"/>
                </a:solidFill>
              </a:rPr>
              <a:t>Extracting features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of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swing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top</a:t>
            </a:r>
            <a:r>
              <a:rPr lang="ko-KR" altLang="en-US" sz="2300" b="1" i="1" kern="0" dirty="0" smtClean="0">
                <a:solidFill>
                  <a:srgbClr val="FA3C71"/>
                </a:solidFill>
              </a:rPr>
              <a:t>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frame</a:t>
            </a:r>
            <a:endParaRPr lang="en-US" altLang="ko-KR" sz="2300" b="1" i="1" kern="0" dirty="0">
              <a:solidFill>
                <a:srgbClr val="FA3C71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3500" y="4915677"/>
            <a:ext cx="1231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 smtClean="0"/>
              <a:t>스윙톱에서</a:t>
            </a:r>
            <a:r>
              <a:rPr lang="ko-KR" altLang="en-US" sz="2000" b="1" dirty="0" smtClean="0"/>
              <a:t> 오른손의 위치가 중요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 smtClean="0"/>
              <a:t>오른손의 위치가 머리에서 적당한 거리 유지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손이 머리보다 위쪽에 위치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머리에 의해 가려지지 않아야 함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 smtClean="0"/>
              <a:t>오버스윙의 경우 소의 위치가 머리에 가려져 클럽의 끝이 머리 중심보다 오른쪽에 위치</a:t>
            </a:r>
            <a:endParaRPr lang="ko-KR" altLang="en-US" sz="2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735022"/>
            <a:ext cx="3764741" cy="42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0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Extracting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features from the entire swing</a:t>
            </a: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789121"/>
            <a:ext cx="1183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/>
              <a:t>체중이동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백스윙과</a:t>
            </a:r>
            <a:r>
              <a:rPr lang="ko-KR" altLang="en-US" sz="2000" b="1" dirty="0" smtClean="0"/>
              <a:t> 다운스윙간의 몸의 수평이동 정도와 손의 위치 비교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endParaRPr lang="en-US" altLang="ko-KR" sz="2000" b="1" dirty="0"/>
          </a:p>
          <a:p>
            <a:pPr>
              <a:lnSpc>
                <a:spcPct val="200000"/>
              </a:lnSpc>
            </a:pPr>
            <a:endParaRPr lang="en-US" altLang="ko-KR" sz="2000" b="1" dirty="0" smtClean="0"/>
          </a:p>
          <a:p>
            <a:pPr>
              <a:lnSpc>
                <a:spcPct val="200000"/>
              </a:lnSpc>
            </a:pP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 smtClean="0"/>
              <a:t>정상적인 스윙궤도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백스윙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MBR</a:t>
            </a:r>
            <a:r>
              <a:rPr lang="ko-KR" altLang="en-US" sz="2000" b="1" dirty="0" smtClean="0"/>
              <a:t>의 위치가 다운스윙 </a:t>
            </a:r>
            <a:r>
              <a:rPr lang="en-US" altLang="ko-KR" sz="2000" b="1" dirty="0" smtClean="0"/>
              <a:t>MBR</a:t>
            </a:r>
            <a:r>
              <a:rPr lang="ko-KR" altLang="en-US" sz="2000" b="1" dirty="0" smtClean="0"/>
              <a:t>보다 다운스윙</a:t>
            </a:r>
            <a:r>
              <a:rPr lang="en-US" altLang="ko-KR" sz="2000" b="1" dirty="0" smtClean="0"/>
              <a:t>MBR </a:t>
            </a:r>
            <a:r>
              <a:rPr lang="ko-KR" altLang="en-US" sz="2000" b="1" dirty="0" smtClean="0"/>
              <a:t>폭의 </a:t>
            </a:r>
            <a:r>
              <a:rPr lang="en-US" altLang="ko-KR" sz="2000" b="1" dirty="0" smtClean="0"/>
              <a:t>20% </a:t>
            </a:r>
            <a:r>
              <a:rPr lang="ko-KR" altLang="en-US" sz="2000" b="1" dirty="0" smtClean="0"/>
              <a:t>왼편에 위치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455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FA3C71"/>
                </a:solidFill>
              </a:rPr>
              <a:t>Automatic analysis of golf swing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from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single-camera video sequences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076" y="1206500"/>
            <a:ext cx="108011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200" b="1" kern="0" dirty="0"/>
              <a:t>Author: </a:t>
            </a:r>
            <a:r>
              <a:rPr lang="en-US" altLang="ko-KR" sz="2200" b="1" kern="0" dirty="0" err="1"/>
              <a:t>Pyeoung-Kee</a:t>
            </a:r>
            <a:r>
              <a:rPr lang="en-US" altLang="ko-KR" sz="2200" b="1" kern="0" dirty="0"/>
              <a:t> Kim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200" b="1" kern="0" dirty="0" smtClean="0"/>
          </a:p>
          <a:p>
            <a:pPr latinLnBrk="0">
              <a:lnSpc>
                <a:spcPct val="150000"/>
              </a:lnSpc>
              <a:defRPr/>
            </a:pPr>
            <a:endParaRPr lang="en-US" altLang="ko-KR" sz="2200" b="1" kern="0" dirty="0"/>
          </a:p>
          <a:p>
            <a:pPr latinLnBrk="0">
              <a:lnSpc>
                <a:spcPct val="150000"/>
              </a:lnSpc>
              <a:defRPr/>
            </a:pPr>
            <a:endParaRPr lang="en-US" altLang="ko-KR" sz="2200" b="1" kern="0" dirty="0"/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200" b="1" kern="0" dirty="0" err="1"/>
              <a:t>Souce</a:t>
            </a:r>
            <a:r>
              <a:rPr lang="en-US" altLang="ko-KR" sz="2200" b="1" kern="0" dirty="0"/>
              <a:t>: Journal of the Korea Industrial Information Systems Research 14(5), 2009.12, 139-148 (10pages)</a:t>
            </a:r>
            <a:endParaRPr lang="ko-KR" altLang="en-US" sz="2200" b="1" kern="0" dirty="0"/>
          </a:p>
        </p:txBody>
      </p:sp>
    </p:spTree>
    <p:extLst>
      <p:ext uri="{BB962C8B-B14F-4D97-AF65-F5344CB8AC3E}">
        <p14:creationId xmlns:p14="http://schemas.microsoft.com/office/powerpoint/2010/main" val="18635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>
                <a:solidFill>
                  <a:srgbClr val="FA3C71"/>
                </a:solidFill>
              </a:rPr>
              <a:t>Extracting features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of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swing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top</a:t>
            </a:r>
            <a:r>
              <a:rPr lang="ko-KR" altLang="en-US" sz="2300" b="1" i="1" kern="0" dirty="0" smtClean="0">
                <a:solidFill>
                  <a:srgbClr val="FA3C71"/>
                </a:solidFill>
              </a:rPr>
              <a:t> </a:t>
            </a:r>
            <a:r>
              <a:rPr lang="en-US" altLang="ko-KR" sz="2300" b="1" i="1" kern="0" dirty="0" smtClean="0">
                <a:solidFill>
                  <a:srgbClr val="FA3C71"/>
                </a:solidFill>
              </a:rPr>
              <a:t>frame</a:t>
            </a:r>
            <a:endParaRPr lang="en-US" altLang="ko-KR" sz="2300" b="1" i="1" kern="0" dirty="0">
              <a:solidFill>
                <a:srgbClr val="FA3C71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4902977"/>
            <a:ext cx="1231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스윙템포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스윙전체 구간에서의 상대적 스윙속도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백스윙과</a:t>
            </a:r>
            <a:r>
              <a:rPr lang="ko-KR" altLang="en-US" sz="2000" b="1" dirty="0"/>
              <a:t> 다운스윙간의 시간 </a:t>
            </a:r>
            <a:r>
              <a:rPr lang="ko-KR" altLang="en-US" sz="2000" b="1" dirty="0" smtClean="0"/>
              <a:t>측정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 smtClean="0"/>
              <a:t>DS/BS </a:t>
            </a:r>
            <a:r>
              <a:rPr lang="ko-KR" altLang="en-US" sz="2000" b="1" dirty="0" smtClean="0"/>
              <a:t>템포 </a:t>
            </a:r>
            <a:r>
              <a:rPr lang="en-US" altLang="ko-KR" sz="2000" b="1" dirty="0" smtClean="0"/>
              <a:t>= (</a:t>
            </a:r>
            <a:r>
              <a:rPr lang="ko-KR" altLang="en-US" sz="2000" b="1" dirty="0" smtClean="0"/>
              <a:t>다운스윙 구간에 추출된 </a:t>
            </a:r>
            <a:r>
              <a:rPr lang="ko-KR" altLang="en-US" sz="2000" b="1" dirty="0" err="1" smtClean="0"/>
              <a:t>프레임수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/ </a:t>
            </a:r>
            <a:r>
              <a:rPr lang="ko-KR" altLang="en-US" sz="2000" b="1" dirty="0" err="1" smtClean="0"/>
              <a:t>백스윙</a:t>
            </a:r>
            <a:r>
              <a:rPr lang="ko-KR" altLang="en-US" sz="2000" b="1" dirty="0" smtClean="0"/>
              <a:t> 구간에 추출된 </a:t>
            </a:r>
            <a:r>
              <a:rPr lang="ko-KR" altLang="en-US" sz="2000" b="1" dirty="0" err="1" smtClean="0"/>
              <a:t>프레임수</a:t>
            </a:r>
            <a:r>
              <a:rPr lang="en-US" altLang="ko-KR" sz="2000" b="1" dirty="0" smtClean="0"/>
              <a:t>)*100(%) 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프로골퍼의 경우 </a:t>
            </a:r>
            <a:r>
              <a:rPr lang="en-US" altLang="ko-KR" sz="2000" b="1" dirty="0" smtClean="0"/>
              <a:t>33~35% </a:t>
            </a:r>
            <a:endParaRPr lang="en-US" altLang="ko-KR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80" y="499533"/>
            <a:ext cx="5470319" cy="442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4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Experiments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and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Results</a:t>
            </a: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6" y="563041"/>
            <a:ext cx="4886325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7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Experiments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and </a:t>
            </a:r>
            <a:r>
              <a:rPr lang="en-US" altLang="ko-KR" sz="2300" b="1" i="1" kern="0" dirty="0">
                <a:solidFill>
                  <a:srgbClr val="FA3C71"/>
                </a:solidFill>
              </a:rPr>
              <a:t>Results</a:t>
            </a: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77921"/>
            <a:ext cx="12192000" cy="545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개선사항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300000"/>
              </a:lnSpc>
            </a:pPr>
            <a:r>
              <a:rPr lang="ko-KR" altLang="en-US" sz="2000" b="1" dirty="0" smtClean="0"/>
              <a:t>클럽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손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어깨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허리의 스윙순서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엑스팩터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어깨 및 </a:t>
            </a:r>
            <a:r>
              <a:rPr lang="ko-KR" altLang="en-US" sz="2000" b="1" dirty="0" err="1" smtClean="0"/>
              <a:t>힙의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회전각과 회전속도 </a:t>
            </a:r>
            <a:r>
              <a:rPr lang="en-US" altLang="ko-KR" sz="2000" b="1" dirty="0" smtClean="0"/>
              <a:t>-&gt; 3</a:t>
            </a:r>
            <a:r>
              <a:rPr lang="ko-KR" altLang="en-US" sz="2000" b="1" dirty="0" smtClean="0"/>
              <a:t>차원 입력 정보가 필요</a:t>
            </a:r>
            <a:endParaRPr lang="en-US" altLang="ko-KR" sz="2000" b="1" dirty="0" smtClean="0"/>
          </a:p>
          <a:p>
            <a:pPr>
              <a:lnSpc>
                <a:spcPct val="300000"/>
              </a:lnSpc>
            </a:pPr>
            <a:r>
              <a:rPr lang="ko-KR" altLang="en-US" sz="2000" b="1" dirty="0" err="1" smtClean="0"/>
              <a:t>스윙면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샤프트</a:t>
            </a:r>
            <a:r>
              <a:rPr lang="ko-KR" altLang="en-US" sz="2000" b="1" dirty="0" smtClean="0"/>
              <a:t> 움직임이 지면과 이루는 각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어드레스 시 두 발의 앞뒤 정렬 상태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영상 분석에서 추출</a:t>
            </a:r>
            <a:endParaRPr lang="en-US" altLang="ko-KR" sz="2000" b="1" dirty="0" smtClean="0"/>
          </a:p>
          <a:p>
            <a:pPr>
              <a:lnSpc>
                <a:spcPct val="300000"/>
              </a:lnSpc>
            </a:pPr>
            <a:r>
              <a:rPr lang="ko-KR" altLang="en-US" sz="2000" b="1" dirty="0" smtClean="0"/>
              <a:t>어드레스 </a:t>
            </a:r>
            <a:r>
              <a:rPr lang="ko-KR" altLang="en-US" sz="2000" b="1" dirty="0" err="1" smtClean="0"/>
              <a:t>키프레임에서</a:t>
            </a:r>
            <a:r>
              <a:rPr lang="ko-KR" altLang="en-US" sz="2000" b="1" dirty="0" smtClean="0"/>
              <a:t> 상체 기울기가 끝점 위치에 따라 기울기가 크게 변함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연구 필요</a:t>
            </a:r>
            <a:endParaRPr lang="en-US" altLang="ko-KR" sz="2000" b="1" dirty="0" smtClean="0"/>
          </a:p>
          <a:p>
            <a:pPr>
              <a:lnSpc>
                <a:spcPct val="300000"/>
              </a:lnSpc>
            </a:pPr>
            <a:r>
              <a:rPr lang="ko-KR" altLang="en-US" sz="2000" b="1" dirty="0" smtClean="0"/>
              <a:t>카메라와 골퍼와의 거리와 렌즈 배율에 따라 픽셀이 의미하는 실제 거리가 달라짐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상대적 이동크기 </a:t>
            </a:r>
            <a:endParaRPr lang="en-US" altLang="ko-KR" sz="2000" b="1" dirty="0" smtClean="0"/>
          </a:p>
          <a:p>
            <a:pPr>
              <a:lnSpc>
                <a:spcPct val="30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501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Conclusion</a:t>
            </a:r>
            <a:endParaRPr lang="en-US" altLang="ko-KR" sz="2300" b="1" i="1" kern="0" dirty="0">
              <a:solidFill>
                <a:srgbClr val="FA3C71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7792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AutoNum type="arabicParenBoth"/>
            </a:pPr>
            <a:r>
              <a:rPr lang="ko-KR" altLang="en-US" sz="2000" b="1" dirty="0" smtClean="0"/>
              <a:t>특징 자동추출 방법 사용시 전문가의 도움 없이도 스윙 분석 가능</a:t>
            </a:r>
            <a:endParaRPr lang="en-US" altLang="ko-KR" sz="2000" b="1" dirty="0" smtClean="0"/>
          </a:p>
          <a:p>
            <a:pPr marL="457200" indent="-457200">
              <a:lnSpc>
                <a:spcPct val="300000"/>
              </a:lnSpc>
              <a:buAutoNum type="arabicParenBoth"/>
            </a:pPr>
            <a:r>
              <a:rPr lang="ko-KR" altLang="en-US" sz="2000" b="1" dirty="0" smtClean="0"/>
              <a:t>설치와 운영이 간편하고 저렴한 가격</a:t>
            </a:r>
            <a:endParaRPr lang="en-US" altLang="ko-KR" sz="2000" b="1" dirty="0" smtClean="0"/>
          </a:p>
          <a:p>
            <a:pPr marL="457200" indent="-457200">
              <a:lnSpc>
                <a:spcPct val="300000"/>
              </a:lnSpc>
              <a:buAutoNum type="arabicParenBoth"/>
            </a:pPr>
            <a:r>
              <a:rPr lang="ko-KR" altLang="en-US" sz="2000" b="1" dirty="0" smtClean="0"/>
              <a:t>수치화 되고 정량화된 스윙 분석 데이터 추출 가능</a:t>
            </a:r>
            <a:endParaRPr lang="en-US" altLang="ko-KR" sz="2000" b="1" dirty="0" smtClean="0"/>
          </a:p>
          <a:p>
            <a:pPr marL="457200" indent="-457200">
              <a:lnSpc>
                <a:spcPct val="300000"/>
              </a:lnSpc>
              <a:buAutoNum type="arabicParenBoth"/>
            </a:pPr>
            <a:r>
              <a:rPr lang="ko-KR" altLang="en-US" sz="2000" b="1" dirty="0" smtClean="0"/>
              <a:t>객관적인 스윙 진단 및 비교 가능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42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39E56A-620E-4329-B7EE-B4BD6B4D541A}"/>
              </a:ext>
            </a:extLst>
          </p:cNvPr>
          <p:cNvSpPr/>
          <p:nvPr/>
        </p:nvSpPr>
        <p:spPr>
          <a:xfrm>
            <a:off x="3393524" y="2034937"/>
            <a:ext cx="577433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0" b="1" i="1" dirty="0" smtClean="0">
                <a:solidFill>
                  <a:srgbClr val="FA3C71"/>
                </a:solidFill>
              </a:rPr>
              <a:t>The</a:t>
            </a:r>
            <a:r>
              <a:rPr lang="en-US" altLang="ko-KR" sz="12000" b="1" i="1" dirty="0" smtClean="0">
                <a:solidFill>
                  <a:srgbClr val="FA3C71"/>
                </a:solidFill>
              </a:rPr>
              <a:t> </a:t>
            </a:r>
            <a:r>
              <a:rPr lang="en-US" altLang="ko-KR" sz="10000" b="1" i="1" dirty="0" smtClean="0">
                <a:solidFill>
                  <a:srgbClr val="FA3C71"/>
                </a:solidFill>
              </a:rPr>
              <a:t>End</a:t>
            </a:r>
            <a:r>
              <a:rPr lang="en-US" altLang="ko-KR" sz="12000" b="1" i="1" dirty="0" smtClean="0">
                <a:solidFill>
                  <a:srgbClr val="FA3C71"/>
                </a:solidFill>
              </a:rPr>
              <a:t> </a:t>
            </a:r>
            <a:endParaRPr lang="en-US" altLang="ko-KR" sz="12000" b="1" i="1" dirty="0">
              <a:solidFill>
                <a:srgbClr val="FA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Abstract</a:t>
            </a:r>
            <a:endParaRPr lang="en-US" altLang="ko-KR" sz="23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438" y="1435100"/>
            <a:ext cx="108011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smtClean="0"/>
              <a:t>●  </a:t>
            </a:r>
            <a:r>
              <a:rPr lang="en-US" altLang="ko-KR" sz="2000" b="1" kern="0" dirty="0" smtClean="0"/>
              <a:t>2</a:t>
            </a:r>
            <a:r>
              <a:rPr lang="ko-KR" altLang="en-US" sz="2000" b="1" kern="0" dirty="0" smtClean="0"/>
              <a:t>차원 환경에서 스윙 자동 분석에 필요한 특징들을 정의 및 추출</a:t>
            </a:r>
            <a:r>
              <a:rPr lang="en-US" altLang="ko-KR" sz="2000" b="1" kern="0" dirty="0" smtClean="0"/>
              <a:t>, </a:t>
            </a:r>
            <a:r>
              <a:rPr lang="ko-KR" altLang="en-US" sz="2000" b="1" kern="0" dirty="0" smtClean="0"/>
              <a:t>에지 검출과 직선추출을</a:t>
            </a:r>
            <a:endParaRPr lang="en-US" altLang="ko-KR" sz="2000" b="1" kern="0" dirty="0" smtClean="0"/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 smtClean="0"/>
              <a:t> </a:t>
            </a:r>
            <a:r>
              <a:rPr lang="en-US" altLang="ko-KR" sz="2000" b="1" kern="0" dirty="0" smtClean="0"/>
              <a:t>   </a:t>
            </a:r>
            <a:r>
              <a:rPr lang="ko-KR" altLang="en-US" sz="2000" b="1" kern="0" dirty="0" smtClean="0"/>
              <a:t>비롯한 영상처리 기법을 이용한 자동 스윙 분석 방법 제시</a:t>
            </a:r>
            <a:endParaRPr lang="en-US" altLang="ko-KR" sz="2000" b="1" kern="0" dirty="0" smtClean="0"/>
          </a:p>
          <a:p>
            <a:pPr latinLnBrk="0">
              <a:lnSpc>
                <a:spcPct val="150000"/>
              </a:lnSpc>
              <a:defRPr/>
            </a:pPr>
            <a:endParaRPr lang="en-US" altLang="ko-KR" sz="2000" b="1" kern="0" dirty="0" smtClean="0"/>
          </a:p>
          <a:p>
            <a:pPr latinLnBrk="0">
              <a:lnSpc>
                <a:spcPct val="150000"/>
              </a:lnSpc>
              <a:defRPr/>
            </a:pPr>
            <a:endParaRPr lang="en-US" altLang="ko-KR" sz="2000" b="1" kern="0" dirty="0"/>
          </a:p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smtClean="0"/>
              <a:t>●  </a:t>
            </a:r>
            <a:r>
              <a:rPr lang="en-US" altLang="ko-KR" sz="2000" b="1" kern="0" dirty="0" smtClean="0"/>
              <a:t>2</a:t>
            </a:r>
            <a:r>
              <a:rPr lang="ko-KR" altLang="en-US" sz="2000" b="1" kern="0" dirty="0" smtClean="0"/>
              <a:t>차원 환경에서 분석 가능</a:t>
            </a:r>
            <a:endParaRPr lang="en-US" altLang="ko-KR" sz="2000" b="1" kern="0" dirty="0" smtClean="0"/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 smtClean="0"/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/>
          </a:p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smtClean="0"/>
              <a:t>●  </a:t>
            </a:r>
            <a:r>
              <a:rPr lang="ko-KR" altLang="en-US" sz="2000" b="1" kern="0" dirty="0" smtClean="0"/>
              <a:t>자동적으로 이루어지는 시스템으로 사용이 편리</a:t>
            </a:r>
            <a:endParaRPr lang="ko-KR" alt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32332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Introduction</a:t>
            </a:r>
            <a:endParaRPr lang="en-US" altLang="ko-KR" sz="23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766762"/>
            <a:ext cx="687954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Introduction</a:t>
            </a:r>
            <a:endParaRPr lang="en-US" altLang="ko-KR" sz="23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576" y="4330700"/>
            <a:ext cx="11186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차원 측면 스윙 비디오 영상을 대상으로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키프레임</a:t>
            </a:r>
            <a:r>
              <a:rPr lang="ko-KR" altLang="en-US" sz="2000" b="1" dirty="0" smtClean="0"/>
              <a:t> 추출과 스윙 특징 </a:t>
            </a:r>
            <a:r>
              <a:rPr lang="ko-KR" altLang="en-US" sz="2000" b="1" dirty="0"/>
              <a:t>추</a:t>
            </a:r>
            <a:r>
              <a:rPr lang="ko-KR" altLang="en-US" sz="2000" b="1" dirty="0" smtClean="0"/>
              <a:t>출을 쉽게 하기 위하여 인접 프레임간의 움직임 </a:t>
            </a:r>
            <a:r>
              <a:rPr lang="ko-KR" altLang="en-US" sz="2000" b="1" dirty="0"/>
              <a:t>정</a:t>
            </a:r>
            <a:r>
              <a:rPr lang="ko-KR" altLang="en-US" sz="2000" b="1" dirty="0" smtClean="0"/>
              <a:t>보를 이용하여 모션 영역 추출</a:t>
            </a:r>
            <a:endParaRPr lang="ko-KR" alt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15199"/>
            <a:ext cx="96774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8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err="1" smtClean="0">
                <a:solidFill>
                  <a:srgbClr val="FA3C71"/>
                </a:solidFill>
              </a:rPr>
              <a:t>Intruduction</a:t>
            </a:r>
            <a:endParaRPr lang="en-US" altLang="ko-KR" sz="23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576" y="2108200"/>
            <a:ext cx="1118638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/>
              <a:t>모션정보를 이용하여 </a:t>
            </a:r>
            <a:r>
              <a:rPr lang="en-US" altLang="ko-KR" sz="2000" b="1" dirty="0" smtClean="0"/>
              <a:t>Address</a:t>
            </a:r>
            <a:r>
              <a:rPr lang="ko-KR" altLang="en-US" sz="2000" b="1" dirty="0" smtClean="0"/>
              <a:t>부터 </a:t>
            </a:r>
            <a:r>
              <a:rPr lang="en-US" altLang="ko-KR" sz="2000" b="1" dirty="0" smtClean="0"/>
              <a:t>Impact</a:t>
            </a:r>
            <a:r>
              <a:rPr lang="ko-KR" altLang="en-US" sz="2000" b="1" dirty="0" smtClean="0"/>
              <a:t>까지 </a:t>
            </a:r>
            <a:r>
              <a:rPr lang="ko-KR" altLang="en-US" sz="2000" b="1" dirty="0" err="1" smtClean="0"/>
              <a:t>키프레임</a:t>
            </a:r>
            <a:r>
              <a:rPr lang="ko-KR" altLang="en-US" sz="2000" b="1" dirty="0" smtClean="0"/>
              <a:t> 추출</a:t>
            </a:r>
            <a:endParaRPr lang="ko-KR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47" y="815199"/>
            <a:ext cx="8572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7" y="3595688"/>
            <a:ext cx="86868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9963" y="5232400"/>
            <a:ext cx="1118638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/>
              <a:t>각 </a:t>
            </a:r>
            <a:r>
              <a:rPr lang="ko-KR" altLang="en-US" sz="2000" b="1" dirty="0" err="1" smtClean="0"/>
              <a:t>키프레임과</a:t>
            </a:r>
            <a:r>
              <a:rPr lang="ko-KR" altLang="en-US" sz="2000" b="1" dirty="0" smtClean="0"/>
              <a:t> 전체 스윙 상에서 분석의 대상이 되는 스윙 특징 추출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4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Introduction</a:t>
            </a:r>
            <a:endParaRPr lang="en-US" altLang="ko-KR" sz="23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963" y="4064000"/>
            <a:ext cx="1118638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/>
              <a:t>추출된 스윙 특징들을 대상으로 영상처리 기법들을 이용하여 스윙 자동 분석</a:t>
            </a:r>
            <a:endParaRPr lang="ko-KR" alt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3" y="2151874"/>
            <a:ext cx="895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5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Detection and analysis of swing features</a:t>
            </a:r>
            <a:endParaRPr lang="en-US" altLang="ko-KR" sz="23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2099607"/>
            <a:ext cx="118871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 smtClean="0"/>
              <a:t>키프레임들과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백스윙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다운스윙 구간 추출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 smtClean="0"/>
              <a:t>각각의 프레임들과 스윙 구간들에서 자동분석에 필요한 스윙특징들을 정의 및 추출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 smtClean="0"/>
              <a:t>특징 추출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인접 프레임 간의 모션 차와 모션 </a:t>
            </a:r>
            <a:r>
              <a:rPr lang="ko-KR" altLang="en-US" sz="2000" b="1" dirty="0" err="1" smtClean="0"/>
              <a:t>화소들을</a:t>
            </a:r>
            <a:r>
              <a:rPr lang="ko-KR" altLang="en-US" sz="2000" b="1" dirty="0" smtClean="0"/>
              <a:t> 둘러싸는 모션 </a:t>
            </a:r>
            <a:r>
              <a:rPr lang="en-US" altLang="ko-KR" sz="2000" b="1" dirty="0" smtClean="0"/>
              <a:t>MBR, Hough Transform </a:t>
            </a:r>
            <a:r>
              <a:rPr lang="ko-KR" altLang="en-US" sz="2000" b="1" dirty="0" smtClean="0"/>
              <a:t>사용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69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i="1" kern="0" dirty="0" smtClean="0">
                <a:solidFill>
                  <a:srgbClr val="FA3C71"/>
                </a:solidFill>
              </a:rPr>
              <a:t>Detection and analysis of swing features</a:t>
            </a:r>
            <a:endParaRPr lang="en-US" altLang="ko-KR" sz="23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=""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1" y="4181571"/>
            <a:ext cx="11887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arenBoth"/>
            </a:pPr>
            <a:r>
              <a:rPr lang="ko-KR" altLang="en-US" sz="2000" b="1" dirty="0" smtClean="0"/>
              <a:t>연속 프레임 </a:t>
            </a:r>
            <a:r>
              <a:rPr lang="en-US" altLang="ko-KR" sz="2000" b="1" dirty="0" smtClean="0"/>
              <a:t>f(i-1)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f(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간의 </a:t>
            </a:r>
            <a:r>
              <a:rPr lang="ko-KR" altLang="en-US" sz="2000" b="1" dirty="0" err="1" smtClean="0"/>
              <a:t>화소값</a:t>
            </a:r>
            <a:r>
              <a:rPr lang="ko-KR" altLang="en-US" sz="2000" b="1" dirty="0" smtClean="0"/>
              <a:t> 차로부터 차영상 </a:t>
            </a:r>
            <a:r>
              <a:rPr lang="en-US" altLang="ko-KR" sz="2000" b="1" dirty="0" smtClean="0"/>
              <a:t>FD(i-1)</a:t>
            </a:r>
            <a:r>
              <a:rPr lang="ko-KR" altLang="en-US" sz="2000" b="1" dirty="0" smtClean="0"/>
              <a:t> 구한다</a:t>
            </a:r>
            <a:r>
              <a:rPr lang="en-US" altLang="ko-KR" sz="2000" b="1" dirty="0" smtClean="0"/>
              <a:t>.</a:t>
            </a:r>
          </a:p>
          <a:p>
            <a:pPr marL="457200" indent="-457200">
              <a:lnSpc>
                <a:spcPct val="200000"/>
              </a:lnSpc>
              <a:buAutoNum type="arabicParenBoth"/>
            </a:pPr>
            <a:r>
              <a:rPr lang="ko-KR" altLang="en-US" sz="2000" b="1" dirty="0" smtClean="0"/>
              <a:t>같은 방법으로 </a:t>
            </a:r>
            <a:r>
              <a:rPr lang="en-US" altLang="ko-KR" sz="2000" b="1" dirty="0" smtClean="0"/>
              <a:t>F(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F(i+1)</a:t>
            </a:r>
            <a:r>
              <a:rPr lang="ko-KR" altLang="en-US" sz="2000" b="1" dirty="0" smtClean="0"/>
              <a:t>로부터 </a:t>
            </a:r>
            <a:r>
              <a:rPr lang="en-US" altLang="ko-KR" sz="2000" b="1" dirty="0" smtClean="0"/>
              <a:t>FD(i+1) </a:t>
            </a:r>
            <a:r>
              <a:rPr lang="ko-KR" altLang="en-US" sz="2000" b="1" dirty="0" smtClean="0"/>
              <a:t>구한다</a:t>
            </a:r>
            <a:r>
              <a:rPr lang="en-US" altLang="ko-KR" sz="2000" b="1" dirty="0" smtClean="0"/>
              <a:t>.</a:t>
            </a:r>
          </a:p>
          <a:p>
            <a:pPr marL="457200" indent="-457200">
              <a:lnSpc>
                <a:spcPct val="200000"/>
              </a:lnSpc>
              <a:buAutoNum type="arabicParenBoth"/>
            </a:pPr>
            <a:r>
              <a:rPr lang="en-US" altLang="ko-KR" sz="2000" b="1" dirty="0" smtClean="0"/>
              <a:t>FD(i-1)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FD(i+1)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AND </a:t>
            </a:r>
            <a:r>
              <a:rPr lang="ko-KR" altLang="en-US" sz="2000" b="1" dirty="0" smtClean="0"/>
              <a:t>연산으로 </a:t>
            </a:r>
            <a:r>
              <a:rPr lang="en-US" altLang="ko-KR" sz="2000" b="1" dirty="0" smtClean="0"/>
              <a:t>FD(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구한다</a:t>
            </a:r>
            <a:r>
              <a:rPr lang="en-US" altLang="ko-KR" sz="2000" b="1" dirty="0" smtClean="0"/>
              <a:t>.</a:t>
            </a:r>
          </a:p>
          <a:p>
            <a:pPr marL="457200" indent="-457200">
              <a:lnSpc>
                <a:spcPct val="200000"/>
              </a:lnSpc>
              <a:buAutoNum type="arabicParenBoth"/>
            </a:pPr>
            <a:r>
              <a:rPr lang="en-US" altLang="ko-KR" sz="2000" b="1" dirty="0" smtClean="0"/>
              <a:t>FD(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영상의 모션</a:t>
            </a:r>
            <a:r>
              <a:rPr lang="en-US" altLang="ko-KR" sz="2000" b="1" dirty="0" smtClean="0"/>
              <a:t>MBR</a:t>
            </a:r>
            <a:r>
              <a:rPr lang="ko-KR" altLang="en-US" sz="2000" b="1" dirty="0" smtClean="0"/>
              <a:t>을 구한다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7" y="654843"/>
            <a:ext cx="7070725" cy="354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4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738</Words>
  <Application>Microsoft Office PowerPoint</Application>
  <PresentationFormat>사용자 지정</PresentationFormat>
  <Paragraphs>94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13</cp:revision>
  <dcterms:created xsi:type="dcterms:W3CDTF">2019-06-19T05:11:07Z</dcterms:created>
  <dcterms:modified xsi:type="dcterms:W3CDTF">2019-09-30T14:22:20Z</dcterms:modified>
</cp:coreProperties>
</file>