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8" r:id="rId2"/>
    <p:sldId id="259" r:id="rId3"/>
    <p:sldId id="264" r:id="rId4"/>
    <p:sldId id="299" r:id="rId5"/>
    <p:sldId id="266" r:id="rId6"/>
    <p:sldId id="298" r:id="rId7"/>
    <p:sldId id="267" r:id="rId8"/>
    <p:sldId id="269" r:id="rId9"/>
    <p:sldId id="268" r:id="rId10"/>
    <p:sldId id="270" r:id="rId11"/>
    <p:sldId id="296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97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0" autoAdjust="0"/>
    <p:restoredTop sz="94660"/>
  </p:normalViewPr>
  <p:slideViewPr>
    <p:cSldViewPr snapToGrid="0">
      <p:cViewPr>
        <p:scale>
          <a:sx n="100" d="100"/>
          <a:sy n="100" d="100"/>
        </p:scale>
        <p:origin x="-960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E904F-AD0A-40CB-BBA3-698B4B56D6A6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39B8D-269E-4366-8748-048188541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D610-5CF4-4728-8960-20603646FFF7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6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FB53-9166-4F31-9428-575FA914694B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3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3E40-3C6F-4A62-B140-2FDC2B77D025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5343-1549-44F0-BB8A-92AE91EDDE3F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1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2992-55BB-43E5-826C-E980365CAF62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0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5DE3-CB27-4C3E-825B-AA0D8B244AAA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5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C5BA-0D02-4F36-9661-885D2812C78D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4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503E-266B-40CA-BECC-B6167755DBE7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6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DB97-EFD5-41C1-B754-6BC16E4A075B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9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1CE5-327E-4C97-9BBC-7642DAB57211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8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57B1-5CAB-4A99-B40E-C7B74B87C95D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3A71D-B8CC-468A-A5BB-FD090FAAD0B0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9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 flipV="1">
            <a:off x="3468914" y="5216403"/>
            <a:ext cx="8723086" cy="152562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6175007" y="-1403823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162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자유형 10"/>
          <p:cNvSpPr/>
          <p:nvPr/>
        </p:nvSpPr>
        <p:spPr>
          <a:xfrm>
            <a:off x="0" y="-1"/>
            <a:ext cx="12192000" cy="382258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2746007" y="69377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0" y="-1"/>
            <a:ext cx="12192000" cy="2620856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620856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10777899" y="4666090"/>
                  <a:pt x="3385776" y="-1550564"/>
                  <a:pt x="117739" y="2285206"/>
                </a:cubicBezTo>
                <a:lnTo>
                  <a:pt x="0" y="2432188"/>
                </a:lnTo>
                <a:lnTo>
                  <a:pt x="0" y="590309"/>
                </a:lnTo>
                <a:lnTo>
                  <a:pt x="0" y="2676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5400000">
            <a:off x="614855" y="-627556"/>
            <a:ext cx="865790" cy="2120900"/>
          </a:xfrm>
          <a:custGeom>
            <a:avLst/>
            <a:gdLst>
              <a:gd name="connsiteX0" fmla="*/ 0 w 800100"/>
              <a:gd name="connsiteY0" fmla="*/ 1638300 h 1638300"/>
              <a:gd name="connsiteX1" fmla="*/ 0 w 800100"/>
              <a:gd name="connsiteY1" fmla="*/ 0 h 1638300"/>
              <a:gd name="connsiteX2" fmla="*/ 800100 w 800100"/>
              <a:gd name="connsiteY2" fmla="*/ 1638300 h 1638300"/>
              <a:gd name="connsiteX3" fmla="*/ 0 w 800100"/>
              <a:gd name="connsiteY3" fmla="*/ 1638300 h 1638300"/>
              <a:gd name="connsiteX0" fmla="*/ 0 w 1088916"/>
              <a:gd name="connsiteY0" fmla="*/ 1638300 h 1638300"/>
              <a:gd name="connsiteX1" fmla="*/ 0 w 1088916"/>
              <a:gd name="connsiteY1" fmla="*/ 0 h 1638300"/>
              <a:gd name="connsiteX2" fmla="*/ 800100 w 1088916"/>
              <a:gd name="connsiteY2" fmla="*/ 1638300 h 1638300"/>
              <a:gd name="connsiteX3" fmla="*/ 0 w 1088916"/>
              <a:gd name="connsiteY3" fmla="*/ 1638300 h 1638300"/>
              <a:gd name="connsiteX0" fmla="*/ 0 w 1090674"/>
              <a:gd name="connsiteY0" fmla="*/ 2120900 h 2120900"/>
              <a:gd name="connsiteX1" fmla="*/ 12700 w 1090674"/>
              <a:gd name="connsiteY1" fmla="*/ 0 h 2120900"/>
              <a:gd name="connsiteX2" fmla="*/ 800100 w 1090674"/>
              <a:gd name="connsiteY2" fmla="*/ 2120900 h 2120900"/>
              <a:gd name="connsiteX3" fmla="*/ 0 w 1090674"/>
              <a:gd name="connsiteY3" fmla="*/ 2120900 h 2120900"/>
              <a:gd name="connsiteX0" fmla="*/ 0 w 1079801"/>
              <a:gd name="connsiteY0" fmla="*/ 2120900 h 2120900"/>
              <a:gd name="connsiteX1" fmla="*/ 12700 w 1079801"/>
              <a:gd name="connsiteY1" fmla="*/ 0 h 2120900"/>
              <a:gd name="connsiteX2" fmla="*/ 800100 w 1079801"/>
              <a:gd name="connsiteY2" fmla="*/ 2120900 h 2120900"/>
              <a:gd name="connsiteX3" fmla="*/ 0 w 1079801"/>
              <a:gd name="connsiteY3" fmla="*/ 2120900 h 2120900"/>
              <a:gd name="connsiteX0" fmla="*/ 0 w 865790"/>
              <a:gd name="connsiteY0" fmla="*/ 2120900 h 2120900"/>
              <a:gd name="connsiteX1" fmla="*/ 12700 w 865790"/>
              <a:gd name="connsiteY1" fmla="*/ 0 h 2120900"/>
              <a:gd name="connsiteX2" fmla="*/ 800100 w 865790"/>
              <a:gd name="connsiteY2" fmla="*/ 2120900 h 2120900"/>
              <a:gd name="connsiteX3" fmla="*/ 0 w 865790"/>
              <a:gd name="connsiteY3" fmla="*/ 2120900 h 212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790" h="2120900">
                <a:moveTo>
                  <a:pt x="0" y="2120900"/>
                </a:moveTo>
                <a:cubicBezTo>
                  <a:pt x="4233" y="1413933"/>
                  <a:pt x="8467" y="706967"/>
                  <a:pt x="12700" y="0"/>
                </a:cubicBezTo>
                <a:cubicBezTo>
                  <a:pt x="190500" y="1257300"/>
                  <a:pt x="1117603" y="1320800"/>
                  <a:pt x="800100" y="2120900"/>
                </a:cubicBezTo>
                <a:lnTo>
                  <a:pt x="0" y="21209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flipV="1">
            <a:off x="-12700" y="5283199"/>
            <a:ext cx="12192000" cy="152562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6175007" y="-1403823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162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72492" y="2692074"/>
            <a:ext cx="9503507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i="1" dirty="0" smtClean="0">
                <a:solidFill>
                  <a:srgbClr val="FF3300"/>
                </a:solidFill>
              </a:rPr>
              <a:t>Mastering JavaFX 10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67375" y="5095875"/>
            <a:ext cx="5857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JONGWOO</a:t>
            </a:r>
            <a:r>
              <a:rPr lang="en-US" altLang="ko-KR" dirty="0"/>
              <a:t>K</a:t>
            </a:r>
            <a:r>
              <a:rPr lang="en-US" altLang="ko-KR" dirty="0" smtClean="0"/>
              <a:t>-SI</a:t>
            </a:r>
          </a:p>
          <a:p>
            <a:pPr algn="r">
              <a:lnSpc>
                <a:spcPct val="150000"/>
              </a:lnSpc>
            </a:pPr>
            <a:r>
              <a:rPr lang="en-US" altLang="ko-KR" dirty="0" err="1" smtClean="0"/>
              <a:t>Kumoh</a:t>
            </a:r>
            <a:r>
              <a:rPr lang="en-US" altLang="ko-KR" dirty="0" smtClean="0"/>
              <a:t> </a:t>
            </a:r>
            <a:r>
              <a:rPr lang="en-US" altLang="ko-KR" dirty="0"/>
              <a:t>National Institute of Technology, Korea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/>
              <a:t>Dept. Of Computer Engineering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3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Styling Applications with CSS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>
                <a:ea typeface="Adobe 고딕 Std B" pitchFamily="34" charset="-127"/>
              </a:rPr>
              <a:t> (2) </a:t>
            </a:r>
            <a:r>
              <a:rPr lang="en-US" altLang="ko-KR" sz="3000" b="1" dirty="0" smtClean="0">
                <a:ea typeface="Adobe 고딕 Std B" pitchFamily="34" charset="-127"/>
              </a:rPr>
              <a:t>Demo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2162174"/>
            <a:ext cx="8834437" cy="408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8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Styling Applications with CSS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>
                <a:ea typeface="Adobe 고딕 Std B" pitchFamily="34" charset="-127"/>
              </a:rPr>
              <a:t> (2) Demo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329" y="1330250"/>
            <a:ext cx="6807538" cy="191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14" y="3024987"/>
            <a:ext cx="7231912" cy="360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43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Styling Applications with CSS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>
                <a:ea typeface="Adobe 고딕 Std B" pitchFamily="34" charset="-127"/>
              </a:rPr>
              <a:t> (2) Demo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2195512"/>
            <a:ext cx="9658350" cy="425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5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Styling Applications with CSS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>
                <a:ea typeface="Adobe 고딕 Std B" pitchFamily="34" charset="-127"/>
              </a:rPr>
              <a:t> </a:t>
            </a:r>
            <a:r>
              <a:rPr lang="en-US" altLang="ko-KR" sz="3000" b="1" dirty="0" smtClean="0">
                <a:ea typeface="Adobe 고딕 Std B" pitchFamily="34" charset="-127"/>
              </a:rPr>
              <a:t>(3) Syntax (font color : blue, background color: random) 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998623"/>
            <a:ext cx="28765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1998623"/>
            <a:ext cx="28765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1998623"/>
            <a:ext cx="28765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4105275"/>
            <a:ext cx="28765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4171950"/>
            <a:ext cx="28765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105275"/>
            <a:ext cx="28765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078087"/>
            <a:ext cx="2862262" cy="357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Styling Applications with CSS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>
                <a:ea typeface="Adobe 고딕 Std B" pitchFamily="34" charset="-127"/>
              </a:rPr>
              <a:t> </a:t>
            </a:r>
            <a:r>
              <a:rPr lang="en-US" altLang="ko-KR" sz="3000" b="1" dirty="0" smtClean="0">
                <a:ea typeface="Adobe 고딕 Std B" pitchFamily="34" charset="-127"/>
              </a:rPr>
              <a:t>(3) Syntax 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836" y="2920925"/>
            <a:ext cx="4977764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54" y="2459037"/>
            <a:ext cx="3889646" cy="31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6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Styling Applications with CSS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>
                <a:ea typeface="Adobe 고딕 Std B" pitchFamily="34" charset="-127"/>
              </a:rPr>
              <a:t> </a:t>
            </a:r>
            <a:r>
              <a:rPr lang="en-US" altLang="ko-KR" sz="3000" b="1" dirty="0" smtClean="0">
                <a:ea typeface="Adobe 고딕 Std B" pitchFamily="34" charset="-127"/>
              </a:rPr>
              <a:t>(3) Syntax 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07" y="2124074"/>
            <a:ext cx="9285968" cy="413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3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Styling Applications with CSS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>
                <a:ea typeface="Adobe 고딕 Std B" pitchFamily="34" charset="-127"/>
              </a:rPr>
              <a:t> </a:t>
            </a:r>
            <a:r>
              <a:rPr lang="en-US" altLang="ko-KR" sz="3000" b="1" dirty="0" smtClean="0">
                <a:ea typeface="Adobe 고딕 Std B" pitchFamily="34" charset="-127"/>
              </a:rPr>
              <a:t>(3) Syntax 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4" y="2333625"/>
            <a:ext cx="9399091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0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90512" y="2666165"/>
            <a:ext cx="8296298" cy="1041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0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Chapter 10. Advanced Controls and Charts</a:t>
            </a:r>
            <a:endParaRPr lang="ko-KR" altLang="en-US" sz="30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1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Advanced Controls and Charts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475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/>
              <a:t>Features that </a:t>
            </a:r>
            <a:r>
              <a:rPr lang="en-US" altLang="ko-KR" sz="3000" b="1" dirty="0" err="1"/>
              <a:t>Javafx</a:t>
            </a:r>
            <a:r>
              <a:rPr lang="en-US" altLang="ko-KR" sz="3000" b="1" dirty="0"/>
              <a:t> can use to handle data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7675" y="2384763"/>
            <a:ext cx="1114425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dirty="0" err="1" smtClean="0"/>
              <a:t>ListView</a:t>
            </a:r>
            <a:endParaRPr lang="en-US" altLang="ko-KR" sz="2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dirty="0" err="1" smtClean="0"/>
              <a:t>TableView</a:t>
            </a:r>
            <a:endParaRPr lang="en-US" altLang="ko-KR" sz="2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dirty="0" smtClean="0"/>
              <a:t>Charts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4268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Advanced Controls and Charts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475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/>
              <a:t>(1) </a:t>
            </a:r>
            <a:r>
              <a:rPr lang="en-US" altLang="ko-KR" sz="3000" b="1" dirty="0" err="1" smtClean="0"/>
              <a:t>ListView</a:t>
            </a:r>
            <a:r>
              <a:rPr lang="en-US" altLang="ko-KR" sz="3000" b="1" dirty="0" smtClean="0"/>
              <a:t>(Multiple)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414588"/>
            <a:ext cx="43434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867025"/>
            <a:ext cx="68199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04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90512" y="2666165"/>
            <a:ext cx="8296298" cy="1041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0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Chapter 6. Styling Applications with CSS</a:t>
            </a:r>
            <a:endParaRPr lang="ko-KR" altLang="en-US" sz="30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Advanced Controls and Charts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475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/>
              <a:t>(1) </a:t>
            </a:r>
            <a:r>
              <a:rPr lang="en-US" altLang="ko-KR" sz="3000" b="1" dirty="0" err="1" smtClean="0"/>
              <a:t>ListView</a:t>
            </a:r>
            <a:r>
              <a:rPr lang="en-US" altLang="ko-KR" sz="3000" b="1" dirty="0" smtClean="0"/>
              <a:t>(Multiple)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119313"/>
            <a:ext cx="10339794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9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Advanced Controls and Charts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475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/>
              <a:t>(1) </a:t>
            </a:r>
            <a:r>
              <a:rPr lang="en-US" altLang="ko-KR" sz="3000" b="1" dirty="0" err="1" smtClean="0"/>
              <a:t>ListView</a:t>
            </a:r>
            <a:r>
              <a:rPr lang="en-US" altLang="ko-KR" sz="3000" b="1" dirty="0" smtClean="0"/>
              <a:t>(Multiple)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" y="2114549"/>
            <a:ext cx="8184674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20" y="1300048"/>
            <a:ext cx="663148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1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Advanced Controls and Charts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475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/>
              <a:t>(2) </a:t>
            </a:r>
            <a:r>
              <a:rPr lang="en-US" altLang="ko-KR" sz="3000" b="1" dirty="0" err="1" smtClean="0"/>
              <a:t>ListView</a:t>
            </a:r>
            <a:r>
              <a:rPr lang="en-US" altLang="ko-KR" sz="3000" b="1" dirty="0" smtClean="0"/>
              <a:t>(Editable)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228850"/>
            <a:ext cx="747924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2933700"/>
            <a:ext cx="28765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933700"/>
            <a:ext cx="28765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2933700"/>
            <a:ext cx="28765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4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Advanced Controls and Charts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475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/>
              <a:t>(3) </a:t>
            </a:r>
            <a:r>
              <a:rPr lang="en-US" altLang="ko-KR" sz="3000" b="1" dirty="0" err="1" smtClean="0"/>
              <a:t>ListView</a:t>
            </a:r>
            <a:r>
              <a:rPr lang="en-US" altLang="ko-KR" sz="3000" b="1" dirty="0" smtClean="0"/>
              <a:t>(</a:t>
            </a:r>
            <a:r>
              <a:rPr lang="en-US" altLang="ko-KR" sz="3000" b="1" dirty="0" err="1" smtClean="0"/>
              <a:t>choicebox</a:t>
            </a:r>
            <a:r>
              <a:rPr lang="en-US" altLang="ko-KR" sz="3000" b="1" dirty="0" smtClean="0"/>
              <a:t>)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933700"/>
            <a:ext cx="28765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933700"/>
            <a:ext cx="28765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933700"/>
            <a:ext cx="28765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100263"/>
            <a:ext cx="8908457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1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Advanced Controls and Charts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475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/>
              <a:t>(4) </a:t>
            </a:r>
            <a:r>
              <a:rPr lang="en-US" altLang="ko-KR" sz="3000" b="1" dirty="0" err="1" smtClean="0"/>
              <a:t>TableView</a:t>
            </a:r>
            <a:r>
              <a:rPr lang="en-US" altLang="ko-KR" sz="3000" b="1" dirty="0" smtClean="0"/>
              <a:t>(</a:t>
            </a:r>
            <a:r>
              <a:rPr lang="en-US" altLang="ko-KR" sz="3000" b="1" dirty="0" err="1" smtClean="0"/>
              <a:t>choicebox</a:t>
            </a:r>
            <a:r>
              <a:rPr lang="en-US" altLang="ko-KR" sz="3000" b="1" dirty="0" smtClean="0"/>
              <a:t>)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238375"/>
            <a:ext cx="31623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586" y="2238375"/>
            <a:ext cx="31623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61" y="2238375"/>
            <a:ext cx="31623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5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Advanced Controls and Charts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475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/>
              <a:t>(4) </a:t>
            </a:r>
            <a:r>
              <a:rPr lang="en-US" altLang="ko-KR" sz="3000" b="1" dirty="0" err="1" smtClean="0"/>
              <a:t>TableView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709" y="2447925"/>
            <a:ext cx="7425306" cy="330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352674"/>
            <a:ext cx="4410075" cy="360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7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Advanced Controls and Charts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475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/>
              <a:t>(4) </a:t>
            </a:r>
            <a:r>
              <a:rPr lang="en-US" altLang="ko-KR" sz="3000" b="1" dirty="0" err="1" smtClean="0"/>
              <a:t>TableView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1998623"/>
            <a:ext cx="7981950" cy="468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9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Advanced Controls and Charts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475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/>
              <a:t>(5) </a:t>
            </a:r>
            <a:r>
              <a:rPr lang="en-US" altLang="ko-KR" sz="3000" b="1" dirty="0" err="1" smtClean="0"/>
              <a:t>TableView</a:t>
            </a:r>
            <a:r>
              <a:rPr lang="en-US" altLang="ko-KR" sz="3000" b="1" dirty="0" smtClean="0"/>
              <a:t>(Editable)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" y="2452688"/>
            <a:ext cx="6252353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49" y="3343275"/>
            <a:ext cx="6809411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56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Advanced Controls and Charts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475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/>
              <a:t>(5) </a:t>
            </a:r>
            <a:r>
              <a:rPr lang="en-US" altLang="ko-KR" sz="3000" b="1" dirty="0" err="1" smtClean="0"/>
              <a:t>TableView</a:t>
            </a:r>
            <a:r>
              <a:rPr lang="en-US" altLang="ko-KR" sz="3000" b="1" dirty="0" smtClean="0"/>
              <a:t>(Editable)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419350"/>
            <a:ext cx="944089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88" y="4886325"/>
            <a:ext cx="4794137" cy="4715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1160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Advanced Controls and Charts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475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/>
              <a:t>(6) </a:t>
            </a:r>
            <a:r>
              <a:rPr lang="en-US" altLang="ko-KR" sz="3000" b="1" dirty="0" err="1" smtClean="0"/>
              <a:t>PieChart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7" y="2562225"/>
            <a:ext cx="3988153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861" y="2562225"/>
            <a:ext cx="3988153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638" y="2562225"/>
            <a:ext cx="3988153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5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Styling Applications with CSS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>
                <a:ea typeface="Adobe 고딕 Std B" pitchFamily="34" charset="-127"/>
              </a:rPr>
              <a:t> What is </a:t>
            </a:r>
            <a:r>
              <a:rPr lang="en-US" altLang="ko-KR" sz="3000" b="1" dirty="0" smtClean="0">
                <a:ea typeface="Adobe 고딕 Std B" pitchFamily="34" charset="-127"/>
              </a:rPr>
              <a:t>CSS?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7675" y="2556213"/>
            <a:ext cx="1114425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Cascading Style </a:t>
            </a:r>
            <a:r>
              <a:rPr lang="en-US" altLang="ko-KR" sz="2400" dirty="0" smtClean="0"/>
              <a:t>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dirty="0" smtClean="0"/>
              <a:t>Stylesheet </a:t>
            </a:r>
            <a:r>
              <a:rPr lang="en-US" altLang="ko-KR" sz="2300" dirty="0"/>
              <a:t>Language Standardized in Web Development</a:t>
            </a:r>
            <a:br>
              <a:rPr lang="en-US" altLang="ko-KR" sz="2300" dirty="0"/>
            </a:br>
            <a:endParaRPr lang="en-US" altLang="ko-KR" sz="2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dirty="0" smtClean="0"/>
              <a:t>Simplify </a:t>
            </a:r>
            <a:r>
              <a:rPr lang="en-US" altLang="ko-KR" sz="2300" dirty="0"/>
              <a:t>design, unified style</a:t>
            </a:r>
            <a:br>
              <a:rPr lang="en-US" altLang="ko-KR" sz="2300" dirty="0"/>
            </a:br>
            <a:r>
              <a:rPr lang="en-US" altLang="ko-KR" sz="2300" dirty="0"/>
              <a:t/>
            </a:r>
            <a:br>
              <a:rPr lang="en-US" altLang="ko-KR" sz="2300" dirty="0"/>
            </a:br>
            <a:endParaRPr lang="en-US" altLang="ko-KR" sz="2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dirty="0" smtClean="0"/>
              <a:t>Font</a:t>
            </a:r>
            <a:r>
              <a:rPr lang="en-US" altLang="ko-KR" sz="2300" dirty="0"/>
              <a:t>, color, heading style, margins, padding, and other layouts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9176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Advanced Controls and Charts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475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/>
              <a:t>(6) </a:t>
            </a:r>
            <a:r>
              <a:rPr lang="en-US" altLang="ko-KR" sz="3000" b="1" dirty="0" err="1" smtClean="0"/>
              <a:t>PieChart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923" y="1531898"/>
            <a:ext cx="5867627" cy="516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85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Advanced Controls and Charts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20125" y="6356350"/>
            <a:ext cx="2743200" cy="365125"/>
          </a:xfrm>
        </p:spPr>
        <p:txBody>
          <a:bodyPr/>
          <a:lstStyle/>
          <a:p>
            <a:fld id="{9B2F42F1-0789-44A4-B23E-A8859D34F5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475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/>
              <a:t>(7) </a:t>
            </a:r>
            <a:r>
              <a:rPr lang="en-US" altLang="ko-KR" sz="3000" b="1" dirty="0" err="1" smtClean="0"/>
              <a:t>AreaChart</a:t>
            </a:r>
            <a:r>
              <a:rPr lang="en-US" altLang="ko-KR" sz="3000" b="1" dirty="0" smtClean="0"/>
              <a:t>, </a:t>
            </a:r>
            <a:r>
              <a:rPr lang="en-US" altLang="ko-KR" sz="3000" b="1" dirty="0" err="1" smtClean="0"/>
              <a:t>LineChart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" y="2261374"/>
            <a:ext cx="4721103" cy="35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2261374"/>
            <a:ext cx="47815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38425" y="5995174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Area Chart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89661" y="602555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6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Advanced Controls and Charts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475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/>
              <a:t>(7) </a:t>
            </a:r>
            <a:r>
              <a:rPr lang="en-US" altLang="ko-KR" sz="3000" b="1" dirty="0" err="1"/>
              <a:t>AreaChart</a:t>
            </a:r>
            <a:r>
              <a:rPr lang="en-US" altLang="ko-KR" sz="3000" b="1" dirty="0"/>
              <a:t>, </a:t>
            </a:r>
            <a:r>
              <a:rPr lang="en-US" altLang="ko-KR" sz="3000" b="1" dirty="0" err="1"/>
              <a:t>LineChart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49" y="2109788"/>
            <a:ext cx="7000875" cy="458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09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Advanced Controls and Charts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475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/>
              <a:t>(7) </a:t>
            </a:r>
            <a:r>
              <a:rPr lang="en-US" altLang="ko-KR" sz="3000" b="1" dirty="0" err="1"/>
              <a:t>AreaChart</a:t>
            </a:r>
            <a:r>
              <a:rPr lang="en-US" altLang="ko-KR" sz="3000" b="1" dirty="0"/>
              <a:t>, </a:t>
            </a:r>
            <a:r>
              <a:rPr lang="en-US" altLang="ko-KR" sz="3000" b="1" dirty="0" err="1"/>
              <a:t>LineChart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1998623"/>
            <a:ext cx="6005512" cy="481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58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Advanced Controls and Charts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475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/>
              <a:t>(8) Chart etc..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30" y="1998622"/>
            <a:ext cx="8584411" cy="479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9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051504" y="2028825"/>
            <a:ext cx="7528832" cy="1674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5000" b="1" dirty="0" smtClean="0">
                <a:solidFill>
                  <a:schemeClr val="accent2"/>
                </a:solidFill>
              </a:rPr>
              <a:t>The end</a:t>
            </a:r>
            <a:endParaRPr lang="ko-KR" altLang="en-US" sz="50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Styling Applications with CSS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>
                <a:ea typeface="Adobe 고딕 Std B" pitchFamily="34" charset="-127"/>
              </a:rPr>
              <a:t> </a:t>
            </a:r>
            <a:r>
              <a:rPr lang="en-US" altLang="ko-KR" sz="3000" b="1" dirty="0" smtClean="0">
                <a:ea typeface="Adobe 고딕 Std B" pitchFamily="34" charset="-127"/>
              </a:rPr>
              <a:t>Why </a:t>
            </a:r>
            <a:r>
              <a:rPr lang="en-US" altLang="ko-KR" sz="3000" b="1" dirty="0" smtClean="0">
                <a:ea typeface="Adobe 고딕 Std B" pitchFamily="34" charset="-127"/>
              </a:rPr>
              <a:t>use</a:t>
            </a:r>
            <a:r>
              <a:rPr lang="en-US" altLang="ko-KR" sz="3000" b="1" dirty="0" smtClean="0">
                <a:ea typeface="Adobe 고딕 Std B" pitchFamily="34" charset="-127"/>
              </a:rPr>
              <a:t> CSS?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7675" y="2556213"/>
            <a:ext cx="1114425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Dividing responsibilities( logic – java, stylesheet – style)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dirty="0" smtClean="0"/>
              <a:t>Avoiding duplicated code</a:t>
            </a:r>
            <a:r>
              <a:rPr lang="en-US" altLang="ko-KR" sz="2300" dirty="0"/>
              <a:t/>
            </a:r>
            <a:br>
              <a:rPr lang="en-US" altLang="ko-KR" sz="2300" dirty="0"/>
            </a:br>
            <a:endParaRPr lang="en-US" altLang="ko-KR" sz="2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dirty="0" smtClean="0"/>
              <a:t>Simplifying changes</a:t>
            </a:r>
            <a:r>
              <a:rPr lang="en-US" altLang="ko-KR" sz="2300" dirty="0"/>
              <a:t/>
            </a:r>
            <a:br>
              <a:rPr lang="en-US" altLang="ko-KR" sz="2300" dirty="0"/>
            </a:br>
            <a:r>
              <a:rPr lang="en-US" altLang="ko-KR" sz="2300" dirty="0"/>
              <a:t/>
            </a:r>
            <a:br>
              <a:rPr lang="en-US" altLang="ko-KR" sz="2300" dirty="0"/>
            </a:br>
            <a:endParaRPr lang="en-US" altLang="ko-KR" sz="2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dirty="0" smtClean="0"/>
              <a:t>Changing styles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85219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Styling Applications with CSS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>
                <a:ea typeface="Adobe 고딕 Std B" pitchFamily="34" charset="-127"/>
              </a:rPr>
              <a:t>CSS in </a:t>
            </a:r>
            <a:r>
              <a:rPr lang="en-US" altLang="ko-KR" sz="3000" b="1" dirty="0" smtClean="0">
                <a:ea typeface="Adobe 고딕 Std B" pitchFamily="34" charset="-127"/>
              </a:rPr>
              <a:t>JavaFX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983" y="2717007"/>
            <a:ext cx="4831653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470" y="4260058"/>
            <a:ext cx="4741166" cy="108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3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Styling Applications with CSS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>
                <a:ea typeface="Adobe 고딕 Std B" pitchFamily="34" charset="-127"/>
              </a:rPr>
              <a:t>CSS in </a:t>
            </a:r>
            <a:r>
              <a:rPr lang="en-US" altLang="ko-KR" sz="3000" b="1" dirty="0" smtClean="0">
                <a:ea typeface="Adobe 고딕 Std B" pitchFamily="34" charset="-127"/>
              </a:rPr>
              <a:t>JavaFX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7" y="3526273"/>
            <a:ext cx="100488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4670583"/>
            <a:ext cx="9372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28875"/>
            <a:ext cx="713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9575" y="2428875"/>
            <a:ext cx="137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(2)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60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Styling Applications with CSS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>
                <a:ea typeface="Adobe 고딕 Std B" pitchFamily="34" charset="-127"/>
              </a:rPr>
              <a:t> (1) Style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3219450"/>
            <a:ext cx="28765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3219450"/>
            <a:ext cx="28765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961" y="1654175"/>
            <a:ext cx="35147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49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Styling Applications with CSS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>
                <a:ea typeface="Adobe 고딕 Std B" pitchFamily="34" charset="-127"/>
              </a:rPr>
              <a:t> (1) Style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1931948"/>
            <a:ext cx="9215437" cy="477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89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Styling Applications with CSS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" y="1444625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>
                <a:ea typeface="Adobe 고딕 Std B" pitchFamily="34" charset="-127"/>
              </a:rPr>
              <a:t> (2) </a:t>
            </a:r>
            <a:r>
              <a:rPr lang="en-US" altLang="ko-KR" sz="3000" b="1" dirty="0" smtClean="0">
                <a:ea typeface="Adobe 고딕 Std B" pitchFamily="34" charset="-127"/>
              </a:rPr>
              <a:t>Demo</a:t>
            </a:r>
            <a:endParaRPr lang="ko-KR" altLang="en-US" sz="3000" b="1" dirty="0">
              <a:ea typeface="Adobe 고딕 Std B" pitchFamily="34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2257424"/>
            <a:ext cx="4029075" cy="376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4" y="2257423"/>
            <a:ext cx="4029075" cy="376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7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429</Words>
  <Application>Microsoft Office PowerPoint</Application>
  <PresentationFormat>사용자 지정</PresentationFormat>
  <Paragraphs>168</Paragraphs>
  <Slides>35</Slides>
  <Notes>34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48</cp:revision>
  <dcterms:created xsi:type="dcterms:W3CDTF">2019-11-14T04:27:00Z</dcterms:created>
  <dcterms:modified xsi:type="dcterms:W3CDTF">2020-01-21T15:18:14Z</dcterms:modified>
</cp:coreProperties>
</file>