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403" r:id="rId2"/>
    <p:sldId id="405" r:id="rId3"/>
    <p:sldId id="408" r:id="rId4"/>
    <p:sldId id="406" r:id="rId5"/>
    <p:sldId id="409" r:id="rId6"/>
    <p:sldId id="411" r:id="rId7"/>
    <p:sldId id="422" r:id="rId8"/>
    <p:sldId id="412" r:id="rId9"/>
    <p:sldId id="413" r:id="rId10"/>
    <p:sldId id="414" r:id="rId11"/>
    <p:sldId id="415" r:id="rId12"/>
    <p:sldId id="416" r:id="rId13"/>
    <p:sldId id="407" r:id="rId14"/>
    <p:sldId id="417" r:id="rId15"/>
    <p:sldId id="418" r:id="rId16"/>
    <p:sldId id="419" r:id="rId17"/>
    <p:sldId id="420" r:id="rId18"/>
    <p:sldId id="421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4" r:id="rId30"/>
    <p:sldId id="43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0" autoAdjust="0"/>
    <p:restoredTop sz="94660"/>
  </p:normalViewPr>
  <p:slideViewPr>
    <p:cSldViewPr snapToGrid="0">
      <p:cViewPr>
        <p:scale>
          <a:sx n="100" d="100"/>
          <a:sy n="100" d="100"/>
        </p:scale>
        <p:origin x="-96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E904F-AD0A-40CB-BBA3-698B4B56D6A6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39B8D-269E-4366-8748-048188541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39B8D-269E-4366-8748-0481885414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1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D610-5CF4-4728-8960-20603646FFF7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B53-9166-4F31-9428-575FA914694B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3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3E40-3C6F-4A62-B140-2FDC2B77D025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5343-1549-44F0-BB8A-92AE91EDDE3F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2992-55BB-43E5-826C-E980365CAF62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5DE3-CB27-4C3E-825B-AA0D8B244AAA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C5BA-0D02-4F36-9661-885D2812C78D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503E-266B-40CA-BECC-B6167755DBE7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DB97-EFD5-41C1-B754-6BC16E4A075B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1CE5-327E-4C97-9BBC-7642DAB57211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57B1-5CAB-4A99-B40E-C7B74B87C95D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A71D-B8CC-468A-A5BB-FD090FAAD0B0}" type="datetime1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independent.co.uk/life-style/gadgets-and-tech/news/bitmoji-deluxe-snapchat-users-avatars-build-accurate-inclusice-race-diversity-a8185256.html&amp;psig=AOvVaw3VcV12sUqjWkZsD6KI-ANb&amp;ust=1588658747362000&amp;source=images&amp;cd=vfe&amp;ved=0CAIQjRxqFwoTCJiR4ZbFmekCFQAAAAAdAAAAAB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216403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148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72492" y="2692074"/>
            <a:ext cx="9503507" cy="160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i="1" dirty="0" smtClean="0">
                <a:solidFill>
                  <a:srgbClr val="FF0000"/>
                </a:solidFill>
              </a:rPr>
              <a:t>Landmark Assisted </a:t>
            </a:r>
            <a:r>
              <a:rPr lang="en-US" altLang="ko-KR" sz="3500" b="1" i="1" dirty="0" err="1" smtClean="0">
                <a:solidFill>
                  <a:srgbClr val="FF0000"/>
                </a:solidFill>
              </a:rPr>
              <a:t>CycleGAN</a:t>
            </a:r>
            <a:r>
              <a:rPr lang="en-US" altLang="ko-KR" sz="3500" b="1" i="1" dirty="0" smtClean="0">
                <a:solidFill>
                  <a:srgbClr val="FF0000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3500" b="1" i="1" dirty="0" smtClean="0">
                <a:solidFill>
                  <a:srgbClr val="FF0000"/>
                </a:solidFill>
              </a:rPr>
              <a:t>for Cartoon Face Generation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67375" y="5095875"/>
            <a:ext cx="585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JONGWOO</a:t>
            </a:r>
            <a:r>
              <a:rPr lang="en-US" altLang="ko-KR" dirty="0"/>
              <a:t>K</a:t>
            </a:r>
            <a:r>
              <a:rPr lang="en-US" altLang="ko-KR" dirty="0" smtClean="0"/>
              <a:t>-SI</a:t>
            </a:r>
          </a:p>
          <a:p>
            <a:pPr algn="r">
              <a:lnSpc>
                <a:spcPct val="150000"/>
              </a:lnSpc>
            </a:pPr>
            <a:r>
              <a:rPr lang="en-US" altLang="ko-KR" dirty="0" err="1" smtClean="0"/>
              <a:t>Kumoh</a:t>
            </a:r>
            <a:r>
              <a:rPr lang="en-US" altLang="ko-KR" dirty="0" smtClean="0"/>
              <a:t> </a:t>
            </a:r>
            <a:r>
              <a:rPr lang="en-US" altLang="ko-KR" dirty="0"/>
              <a:t>National Institute of Technology, Korea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/>
              <a:t>Dept. Of Computer Engineering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7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Two Stage Training</a:t>
            </a:r>
            <a:endParaRPr lang="en-US" altLang="ko-KR" sz="3000" b="1" dirty="0"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126" y="2597467"/>
            <a:ext cx="10839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1. Local Discriminator</a:t>
            </a:r>
            <a:r>
              <a:rPr lang="ko-KR" altLang="en-US" dirty="0"/>
              <a:t> </a:t>
            </a:r>
            <a:r>
              <a:rPr lang="ko-KR" altLang="en-US" dirty="0" smtClean="0"/>
              <a:t>없이 훈련하여 결과를 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 </a:t>
            </a:r>
            <a:r>
              <a:rPr lang="ko-KR" altLang="en-US" dirty="0" err="1" smtClean="0"/>
              <a:t>랜드마크</a:t>
            </a:r>
            <a:r>
              <a:rPr lang="ko-KR" altLang="en-US" dirty="0" smtClean="0"/>
              <a:t> 일관성 손실을 포함한 </a:t>
            </a:r>
            <a:r>
              <a:rPr lang="en-US" altLang="ko-KR" dirty="0" smtClean="0"/>
              <a:t>Generator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Global Discriminator)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2-1. Pre-trained 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랜드마크</a:t>
            </a:r>
            <a:r>
              <a:rPr lang="ko-KR" altLang="en-US" dirty="0" smtClean="0"/>
              <a:t> 예측 네트워크를 사용하여 얼굴 </a:t>
            </a:r>
            <a:r>
              <a:rPr lang="ko-KR" altLang="en-US" dirty="0" err="1" smtClean="0"/>
              <a:t>랜드마크</a:t>
            </a:r>
            <a:r>
              <a:rPr lang="ko-KR" altLang="en-US" dirty="0" smtClean="0"/>
              <a:t> 예측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2-2. </a:t>
            </a:r>
            <a:r>
              <a:rPr lang="ko-KR" altLang="en-US" dirty="0" smtClean="0"/>
              <a:t>추정된 좌표를 사용하여 로컬 패치 추출 및 </a:t>
            </a:r>
            <a:r>
              <a:rPr lang="en-US" altLang="ko-KR" dirty="0" smtClean="0"/>
              <a:t>Local Discriminator</a:t>
            </a:r>
            <a:r>
              <a:rPr lang="ko-KR" altLang="en-US" dirty="0" smtClean="0"/>
              <a:t>에 입력하여 최종 결과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81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Training Setting</a:t>
            </a:r>
            <a:endParaRPr lang="en-US" altLang="ko-KR" sz="3000" b="1" dirty="0">
              <a:ea typeface="Adobe 고딕 Std B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3203" y="2628006"/>
                <a:ext cx="1159782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arenR"/>
                </a:pPr>
                <a:r>
                  <a:rPr lang="en-US" altLang="ko-KR" dirty="0" smtClean="0"/>
                  <a:t>Cartoon Landmark </a:t>
                </a:r>
                <a:r>
                  <a:rPr lang="en-US" altLang="ko-KR" dirty="0" err="1" smtClean="0"/>
                  <a:t>Regressor</a:t>
                </a:r>
                <a:r>
                  <a:rPr lang="en-US" altLang="ko-KR" dirty="0" smtClean="0"/>
                  <a:t> Training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U-Net </a:t>
                </a:r>
                <a:r>
                  <a:rPr lang="ko-KR" altLang="en-US" dirty="0" smtClean="0"/>
                  <a:t>구조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입력으로 들어온 이미지에 대하여 얼굴 </a:t>
                </a:r>
                <a:r>
                  <a:rPr lang="ko-KR" altLang="en-US" dirty="0" err="1" smtClean="0"/>
                  <a:t>랜드</a:t>
                </a:r>
                <a:r>
                  <a:rPr lang="ko-KR" altLang="en-US" dirty="0" smtClean="0"/>
                  <a:t> 마크에 대한 예측점수로 </a:t>
                </a:r>
                <a:r>
                  <a:rPr lang="en-US" altLang="ko-KR" dirty="0" smtClean="0"/>
                  <a:t>5-channel heat map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 smtClean="0"/>
                  <a:t>2) Local Patch Extraction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 smtClean="0"/>
                  <a:t>    </a:t>
                </a:r>
                <a:r>
                  <a:rPr lang="ko-KR" altLang="en-US" dirty="0" smtClean="0"/>
                  <a:t>눈 </a:t>
                </a:r>
                <a:r>
                  <a:rPr lang="en-US" altLang="ko-KR" dirty="0" smtClean="0"/>
                  <a:t>: 32 x 32, </a:t>
                </a:r>
                <a:r>
                  <a:rPr lang="ko-KR" altLang="en-US" dirty="0" smtClean="0"/>
                  <a:t>코</a:t>
                </a:r>
                <a:r>
                  <a:rPr lang="en-US" altLang="ko-KR" dirty="0" smtClean="0"/>
                  <a:t> : 28 x 24, </a:t>
                </a:r>
                <a:r>
                  <a:rPr lang="ko-KR" altLang="en-US" dirty="0" smtClean="0"/>
                  <a:t>입 </a:t>
                </a:r>
                <a:r>
                  <a:rPr lang="en-US" altLang="ko-KR" dirty="0" smtClean="0"/>
                  <a:t>: 23 x 40 </a:t>
                </a:r>
                <a:r>
                  <a:rPr lang="ko-KR" altLang="en-US" dirty="0" smtClean="0"/>
                  <a:t>으로 자른다</a:t>
                </a:r>
                <a:r>
                  <a:rPr lang="en-US" altLang="ko-K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 smtClean="0"/>
                  <a:t>    </a:t>
                </a:r>
                <a:r>
                  <a:rPr lang="ko-KR" altLang="en-US" dirty="0" smtClean="0"/>
                  <a:t>총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개의 패치 </a:t>
                </a: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두 개의 눈 </a:t>
                </a:r>
                <a:r>
                  <a:rPr lang="en-US" altLang="ko-KR" dirty="0" smtClean="0"/>
                  <a:t>patch</a:t>
                </a:r>
                <a:r>
                  <a:rPr lang="ko-KR" altLang="en-US" dirty="0" smtClean="0"/>
                  <a:t>는 하나로 합친다</a:t>
                </a:r>
                <a:r>
                  <a:rPr lang="en-US" altLang="ko-KR" dirty="0" smtClean="0"/>
                  <a:t>.  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 smtClean="0"/>
                  <a:t>3) Hyper-Parameters Setting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batchSize</a:t>
                </a:r>
                <a:r>
                  <a:rPr lang="en-US" altLang="ko-KR" dirty="0" smtClean="0"/>
                  <a:t> = 1, initial learning = 2e-4,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 smtClean="0"/>
                  <a:t>= 0.5,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 smtClean="0"/>
                  <a:t>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𝑙𝑜𝑐𝑎𝑙</m:t>
                        </m:r>
                      </m:sub>
                    </m:sSub>
                  </m:oMath>
                </a14:m>
                <a:r>
                  <a:rPr lang="en-US" altLang="ko-KR" dirty="0" smtClean="0"/>
                  <a:t>= 0.3,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𝑙𝑚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= 100,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𝑐𝑦𝑐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= 10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3" y="2628006"/>
                <a:ext cx="11597821" cy="3970318"/>
              </a:xfrm>
              <a:prstGeom prst="rect">
                <a:avLst/>
              </a:prstGeom>
              <a:blipFill rotWithShape="1">
                <a:blip r:embed="rId3"/>
                <a:stretch>
                  <a:fillRect l="-578" b="-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2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err="1" smtClean="0">
                <a:ea typeface="Adobe 고딕 Std B" pitchFamily="34" charset="-127"/>
              </a:rPr>
              <a:t>DataSet</a:t>
            </a:r>
            <a:endParaRPr lang="en-US" altLang="ko-KR" sz="3000" b="1" dirty="0"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203" y="2628006"/>
            <a:ext cx="11597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사람 얼굴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CelebA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랜드마크가</a:t>
            </a:r>
            <a:r>
              <a:rPr lang="ko-KR" altLang="en-US" dirty="0" smtClean="0"/>
              <a:t> 제공이 되어 있음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만화 얼굴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: (1) </a:t>
            </a:r>
            <a:r>
              <a:rPr lang="en-US" altLang="ko-KR" dirty="0" err="1" smtClean="0"/>
              <a:t>Bitmoji</a:t>
            </a:r>
            <a:r>
              <a:rPr lang="ko-KR" altLang="en-US" dirty="0" smtClean="0"/>
              <a:t>이미지 수집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(2) www.getchu.com </a:t>
            </a:r>
            <a:r>
              <a:rPr lang="ko-KR" altLang="en-US" dirty="0" smtClean="0"/>
              <a:t>에서 애니메이션 캐릭터 수집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	     Resize</a:t>
            </a:r>
            <a:r>
              <a:rPr lang="en-US" altLang="ko-KR" dirty="0"/>
              <a:t>, </a:t>
            </a:r>
            <a:r>
              <a:rPr lang="ko-KR" altLang="en-US" dirty="0"/>
              <a:t>수동으로 눈</a:t>
            </a:r>
            <a:r>
              <a:rPr lang="en-US" altLang="ko-KR" dirty="0"/>
              <a:t>, </a:t>
            </a:r>
            <a:r>
              <a:rPr lang="ko-KR" altLang="en-US" dirty="0"/>
              <a:t>코</a:t>
            </a:r>
            <a:r>
              <a:rPr lang="en-US" altLang="ko-KR" dirty="0"/>
              <a:t>, </a:t>
            </a:r>
            <a:r>
              <a:rPr lang="ko-KR" altLang="en-US" dirty="0"/>
              <a:t>입의 </a:t>
            </a:r>
            <a:r>
              <a:rPr lang="ko-KR" altLang="en-US" dirty="0" err="1"/>
              <a:t>랜드마크</a:t>
            </a:r>
            <a:r>
              <a:rPr lang="ko-KR" altLang="en-US" dirty="0"/>
              <a:t> </a:t>
            </a:r>
            <a:r>
              <a:rPr lang="ko-KR" altLang="en-US" dirty="0" err="1"/>
              <a:t>마킹</a:t>
            </a:r>
            <a:endParaRPr lang="en-US" altLang="ko-KR" dirty="0" smtClean="0"/>
          </a:p>
        </p:txBody>
      </p:sp>
      <p:pic>
        <p:nvPicPr>
          <p:cNvPr id="2050" name="Picture 2" descr="Bitmoji Deluxe lets users build more 'accurate' and 'inclusive ...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1453105"/>
            <a:ext cx="3340100" cy="23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Face Generation (Human -&gt; Cartoon)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2162175"/>
            <a:ext cx="3955362" cy="41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257425"/>
            <a:ext cx="3986212" cy="409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8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Face Generation (Cartoon -&gt; Human)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562224"/>
            <a:ext cx="508085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16" y="2647949"/>
            <a:ext cx="5027384" cy="310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Ablation Study</a:t>
            </a:r>
            <a:endParaRPr lang="en-US" altLang="ko-KR" sz="3000" b="1" dirty="0"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2076" y="2025571"/>
            <a:ext cx="57340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Landmark Consistency </a:t>
            </a:r>
            <a:r>
              <a:rPr lang="en-US" altLang="ko-KR" dirty="0" smtClean="0"/>
              <a:t>condition &amp; Consistency loss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Lm_cd</a:t>
            </a:r>
            <a:r>
              <a:rPr lang="en-US" altLang="ko-KR" dirty="0" smtClean="0"/>
              <a:t> : Landmark heat map </a:t>
            </a:r>
            <a:r>
              <a:rPr lang="ko-KR" altLang="en-US" dirty="0" smtClean="0"/>
              <a:t>일부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 Landmark Consistency loss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Lm_co</a:t>
            </a:r>
            <a:r>
              <a:rPr lang="en-US" altLang="ko-KR" dirty="0" smtClean="0"/>
              <a:t> : Landmark </a:t>
            </a:r>
            <a:r>
              <a:rPr lang="en-US" altLang="ko-KR" dirty="0"/>
              <a:t>heat map </a:t>
            </a:r>
            <a:r>
              <a:rPr lang="ko-KR" altLang="en-US" dirty="0" smtClean="0"/>
              <a:t>일부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 Landmark Consistency loss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w/o-local : Local Discriminator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Full : Local Discriminator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48862"/>
            <a:ext cx="45910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1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err="1"/>
              <a:t>Pretraining</a:t>
            </a:r>
            <a:r>
              <a:rPr lang="en-US" altLang="ko-KR" sz="3000" b="1" dirty="0"/>
              <a:t> Analysis</a:t>
            </a:r>
            <a:endParaRPr lang="en-US" altLang="ko-KR" sz="3000" b="1" dirty="0"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676" y="2216223"/>
            <a:ext cx="5734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랜드</a:t>
            </a:r>
            <a:r>
              <a:rPr lang="ko-KR" altLang="en-US" dirty="0" smtClean="0"/>
              <a:t> 마크 예측 네트워크 사전 교육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: Input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단계 네트워크만 사용한 결과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랜드</a:t>
            </a:r>
            <a:r>
              <a:rPr lang="ko-KR" altLang="en-US" dirty="0" smtClean="0"/>
              <a:t> 마크 예측 네트워크를 </a:t>
            </a:r>
            <a:r>
              <a:rPr lang="en-US" altLang="ko-KR" dirty="0" smtClean="0"/>
              <a:t>pre-train </a:t>
            </a:r>
            <a:r>
              <a:rPr lang="ko-KR" altLang="en-US" dirty="0" smtClean="0"/>
              <a:t>안 한 결과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소개된 방법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216223"/>
            <a:ext cx="5713185" cy="295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Quantitative Study</a:t>
            </a:r>
            <a:endParaRPr lang="en-US" altLang="ko-KR" sz="3000" b="1" dirty="0"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676" y="2216223"/>
            <a:ext cx="602932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평가지표 </a:t>
            </a:r>
            <a:r>
              <a:rPr lang="en-US" altLang="ko-KR" dirty="0" smtClean="0"/>
              <a:t>: FID (</a:t>
            </a:r>
            <a:r>
              <a:rPr lang="en-US" altLang="ko-KR" dirty="0" err="1"/>
              <a:t>Frchet</a:t>
            </a:r>
            <a:r>
              <a:rPr lang="en-US" altLang="ko-KR" dirty="0"/>
              <a:t> </a:t>
            </a:r>
            <a:r>
              <a:rPr lang="en-US" altLang="ko-KR" dirty="0" smtClean="0"/>
              <a:t>Inception Distance)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 </a:t>
            </a:r>
            <a:r>
              <a:rPr lang="en-US" altLang="ko-KR" dirty="0" smtClean="0"/>
              <a:t>1) </a:t>
            </a:r>
            <a:r>
              <a:rPr lang="ko-KR" altLang="en-US" dirty="0" smtClean="0"/>
              <a:t>각 </a:t>
            </a:r>
            <a:r>
              <a:rPr lang="ko-KR" altLang="en-US" dirty="0"/>
              <a:t>테스트 애니메이션 얼굴에 대해 사전 훈련 된 </a:t>
            </a:r>
            <a:r>
              <a:rPr lang="ko-KR" altLang="en-US" dirty="0" smtClean="0"/>
              <a:t>네트워크에</a:t>
            </a:r>
            <a:r>
              <a:rPr lang="ko-KR" altLang="en-US" dirty="0"/>
              <a:t> 의해 </a:t>
            </a:r>
            <a:r>
              <a:rPr lang="en-US" altLang="ko-KR" dirty="0"/>
              <a:t>4096D </a:t>
            </a:r>
            <a:r>
              <a:rPr lang="ko-KR" altLang="en-US" dirty="0"/>
              <a:t>특징 </a:t>
            </a:r>
            <a:r>
              <a:rPr lang="ko-KR" altLang="en-US" dirty="0" smtClean="0"/>
              <a:t>벡터 계산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 </a:t>
            </a:r>
            <a:r>
              <a:rPr lang="en-US" altLang="ko-KR" dirty="0" smtClean="0"/>
              <a:t>2)</a:t>
            </a:r>
            <a:r>
              <a:rPr lang="en-US" altLang="ko-KR" dirty="0"/>
              <a:t> </a:t>
            </a:r>
            <a:r>
              <a:rPr lang="ko-KR" altLang="en-US" dirty="0" smtClean="0"/>
              <a:t>애니메이션 </a:t>
            </a:r>
            <a:r>
              <a:rPr lang="ko-KR" altLang="en-US" dirty="0"/>
              <a:t>얼굴 테스트 세트로 생성 된 결과에 대해 </a:t>
            </a:r>
            <a:r>
              <a:rPr lang="en-US" altLang="ko-KR" dirty="0"/>
              <a:t>4096D </a:t>
            </a:r>
            <a:r>
              <a:rPr lang="ko-KR" altLang="en-US" dirty="0"/>
              <a:t>특징 벡터의 평균 및 </a:t>
            </a:r>
            <a:r>
              <a:rPr lang="ko-KR" altLang="en-US" dirty="0" err="1"/>
              <a:t>공분산</a:t>
            </a:r>
            <a:r>
              <a:rPr lang="ko-KR" altLang="en-US" dirty="0"/>
              <a:t> </a:t>
            </a:r>
            <a:r>
              <a:rPr lang="ko-KR" altLang="en-US" dirty="0" smtClean="0"/>
              <a:t>행렬 계산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3) FID</a:t>
            </a:r>
            <a:r>
              <a:rPr lang="ko-KR" altLang="en-US" dirty="0"/>
              <a:t>를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80" y="3114675"/>
            <a:ext cx="373899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86" y="2216223"/>
            <a:ext cx="5492389" cy="55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7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Apply Idea</a:t>
            </a:r>
            <a:endParaRPr lang="en-US" altLang="ko-KR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025571"/>
            <a:ext cx="9277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양측 데이터에 대한 수동적인 </a:t>
            </a:r>
            <a:r>
              <a:rPr lang="en-US" altLang="ko-KR" dirty="0" err="1" smtClean="0"/>
              <a:t>Landmarking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작업이 필요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Local Discriminator, Landmark consistency loss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방법론을 더 연구해보고 기존의 방법론의 수정이나 새로운 방법으로 연구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초상화를 증명사진으로 전환하는 기능에서 큰 향상이 기대</a:t>
            </a: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  <p:pic>
        <p:nvPicPr>
          <p:cNvPr id="13" name="Picture 4" descr="C:\Users\JONGWOOK-SI\Documents\test2\test2\BtoA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41" y="4767262"/>
            <a:ext cx="142125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JONGWOOK-SI\Documents\test2\test2\BtoA_3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95" y="4767262"/>
            <a:ext cx="134243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30" y="4767262"/>
            <a:ext cx="125787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01" y="4767262"/>
            <a:ext cx="129284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8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216403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148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24842" y="2787324"/>
            <a:ext cx="9503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>
                <a:solidFill>
                  <a:srgbClr val="FF0000"/>
                </a:solidFill>
              </a:rPr>
              <a:t>Analysis of Golf Swing Track </a:t>
            </a:r>
            <a:r>
              <a:rPr lang="en-US" altLang="ko-KR" sz="3600" b="1" i="1" dirty="0" smtClean="0">
                <a:solidFill>
                  <a:srgbClr val="FF0000"/>
                </a:solidFill>
              </a:rPr>
              <a:t>Using PCA</a:t>
            </a:r>
            <a:endParaRPr lang="en-US" altLang="ko-KR" sz="3500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67375" y="5095875"/>
            <a:ext cx="5857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JONGWOO</a:t>
            </a:r>
            <a:r>
              <a:rPr lang="en-US" altLang="ko-KR" dirty="0"/>
              <a:t>K</a:t>
            </a:r>
            <a:r>
              <a:rPr lang="en-US" altLang="ko-KR" dirty="0" smtClean="0"/>
              <a:t>-SI</a:t>
            </a:r>
          </a:p>
          <a:p>
            <a:pPr algn="r">
              <a:lnSpc>
                <a:spcPct val="150000"/>
              </a:lnSpc>
            </a:pPr>
            <a:r>
              <a:rPr lang="en-US" altLang="ko-KR" dirty="0" err="1" smtClean="0"/>
              <a:t>Kumoh</a:t>
            </a:r>
            <a:r>
              <a:rPr lang="en-US" altLang="ko-KR" dirty="0" smtClean="0"/>
              <a:t> </a:t>
            </a:r>
            <a:r>
              <a:rPr lang="en-US" altLang="ko-KR" dirty="0"/>
              <a:t>National Institute of Technology, Korea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/>
              <a:t>Dept. Of Computer Engineering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3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 smtClean="0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Abstract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75" y="1232938"/>
            <a:ext cx="5681275" cy="397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6207" y="4733925"/>
            <a:ext cx="7096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실제 얼굴과 만화 얼굴의 구조가 서로 다름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명시적인 관련성이 없으면 고품질 만화 얼굴 생성이 어려움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얼굴 </a:t>
            </a:r>
            <a:r>
              <a:rPr lang="ko-KR" altLang="en-US" dirty="0" err="1" smtClean="0"/>
              <a:t>랜드</a:t>
            </a:r>
            <a:r>
              <a:rPr lang="ko-KR" altLang="en-US" dirty="0" smtClean="0"/>
              <a:t> 마크를 도입한 </a:t>
            </a:r>
            <a:r>
              <a:rPr lang="en-US" altLang="ko-KR" dirty="0" err="1" smtClean="0"/>
              <a:t>CycleGAN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6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326437"/>
            <a:ext cx="824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[2</a:t>
            </a:r>
            <a:r>
              <a:rPr lang="ko-KR" altLang="en-US" sz="2000" b="1" dirty="0" smtClean="0"/>
              <a:t>주전</a:t>
            </a:r>
            <a:r>
              <a:rPr lang="en-US" altLang="ko-KR" sz="2000" b="1" dirty="0" smtClean="0"/>
              <a:t>] </a:t>
            </a:r>
            <a:r>
              <a:rPr lang="ko-KR" altLang="en-US" sz="2000" b="1" dirty="0" err="1" smtClean="0"/>
              <a:t>원본군과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대조군의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궤적을 </a:t>
            </a:r>
            <a:r>
              <a:rPr lang="en-US" altLang="ko-KR" sz="2000" b="1" dirty="0" smtClean="0"/>
              <a:t>PCA</a:t>
            </a:r>
            <a:r>
              <a:rPr lang="ko-KR" altLang="en-US" sz="2000" b="1" dirty="0" smtClean="0"/>
              <a:t>를 사용하여 분석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err="1" smtClean="0"/>
              <a:t>의미없음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endParaRPr lang="en-US" altLang="ko-KR" sz="2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0288"/>
            <a:ext cx="51435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99" y="2300287"/>
            <a:ext cx="5369719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7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9675" y="1516937"/>
            <a:ext cx="8242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 : </a:t>
            </a:r>
            <a:r>
              <a:rPr lang="ko-KR" altLang="en-US" sz="2000" b="1" dirty="0" smtClean="0"/>
              <a:t>하나의 </a:t>
            </a:r>
            <a:r>
              <a:rPr lang="ko-KR" altLang="en-US" sz="2000" b="1" dirty="0" err="1" smtClean="0"/>
              <a:t>원본군</a:t>
            </a:r>
            <a:r>
              <a:rPr lang="ko-KR" altLang="en-US" sz="2000" b="1" dirty="0" smtClean="0"/>
              <a:t> 궤적 </a:t>
            </a:r>
            <a:r>
              <a:rPr lang="en-US" altLang="ko-KR" sz="2000" b="1" dirty="0" smtClean="0"/>
              <a:t>+ </a:t>
            </a:r>
            <a:r>
              <a:rPr lang="ko-KR" altLang="en-US" sz="2000" b="1" dirty="0" smtClean="0"/>
              <a:t>두 개의 대조군 궤적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ko-KR" altLang="en-US" sz="2000" b="1" dirty="0" smtClean="0"/>
              <a:t>과정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두 개의 대조군 데이터에 대하여 </a:t>
            </a:r>
            <a:r>
              <a:rPr lang="en-US" altLang="ko-KR" sz="2000" b="1" dirty="0" smtClean="0"/>
              <a:t>PCA </a:t>
            </a:r>
            <a:r>
              <a:rPr lang="ko-KR" altLang="en-US" sz="2000" b="1" dirty="0" smtClean="0"/>
              <a:t>데이터 도출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출력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하나의 </a:t>
            </a:r>
            <a:r>
              <a:rPr lang="ko-KR" altLang="en-US" sz="2000" b="1" dirty="0" err="1" smtClean="0"/>
              <a:t>원본군</a:t>
            </a:r>
            <a:r>
              <a:rPr lang="ko-KR" altLang="en-US" sz="2000" b="1" dirty="0" smtClean="0"/>
              <a:t> 궤적 </a:t>
            </a:r>
            <a:r>
              <a:rPr lang="en-US" altLang="ko-KR" sz="2000" b="1" dirty="0" smtClean="0"/>
              <a:t>+ </a:t>
            </a:r>
            <a:r>
              <a:rPr lang="ko-KR" altLang="en-US" sz="2000" b="1" dirty="0" smtClean="0"/>
              <a:t>두 개의 대조군 데이터의 </a:t>
            </a:r>
            <a:r>
              <a:rPr lang="en-US" altLang="ko-KR" sz="2000" b="1" dirty="0" smtClean="0"/>
              <a:t>PCA </a:t>
            </a:r>
            <a:r>
              <a:rPr lang="ko-KR" altLang="en-US" sz="2000" b="1" dirty="0" smtClean="0"/>
              <a:t>궤적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81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852613"/>
            <a:ext cx="58483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9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038350"/>
            <a:ext cx="4476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781300"/>
            <a:ext cx="290512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319463"/>
            <a:ext cx="28003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4081463"/>
            <a:ext cx="3762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47863"/>
            <a:ext cx="5324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505201"/>
            <a:ext cx="6657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8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195513"/>
            <a:ext cx="7975139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9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2095500"/>
            <a:ext cx="8509839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8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95425"/>
            <a:ext cx="5429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49" y="1495425"/>
            <a:ext cx="5385876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8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00175"/>
            <a:ext cx="52768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400175"/>
            <a:ext cx="53244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581150"/>
            <a:ext cx="52863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2" y="1533525"/>
            <a:ext cx="53244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8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1562100"/>
            <a:ext cx="52482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1600200"/>
            <a:ext cx="53149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7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 smtClean="0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207" y="2262664"/>
            <a:ext cx="7096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Face to toon </a:t>
            </a:r>
            <a:r>
              <a:rPr lang="ko-KR" altLang="en-US" dirty="0" smtClean="0"/>
              <a:t>변환에서 </a:t>
            </a:r>
            <a:r>
              <a:rPr lang="en-US" altLang="ko-KR" dirty="0" err="1" smtClean="0"/>
              <a:t>CycleGAN</a:t>
            </a:r>
            <a:r>
              <a:rPr lang="ko-KR" altLang="en-US" dirty="0" smtClean="0"/>
              <a:t>을 사용하면 결과가 이상하다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-&gt; </a:t>
            </a:r>
            <a:r>
              <a:rPr lang="ko-KR" altLang="en-US" dirty="0" smtClean="0"/>
              <a:t>기하학적 구조가 다르기 때문에 왜곡 및 시각적 결함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/>
              <a:t>얼굴 </a:t>
            </a:r>
            <a:r>
              <a:rPr lang="ko-KR" altLang="en-US" dirty="0"/>
              <a:t>구조의 유사성을 강화하기 위해 </a:t>
            </a:r>
            <a:r>
              <a:rPr lang="en-US" altLang="ko-KR" dirty="0" smtClean="0"/>
              <a:t>landmark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Consistent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loss,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landmark</a:t>
            </a:r>
            <a:r>
              <a:rPr lang="ko-KR" altLang="en-US" dirty="0" smtClean="0"/>
              <a:t>와 </a:t>
            </a:r>
            <a:r>
              <a:rPr lang="ko-KR" altLang="en-US" dirty="0"/>
              <a:t>일치하는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Discriminator</a:t>
            </a:r>
            <a:r>
              <a:rPr lang="ko-KR" altLang="en-US" dirty="0" smtClean="0"/>
              <a:t>를 설계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2262664"/>
            <a:ext cx="45624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smtClean="0">
                <a:solidFill>
                  <a:schemeClr val="accent2"/>
                </a:solidFill>
              </a:rPr>
              <a:t>Analysis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9674" y="1516937"/>
            <a:ext cx="93630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추후 진행사항</a:t>
            </a:r>
            <a:r>
              <a:rPr lang="en-US" altLang="ko-KR" sz="2000" b="1" dirty="0" smtClean="0"/>
              <a:t>]</a:t>
            </a:r>
          </a:p>
          <a:p>
            <a:pPr>
              <a:lnSpc>
                <a:spcPct val="200000"/>
              </a:lnSpc>
            </a:pP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 smtClean="0"/>
              <a:t> 3</a:t>
            </a:r>
            <a:r>
              <a:rPr lang="ko-KR" altLang="en-US" sz="2000" b="1" dirty="0" smtClean="0"/>
              <a:t>개 이상의 대조군 데이터의 </a:t>
            </a:r>
            <a:r>
              <a:rPr lang="en-US" altLang="ko-KR" sz="2000" b="1" dirty="0" smtClean="0"/>
              <a:t>PCA</a:t>
            </a:r>
            <a:r>
              <a:rPr lang="ko-KR" altLang="en-US" sz="2000" b="1" dirty="0" smtClean="0"/>
              <a:t>와 </a:t>
            </a:r>
            <a:r>
              <a:rPr lang="ko-KR" altLang="en-US" sz="2000" b="1" dirty="0" err="1" smtClean="0"/>
              <a:t>원본군의</a:t>
            </a:r>
            <a:r>
              <a:rPr lang="ko-KR" altLang="en-US" sz="2000" b="1" dirty="0" smtClean="0"/>
              <a:t> 비교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입력 받는 부분 수정 필요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-&gt; but, </a:t>
            </a:r>
            <a:r>
              <a:rPr lang="ko-KR" altLang="en-US" sz="2000" b="1" dirty="0" smtClean="0"/>
              <a:t>현재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차원에 한해서만 </a:t>
            </a:r>
            <a:r>
              <a:rPr lang="en-US" altLang="ko-KR" sz="2000" b="1" dirty="0" smtClean="0"/>
              <a:t>PCA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-&gt; 3</a:t>
            </a:r>
            <a:r>
              <a:rPr lang="ko-KR" altLang="en-US" sz="2000" b="1" dirty="0" smtClean="0"/>
              <a:t>차원 이상의 </a:t>
            </a:r>
            <a:r>
              <a:rPr lang="en-US" altLang="ko-KR" sz="2000" b="1" dirty="0" smtClean="0"/>
              <a:t>PCA </a:t>
            </a:r>
            <a:r>
              <a:rPr lang="ko-KR" altLang="en-US" sz="2000" b="1" dirty="0" smtClean="0"/>
              <a:t>구현하려면 </a:t>
            </a:r>
            <a:r>
              <a:rPr lang="en-US" altLang="ko-KR" sz="2000" b="1" dirty="0" smtClean="0"/>
              <a:t>..</a:t>
            </a:r>
            <a:r>
              <a:rPr lang="ko-KR" altLang="en-US" sz="2000" b="1" dirty="0" smtClean="0"/>
              <a:t>흠</a:t>
            </a:r>
            <a:r>
              <a:rPr lang="en-US" altLang="ko-KR" sz="2000" b="1" dirty="0" smtClean="0"/>
              <a:t>… </a:t>
            </a:r>
            <a:r>
              <a:rPr lang="ko-KR" altLang="en-US" sz="2000" b="1" dirty="0" smtClean="0"/>
              <a:t>많은</a:t>
            </a:r>
            <a:r>
              <a:rPr lang="en-US" altLang="ko-KR" sz="2000" b="1" dirty="0" smtClean="0"/>
              <a:t>..</a:t>
            </a:r>
            <a:r>
              <a:rPr lang="ko-KR" altLang="en-US" sz="2000" b="1" dirty="0" smtClean="0"/>
              <a:t>시간과</a:t>
            </a:r>
            <a:r>
              <a:rPr lang="en-US" altLang="ko-KR" sz="2000" b="1" dirty="0" smtClean="0"/>
              <a:t>…</a:t>
            </a:r>
            <a:r>
              <a:rPr lang="ko-KR" altLang="en-US" sz="2000" b="1" dirty="0" smtClean="0"/>
              <a:t>노력이</a:t>
            </a:r>
            <a:r>
              <a:rPr lang="en-US" altLang="ko-KR" sz="2000" b="1" dirty="0" smtClean="0"/>
              <a:t>…</a:t>
            </a:r>
            <a:r>
              <a:rPr lang="ko-KR" altLang="en-US" sz="2000" b="1" dirty="0" err="1" smtClean="0"/>
              <a:t>수면권</a:t>
            </a:r>
            <a:r>
              <a:rPr lang="ko-KR" altLang="en-US" sz="2000" b="1" dirty="0" smtClean="0"/>
              <a:t> 보장이</a:t>
            </a:r>
            <a:r>
              <a:rPr lang="en-US" altLang="ko-KR" sz="2000" b="1" dirty="0" smtClean="0"/>
              <a:t>…  </a:t>
            </a:r>
          </a:p>
          <a:p>
            <a:pPr>
              <a:lnSpc>
                <a:spcPct val="200000"/>
              </a:lnSpc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76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Review of </a:t>
            </a:r>
            <a:r>
              <a:rPr lang="en-US" altLang="ko-KR" sz="3000" b="1" dirty="0" err="1" smtClean="0">
                <a:ea typeface="Adobe 고딕 Std B" pitchFamily="34" charset="-127"/>
              </a:rPr>
              <a:t>CycleGAN</a:t>
            </a:r>
            <a:endParaRPr lang="en-US" altLang="ko-KR" sz="3000" b="1" dirty="0" smtClean="0">
              <a:ea typeface="Adobe 고딕 Std B" pitchFamily="34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2214563"/>
            <a:ext cx="59912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2" y="3519488"/>
            <a:ext cx="60674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4776788"/>
            <a:ext cx="61055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9525" y="2387917"/>
            <a:ext cx="467768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Adversarial Function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7667625" y="3673792"/>
            <a:ext cx="467768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Object Function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697788" y="5339834"/>
            <a:ext cx="2712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Total </a:t>
            </a:r>
            <a:r>
              <a:rPr lang="en-US" altLang="ko-KR" dirty="0"/>
              <a:t>O</a:t>
            </a:r>
            <a:r>
              <a:rPr lang="en-US" altLang="ko-KR" dirty="0" smtClean="0"/>
              <a:t>bjective </a:t>
            </a:r>
            <a:r>
              <a:rPr lang="en-US" altLang="ko-KR" dirty="0"/>
              <a:t>F</a:t>
            </a:r>
            <a:r>
              <a:rPr lang="en-US" altLang="ko-KR" dirty="0" smtClean="0"/>
              <a:t>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smtClean="0">
                <a:ea typeface="Adobe 고딕 Std B" pitchFamily="34" charset="-127"/>
              </a:rPr>
              <a:t>Landmark + </a:t>
            </a:r>
            <a:r>
              <a:rPr lang="en-US" altLang="ko-KR" sz="3000" b="1" dirty="0" err="1" smtClean="0">
                <a:ea typeface="Adobe 고딕 Std B" pitchFamily="34" charset="-127"/>
              </a:rPr>
              <a:t>CycleGAN</a:t>
            </a:r>
            <a:endParaRPr lang="en-US" altLang="ko-KR" sz="3000" b="1" dirty="0">
              <a:ea typeface="Adobe 고딕 Std B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025571"/>
            <a:ext cx="7584168" cy="428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9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Landmark Consistency Loss</a:t>
            </a:r>
            <a:endParaRPr lang="en-US" altLang="ko-KR" sz="3000" b="1" dirty="0"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829" y="4092892"/>
            <a:ext cx="8953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 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실제 </a:t>
            </a:r>
            <a:r>
              <a:rPr lang="ko-KR" altLang="en-US" dirty="0" err="1"/>
              <a:t>랜드</a:t>
            </a:r>
            <a:r>
              <a:rPr lang="ko-KR" altLang="en-US" dirty="0"/>
              <a:t> 마크와 예측 된 </a:t>
            </a:r>
            <a:r>
              <a:rPr lang="ko-KR" altLang="en-US" dirty="0" err="1"/>
              <a:t>랜드</a:t>
            </a:r>
            <a:r>
              <a:rPr lang="ko-KR" altLang="en-US" dirty="0"/>
              <a:t> 마크에 </a:t>
            </a:r>
            <a:r>
              <a:rPr lang="ko-KR" altLang="en-US" dirty="0" smtClean="0"/>
              <a:t>제약을 준다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L :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랜드</a:t>
            </a:r>
            <a:r>
              <a:rPr lang="ko-KR" altLang="en-US" dirty="0" smtClean="0"/>
              <a:t> 마크 </a:t>
            </a:r>
            <a:r>
              <a:rPr lang="ko-KR" altLang="en-US" dirty="0" err="1" smtClean="0"/>
              <a:t>히트맵</a:t>
            </a:r>
            <a:r>
              <a:rPr lang="ko-KR" altLang="en-US" dirty="0" smtClean="0"/>
              <a:t> 세트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R : </a:t>
            </a:r>
            <a:r>
              <a:rPr lang="ko-KR" altLang="en-US" dirty="0" smtClean="0"/>
              <a:t>각 도메인에 대한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채널 출력을 갖는 사전 훈련된</a:t>
            </a:r>
            <a:r>
              <a:rPr lang="en-US" altLang="ko-KR" dirty="0"/>
              <a:t> </a:t>
            </a:r>
            <a:r>
              <a:rPr lang="en-US" altLang="ko-KR" dirty="0" smtClean="0"/>
              <a:t>landmark </a:t>
            </a:r>
            <a:r>
              <a:rPr lang="en-US" altLang="ko-KR" dirty="0" err="1" smtClean="0"/>
              <a:t>regressor</a:t>
            </a:r>
            <a:r>
              <a:rPr lang="en-US" altLang="ko-KR" dirty="0" smtClean="0"/>
              <a:t> (U-Net)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578417"/>
            <a:ext cx="4953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45" y="229284"/>
            <a:ext cx="3895725" cy="220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9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Landmark Consistency Loss</a:t>
            </a:r>
            <a:endParaRPr lang="en-US" altLang="ko-KR" sz="3000" b="1" dirty="0">
              <a:ea typeface="Adobe 고딕 Std B" pitchFamily="34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63" y="2236378"/>
            <a:ext cx="5763259" cy="385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5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Landmark </a:t>
            </a:r>
            <a:r>
              <a:rPr lang="en-US" altLang="ko-KR" sz="3000" b="1" dirty="0" smtClean="0"/>
              <a:t>Matched Global Discriminator</a:t>
            </a:r>
            <a:endParaRPr lang="en-US" altLang="ko-KR" sz="3000" b="1" dirty="0">
              <a:ea typeface="Adobe 고딕 Std B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6126" y="4511992"/>
                <a:ext cx="10839450" cy="1915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: Global Discriminator, </a:t>
                </a:r>
                <a:r>
                  <a:rPr lang="ko-KR" altLang="en-US" dirty="0" smtClean="0"/>
                  <a:t>현실적인 만화 얼굴을 생성</a:t>
                </a:r>
                <a:endParaRPr lang="en-US" altLang="ko-KR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  <m:sub/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ko-KR" dirty="0" smtClean="0"/>
                  <a:t>: Local Discriminator, </a:t>
                </a:r>
                <a:r>
                  <a:rPr lang="ko-KR" altLang="en-US" dirty="0" smtClean="0"/>
                  <a:t>입력의 일부로 </a:t>
                </a:r>
                <a:r>
                  <a:rPr lang="ko-KR" altLang="en-US" dirty="0" err="1" smtClean="0"/>
                  <a:t>랜드마크</a:t>
                </a:r>
                <a:r>
                  <a:rPr lang="ko-KR" altLang="en-US" dirty="0" smtClean="0"/>
                  <a:t> 히트 </a:t>
                </a:r>
                <a:r>
                  <a:rPr lang="ko-KR" altLang="en-US" dirty="0" err="1" smtClean="0"/>
                  <a:t>맵을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</a:t>
                </a:r>
                <a:r>
                  <a:rPr lang="ko-KR" altLang="en-US" dirty="0" smtClean="0"/>
                  <a:t>사용하여 일치하는 얼굴 생성을 목표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6" y="4511992"/>
                <a:ext cx="10839450" cy="19151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45" y="229284"/>
            <a:ext cx="3895725" cy="220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1" y="2931389"/>
            <a:ext cx="5629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20" y="2526466"/>
            <a:ext cx="4857749" cy="176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044" y="4511992"/>
            <a:ext cx="3590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1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4536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-314325"/>
            <a:ext cx="7528832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dirty="0" err="1">
                <a:solidFill>
                  <a:schemeClr val="accent2"/>
                </a:solidFill>
              </a:rPr>
              <a:t>CycleGAN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1471573"/>
            <a:ext cx="1083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/>
              <a:t>Landmark </a:t>
            </a:r>
            <a:r>
              <a:rPr lang="en-US" altLang="ko-KR" sz="3000" b="1" dirty="0" smtClean="0"/>
              <a:t>Guided Local Discriminator</a:t>
            </a:r>
            <a:endParaRPr lang="en-US" altLang="ko-KR" sz="3000" b="1" dirty="0">
              <a:ea typeface="Adobe 고딕 Std B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6126" y="4511992"/>
                <a:ext cx="10839450" cy="307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dirty="0" smtClean="0"/>
                  <a:t>3 </a:t>
                </a:r>
                <a:r>
                  <a:rPr lang="ko-KR" altLang="en-US" dirty="0" smtClean="0"/>
                  <a:t>개의 </a:t>
                </a:r>
                <a:r>
                  <a:rPr lang="en-US" altLang="ko-KR" dirty="0" smtClean="0"/>
                  <a:t>Local Discriminato</a:t>
                </a:r>
                <a:r>
                  <a:rPr lang="en-US" altLang="ko-KR" dirty="0"/>
                  <a:t>r</a:t>
                </a:r>
                <a:r>
                  <a:rPr lang="en-US" altLang="ko-KR" dirty="0" smtClean="0"/>
                  <a:t> (</a:t>
                </a:r>
                <a:r>
                  <a:rPr lang="ko-KR" altLang="en-US" dirty="0" smtClean="0"/>
                  <a:t>눈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코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입</a:t>
                </a:r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만화 얼굴의 로컬 패치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생성된 만화 얼굴 </a:t>
                </a:r>
                <a:endParaRPr lang="en-US" altLang="ko-KR" dirty="0" smtClean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 smtClean="0"/>
                  <a:t>예측된 </a:t>
                </a:r>
                <a:r>
                  <a:rPr lang="ko-KR" altLang="en-US" dirty="0" err="1" smtClean="0"/>
                  <a:t>랜드마크가</a:t>
                </a:r>
                <a:r>
                  <a:rPr lang="ko-KR" altLang="en-US" dirty="0" smtClean="0"/>
                  <a:t> 제공하는 좌표를 이용하여 </a:t>
                </a:r>
                <a:r>
                  <a:rPr lang="en-US" altLang="ko-KR" dirty="0" smtClean="0"/>
                  <a:t>Local patch</a:t>
                </a:r>
                <a:r>
                  <a:rPr lang="ko-KR" altLang="en-US" dirty="0" smtClean="0"/>
                  <a:t>를 입력으로 자를 수 있다</a:t>
                </a:r>
                <a:r>
                  <a:rPr lang="en-US" altLang="ko-KR" dirty="0" smtClean="0"/>
                  <a:t>. 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dirty="0" smtClean="0"/>
              </a:p>
              <a:p>
                <a:pPr>
                  <a:lnSpc>
                    <a:spcPct val="2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6" y="4511992"/>
                <a:ext cx="10839450" cy="3076996"/>
              </a:xfrm>
              <a:prstGeom prst="rect">
                <a:avLst/>
              </a:prstGeom>
              <a:blipFill rotWithShape="1">
                <a:blip r:embed="rId3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45" y="229284"/>
            <a:ext cx="3895725" cy="220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95" y="2238375"/>
            <a:ext cx="58578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738</Words>
  <Application>Microsoft Office PowerPoint</Application>
  <PresentationFormat>사용자 지정</PresentationFormat>
  <Paragraphs>200</Paragraphs>
  <Slides>30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216</cp:revision>
  <dcterms:created xsi:type="dcterms:W3CDTF">2019-11-14T04:27:00Z</dcterms:created>
  <dcterms:modified xsi:type="dcterms:W3CDTF">2020-05-12T14:57:30Z</dcterms:modified>
</cp:coreProperties>
</file>