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2" r:id="rId17"/>
    <p:sldId id="286" r:id="rId18"/>
    <p:sldId id="287" r:id="rId19"/>
    <p:sldId id="289" r:id="rId20"/>
    <p:sldId id="288" r:id="rId21"/>
    <p:sldId id="290" r:id="rId22"/>
    <p:sldId id="291" r:id="rId23"/>
    <p:sldId id="292" r:id="rId24"/>
    <p:sldId id="295" r:id="rId25"/>
    <p:sldId id="293" r:id="rId26"/>
    <p:sldId id="294" r:id="rId27"/>
    <p:sldId id="296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00" y="4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3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Anomaly Detection with Generative Adversarial Networks </a:t>
            </a:r>
          </a:p>
          <a:p>
            <a:pPr lvl="0"/>
            <a:r>
              <a:rPr lang="en-US" altLang="ko-KR" sz="2000" dirty="0"/>
              <a:t>for Multivariate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with LSTM-RNN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8B1D-AC30-415E-8844-D5A80CFA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98625"/>
            <a:ext cx="7524750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C9D4E-FE1E-438F-A7E5-E7FB241F9EB3}"/>
                  </a:ext>
                </a:extLst>
              </p:cNvPr>
              <p:cNvSpPr txBox="1"/>
              <p:nvPr/>
            </p:nvSpPr>
            <p:spPr>
              <a:xfrm>
                <a:off x="940486" y="2642946"/>
                <a:ext cx="7848872" cy="1596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en-US" altLang="ko-KR" b="0" dirty="0">
                    <a:ea typeface="나눔바른고딕" panose="020B0603020101020101" pitchFamily="50" charset="-127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=1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𝑚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Training Samples (real)</a:t>
                </a:r>
              </a:p>
              <a:p>
                <a:pPr>
                  <a:lnSpc>
                    <a:spcPct val="300000"/>
                  </a:lnSpc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𝑟𝑛𝑛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𝑚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Generated Samples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(not real)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C9D4E-FE1E-438F-A7E5-E7FB241F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" y="2642946"/>
                <a:ext cx="7848872" cy="1596912"/>
              </a:xfrm>
              <a:prstGeom prst="rect">
                <a:avLst/>
              </a:prstGeom>
              <a:blipFill>
                <a:blip r:embed="rId3"/>
                <a:stretch>
                  <a:fillRect l="-621" b="-4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9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GAN-based Anomaly Score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C9D4E-FE1E-438F-A7E5-E7FB241F9EB3}"/>
              </a:ext>
            </a:extLst>
          </p:cNvPr>
          <p:cNvSpPr txBox="1"/>
          <p:nvPr/>
        </p:nvSpPr>
        <p:spPr>
          <a:xfrm>
            <a:off x="1115616" y="2931790"/>
            <a:ext cx="7848872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Sequences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유사성은 단순성을 위한 공분산으로 정의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F7110-491A-4F05-A3FD-DE06835B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18892"/>
            <a:ext cx="7143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GAN-based Anomaly Score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C9D4E-FE1E-438F-A7E5-E7FB241F9EB3}"/>
              </a:ext>
            </a:extLst>
          </p:cNvPr>
          <p:cNvSpPr txBox="1"/>
          <p:nvPr/>
        </p:nvSpPr>
        <p:spPr>
          <a:xfrm>
            <a:off x="1475656" y="3003798"/>
            <a:ext cx="7848872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: step 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시간의 지표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38E1F-BE94-416B-97A7-07BEEBA8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57325"/>
            <a:ext cx="6076950" cy="981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FF515-C687-4C51-B7A8-C4CA5FB2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76" y="3394374"/>
            <a:ext cx="628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GAN-based Anomaly Score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ADF17-CEE4-47A0-BEFB-F6D9ECC7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139702"/>
            <a:ext cx="6419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342D8-EEEE-4A6C-ADD8-0215A923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55" y="1701550"/>
            <a:ext cx="4104456" cy="22976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D79365-ED6E-4C43-95F5-D036413C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5" y="1223056"/>
            <a:ext cx="3963170" cy="36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Framework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4CDB6B-A94C-4F21-A38A-94C0BA02D29B}"/>
                  </a:ext>
                </a:extLst>
              </p:cNvPr>
              <p:cNvSpPr txBox="1"/>
              <p:nvPr/>
            </p:nvSpPr>
            <p:spPr>
              <a:xfrm>
                <a:off x="1043608" y="1373568"/>
                <a:ext cx="7848872" cy="332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300000"/>
                  </a:lnSpc>
                  <a:buAutoNum type="arabicParenR"/>
                </a:pPr>
                <a:r>
                  <a:rPr lang="en-US" altLang="ko-KR" dirty="0">
                    <a:ea typeface="나눔바른고딕" panose="020B0603020101020101" pitchFamily="50" charset="-127"/>
                  </a:rPr>
                  <a:t>m </a:t>
                </a:r>
                <a:r>
                  <a:rPr lang="ko-KR" altLang="en-US" dirty="0">
                    <a:ea typeface="나눔바른고딕" panose="020B0603020101020101" pitchFamily="50" charset="-127"/>
                  </a:rPr>
                  <a:t>차원 시계열 데이터</a:t>
                </a:r>
                <a:r>
                  <a:rPr lang="en-US" altLang="ko-KR" dirty="0">
                    <a:ea typeface="나눔바른고딕" panose="020B0603020101020101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={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t = 1,…,T}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고려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(T : length, t: time)</a:t>
                </a:r>
              </a:p>
              <a:p>
                <a:pPr marL="342900" indent="-342900">
                  <a:lnSpc>
                    <a:spcPct val="300000"/>
                  </a:lnSpc>
                  <a:buAutoNum type="arabicParenR"/>
                </a:pPr>
                <a:r>
                  <a:rPr lang="en-US" altLang="ko-KR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SWaT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시스템의 데이터는 길이가 긴 시계열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lnSpc>
                    <a:spcPct val="300000"/>
                  </a:lnSpc>
                  <a:buAutoNum type="arabicParenR"/>
                </a:pPr>
                <a:r>
                  <a:rPr lang="en-US" altLang="ko-KR" dirty="0">
                    <a:ea typeface="나눔바른고딕" panose="020B0603020101020101" pitchFamily="50" charset="-127"/>
                  </a:rPr>
                  <a:t>Multiple </a:t>
                </a:r>
                <a:r>
                  <a:rPr lang="ko-KR" altLang="en-US" dirty="0">
                    <a:ea typeface="나눔바른고딕" panose="020B0603020101020101" pitchFamily="50" charset="-127"/>
                  </a:rPr>
                  <a:t>시계열 </a:t>
                </a:r>
                <a:r>
                  <a:rPr lang="en-US" altLang="ko-KR" dirty="0"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 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,…,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}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보다 더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클수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있음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lnSpc>
                    <a:spcPct val="300000"/>
                  </a:lnSpc>
                  <a:buAutoNum type="arabicParenR"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4CDB6B-A94C-4F21-A38A-94C0BA02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73568"/>
                <a:ext cx="7848872" cy="3328732"/>
              </a:xfrm>
              <a:prstGeom prst="rect">
                <a:avLst/>
              </a:prstGeo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01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Framework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4CDB6B-A94C-4F21-A38A-94C0BA02D29B}"/>
                  </a:ext>
                </a:extLst>
              </p:cNvPr>
              <p:cNvSpPr txBox="1"/>
              <p:nvPr/>
            </p:nvSpPr>
            <p:spPr>
              <a:xfrm>
                <a:off x="1043608" y="1373568"/>
                <a:ext cx="7848872" cy="244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𝑟𝑒𝑎𝑙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시계열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real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3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𝑔𝑠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real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처럼 보이는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fake samples </a:t>
                </a:r>
              </a:p>
              <a:p>
                <a:pPr>
                  <a:lnSpc>
                    <a:spcPct val="3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𝑡𝑒𝑠𝑡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𝑎𝑡𝑡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시계열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real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테스트용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4CDB6B-A94C-4F21-A38A-94C0BA02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73568"/>
                <a:ext cx="7848872" cy="2443489"/>
              </a:xfrm>
              <a:prstGeom prst="rect">
                <a:avLst/>
              </a:prstGeom>
              <a:blipFill>
                <a:blip r:embed="rId2"/>
                <a:stretch>
                  <a:fillRect b="-2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06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Framework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5F476-B0A4-4140-AE43-A5BCCFA8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67240"/>
            <a:ext cx="568706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Framework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1B61B-F02A-4D73-89D5-82217F66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461852"/>
            <a:ext cx="6238875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4FA9F-725A-4627-AFF4-35CFED2F81C8}"/>
                  </a:ext>
                </a:extLst>
              </p:cNvPr>
              <p:cNvSpPr txBox="1"/>
              <p:nvPr/>
            </p:nvSpPr>
            <p:spPr>
              <a:xfrm>
                <a:off x="1043608" y="2787774"/>
                <a:ext cx="7848872" cy="1596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en-US" altLang="ko-KR" b="0" dirty="0">
                    <a:ea typeface="나눔바른고딕" panose="020B0603020101020101" pitchFamily="50" charset="-127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(.,.)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크로스앤트로피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에러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300000"/>
                  </a:lnSpc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2)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𝜏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certain value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4FA9F-725A-4627-AFF4-35CFED2F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787774"/>
                <a:ext cx="7848872" cy="1596912"/>
              </a:xfrm>
              <a:prstGeom prst="rect">
                <a:avLst/>
              </a:prstGeom>
              <a:blipFill>
                <a:blip r:embed="rId3"/>
                <a:stretch>
                  <a:fillRect l="-621" b="-4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1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4FA9F-725A-4627-AFF4-35CFED2F81C8}"/>
              </a:ext>
            </a:extLst>
          </p:cNvPr>
          <p:cNvSpPr txBox="1"/>
          <p:nvPr/>
        </p:nvSpPr>
        <p:spPr>
          <a:xfrm>
            <a:off x="683568" y="1275606"/>
            <a:ext cx="8352928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496800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정상적인 작업의 샘플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449919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공격이 시스템에 삽입되었을 때의 샘플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 = 120,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로하여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47508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samples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3720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test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6446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136948"/>
            <a:ext cx="7848872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CPS(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사이버 물리 시스템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이상탐지 방법을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제시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LSTM-RNN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다변량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시계열 분포 파악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수처리 시스템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비정상적인 공격상황을 탐지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재구성된 데이터와 샘플사이의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잔차를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5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4FA9F-725A-4627-AFF4-35CFED2F81C8}"/>
              </a:ext>
            </a:extLst>
          </p:cNvPr>
          <p:cNvSpPr txBox="1"/>
          <p:nvPr/>
        </p:nvSpPr>
        <p:spPr>
          <a:xfrm>
            <a:off x="683568" y="1275606"/>
            <a:ext cx="8352928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 : depth 3, 100 hidden units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hidden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units</a:t>
            </a: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잠재공간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 dimension</a:t>
            </a:r>
          </a:p>
        </p:txBody>
      </p:sp>
    </p:spTree>
    <p:extLst>
      <p:ext uri="{BB962C8B-B14F-4D97-AF65-F5344CB8AC3E}">
        <p14:creationId xmlns:p14="http://schemas.microsoft.com/office/powerpoint/2010/main" val="227742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18FA3-4541-40F6-B60B-0D37188E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05235"/>
            <a:ext cx="8172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8E2D23-F02C-4B71-A000-9D42E63D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136948"/>
            <a:ext cx="3593791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6CE27-50AC-4573-8018-5C967FD3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25" y="826361"/>
            <a:ext cx="4311749" cy="41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B3D33-FE86-43A7-94B0-B3C84E4C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984428"/>
            <a:ext cx="68961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90E94-1BCE-4A45-B88B-725BB3A5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4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228E37-5BC8-415F-AC5F-C7D579E62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579" y="-19616"/>
            <a:ext cx="6840760" cy="5308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8D4819-5BE3-4259-B393-CB60B435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4" y="0"/>
            <a:ext cx="3384376" cy="2275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FB77E-952C-4301-B5CC-2FED3151D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4" y="2252076"/>
            <a:ext cx="3384376" cy="2914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38B58A-E23C-4E1F-A1E0-C572168E6C76}"/>
              </a:ext>
            </a:extLst>
          </p:cNvPr>
          <p:cNvSpPr/>
          <p:nvPr/>
        </p:nvSpPr>
        <p:spPr>
          <a:xfrm>
            <a:off x="6372200" y="242773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교수님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D8BE0-2D23-4D5D-93FE-AE1DF286620B}"/>
              </a:ext>
            </a:extLst>
          </p:cNvPr>
          <p:cNvSpPr/>
          <p:nvPr/>
        </p:nvSpPr>
        <p:spPr>
          <a:xfrm>
            <a:off x="7884368" y="4659982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다술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76498-DC09-4D44-AAC5-B7AFDCF89B02}"/>
              </a:ext>
            </a:extLst>
          </p:cNvPr>
          <p:cNvSpPr txBox="1"/>
          <p:nvPr/>
        </p:nvSpPr>
        <p:spPr>
          <a:xfrm>
            <a:off x="1259632" y="195486"/>
            <a:ext cx="3970389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r>
              <a:rPr lang="ko-KR" altLang="en-US" sz="7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다음주에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75606"/>
            <a:ext cx="7848872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CPS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엔지니어링 된 상호 연결 물리적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주행차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전력망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30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증장으로 다양한 작업에 대한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확산 및 가속화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사이버 공격은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가장 우려되는 잠재적 위협 중 하나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53150-7F3A-4922-AE35-4A83D595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855"/>
            <a:ext cx="9144000" cy="2245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97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556FB-DC08-4480-AB69-9783C1AB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6651"/>
            <a:ext cx="7416824" cy="34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CA0418-E321-47AF-917D-BA1D9CE8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24572"/>
            <a:ext cx="8210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DAB67-FCB1-4F8F-96B6-585CA5D82158}"/>
              </a:ext>
            </a:extLst>
          </p:cNvPr>
          <p:cNvSpPr txBox="1"/>
          <p:nvPr/>
        </p:nvSpPr>
        <p:spPr>
          <a:xfrm>
            <a:off x="683568" y="1275606"/>
            <a:ext cx="7848872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다중 프로세스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탐지하기위한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비감독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탐지방법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arenR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LSTM-RNN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채택하여 시계열 데이터 처리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고차원의 시계열 데이터는 잠재 공간에서 재구성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with LSTM-RNN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5DABB-C395-4918-BF48-9B58FDB3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21162"/>
            <a:ext cx="7276118" cy="11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GAN-AD Training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F8E8-561B-449C-89BB-1706AFB7A827}"/>
              </a:ext>
            </a:extLst>
          </p:cNvPr>
          <p:cNvSpPr txBox="1"/>
          <p:nvPr/>
        </p:nvSpPr>
        <p:spPr>
          <a:xfrm>
            <a:off x="8460432" y="479242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8DFB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dirty="0">
              <a:solidFill>
                <a:srgbClr val="98DFB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5ABF-7702-465D-B7BD-5DEF5933AAE0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with LSTM-RNN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C9D4E-FE1E-438F-A7E5-E7FB241F9EB3}"/>
                  </a:ext>
                </a:extLst>
              </p:cNvPr>
              <p:cNvSpPr txBox="1"/>
              <p:nvPr/>
            </p:nvSpPr>
            <p:spPr>
              <a:xfrm>
                <a:off x="923630" y="3147814"/>
                <a:ext cx="7848872" cy="1596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en-US" altLang="ko-KR" b="0" dirty="0">
                    <a:ea typeface="나눔바른고딕" panose="020B0603020101020101" pitchFamily="50" charset="-127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=1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𝑚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Training Samples (real)</a:t>
                </a:r>
              </a:p>
              <a:p>
                <a:pPr>
                  <a:lnSpc>
                    <a:spcPct val="300000"/>
                  </a:lnSpc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𝑟𝑛𝑛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𝑚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 Generated Samples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(not real)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C9D4E-FE1E-438F-A7E5-E7FB241F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0" y="3147814"/>
                <a:ext cx="7848872" cy="1596912"/>
              </a:xfrm>
              <a:prstGeom prst="rect">
                <a:avLst/>
              </a:prstGeom>
              <a:blipFill>
                <a:blip r:embed="rId2"/>
                <a:stretch>
                  <a:fillRect l="-699" b="-4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D04CEDC-D6AF-4A2A-BBB1-FBF432CA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82" y="1258591"/>
            <a:ext cx="7562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537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417</Words>
  <Application>Microsoft Office PowerPoint</Application>
  <PresentationFormat>화면 슬라이드 쇼(16:9)</PresentationFormat>
  <Paragraphs>104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HY견고딕</vt:lpstr>
      <vt:lpstr>나눔바른고딕</vt:lpstr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104</cp:revision>
  <dcterms:created xsi:type="dcterms:W3CDTF">2016-12-05T23:26:54Z</dcterms:created>
  <dcterms:modified xsi:type="dcterms:W3CDTF">2020-08-13T01:53:14Z</dcterms:modified>
</cp:coreProperties>
</file>