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301" r:id="rId5"/>
    <p:sldId id="302" r:id="rId6"/>
    <p:sldId id="299" r:id="rId7"/>
    <p:sldId id="303" r:id="rId8"/>
    <p:sldId id="304" r:id="rId9"/>
    <p:sldId id="305" r:id="rId10"/>
    <p:sldId id="306" r:id="rId11"/>
    <p:sldId id="308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>
      <p:cViewPr varScale="1">
        <p:scale>
          <a:sx n="151" d="100"/>
          <a:sy n="151" d="100"/>
        </p:scale>
        <p:origin x="336" y="12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000" dirty="0"/>
              <a:t>Anomaly Detection in Traffic Surveillance Videos with GAN-based Future Frame Prediction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JONGWOOK-SI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1598B0-B6DD-4DD1-8D91-4656257AA207}"/>
                  </a:ext>
                </a:extLst>
              </p:cNvPr>
              <p:cNvSpPr txBox="1"/>
              <p:nvPr/>
            </p:nvSpPr>
            <p:spPr>
              <a:xfrm>
                <a:off x="539552" y="1779662"/>
                <a:ext cx="79568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b="0" i="0" u="none" strike="noStrike" baseline="0" dirty="0">
                    <a:latin typeface="LinLibertineT"/>
                  </a:rPr>
                  <a:t>From a given video , we extract a sequence of average images </a:t>
                </a:r>
                <a:r>
                  <a:rPr lang="ko-KR" altLang="en-US" sz="2000" b="0" i="0" u="none" strike="noStrike" baseline="0" dirty="0">
                    <a:latin typeface="LibertineMathMI"/>
                  </a:rPr>
                  <a:t>𝑆 </a:t>
                </a:r>
                <a:r>
                  <a:rPr lang="en-US" altLang="ko-KR" sz="2000" b="0" i="0" u="none" strike="noStrike" baseline="0" dirty="0">
                    <a:latin typeface="txmiaX"/>
                  </a:rPr>
                  <a:t>= </a:t>
                </a:r>
                <a:r>
                  <a:rPr lang="en-US" altLang="ko-KR" sz="2000" b="0" i="0" u="none" strike="noStrike" baseline="0" dirty="0">
                    <a:latin typeface="txsys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ko-KR" sz="2000" b="0" i="1" u="none" strike="noStrike" baseline="0" smtClean="0">
                        <a:latin typeface="Cambria Math" panose="02040503050406030204" pitchFamily="18" charset="0"/>
                      </a:rPr>
                      <m:t>𝑎𝑣</m:t>
                    </m:r>
                    <m:sSub>
                      <m:sSubPr>
                        <m:ctrlPr>
                          <a:rPr lang="en-US" altLang="ko-KR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u="none" strike="noStrike" baseline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b="0" i="0" u="none" strike="noStrike" baseline="0" dirty="0">
                    <a:latin typeface="LibertineMathMI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𝑎𝑣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b="0" i="0" u="none" strike="noStrike" baseline="0" dirty="0">
                    <a:latin typeface="LibertineMathMI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𝑎𝑣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b="0" i="0" u="none" strike="noStrike" baseline="0" dirty="0">
                    <a:latin typeface="LibertineMathMI"/>
                  </a:rPr>
                  <a:t>, ...,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𝑎𝑣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b="0" i="0" u="none" strike="noStrike" baseline="0" dirty="0">
                    <a:latin typeface="txsys"/>
                  </a:rPr>
                  <a:t>] </a:t>
                </a:r>
                <a:r>
                  <a:rPr lang="en-US" altLang="ko-KR" sz="2000" b="0" i="0" u="none" strike="noStrike" baseline="0" dirty="0">
                    <a:latin typeface="LinLibertine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𝑎𝑣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latin typeface="LibertineMathMI7"/>
                  </a:rPr>
                  <a:t> </a:t>
                </a:r>
                <a:r>
                  <a:rPr lang="en-US" altLang="ko-KR" sz="2000" b="0" i="0" u="none" strike="noStrike" baseline="0" dirty="0">
                    <a:latin typeface="txmiaX"/>
                  </a:rPr>
                  <a:t>= </a:t>
                </a:r>
                <a:r>
                  <a:rPr lang="en-US" altLang="ko-KR" sz="2000" b="0" i="0" u="none" strike="noStrike" baseline="0" dirty="0">
                    <a:latin typeface="txsys"/>
                  </a:rPr>
                  <a:t>(</a:t>
                </a:r>
                <a:r>
                  <a:rPr lang="en-US" altLang="ko-KR" sz="2000" b="0" i="0" u="none" strike="noStrike" baseline="0" dirty="0">
                    <a:latin typeface="LinLibertineT"/>
                  </a:rPr>
                  <a:t>1 </a:t>
                </a:r>
                <a:r>
                  <a:rPr lang="en-US" altLang="ko-KR" sz="2000" b="0" i="0" u="none" strike="noStrike" baseline="0" dirty="0">
                    <a:latin typeface="txsys"/>
                  </a:rPr>
                  <a:t>− </a:t>
                </a:r>
                <a:r>
                  <a:rPr lang="ko-KR" altLang="en-US" sz="2000" b="0" i="0" u="none" strike="noStrike" baseline="0" dirty="0">
                    <a:latin typeface="LibertineMathMI"/>
                  </a:rPr>
                  <a:t>𝛼</a:t>
                </a:r>
                <a:r>
                  <a:rPr lang="en-US" altLang="ko-KR" sz="2000" b="0" i="0" u="none" strike="noStrike" baseline="0" dirty="0">
                    <a:latin typeface="txsys"/>
                  </a:rPr>
                  <a:t>) ∗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𝑎𝑣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b="0" i="0" u="none" strike="noStrike" baseline="0" dirty="0">
                    <a:latin typeface="LinLibertineT"/>
                  </a:rPr>
                  <a:t> </a:t>
                </a:r>
                <a:r>
                  <a:rPr lang="en-US" altLang="ko-KR" sz="2000" b="0" i="0" u="none" strike="noStrike" baseline="0" dirty="0">
                    <a:latin typeface="txsys"/>
                  </a:rPr>
                  <a:t>+ </a:t>
                </a:r>
                <a:r>
                  <a:rPr lang="ko-KR" altLang="en-US" sz="2000" b="0" i="0" u="none" strike="noStrike" baseline="0" dirty="0">
                    <a:latin typeface="LibertineMathMI"/>
                  </a:rPr>
                  <a:t>𝛼 </a:t>
                </a:r>
                <a:r>
                  <a:rPr lang="en-US" altLang="ko-KR" sz="2000" b="0" i="0" u="none" strike="noStrike" baseline="0" dirty="0">
                    <a:latin typeface="txsys"/>
                  </a:rPr>
                  <a:t>∗ </a:t>
                </a:r>
                <a14:m>
                  <m:oMath xmlns:m="http://schemas.openxmlformats.org/officeDocument/2006/math">
                    <m:r>
                      <a:rPr lang="en-US" altLang="ko-KR" sz="2000" b="0" i="1" u="none" strike="noStrike" baseline="0" smtClean="0">
                        <a:latin typeface="Cambria Math" panose="02040503050406030204" pitchFamily="18" charset="0"/>
                      </a:rPr>
                      <m:t>𝑓𝑟𝑎𝑚</m:t>
                    </m:r>
                    <m:sSub>
                      <m:sSubPr>
                        <m:ctrlPr>
                          <a:rPr lang="en-US" altLang="ko-KR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u="none" strike="noStrike" baseline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latin typeface="LibertineMathMI7"/>
                  </a:rPr>
                  <a:t> </a:t>
                </a:r>
                <a:r>
                  <a:rPr lang="en-US" altLang="ko-KR" sz="2000" b="0" i="0" u="none" strike="noStrike" baseline="0" dirty="0">
                    <a:latin typeface="LibertineMathMI"/>
                  </a:rPr>
                  <a:t>, </a:t>
                </a:r>
                <a:r>
                  <a:rPr lang="en-US" altLang="ko-KR" sz="2000" b="0" i="0" u="none" strike="noStrike" baseline="0" dirty="0">
                    <a:latin typeface="LinLibertine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𝑓𝑟𝑎𝑚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latin typeface="LibertineMathMI7"/>
                  </a:rPr>
                  <a:t> </a:t>
                </a:r>
                <a:r>
                  <a:rPr lang="en-US" altLang="ko-KR" sz="2000" b="0" i="0" u="none" strike="noStrike" baseline="0" dirty="0">
                    <a:latin typeface="LinLibertineT"/>
                  </a:rPr>
                  <a:t>is the </a:t>
                </a:r>
                <a:r>
                  <a:rPr lang="ko-KR" altLang="en-US" sz="2000" b="0" i="0" u="none" strike="noStrike" baseline="0" dirty="0">
                    <a:latin typeface="LibertineMathMI"/>
                  </a:rPr>
                  <a:t>𝑖</a:t>
                </a:r>
                <a:r>
                  <a:rPr lang="en-US" altLang="ko-KR" sz="2000" b="0" i="0" u="none" strike="noStrike" baseline="0" dirty="0" err="1">
                    <a:latin typeface="LinLibertineT"/>
                  </a:rPr>
                  <a:t>th</a:t>
                </a:r>
                <a:r>
                  <a:rPr lang="en-US" altLang="ko-KR" sz="2000" b="0" i="0" u="none" strike="noStrike" baseline="0" dirty="0">
                    <a:latin typeface="LinLibertineT"/>
                  </a:rPr>
                  <a:t> frame.</a:t>
                </a:r>
              </a:p>
              <a:p>
                <a:pPr algn="just"/>
                <a:endParaRPr lang="en-US" altLang="ko-KR" sz="2000" dirty="0">
                  <a:latin typeface="LinLibertineT"/>
                  <a:ea typeface="나눔바른고딕" panose="020B0603020101020101" pitchFamily="50" charset="-127"/>
                </a:endParaRPr>
              </a:p>
              <a:p>
                <a:pPr algn="just"/>
                <a:r>
                  <a:rPr lang="en-US" altLang="ko-KR" sz="2000" b="0" i="0" u="none" strike="noStrike" baseline="0" dirty="0">
                    <a:latin typeface="LinLibertineT"/>
                  </a:rPr>
                  <a:t>We skip similar frames in the pre-processing step so that our input for the average image method is not affected by duplication noise.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1598B0-B6DD-4DD1-8D91-4656257A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79662"/>
                <a:ext cx="7956884" cy="1938992"/>
              </a:xfrm>
              <a:prstGeom prst="rect">
                <a:avLst/>
              </a:prstGeom>
              <a:blipFill>
                <a:blip r:embed="rId2"/>
                <a:stretch>
                  <a:fillRect l="-843" t="-2516" r="-766"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Frame Prediction (Encoded Motion Descriptor)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80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1598B0-B6DD-4DD1-8D91-4656257AA207}"/>
                  </a:ext>
                </a:extLst>
              </p:cNvPr>
              <p:cNvSpPr txBox="1"/>
              <p:nvPr/>
            </p:nvSpPr>
            <p:spPr>
              <a:xfrm>
                <a:off x="539552" y="1779662"/>
                <a:ext cx="7956884" cy="185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/>
                  <a:t>L2 intensity loss function is not good with fast-moving objects like vehicles.</a:t>
                </a:r>
              </a:p>
              <a:p>
                <a:pPr algn="just"/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just"/>
                <a:r>
                  <a:rPr lang="en-US" altLang="ko-KR" sz="1800" b="0" i="0" u="none" strike="noStrike" baseline="0" dirty="0">
                    <a:latin typeface="LinLibertineT"/>
                  </a:rPr>
                  <a:t>We introduce new Scaled Intensity Loss (SIL) to target the GAN to generate better higher quality images with good details at the edges of the vehicles</a:t>
                </a:r>
              </a:p>
              <a:p>
                <a:pPr algn="just"/>
                <a:endParaRPr lang="en-US" altLang="ko-KR" dirty="0">
                  <a:latin typeface="LinLibertineT"/>
                  <a:ea typeface="나눔바른고딕" panose="020B0603020101020101" pitchFamily="50" charset="-127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b="0" i="0" u="none" strike="noStrike" baseline="0" dirty="0">
                    <a:latin typeface="LibertineMathMI7"/>
                  </a:rPr>
                  <a:t> </a:t>
                </a:r>
                <a:r>
                  <a:rPr lang="en-US" altLang="ko-KR" sz="1800" b="0" i="0" u="none" strike="noStrike" baseline="0" dirty="0">
                    <a:latin typeface="txmiaX"/>
                  </a:rPr>
                  <a:t>= </a:t>
                </a:r>
                <a:r>
                  <a:rPr lang="en-US" altLang="ko-KR" sz="1800" b="0" i="0" u="none" strike="noStrike" baseline="0" dirty="0">
                    <a:latin typeface="txsys"/>
                  </a:rPr>
                  <a:t>− </a:t>
                </a:r>
                <a:r>
                  <a:rPr lang="en-US" altLang="ko-KR" sz="1800" b="0" i="0" u="none" strike="noStrike" baseline="0" dirty="0">
                    <a:latin typeface="LinLibertineT"/>
                  </a:rPr>
                  <a:t>log</a:t>
                </a:r>
                <a:r>
                  <a:rPr lang="en-US" altLang="ko-KR" sz="1800" b="0" i="0" u="none" strike="noStrike" baseline="0" dirty="0">
                    <a:latin typeface="txsys"/>
                  </a:rPr>
                  <a:t>(</a:t>
                </a:r>
                <a:r>
                  <a:rPr lang="en-US" altLang="ko-KR" sz="1800" b="0" i="0" u="none" strike="noStrike" baseline="0" dirty="0">
                    <a:latin typeface="LinLibertineT"/>
                  </a:rPr>
                  <a:t>1 </a:t>
                </a:r>
                <a:r>
                  <a:rPr lang="en-US" altLang="ko-KR" sz="1800" b="0" i="0" u="none" strike="noStrike" baseline="0" dirty="0">
                    <a:latin typeface="txsys"/>
                  </a:rPr>
                  <a:t>− </a:t>
                </a:r>
                <a:r>
                  <a:rPr lang="ko-KR" altLang="en-US" sz="1800" b="0" i="0" u="none" strike="noStrike" baseline="0" dirty="0">
                    <a:latin typeface="LibertineMathMI"/>
                  </a:rPr>
                  <a:t>𝑠𝑖𝑔𝑚𝑜𝑖𝑑 </a:t>
                </a:r>
                <a:r>
                  <a:rPr lang="en-US" altLang="ko-KR" sz="1800" b="0" i="0" u="none" strike="noStrike" baseline="0" dirty="0">
                    <a:latin typeface="txsys"/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sz="1800" b="0" i="1" u="none" strike="noStrike" baseline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b="0" i="0" u="none" strike="noStrike" baseline="0" dirty="0">
                    <a:latin typeface="txsys"/>
                  </a:rPr>
                  <a:t>))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1598B0-B6DD-4DD1-8D91-4656257A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79662"/>
                <a:ext cx="7956884" cy="1851917"/>
              </a:xfrm>
              <a:prstGeom prst="rect">
                <a:avLst/>
              </a:prstGeom>
              <a:blipFill>
                <a:blip r:embed="rId2"/>
                <a:stretch>
                  <a:fillRect l="-690" t="-1974" r="-613" b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Frame Prediction 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Scaled Intensity Loss Function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38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Scoring the Abnormal Event based on Frame Prediction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F88C94-0A65-4280-AA25-075917000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404987"/>
            <a:ext cx="4464496" cy="1151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EF76EF-D88C-4C8A-9284-0EE486A96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67" y="2824113"/>
            <a:ext cx="438161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0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Day-Night Detection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EE83D8-25CA-42A1-9695-7266E87F4609}"/>
                  </a:ext>
                </a:extLst>
              </p:cNvPr>
              <p:cNvSpPr txBox="1"/>
              <p:nvPr/>
            </p:nvSpPr>
            <p:spPr>
              <a:xfrm>
                <a:off x="539552" y="1779662"/>
                <a:ext cx="795688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b="0" i="0" u="none" strike="noStrike" baseline="0" dirty="0">
                    <a:latin typeface="LinLibertineT"/>
                  </a:rPr>
                  <a:t>Human perceives the change of daytime by the color of the sky and around objects.</a:t>
                </a:r>
              </a:p>
              <a:p>
                <a:pPr algn="just"/>
                <a:endParaRPr lang="en-US" altLang="ko-KR" dirty="0">
                  <a:latin typeface="LinLibertineT"/>
                  <a:ea typeface="나눔바른고딕" panose="020B0603020101020101" pitchFamily="50" charset="-127"/>
                </a:endParaRPr>
              </a:p>
              <a:p>
                <a:pPr algn="just"/>
                <a:r>
                  <a:rPr lang="en-US" altLang="ko-KR" sz="1800" b="0" i="0" u="none" strike="noStrike" baseline="0" dirty="0">
                    <a:latin typeface="LinLibertineT"/>
                  </a:rPr>
                  <a:t>We use HSV color space, which is more closely align with the way human vision perceives color-making attributes.</a:t>
                </a:r>
              </a:p>
              <a:p>
                <a:pPr algn="just"/>
                <a:endParaRPr lang="en-US" altLang="ko-KR" dirty="0">
                  <a:latin typeface="LinLibertineT"/>
                  <a:ea typeface="나눔바른고딕" panose="020B0603020101020101" pitchFamily="50" charset="-127"/>
                </a:endParaRPr>
              </a:p>
              <a:p>
                <a:pPr algn="just"/>
                <a:r>
                  <a:rPr lang="en-US" altLang="ko-KR" sz="1800" b="0" i="0" u="none" strike="noStrike" baseline="0" dirty="0">
                    <a:latin typeface="LinLibertineT"/>
                  </a:rPr>
                  <a:t>To reduce the noise caused by vehicle colors, we only take the top half of an image.</a:t>
                </a:r>
              </a:p>
              <a:p>
                <a:pPr algn="just"/>
                <a:endParaRPr lang="en-US" altLang="ko-KR" dirty="0">
                  <a:latin typeface="LinLibertineT"/>
                  <a:ea typeface="나눔바른고딕" panose="020B0603020101020101" pitchFamily="50" charset="-127"/>
                </a:endParaRPr>
              </a:p>
              <a:p>
                <a:pPr algn="just"/>
                <a:r>
                  <a:rPr lang="en-US" altLang="ko-KR" sz="1800" b="0" i="0" u="none" strike="noStrike" baseline="0" dirty="0">
                    <a:latin typeface="LinLibertineT"/>
                  </a:rPr>
                  <a:t>We decide the image is night image if the total number of pixels that have Value channel from 0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sub>
                        <m: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18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b="0" i="0" u="none" strike="noStrike" baseline="0" dirty="0">
                    <a:latin typeface="LinLibertineT"/>
                  </a:rPr>
                  <a:t>larger than</a:t>
                </a:r>
                <a:r>
                  <a:rPr lang="en-US" altLang="ko-KR" sz="1800" b="0" i="0" u="none" strike="noStrike" dirty="0">
                    <a:latin typeface="LinLibertine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u="none" strike="no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u="none" strike="noStrike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u="none" strike="noStrike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ko-KR" altLang="en-US" sz="1800" b="0" i="0" u="none" strike="noStrike" baseline="0" dirty="0">
                    <a:latin typeface="LibertineMathMI7"/>
                  </a:rPr>
                  <a:t> </a:t>
                </a:r>
                <a:r>
                  <a:rPr lang="en-US" altLang="ko-KR" sz="1800" b="0" i="0" u="none" strike="noStrike" baseline="0" dirty="0">
                    <a:latin typeface="LinLibertineT"/>
                  </a:rPr>
                  <a:t>, otherwise is a day.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EE83D8-25CA-42A1-9695-7266E87F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79662"/>
                <a:ext cx="7956884" cy="2585323"/>
              </a:xfrm>
              <a:prstGeom prst="rect">
                <a:avLst/>
              </a:prstGeom>
              <a:blipFill>
                <a:blip r:embed="rId2"/>
                <a:stretch>
                  <a:fillRect l="-690" t="-1415" r="-613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10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Day-Night Detection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6FC055-DDB0-4623-8736-15B3D3C5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47118"/>
            <a:ext cx="4350299" cy="38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1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Day-Night Detection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63513B-BCD8-45ED-9C8B-1BAEC125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39367"/>
            <a:ext cx="6533587" cy="10081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DFC8C3-8B9F-4AD8-91BB-155C4B217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49" y="2566020"/>
            <a:ext cx="5908301" cy="18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3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Day-Night Detection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D5A3D-AD54-4DE4-ACB1-30C2D150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86173"/>
            <a:ext cx="76581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0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Dataset and Evaluation Metric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E83D8-25CA-42A1-9695-7266E87F4609}"/>
              </a:ext>
            </a:extLst>
          </p:cNvPr>
          <p:cNvSpPr txBox="1"/>
          <p:nvPr/>
        </p:nvSpPr>
        <p:spPr>
          <a:xfrm>
            <a:off x="539552" y="1491630"/>
            <a:ext cx="79568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0" i="0" u="none" strike="noStrike" baseline="0" dirty="0">
                <a:latin typeface="LinLibertineT"/>
              </a:rPr>
              <a:t>AI City Challenge 2019 Traffic Anomaly Detection Datasets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latin typeface="LinLibertineT"/>
                <a:ea typeface="나눔바른고딕" panose="020B0603020101020101" pitchFamily="50" charset="-127"/>
              </a:rPr>
              <a:t>Train 100, Test 100, Each 15min, Total 50 hours</a:t>
            </a:r>
          </a:p>
          <a:p>
            <a:pPr algn="just"/>
            <a:endParaRPr lang="en-US" altLang="ko-KR" sz="2000" dirty="0">
              <a:latin typeface="LinLibertineT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1800" b="0" i="0" u="none" strike="noStrike" baseline="0" dirty="0">
                <a:latin typeface="LinLibertineT"/>
              </a:rPr>
              <a:t>The output of our system for one video is the list of detected anomaly represent by 4 factors: detected bounding boxes, starting time of anomaly, ending time of anomaly, and confident score.</a:t>
            </a:r>
          </a:p>
          <a:p>
            <a:pPr algn="just"/>
            <a:endParaRPr lang="en-US" altLang="ko-KR" dirty="0">
              <a:latin typeface="LinLibertineT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1800" b="0" i="0" u="none" strike="noStrike" baseline="0" dirty="0">
                <a:latin typeface="LinLibertineT"/>
              </a:rPr>
              <a:t>The evaluation for this task is based on model anomaly detection performance, measured by the </a:t>
            </a:r>
            <a:r>
              <a:rPr lang="ko-KR" altLang="en-US" sz="1800" b="0" i="0" u="none" strike="noStrike" baseline="0" dirty="0">
                <a:latin typeface="LibertineMathMI"/>
              </a:rPr>
              <a:t>𝐹</a:t>
            </a:r>
            <a:r>
              <a:rPr lang="en-US" altLang="ko-KR" sz="1800" b="0" i="0" u="none" strike="noStrike" baseline="0" dirty="0">
                <a:latin typeface="LinLibertineT"/>
              </a:rPr>
              <a:t>1-score, and detection time error, measured by </a:t>
            </a:r>
            <a:r>
              <a:rPr lang="ko-KR" altLang="en-US" sz="1800" b="0" i="0" u="none" strike="noStrike" baseline="0" dirty="0">
                <a:latin typeface="LibertineMathMI"/>
              </a:rPr>
              <a:t>𝑅𝑀𝑆𝐸</a:t>
            </a:r>
            <a:r>
              <a:rPr lang="en-US" altLang="ko-KR" sz="1800" b="0" i="0" u="none" strike="noStrike" baseline="0" dirty="0">
                <a:latin typeface="LinLibertineT"/>
              </a:rPr>
              <a:t>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23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Dataset and Evaluation Metric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E83D8-25CA-42A1-9695-7266E87F4609}"/>
              </a:ext>
            </a:extLst>
          </p:cNvPr>
          <p:cNvSpPr txBox="1"/>
          <p:nvPr/>
        </p:nvSpPr>
        <p:spPr>
          <a:xfrm>
            <a:off x="539552" y="2427734"/>
            <a:ext cx="7956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0" i="0" u="none" strike="noStrike" baseline="0" dirty="0">
                <a:latin typeface="LibertineMathMI"/>
              </a:rPr>
              <a:t>𝑁𝑅𝑀𝑆𝐸 </a:t>
            </a:r>
            <a:r>
              <a:rPr lang="en-US" altLang="ko-KR" sz="1800" b="0" i="0" u="none" strike="noStrike" baseline="0" dirty="0">
                <a:latin typeface="LinLibertineT"/>
              </a:rPr>
              <a:t>is the normalized root mean square error (</a:t>
            </a:r>
            <a:r>
              <a:rPr lang="ko-KR" altLang="en-US" sz="1800" b="0" i="0" u="none" strike="noStrike" baseline="0" dirty="0">
                <a:latin typeface="LibertineMathMI"/>
              </a:rPr>
              <a:t>𝑅𝑀𝑆𝐸</a:t>
            </a:r>
            <a:r>
              <a:rPr lang="en-US" altLang="ko-KR" sz="1800" b="0" i="0" u="none" strike="noStrike" baseline="0" dirty="0">
                <a:latin typeface="LinLibertineT"/>
              </a:rPr>
              <a:t>).</a:t>
            </a:r>
          </a:p>
          <a:p>
            <a:pPr algn="just"/>
            <a:endParaRPr lang="en-US" altLang="ko-KR" sz="1800" b="0" i="0" u="none" strike="noStrike" baseline="0" dirty="0">
              <a:latin typeface="LinLibertineT"/>
            </a:endParaRPr>
          </a:p>
          <a:p>
            <a:pPr algn="just"/>
            <a:r>
              <a:rPr lang="en-US" altLang="ko-KR" sz="1800" b="0" i="0" u="none" strike="noStrike" baseline="0" dirty="0">
                <a:latin typeface="LinLibertineT"/>
              </a:rPr>
              <a:t>The score ranges between 0 and 1, the higher scores are better.</a:t>
            </a:r>
          </a:p>
          <a:p>
            <a:pPr algn="just"/>
            <a:endParaRPr lang="en-US" altLang="ko-KR" sz="1800" b="0" i="0" u="none" strike="noStrike" baseline="0" dirty="0">
              <a:latin typeface="LinLibertineT"/>
            </a:endParaRPr>
          </a:p>
          <a:p>
            <a:pPr algn="just"/>
            <a:r>
              <a:rPr lang="en-US" altLang="ko-KR" sz="1800" b="0" i="0" u="none" strike="noStrike" baseline="0" dirty="0">
                <a:latin typeface="LinLibertineT"/>
              </a:rPr>
              <a:t>To compute </a:t>
            </a:r>
            <a:r>
              <a:rPr lang="ko-KR" altLang="en-US" sz="1800" b="0" i="0" u="none" strike="noStrike" baseline="0" dirty="0">
                <a:latin typeface="LibertineMathMI"/>
              </a:rPr>
              <a:t>𝐹</a:t>
            </a:r>
            <a:r>
              <a:rPr lang="en-US" altLang="ko-KR" sz="1800" b="0" i="0" u="none" strike="noStrike" baseline="0" dirty="0">
                <a:latin typeface="LinLibertineT"/>
              </a:rPr>
              <a:t>1-score, </a:t>
            </a:r>
            <a:r>
              <a:rPr lang="ko-KR" altLang="en-US" sz="1800" b="0" i="0" u="none" strike="noStrike" baseline="0" dirty="0">
                <a:latin typeface="LibertineMathMI"/>
              </a:rPr>
              <a:t>𝑇𝑃</a:t>
            </a:r>
            <a:r>
              <a:rPr lang="en-US" altLang="ko-KR" sz="1800" b="0" i="0" u="none" strike="noStrike" baseline="0" dirty="0">
                <a:latin typeface="LinLibertineT"/>
              </a:rPr>
              <a:t> detection is considered as the predicted anomaly within 10 seconds of the actual anomaly that has the highest confidence score.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351D4-B8A6-454D-A6AF-D6C7122D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332252"/>
            <a:ext cx="3240360" cy="7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37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Choosing alpha to Encode Descriptor with Average Images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C650D5-8E5F-4095-84D0-5E4DCBD8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08" y="1437853"/>
            <a:ext cx="673596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287524" y="1419622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This motivates us to propose a novel method to detect traffic accidents in traffic videos.</a:t>
            </a:r>
          </a:p>
          <a:p>
            <a:pPr algn="just"/>
            <a:endParaRPr lang="en-US" altLang="ko-KR" sz="2000" dirty="0">
              <a:latin typeface="LinLibertineT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We propose a method using Generative Adversarial Network trained on regular sequences to predict future frames.</a:t>
            </a:r>
          </a:p>
          <a:p>
            <a:pPr algn="just"/>
            <a:endParaRPr lang="en-US" altLang="ko-KR" sz="2000" dirty="0">
              <a:latin typeface="LinLibertineT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We also propose a new idea of encoding motion descriptors and scaled intensity loss function to optimize GAN for fast-moving objects.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14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Day-Night Detection Experiments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E83D8-25CA-42A1-9695-7266E87F4609}"/>
              </a:ext>
            </a:extLst>
          </p:cNvPr>
          <p:cNvSpPr txBox="1"/>
          <p:nvPr/>
        </p:nvSpPr>
        <p:spPr>
          <a:xfrm>
            <a:off x="593558" y="1698625"/>
            <a:ext cx="7956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0" i="0" u="none" strike="noStrike" baseline="0" dirty="0">
                <a:latin typeface="LinLibertineT"/>
              </a:rPr>
              <a:t>To train the classifier, we pick random 10 images of each traffic video in the total 100 training videos.</a:t>
            </a:r>
          </a:p>
          <a:p>
            <a:pPr algn="just"/>
            <a:endParaRPr lang="en-US" altLang="ko-KR" dirty="0">
              <a:latin typeface="LinLibertineT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1800" b="0" i="0" u="none" strike="noStrike" baseline="0" dirty="0">
                <a:latin typeface="LinLibertineT"/>
              </a:rPr>
              <a:t>We consider when the </a:t>
            </a:r>
            <a:r>
              <a:rPr lang="ko-KR" altLang="en-US" sz="1800" b="0" i="0" u="none" strike="noStrike" baseline="0" dirty="0">
                <a:latin typeface="LibertineMathMI"/>
              </a:rPr>
              <a:t>𝑙𝑖𝑚</a:t>
            </a:r>
            <a:r>
              <a:rPr lang="ko-KR" altLang="en-US" sz="1800" b="0" i="0" u="none" strike="noStrike" baseline="0" dirty="0">
                <a:latin typeface="LibertineMathMI7"/>
              </a:rPr>
              <a:t>𝑣 </a:t>
            </a:r>
            <a:r>
              <a:rPr lang="en-US" altLang="ko-KR" sz="1800" b="0" i="0" u="none" strike="noStrike" baseline="0" dirty="0">
                <a:latin typeface="LinLibertineT"/>
              </a:rPr>
              <a:t>reaches over 124, colors become brighter</a:t>
            </a:r>
            <a:r>
              <a:rPr lang="en-US" altLang="ko-KR" dirty="0">
                <a:latin typeface="LinLibertineT"/>
              </a:rPr>
              <a:t>;</a:t>
            </a:r>
            <a:r>
              <a:rPr lang="en-US" altLang="ko-KR" sz="1800" b="0" i="0" u="none" strike="noStrike" baseline="0" dirty="0">
                <a:latin typeface="LinLibertineT"/>
              </a:rPr>
              <a:t> otherwise, colors become darker.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62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Day-Night Detection Experiments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E83D8-25CA-42A1-9695-7266E87F4609}"/>
              </a:ext>
            </a:extLst>
          </p:cNvPr>
          <p:cNvSpPr txBox="1"/>
          <p:nvPr/>
        </p:nvSpPr>
        <p:spPr>
          <a:xfrm>
            <a:off x="539552" y="2840037"/>
            <a:ext cx="7956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0" i="0" u="none" strike="noStrike" baseline="0" dirty="0">
                <a:latin typeface="LinLibertineT"/>
              </a:rPr>
              <a:t>Background modeling is to remove all moving objects while keeping stalled vehicles stay in the background.</a:t>
            </a:r>
          </a:p>
          <a:p>
            <a:pPr algn="just"/>
            <a:endParaRPr lang="en-US" altLang="ko-KR" sz="1800" b="0" i="0" u="none" strike="noStrike" baseline="0" dirty="0">
              <a:latin typeface="LinLibertineT"/>
            </a:endParaRPr>
          </a:p>
          <a:p>
            <a:pPr algn="just"/>
            <a:r>
              <a:rPr lang="en-US" altLang="ko-KR" sz="1800" b="0" i="0" u="none" strike="noStrike" baseline="0" dirty="0">
                <a:latin typeface="LinLibertineT"/>
              </a:rPr>
              <a:t>The daytime period detector with background modeling gives the worse result because the background modeling aggregates all frames by blending, so it increases noise.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AAACB9-04C4-492B-9CB0-3C7CD62D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532260"/>
            <a:ext cx="46005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6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Qualitative evaluation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C3D495-7F64-4F94-B8C8-CDAAA3C4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46" y="1635646"/>
            <a:ext cx="7948307" cy="24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1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Qualitative evaluation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927B9-DCD1-4863-90B5-D51018A2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47614"/>
            <a:ext cx="6356573" cy="33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2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Traffic Anomaly Event Detection Evaluation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E83D8-25CA-42A1-9695-7266E87F4609}"/>
              </a:ext>
            </a:extLst>
          </p:cNvPr>
          <p:cNvSpPr txBox="1"/>
          <p:nvPr/>
        </p:nvSpPr>
        <p:spPr>
          <a:xfrm>
            <a:off x="593558" y="1698625"/>
            <a:ext cx="7956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0" i="0" u="none" strike="noStrike" baseline="0" dirty="0">
                <a:latin typeface="LinLibertineT"/>
              </a:rPr>
              <a:t>Our proposed method has both the high detection score for anomaly event detection (F1 = 0.9412) and the high detection time accuracy (RMSE = 4.8088).</a:t>
            </a:r>
          </a:p>
          <a:p>
            <a:pPr algn="just"/>
            <a:endParaRPr lang="en-US" altLang="ko-KR" dirty="0">
              <a:latin typeface="LinLibertineT"/>
            </a:endParaRPr>
          </a:p>
          <a:p>
            <a:pPr algn="just"/>
            <a:endParaRPr lang="en-US" altLang="ko-KR" sz="1800" b="0" i="0" u="none" strike="noStrike" baseline="0" dirty="0">
              <a:latin typeface="LinLibertineT"/>
            </a:endParaRPr>
          </a:p>
          <a:p>
            <a:pPr algn="just"/>
            <a:r>
              <a:rPr lang="en-US" altLang="ko-KR" sz="1800" b="0" i="0" u="none" strike="noStrike" baseline="0" dirty="0">
                <a:latin typeface="LinLibertineT"/>
              </a:rPr>
              <a:t>Consequently, our method achieves the final score of 0.9261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70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Traffic Anomaly Event Detection Evaluation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2869C1-27DD-4319-BC96-E498E930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36948"/>
            <a:ext cx="5256584" cy="35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24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78A50D-624F-4B97-A508-6FC1D72D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71550"/>
            <a:ext cx="6732240" cy="37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0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491630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This motivates our proposal of a novel method to detect car accident right when the event begins.</a:t>
            </a:r>
          </a:p>
          <a:p>
            <a:pPr algn="just"/>
            <a:endParaRPr lang="en-US" altLang="ko-KR" sz="2000" dirty="0">
              <a:latin typeface="LinLibertineT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We propose a new way of encoding the stacked motion descriptors into blended motion descriptor using an average image.</a:t>
            </a:r>
          </a:p>
          <a:p>
            <a:pPr algn="just"/>
            <a:endParaRPr lang="en-US" altLang="ko-KR" sz="2000" dirty="0">
              <a:latin typeface="LinLibertineT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Experiments on the Traffic Anomaly Detection dataset in AI City Challenge at CVPR 2019.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3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Network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92DBD9-7CB0-42F5-8206-0C2C537B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05235"/>
            <a:ext cx="6732240" cy="30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467544" y="1273859"/>
            <a:ext cx="82089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Our proposed method to predict the next frame from a video sequence is inspired by the method of Wen Liu et al</a:t>
            </a:r>
          </a:p>
          <a:p>
            <a:pPr algn="just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This input strategy is appropriate with objects having slow, stable motions in normal scenarios.</a:t>
            </a:r>
          </a:p>
          <a:p>
            <a:pPr algn="just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Our goal is to deal with traffic videos which contain high-velocity objects.</a:t>
            </a:r>
          </a:p>
          <a:p>
            <a:pPr algn="just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This motivates us to propose new techniques to adapt the network to encode the input motion descriptor with average images.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Frame Prediction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32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647564" y="1491630"/>
            <a:ext cx="7848872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Generator Model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U-Net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 rate : 0.0005 -&gt; 0.00005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Batch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512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512 x c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 Layer,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Deconvolution Layer 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Frame Prediction (Generative Model Training)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81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251520" y="1726059"/>
            <a:ext cx="864096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Discriminator Model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Fully connected Layer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 padded Convolution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rate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0.0005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Frame Prediction (Adversarial Model Training)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24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Frame Prediction (Encoded Motion Descriptor)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B0082-75B7-4123-BE47-62C7E236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19" y="1405235"/>
            <a:ext cx="668716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539552" y="1923678"/>
            <a:ext cx="7956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This information allows GAN models to estimate, predict and generate the positions of moving objects in the next frame at pixel-level. </a:t>
            </a:r>
          </a:p>
          <a:p>
            <a:pPr algn="just"/>
            <a:endParaRPr lang="en-US" altLang="ko-KR" sz="2000" b="0" i="0" u="none" strike="noStrike" baseline="0" dirty="0">
              <a:latin typeface="LinLibertineT"/>
            </a:endParaRPr>
          </a:p>
          <a:p>
            <a:pPr algn="just"/>
            <a:r>
              <a:rPr lang="en-US" altLang="ko-KR" sz="2000" b="0" i="0" u="none" strike="noStrike" baseline="0" dirty="0">
                <a:latin typeface="LinLibertineT"/>
              </a:rPr>
              <a:t>Instead of stacking the frames to show the motion trajectories, we propose the encoded motion descriptor by using average images.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Frame Prediction (Encoded Motion Descriptor)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6157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</TotalTime>
  <Words>901</Words>
  <Application>Microsoft Office PowerPoint</Application>
  <PresentationFormat>화면 슬라이드 쇼(16:9)</PresentationFormat>
  <Paragraphs>113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LibertineMathMI</vt:lpstr>
      <vt:lpstr>LibertineMathMI7</vt:lpstr>
      <vt:lpstr>LinLibertineT</vt:lpstr>
      <vt:lpstr>txmiaX</vt:lpstr>
      <vt:lpstr>txsys</vt:lpstr>
      <vt:lpstr>나눔바른고딕</vt:lpstr>
      <vt:lpstr>맑은 고딕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174</cp:revision>
  <dcterms:created xsi:type="dcterms:W3CDTF">2016-12-05T23:26:54Z</dcterms:created>
  <dcterms:modified xsi:type="dcterms:W3CDTF">2020-09-09T08:26:30Z</dcterms:modified>
</cp:coreProperties>
</file>