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5"/>
  </p:notesMasterIdLst>
  <p:sldIdLst>
    <p:sldId id="256" r:id="rId4"/>
    <p:sldId id="301" r:id="rId5"/>
    <p:sldId id="302" r:id="rId6"/>
    <p:sldId id="299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5" r:id="rId18"/>
    <p:sldId id="313" r:id="rId19"/>
    <p:sldId id="314" r:id="rId20"/>
    <p:sldId id="316" r:id="rId21"/>
    <p:sldId id="319" r:id="rId22"/>
    <p:sldId id="318" r:id="rId23"/>
    <p:sldId id="317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>
      <p:cViewPr varScale="1">
        <p:scale>
          <a:sx n="151" d="100"/>
          <a:sy n="151" d="100"/>
        </p:scale>
        <p:origin x="336" y="126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19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2000" dirty="0"/>
              <a:t>Anomaly Event Detection Using Generative Adversarial Network for Surveillance Videos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JONGWOOK-SI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287524" y="1491630"/>
                <a:ext cx="8568952" cy="2333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endParaRPr lang="en-US" altLang="ko-KR" dirty="0">
                  <a:latin typeface="ArialUnicodeMS"/>
                  <a:ea typeface="나눔바른고딕" panose="020B0603020101020101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Discriminator D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는 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real optical flow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𝑂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 </m:t>
                    </m:r>
                  </m:oMath>
                </a14:m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와 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generated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 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optical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 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flow</a:t>
                </a:r>
                <a:r>
                  <a:rPr lang="en-US" altLang="ko-KR" dirty="0">
                    <a:ea typeface="나눔바른고딕" panose="020B0603020101020101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𝑂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나눔바른고딕" panose="020B0603020101020101"/>
                      </a:rPr>
                      <m:t> </m:t>
                    </m:r>
                  </m:oMath>
                </a14:m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를 포함한다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UnicodeMS"/>
                  <a:ea typeface="나눔바른고딕" panose="020B0603020101020101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G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는 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dropout noise z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로 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x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  <a:sym typeface="Wingdings" panose="05000000000000000000" pitchFamily="2" charset="2"/>
                  </a:rPr>
                  <a:t> y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  <a:sym typeface="Wingdings" panose="05000000000000000000" pitchFamily="2" charset="2"/>
                  </a:rPr>
                  <a:t>까지의 매핑을 학습한다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  <a:sym typeface="Wingdings" panose="05000000000000000000" pitchFamily="2" charset="2"/>
                  </a:rPr>
                  <a:t>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UnicodeMS"/>
                  <a:ea typeface="나눔바른고딕" panose="020B0603020101020101"/>
                  <a:sym typeface="Wingdings" panose="05000000000000000000" pitchFamily="2" charset="2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UnicodeMS"/>
                    <a:ea typeface="나눔바른고딕" panose="020B0603020101020101"/>
                    <a:sym typeface="Wingdings" panose="05000000000000000000" pitchFamily="2" charset="2"/>
                  </a:rPr>
                  <a:t>Optical flow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  <a:sym typeface="Wingdings" panose="05000000000000000000" pitchFamily="2" charset="2"/>
                  </a:rPr>
                  <a:t>는 수직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  <a:sym typeface="Wingdings" panose="05000000000000000000" pitchFamily="2" charset="2"/>
                  </a:rPr>
                  <a:t>, 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  <a:sym typeface="Wingdings" panose="05000000000000000000" pitchFamily="2" charset="2"/>
                  </a:rPr>
                  <a:t>수평방향 및 크기를 포함한 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  <a:sym typeface="Wingdings" panose="05000000000000000000" pitchFamily="2" charset="2"/>
                  </a:rPr>
                  <a:t>3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  <a:sym typeface="Wingdings" panose="05000000000000000000" pitchFamily="2" charset="2"/>
                  </a:rPr>
                  <a:t>채널 구성요소에 의해 공간적 데이터에서 시간적 데이터로만 변환한다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  <a:sym typeface="Wingdings" panose="05000000000000000000" pitchFamily="2" charset="2"/>
                  </a:rPr>
                  <a:t>.</a:t>
                </a:r>
                <a:endParaRPr lang="en-US" altLang="ko-KR" dirty="0">
                  <a:latin typeface="ArialUnicodeMS"/>
                  <a:ea typeface="나눔바른고딕" panose="020B0603020101020101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UnicodeMS"/>
                  <a:ea typeface="나눔바른고딕" panose="020B0603020101020101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1491630"/>
                <a:ext cx="8568952" cy="2333524"/>
              </a:xfrm>
              <a:prstGeom prst="rect">
                <a:avLst/>
              </a:prstGeom>
              <a:blipFill>
                <a:blip r:embed="rId2"/>
                <a:stretch>
                  <a:fillRect l="-427" r="-1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0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548676-22FC-4F59-8167-6BCF975FC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419622"/>
            <a:ext cx="687695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93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Anomaly Detection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287524" y="1491630"/>
            <a:ext cx="85689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b="0" i="0" u="none" strike="noStrike" baseline="0" dirty="0">
                <a:latin typeface="ArialUnicodeMS"/>
                <a:ea typeface="나눔바른고딕" panose="020B0603020101020101"/>
              </a:rPr>
              <a:t>Train</a:t>
            </a:r>
            <a:r>
              <a:rPr lang="ko-KR" altLang="en-US" sz="1800" b="0" i="0" u="none" strike="noStrike" baseline="0" dirty="0">
                <a:latin typeface="ArialUnicodeMS"/>
                <a:ea typeface="나눔바른고딕" panose="020B0603020101020101"/>
              </a:rPr>
              <a:t>에서 </a:t>
            </a:r>
            <a:r>
              <a:rPr lang="en-US" altLang="ko-KR" sz="1800" b="0" i="0" u="none" strike="noStrike" baseline="0" dirty="0">
                <a:latin typeface="ArialUnicodeMS"/>
                <a:ea typeface="나눔바른고딕" panose="020B0603020101020101"/>
              </a:rPr>
              <a:t>G</a:t>
            </a:r>
            <a:r>
              <a:rPr lang="ko-KR" altLang="en-US" sz="1800" b="0" i="0" u="none" strike="noStrike" baseline="0" dirty="0">
                <a:latin typeface="ArialUnicodeMS"/>
                <a:ea typeface="나눔바른고딕" panose="020B0603020101020101"/>
              </a:rPr>
              <a:t>는</a:t>
            </a:r>
            <a:r>
              <a:rPr lang="en-US" altLang="ko-KR" sz="1800" b="0" i="0" u="none" strike="noStrike" baseline="0" dirty="0">
                <a:latin typeface="ArialUnicodeMS"/>
                <a:ea typeface="나눔바른고딕" panose="020B0603020101020101"/>
              </a:rPr>
              <a:t> </a:t>
            </a:r>
            <a:r>
              <a:rPr lang="ko-KR" altLang="en-US" sz="1800" b="0" i="0" u="none" strike="noStrike" baseline="0" dirty="0">
                <a:latin typeface="ArialUnicodeMS"/>
                <a:ea typeface="나눔바른고딕" panose="020B0603020101020101"/>
              </a:rPr>
              <a:t>정상적인 이벤트를 학습하는 데 사용되며 출력 이미지를 생성하는데 사용된다</a:t>
            </a:r>
            <a:r>
              <a:rPr lang="en-US" altLang="ko-KR" sz="1800" b="0" i="0" u="none" strike="noStrike" baseline="0" dirty="0">
                <a:latin typeface="ArialUnicodeMS"/>
                <a:ea typeface="나눔바른고딕" panose="020B0603020101020101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Test</a:t>
            </a:r>
            <a:r>
              <a:rPr lang="ko-KR" altLang="en-US" sz="1800" b="0" i="0" u="none" strike="noStrike" baseline="0" dirty="0">
                <a:latin typeface="ArialUnicodeMS"/>
                <a:ea typeface="나눔바른고딕" panose="020B0603020101020101"/>
              </a:rPr>
              <a:t>에서 </a:t>
            </a:r>
            <a:r>
              <a:rPr lang="en-US" altLang="ko-KR" sz="1800" b="0" i="0" u="none" strike="noStrike" baseline="0" dirty="0">
                <a:latin typeface="ArialUnicodeMS"/>
                <a:ea typeface="나눔바른고딕" panose="020B0603020101020101"/>
              </a:rPr>
              <a:t>G</a:t>
            </a:r>
            <a:r>
              <a:rPr lang="ko-KR" altLang="en-US" sz="1800" b="0" i="0" u="none" strike="noStrike" baseline="0" dirty="0">
                <a:latin typeface="ArialUnicodeMS"/>
                <a:ea typeface="나눔바른고딕" panose="020B0603020101020101"/>
              </a:rPr>
              <a:t>는 </a:t>
            </a:r>
            <a:r>
              <a:rPr lang="en-US" altLang="ko-KR" sz="1800" b="0" i="0" u="none" strike="noStrike" baseline="0" dirty="0">
                <a:latin typeface="ArialUnicodeMS"/>
                <a:ea typeface="나눔바른고딕" panose="020B0603020101020101"/>
              </a:rPr>
              <a:t>reconstruction </a:t>
            </a:r>
            <a:r>
              <a:rPr lang="ko-KR" altLang="en-US" sz="1800" b="0" i="0" u="none" strike="noStrike" baseline="0" dirty="0">
                <a:latin typeface="ArialUnicodeMS"/>
                <a:ea typeface="나눔바른고딕" panose="020B0603020101020101"/>
              </a:rPr>
              <a:t>하는 데 사용되는 네트워크이다</a:t>
            </a:r>
            <a:r>
              <a:rPr lang="en-US" altLang="ko-KR" sz="1800" b="0" i="0" u="none" strike="noStrike" baseline="0" dirty="0">
                <a:latin typeface="ArialUnicodeMS"/>
                <a:ea typeface="나눔바른고딕" panose="020B0603020101020101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b="0" i="0" u="none" strike="noStrike" baseline="0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Test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video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sequence</a:t>
            </a:r>
            <a:r>
              <a:rPr lang="ko-KR" altLang="en-US" sz="1800" b="0" i="0" u="none" strike="noStrike" baseline="0" dirty="0">
                <a:latin typeface="ArialUnicodeMS"/>
                <a:ea typeface="나눔바른고딕" panose="020B0603020101020101"/>
              </a:rPr>
              <a:t>의 각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 frame</a:t>
            </a:r>
            <a:r>
              <a:rPr lang="ko-KR" altLang="en-US" sz="1800" b="0" i="0" u="none" strike="noStrike" baseline="0" dirty="0">
                <a:latin typeface="ArialUnicodeMS"/>
                <a:ea typeface="나눔바른고딕" panose="020B0603020101020101"/>
              </a:rPr>
              <a:t>에서</a:t>
            </a:r>
            <a:r>
              <a:rPr lang="en-US" altLang="ko-KR" sz="1800" b="0" i="0" u="none" strike="noStrike" baseline="0" dirty="0">
                <a:latin typeface="ArialUnicodeMS"/>
                <a:ea typeface="나눔바른고딕" panose="020B0603020101020101"/>
              </a:rPr>
              <a:t>, </a:t>
            </a:r>
            <a:r>
              <a:rPr lang="ko-KR" altLang="en-US" sz="1800" b="0" i="0" u="none" strike="noStrike" baseline="0" dirty="0">
                <a:latin typeface="ArialUnicodeMS"/>
                <a:ea typeface="나눔바른고딕" panose="020B0603020101020101"/>
              </a:rPr>
              <a:t>발생한 </a:t>
            </a:r>
            <a:r>
              <a:rPr lang="en-US" altLang="ko-KR" sz="1800" b="0" i="0" u="none" strike="noStrike" baseline="0" dirty="0">
                <a:latin typeface="ArialUnicodeMS"/>
                <a:ea typeface="나눔바른고딕" panose="020B0603020101020101"/>
              </a:rPr>
              <a:t>unknown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event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는</a:t>
            </a:r>
            <a:r>
              <a:rPr lang="ko-KR" altLang="en-US" sz="1800" b="0" i="0" u="none" strike="noStrike" baseline="0" dirty="0">
                <a:latin typeface="ArialUnicodeMS"/>
                <a:ea typeface="나눔바른고딕" panose="020B0603020101020101"/>
              </a:rPr>
              <a:t> 모두 이상으로 간주한다</a:t>
            </a:r>
            <a:r>
              <a:rPr lang="en-US" altLang="ko-KR" sz="1800" b="0" i="0" u="none" strike="noStrike" baseline="0" dirty="0">
                <a:latin typeface="ArialUnicodeMS"/>
                <a:ea typeface="나눔바른고딕" panose="020B0603020101020101"/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Normal event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만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Train </a:t>
            </a:r>
            <a:r>
              <a:rPr lang="ko-KR" altLang="en-US" sz="1800" b="0" i="0" u="none" strike="noStrike" baseline="0" dirty="0">
                <a:latin typeface="ArialUnicodeMS"/>
                <a:ea typeface="나눔바른고딕" panose="020B0603020101020101"/>
              </a:rPr>
              <a:t>했으므로 </a:t>
            </a:r>
            <a:r>
              <a:rPr lang="en-US" altLang="ko-KR" sz="1800" b="0" i="0" u="none" strike="noStrike" baseline="0" dirty="0">
                <a:latin typeface="ArialUnicodeMS"/>
                <a:ea typeface="나눔바른고딕" panose="020B0603020101020101"/>
              </a:rPr>
              <a:t>abnormal</a:t>
            </a:r>
            <a:r>
              <a:rPr lang="ko-KR" altLang="en-US" sz="1800" b="0" i="0" u="none" strike="noStrike" baseline="0" dirty="0">
                <a:latin typeface="ArialUnicodeMS"/>
                <a:ea typeface="나눔바른고딕" panose="020B0603020101020101"/>
              </a:rPr>
              <a:t>인 경우 </a:t>
            </a:r>
            <a:r>
              <a:rPr lang="en-US" altLang="ko-KR" sz="1800" b="0" i="0" u="none" strike="noStrike" baseline="0" dirty="0">
                <a:latin typeface="ArialUnicodeMS"/>
                <a:ea typeface="나눔바른고딕" panose="020B0603020101020101"/>
              </a:rPr>
              <a:t>reconstruction</a:t>
            </a:r>
            <a:r>
              <a:rPr lang="ko-KR" altLang="en-US" sz="1800" b="0" i="0" u="none" strike="noStrike" baseline="0" dirty="0">
                <a:latin typeface="ArialUnicodeMS"/>
                <a:ea typeface="나눔바른고딕" panose="020B0603020101020101"/>
              </a:rPr>
              <a:t>이 불가능하다</a:t>
            </a:r>
            <a:r>
              <a:rPr lang="en-US" altLang="ko-KR" sz="1800" b="0" i="0" u="none" strike="noStrike" baseline="0" dirty="0">
                <a:latin typeface="ArialUnicodeMS"/>
                <a:ea typeface="나눔바른고딕" panose="020B0603020101020101"/>
              </a:rPr>
              <a:t>. </a:t>
            </a:r>
            <a:endParaRPr lang="en-US" altLang="ko-KR" dirty="0">
              <a:latin typeface="ArialUnicodeMS"/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603283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Anomaly Detection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287524" y="1491630"/>
                <a:ext cx="8568952" cy="1537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ko-KR" altLang="en-US" sz="1800" b="0" i="0" u="none" strike="noStrike" baseline="0" dirty="0">
                    <a:latin typeface="ArialUnicodeMS"/>
                    <a:ea typeface="나눔바른고딕" panose="020B0603020101020101"/>
                  </a:rPr>
                  <a:t>실제 프레임 사이의 픽셀 차이를 계산하여 </a:t>
                </a:r>
                <a:r>
                  <a:rPr lang="en-US" altLang="ko-KR" sz="1800" b="0" i="0" u="none" strike="noStrike" baseline="0" dirty="0">
                    <a:latin typeface="ArialUnicodeMS"/>
                    <a:ea typeface="나눔바른고딕" panose="020B0603020101020101"/>
                  </a:rPr>
                  <a:t>abnormal</a:t>
                </a:r>
                <a:r>
                  <a:rPr lang="ko-KR" altLang="en-US" sz="1800" b="0" i="0" u="none" strike="noStrike" baseline="0" dirty="0">
                    <a:latin typeface="ArialUnicodeMS"/>
                    <a:ea typeface="나눔바른고딕" panose="020B0603020101020101"/>
                  </a:rPr>
                  <a:t> 패턴을 감지 할 수 있다</a:t>
                </a:r>
                <a:r>
                  <a:rPr lang="en-US" altLang="ko-KR" sz="1800" b="0" i="0" u="none" strike="noStrike" baseline="0" dirty="0">
                    <a:latin typeface="ArialUnicodeMS"/>
                    <a:ea typeface="나눔바른고딕" panose="020B0603020101020101"/>
                  </a:rPr>
                  <a:t>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UnicodeMS"/>
                  <a:ea typeface="나눔바른고딕" panose="020B0603020101020101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dirty="0">
                  <a:latin typeface="ArialUnicodeMS"/>
                  <a:ea typeface="나눔바른고딕" panose="020B0603020101020101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UnicodeMS"/>
                  <a:ea typeface="나눔바른고딕" panose="020B0603020101020101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</m:t>
                        </m:r>
                      </m:sub>
                    </m:sSub>
                  </m:oMath>
                </a14:m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는 두 프레임이 얼마나 차이가 나는지 보여준다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1491630"/>
                <a:ext cx="8568952" cy="1537472"/>
              </a:xfrm>
              <a:prstGeom prst="rect">
                <a:avLst/>
              </a:prstGeom>
              <a:blipFill>
                <a:blip r:embed="rId3"/>
                <a:stretch>
                  <a:fillRect l="-427" t="-2381"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717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Experimental Results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287524" y="1491630"/>
            <a:ext cx="8568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UCSD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데이터 셋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, UMN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데이터 셋을 이용하여 평가</a:t>
            </a: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UCSD : Ped1,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Ped2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UMN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: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실내 및 실외의 장면에서 사람이 </a:t>
            </a:r>
            <a:r>
              <a:rPr lang="ko-KR" altLang="en-US" dirty="0" err="1">
                <a:latin typeface="ArialUnicodeMS"/>
                <a:ea typeface="나눔바른고딕" panose="020B0603020101020101"/>
              </a:rPr>
              <a:t>밀집해있는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영상</a:t>
            </a:r>
            <a:endParaRPr lang="en-US" altLang="ko-KR" dirty="0">
              <a:latin typeface="ArialUnicodeMS"/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752996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Experimental Results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287524" y="1491630"/>
            <a:ext cx="8568952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Frame Level: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예측된 비정상 픽셀이 프레임에 하나 이상 있는 경우 전체 프레임이 비정상 프레임으로 표시되는지 확인한다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Pixel Level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: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장면에서 이상 위치의 정확성에 중점을 둔다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.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비정상 픽셀이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Ground Truth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보다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40%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이상으로 감지되면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TP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로 인식한다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815793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Experimental Results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426730-60C8-4826-AA84-893199897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987574"/>
            <a:ext cx="6624736" cy="369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42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Experimental Results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3689B7-0E5D-455A-A264-BB3DDD2A6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915566"/>
            <a:ext cx="4378312" cy="422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43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Experimental Results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66E3CE-2823-442F-A759-A3B0EB1C0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1618"/>
            <a:ext cx="9144000" cy="312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02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Experimental Results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FD8C69-2516-4F75-907F-68801F4FF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059582"/>
            <a:ext cx="4450035" cy="348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60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ea typeface="나눔바른고딕" panose="020B0603020101020101"/>
              </a:rPr>
              <a:t>Abstract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1598B0-B6DD-4DD1-8D91-4656257AA207}"/>
              </a:ext>
            </a:extLst>
          </p:cNvPr>
          <p:cNvSpPr txBox="1"/>
          <p:nvPr/>
        </p:nvSpPr>
        <p:spPr>
          <a:xfrm>
            <a:off x="287524" y="1419622"/>
            <a:ext cx="8568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Spatiotemporal feature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motion representation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얻기 위해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Optical Flow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사용하여 비지도학습 이상 탐지를 제안한다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Normal event image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만을 사용하여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optical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영상과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real optical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영상의 픽셀을 빼서 이상 감지한다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2142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Experimental Results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829970-9195-472B-B1AD-8F63D1932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131590"/>
            <a:ext cx="69627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19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116BE4A-98B9-4033-96FE-029EE4751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88" y="771550"/>
            <a:ext cx="3456384" cy="38117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5B5959-2EC7-4737-93EC-A03CECEF0ED5}"/>
              </a:ext>
            </a:extLst>
          </p:cNvPr>
          <p:cNvSpPr txBox="1"/>
          <p:nvPr/>
        </p:nvSpPr>
        <p:spPr>
          <a:xfrm>
            <a:off x="1331640" y="1925419"/>
            <a:ext cx="93610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시종욱</a:t>
            </a:r>
            <a:r>
              <a:rPr lang="ko-KR" altLang="en-US" dirty="0"/>
              <a:t> </a:t>
            </a:r>
            <a:r>
              <a:rPr lang="en-US" altLang="ko-KR" dirty="0"/>
              <a:t>(25</a:t>
            </a:r>
            <a:r>
              <a:rPr lang="ko-KR" altLang="en-US" dirty="0"/>
              <a:t>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8776943-51EC-4E84-9160-40D83D0C2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930" y="843558"/>
            <a:ext cx="360040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4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ea typeface="나눔바른고딕" panose="020B0603020101020101"/>
              </a:rPr>
              <a:t>Introduction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287524" y="1491630"/>
            <a:ext cx="85689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0" i="0" u="none" strike="noStrike" baseline="0" dirty="0">
                <a:latin typeface="ArialUnicodeMS"/>
                <a:ea typeface="나눔바른고딕" panose="020B0603020101020101"/>
              </a:rPr>
              <a:t>실시간 영상 감시 시스템을 위하여 </a:t>
            </a:r>
            <a:r>
              <a:rPr lang="en-US" altLang="ko-KR" sz="1800" b="0" i="0" u="none" strike="noStrike" baseline="0" dirty="0">
                <a:latin typeface="ArialUnicodeMS"/>
                <a:ea typeface="나눔바른고딕" panose="020B0603020101020101"/>
              </a:rPr>
              <a:t>GAN </a:t>
            </a:r>
            <a:r>
              <a:rPr lang="ko-KR" altLang="en-US" sz="1800" b="0" i="0" u="none" strike="noStrike" baseline="0" dirty="0">
                <a:latin typeface="ArialUnicodeMS"/>
                <a:ea typeface="나눔바른고딕" panose="020B0603020101020101"/>
              </a:rPr>
              <a:t>기반으로 이상 행동을 탐지한다</a:t>
            </a:r>
            <a:r>
              <a:rPr lang="en-US" altLang="ko-KR" sz="1800" b="0" i="0" u="none" strike="noStrike" baseline="0" dirty="0">
                <a:latin typeface="ArialUnicodeMS"/>
                <a:ea typeface="나눔바른고딕" panose="020B0603020101020101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b="0" i="0" u="none" strike="noStrike" baseline="0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b="0" i="0" u="none" strike="noStrike" baseline="0" dirty="0">
                <a:latin typeface="ArialUnicodeMS"/>
                <a:ea typeface="나눔바른고딕" panose="020B0603020101020101"/>
              </a:rPr>
              <a:t>GAN</a:t>
            </a:r>
            <a:r>
              <a:rPr lang="ko-KR" altLang="en-US" sz="1800" b="0" i="0" u="none" strike="noStrike" baseline="0" dirty="0">
                <a:latin typeface="ArialUnicodeMS"/>
                <a:ea typeface="나눔바른고딕" panose="020B0603020101020101"/>
              </a:rPr>
              <a:t>을 사용하여 새로운 이미지를 생성하는 대신 정상적인 패턴에 대한 시공간</a:t>
            </a:r>
          </a:p>
          <a:p>
            <a:pPr algn="l"/>
            <a:r>
              <a:rPr lang="ko-KR" altLang="en-US" sz="1800" b="0" i="0" u="none" strike="noStrike" baseline="0" dirty="0">
                <a:latin typeface="ArialUnicodeMS"/>
                <a:ea typeface="나눔바른고딕" panose="020B0603020101020101"/>
              </a:rPr>
              <a:t>    정보를 학습하여 </a:t>
            </a:r>
            <a:r>
              <a:rPr lang="en-US" altLang="ko-KR" sz="1800" b="0" i="0" u="none" strike="noStrike" baseline="0" dirty="0">
                <a:latin typeface="ArialUnicodeMS"/>
                <a:ea typeface="나눔바른고딕" panose="020B0603020101020101"/>
              </a:rPr>
              <a:t>Train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할 때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,</a:t>
            </a:r>
            <a:r>
              <a:rPr lang="ko-KR" altLang="en-US" sz="1800" b="0" i="0" u="none" strike="noStrike" baseline="0" dirty="0">
                <a:latin typeface="ArialUnicodeMS"/>
                <a:ea typeface="나눔바른고딕" panose="020B0603020101020101"/>
              </a:rPr>
              <a:t> 모양과 동작 특징을 모두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얻는</a:t>
            </a:r>
            <a:r>
              <a:rPr lang="ko-KR" altLang="en-US" sz="1800" b="0" i="0" u="none" strike="noStrike" baseline="0" dirty="0">
                <a:latin typeface="ArialUnicodeMS"/>
                <a:ea typeface="나눔바른고딕" panose="020B0603020101020101"/>
              </a:rPr>
              <a:t>다</a:t>
            </a:r>
            <a:r>
              <a:rPr lang="en-US" altLang="ko-KR" sz="1800" b="0" i="0" u="none" strike="noStrike" baseline="0" dirty="0">
                <a:latin typeface="ArialUnicodeMS"/>
                <a:ea typeface="나눔바른고딕" panose="020B0603020101020101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0" i="0" u="none" strike="noStrike" baseline="0" dirty="0">
                <a:latin typeface="ArialUnicodeMS"/>
                <a:ea typeface="나눔바른고딕" panose="020B0603020101020101"/>
              </a:rPr>
              <a:t>따라서 테스트에 알려지지 않은 패턴의 시공간적 표현을 생성 할 수 없다</a:t>
            </a:r>
            <a:r>
              <a:rPr lang="en-US" altLang="ko-KR" sz="1800" b="0" i="0" u="none" strike="noStrike" baseline="0" dirty="0">
                <a:latin typeface="ArialUnicodeMS"/>
                <a:ea typeface="나눔바른고딕" panose="020B0603020101020101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0" i="0" u="none" strike="noStrike" baseline="0" dirty="0">
                <a:latin typeface="ArialUnicodeMS"/>
                <a:ea typeface="나눔바른고딕" panose="020B0603020101020101"/>
              </a:rPr>
              <a:t>비정상적인 이벤트는 생성 된 이미지와 실제 이미지 사이의  픽셀을 빼서 간단히 감지 할 수 있다</a:t>
            </a:r>
            <a:r>
              <a:rPr lang="en-US" altLang="ko-KR" sz="1800" b="0" i="0" u="none" strike="noStrike" baseline="0" dirty="0">
                <a:latin typeface="ArialUnicodeMS"/>
                <a:ea typeface="나눔바른고딕" panose="020B0603020101020101"/>
              </a:rPr>
              <a:t>.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414013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821D3-40AC-4726-94EC-9C76C6D9CDEC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Overview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proposed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framework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AB0A48-FA3B-4B8A-9979-542A9C8BE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888" y="1635646"/>
            <a:ext cx="6588224" cy="26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3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287524" y="1491630"/>
            <a:ext cx="856895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0" i="0" u="none" strike="noStrike" baseline="0" dirty="0">
                <a:latin typeface="ArialUnicodeMS"/>
                <a:ea typeface="나눔바른고딕" panose="020B0603020101020101"/>
              </a:rPr>
              <a:t>실제 이미지에서 스케치 이미지로 매핑을 모델링할 수 있는 </a:t>
            </a:r>
            <a:r>
              <a:rPr lang="en-US" altLang="ko-KR" sz="1800" b="0" i="0" u="none" strike="noStrike" baseline="0" dirty="0">
                <a:latin typeface="ArialUnicodeMS"/>
                <a:ea typeface="나눔바른고딕" panose="020B0603020101020101"/>
              </a:rPr>
              <a:t>Image to Image </a:t>
            </a:r>
            <a:r>
              <a:rPr lang="ko-KR" altLang="en-US" sz="1800" b="0" i="0" u="none" strike="noStrike" baseline="0" dirty="0">
                <a:latin typeface="ArialUnicodeMS"/>
                <a:ea typeface="나눔바른고딕" panose="020B0603020101020101"/>
              </a:rPr>
              <a:t>변환</a:t>
            </a:r>
            <a:r>
              <a:rPr lang="en-US" altLang="ko-KR" sz="1800" b="0" i="0" u="none" strike="noStrike" baseline="0" dirty="0">
                <a:latin typeface="ArialUnicodeMS"/>
                <a:ea typeface="나눔바른고딕" panose="020B0603020101020101"/>
              </a:rPr>
              <a:t>(PIX2PIX)</a:t>
            </a:r>
            <a:r>
              <a:rPr lang="ko-KR" altLang="en-US" sz="1800" b="0" i="0" u="none" strike="noStrike" baseline="0" dirty="0">
                <a:latin typeface="ArialUnicodeMS"/>
                <a:ea typeface="나눔바른고딕" panose="020B0603020101020101"/>
              </a:rPr>
              <a:t>을 기반으로 이상 감지를 위한 시공간 변환 </a:t>
            </a:r>
            <a:r>
              <a:rPr lang="en-US" altLang="ko-KR" sz="1800" b="0" i="0" u="none" strike="noStrike" baseline="0" dirty="0">
                <a:latin typeface="ArialUnicodeMS"/>
                <a:ea typeface="나눔바른고딕" panose="020B0603020101020101"/>
              </a:rPr>
              <a:t>GAN</a:t>
            </a:r>
            <a:r>
              <a:rPr lang="ko-KR" altLang="en-US" sz="1800" b="0" i="0" u="none" strike="noStrike" baseline="0" dirty="0">
                <a:latin typeface="ArialUnicodeMS"/>
                <a:ea typeface="나눔바른고딕" panose="020B0603020101020101"/>
              </a:rPr>
              <a:t>을 제안하였다</a:t>
            </a:r>
            <a:r>
              <a:rPr lang="en-US" altLang="ko-KR" sz="1800" b="0" i="0" u="none" strike="noStrike" baseline="0" dirty="0">
                <a:latin typeface="ArialUnicodeMS"/>
                <a:ea typeface="나눔바른고딕" panose="020B0603020101020101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/>
              </a:rPr>
              <a:t>Generator(Encoder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/>
              </a:rPr>
              <a:t>및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/>
              </a:rPr>
              <a:t>Decoder)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/>
              </a:rPr>
              <a:t>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/>
              </a:rPr>
              <a:t>Deep network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/>
              </a:rPr>
              <a:t>구조는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/>
              </a:rPr>
              <a:t>PIX2PIX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/>
              </a:rPr>
              <a:t>를 따른다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algn="l"/>
            <a:r>
              <a:rPr lang="en-US" altLang="ko-KR" sz="4000" b="1" i="1" u="sng" dirty="0">
                <a:solidFill>
                  <a:srgbClr val="FF00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What is PIX2PIX ?</a:t>
            </a:r>
          </a:p>
          <a:p>
            <a:pPr algn="l"/>
            <a:endParaRPr lang="en-US" altLang="ko-KR" dirty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93386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DFE8729-7AA4-4516-AE1D-E07AB217B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25225"/>
            <a:ext cx="7092280" cy="3822789"/>
          </a:xfrm>
          <a:prstGeom prst="rect">
            <a:avLst/>
          </a:prstGeom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1E087BC5-F8F5-454F-9929-599E5ED109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Related Work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DBF5F5-0E63-4C22-8AFB-7E388E56A1DE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PIX2PIX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862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35F5894-B395-43CA-B1C2-6F47E9F70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963" y="1101626"/>
            <a:ext cx="6406073" cy="3555082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47407DCA-908D-4C9C-80F0-8E230A3B0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Related Work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4D707C-E167-4F2E-A9C9-C57ACB2DDC3D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PIX2PIX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79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287524" y="1491630"/>
                <a:ext cx="8568952" cy="2366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endParaRPr lang="en-US" altLang="ko-KR" dirty="0">
                  <a:latin typeface="ArialUnicodeMS"/>
                  <a:ea typeface="나눔바른고딕" panose="020B0603020101020101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Deep CNN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을 사용하여 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semantic spatial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을 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temporal information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에 매핑한다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UnicodeMS"/>
                  <a:ea typeface="나눔바른고딕" panose="020B0603020101020101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GAN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은 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background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가 제거된 프레임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𝑏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  <a:ea typeface="나눔바른고딕" panose="020B0603020101020101"/>
                      </a:rPr>
                      <m:t>로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 </m:t>
                    </m:r>
                  </m:oMath>
                </a14:m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/>
                  </a:rPr>
                  <a:t>부터 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/>
                  </a:rPr>
                  <a:t>Optical flow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𝑂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  <a:ea typeface="나눔바른고딕" panose="020B0603020101020101"/>
                      </a:rPr>
                      <m:t>를</m:t>
                    </m:r>
                  </m:oMath>
                </a14:m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/>
                  </a:rPr>
                  <a:t> 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/>
                  </a:rPr>
                  <a:t>생성한다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/>
                  </a:rPr>
                  <a:t>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바른고딕" panose="020B0603020101020101" pitchFamily="50" charset="-127"/>
                  <a:ea typeface="나눔바른고딕" panose="020B0603020101020101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/>
                  </a:rPr>
                  <a:t>Optical flow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/>
                  </a:rPr>
                  <a:t>의 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/>
                  </a:rPr>
                  <a:t>Ground Truth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𝑂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/>
                  </a:rPr>
                  <a:t>(y)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/>
                  </a:rPr>
                  <a:t>는 두개의 연속적인 프레임으로 부터 얻는다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/>
                  </a:rPr>
                  <a:t>.</a:t>
                </a:r>
              </a:p>
              <a:p>
                <a:pPr algn="l"/>
                <a:endParaRPr lang="en-US" altLang="ko-KR" dirty="0">
                  <a:latin typeface="나눔바른고딕" panose="020B0603020101020101" pitchFamily="50" charset="-127"/>
                  <a:ea typeface="나눔바른고딕" panose="020B0603020101020101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바른고딕" panose="020B0603020101020101" pitchFamily="50" charset="-127"/>
                  <a:ea typeface="나눔바른고딕" panose="020B0603020101020101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1491630"/>
                <a:ext cx="8568952" cy="2366545"/>
              </a:xfrm>
              <a:prstGeom prst="rect">
                <a:avLst/>
              </a:prstGeom>
              <a:blipFill>
                <a:blip r:embed="rId3"/>
                <a:stretch>
                  <a:fillRect l="-427" r="-11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91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287524" y="1137992"/>
                <a:ext cx="8568952" cy="3421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endParaRPr lang="en-US" altLang="ko-KR" dirty="0">
                  <a:latin typeface="ArialUnicodeMS"/>
                  <a:ea typeface="나눔바른고딕" panose="020B0603020101020101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G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의 입력은 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image x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와 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noise z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UnicodeMS"/>
                  <a:ea typeface="나눔바른고딕" panose="020B0603020101020101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ea typeface="나눔바른고딕" panose="020B0603020101020101"/>
                  </a:rPr>
                  <a:t>x</a:t>
                </a:r>
                <a:r>
                  <a:rPr lang="ko-KR" altLang="en-US" dirty="0">
                    <a:ea typeface="나눔바른고딕" panose="020B0603020101020101"/>
                  </a:rPr>
                  <a:t>는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𝑡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의</m:t>
                    </m:r>
                  </m:oMath>
                </a14:m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 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절대적인 차이를 계산함으로써 얻어진 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background 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제거된 프레임</a:t>
                </a:r>
                <a:endParaRPr lang="en-US" altLang="ko-KR" dirty="0">
                  <a:latin typeface="ArialUnicodeMS"/>
                  <a:ea typeface="나눔바른고딕" panose="020B0603020101020101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UnicodeMS"/>
                  <a:ea typeface="나눔바른고딕" panose="020B0603020101020101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G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의 출력은 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reconstructed image g = G(x, z)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UnicodeMS"/>
                  <a:ea typeface="나눔바른고딕" panose="020B0603020101020101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g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는 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generated optical flow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로써 표현된 이미지 </a:t>
                </a:r>
                <a:endParaRPr lang="en-US" altLang="ko-KR" dirty="0">
                  <a:latin typeface="ArialUnicodeMS"/>
                  <a:ea typeface="나눔바른고딕" panose="020B0603020101020101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UnicodeMS"/>
                  <a:ea typeface="나눔바른고딕" panose="020B0603020101020101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제안한 프레임워크는 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z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의 성능을 높이기 위해 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Decoder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에 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Dropout 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사용</a:t>
                </a:r>
                <a:endParaRPr lang="en-US" altLang="ko-KR" dirty="0">
                  <a:latin typeface="ArialUnicodeMS"/>
                  <a:ea typeface="나눔바른고딕" panose="020B0603020101020101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UnicodeMS"/>
                  <a:ea typeface="나눔바른고딕" panose="020B0603020101020101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UnicodeMS"/>
                  <a:ea typeface="나눔바른고딕" panose="020B0603020101020101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1137992"/>
                <a:ext cx="8568952" cy="3421514"/>
              </a:xfrm>
              <a:prstGeom prst="rect">
                <a:avLst/>
              </a:prstGeom>
              <a:blipFill>
                <a:blip r:embed="rId2"/>
                <a:stretch>
                  <a:fillRect l="-4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78139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7183</TotalTime>
  <Words>490</Words>
  <Application>Microsoft Office PowerPoint</Application>
  <PresentationFormat>화면 슬라이드 쇼(16:9)</PresentationFormat>
  <Paragraphs>88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Adobe Fan Heiti Std B</vt:lpstr>
      <vt:lpstr>ArialUnicodeMS</vt:lpstr>
      <vt:lpstr>나눔바른고딕</vt:lpstr>
      <vt:lpstr>맑은 고딕</vt:lpstr>
      <vt:lpstr>Arial</vt:lpstr>
      <vt:lpstr>Cambria Math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Windows 사용자</cp:lastModifiedBy>
  <cp:revision>194</cp:revision>
  <dcterms:created xsi:type="dcterms:W3CDTF">2016-12-05T23:26:54Z</dcterms:created>
  <dcterms:modified xsi:type="dcterms:W3CDTF">2020-09-25T04:04:05Z</dcterms:modified>
</cp:coreProperties>
</file>