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9"/>
  </p:notesMasterIdLst>
  <p:sldIdLst>
    <p:sldId id="256" r:id="rId4"/>
    <p:sldId id="301" r:id="rId5"/>
    <p:sldId id="303" r:id="rId6"/>
    <p:sldId id="302" r:id="rId7"/>
    <p:sldId id="304" r:id="rId8"/>
    <p:sldId id="305" r:id="rId9"/>
    <p:sldId id="306" r:id="rId10"/>
    <p:sldId id="307" r:id="rId11"/>
    <p:sldId id="312" r:id="rId12"/>
    <p:sldId id="309" r:id="rId13"/>
    <p:sldId id="308" r:id="rId14"/>
    <p:sldId id="310" r:id="rId15"/>
    <p:sldId id="311" r:id="rId16"/>
    <p:sldId id="313" r:id="rId17"/>
    <p:sldId id="314" r:id="rId18"/>
    <p:sldId id="315" r:id="rId19"/>
    <p:sldId id="322" r:id="rId20"/>
    <p:sldId id="316" r:id="rId21"/>
    <p:sldId id="317" r:id="rId22"/>
    <p:sldId id="318" r:id="rId23"/>
    <p:sldId id="323" r:id="rId24"/>
    <p:sldId id="319" r:id="rId25"/>
    <p:sldId id="320" r:id="rId26"/>
    <p:sldId id="321" r:id="rId27"/>
    <p:sldId id="324" r:id="rId2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>
      <p:cViewPr varScale="1">
        <p:scale>
          <a:sx n="107" d="100"/>
          <a:sy n="107" d="100"/>
        </p:scale>
        <p:origin x="120" y="29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2000" dirty="0"/>
              <a:t>Anomaly detection in surveillance video based on bidirectional prediction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JONGWOOK-SI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Anomaly Detection </a:t>
            </a:r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M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odel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A785F-57F4-48FA-9F7D-A68759BD00FD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Loss function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8EE92F-3F13-4257-9D05-2A3E96741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279599"/>
            <a:ext cx="7002225" cy="258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19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Anomaly Detection </a:t>
            </a:r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M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odel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A785F-57F4-48FA-9F7D-A68759BD00FD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Loss function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0DA1E1-91FB-4542-830A-C9A2AFCABD28}"/>
              </a:ext>
            </a:extLst>
          </p:cNvPr>
          <p:cNvSpPr txBox="1"/>
          <p:nvPr/>
        </p:nvSpPr>
        <p:spPr>
          <a:xfrm>
            <a:off x="755576" y="1635646"/>
            <a:ext cx="7794313" cy="1287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  <a:ea typeface="나눔바른고딕" panose="020B0603020101020101"/>
              </a:rPr>
              <a:t>For/Back </a:t>
            </a:r>
            <a:r>
              <a:rPr lang="ko-KR" altLang="en-US" dirty="0">
                <a:effectLst/>
                <a:ea typeface="나눔바른고딕" panose="020B0603020101020101"/>
              </a:rPr>
              <a:t>예측 프레임 사이의 오차를 사용하여 </a:t>
            </a:r>
            <a:r>
              <a:rPr lang="en-US" altLang="ko-KR" dirty="0">
                <a:effectLst/>
                <a:ea typeface="나눔바른고딕" panose="020B0603020101020101"/>
              </a:rPr>
              <a:t>2k + 1 </a:t>
            </a:r>
            <a:r>
              <a:rPr lang="ko-KR" altLang="en-US" dirty="0">
                <a:effectLst/>
                <a:ea typeface="나눔바른고딕" panose="020B0603020101020101"/>
              </a:rPr>
              <a:t>프레임의 시퀀스의 일관성 추정 가능</a:t>
            </a:r>
            <a:endParaRPr lang="ko-KR" altLang="en-US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553843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Anomaly Detection </a:t>
            </a:r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M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odel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A785F-57F4-48FA-9F7D-A68759BD00FD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Loss function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99CC40-D98F-47D7-850C-7364F44E4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11710"/>
            <a:ext cx="7980029" cy="123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5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Anomaly Detection </a:t>
            </a:r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M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odel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A785F-57F4-48FA-9F7D-A68759BD00FD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Abnormality estimation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0DA1E1-91FB-4542-830A-C9A2AFCABD28}"/>
                  </a:ext>
                </a:extLst>
              </p:cNvPr>
              <p:cNvSpPr txBox="1"/>
              <p:nvPr/>
            </p:nvSpPr>
            <p:spPr>
              <a:xfrm>
                <a:off x="755576" y="1563638"/>
                <a:ext cx="7794313" cy="18426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ea typeface="나눔바른고딕" panose="020B0603020101020101"/>
                  </a:rPr>
                  <a:t>일반적으로 비정상적인 객체는 프레임의 로컬 영역에 나타남</a:t>
                </a:r>
                <a:endParaRPr lang="en-US" altLang="ko-KR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ea typeface="나눔바른고딕" panose="020B0603020101020101"/>
                  </a:rPr>
                  <a:t>전체 프레임의 </a:t>
                </a:r>
                <a:r>
                  <a:rPr lang="en-US" altLang="ko-KR" dirty="0">
                    <a:ea typeface="나눔바른고딕" panose="020B0603020101020101"/>
                  </a:rPr>
                  <a:t>subblock </a:t>
                </a:r>
                <a:r>
                  <a:rPr lang="ko-KR" altLang="en-US" dirty="0">
                    <a:ea typeface="나눔바른고딕" panose="020B0603020101020101"/>
                  </a:rPr>
                  <a:t>영역에 대한 </a:t>
                </a:r>
                <a:r>
                  <a:rPr lang="en-US" altLang="ko-KR" dirty="0">
                    <a:ea typeface="나눔바른고딕" panose="020B0603020101020101"/>
                  </a:rPr>
                  <a:t>cross mean square error</a:t>
                </a:r>
                <a:r>
                  <a:rPr lang="ko-KR" altLang="en-US" dirty="0">
                    <a:ea typeface="나눔바른고딕" panose="020B0603020101020101"/>
                  </a:rPr>
                  <a:t>를 계산</a:t>
                </a:r>
                <a:endParaRPr lang="en-US" altLang="ko-KR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ea typeface="나눔바른고딕" panose="020B0603020101020101"/>
                  </a:rPr>
                  <a:t>Anomaly Score </a:t>
                </a:r>
                <a:r>
                  <a:rPr lang="ko-KR" altLang="en-US" dirty="0">
                    <a:ea typeface="나눔바른고딕" panose="020B0603020101020101"/>
                  </a:rPr>
                  <a:t>계산에서 가장 큰 </a:t>
                </a:r>
                <a:r>
                  <a:rPr lang="en-US" altLang="ko-KR" dirty="0">
                    <a:ea typeface="나눔바른고딕" panose="020B0603020101020101"/>
                  </a:rPr>
                  <a:t>p</a:t>
                </a:r>
                <a:r>
                  <a:rPr lang="ko-KR" altLang="en-US" dirty="0">
                    <a:ea typeface="나눔바른고딕" panose="020B0603020101020101"/>
                  </a:rPr>
                  <a:t>개의</a:t>
                </a:r>
                <a:r>
                  <a:rPr lang="en-US" altLang="ko-KR" dirty="0">
                    <a:ea typeface="나눔바른고딕" panose="020B0603020101020101"/>
                  </a:rPr>
                  <a:t> block</a:t>
                </a:r>
                <a:r>
                  <a:rPr lang="ko-KR" altLang="en-US" dirty="0">
                    <a:ea typeface="나눔바른고딕" panose="020B0603020101020101"/>
                  </a:rPr>
                  <a:t>만 고려 </a:t>
                </a:r>
                <a:r>
                  <a:rPr lang="en-US" altLang="ko-KR" dirty="0">
                    <a:ea typeface="나눔바른고딕" panose="020B0603020101020101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𝑀𝑆𝐸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𝑀</m:t>
                        </m:r>
                      </m:sub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ko-KR" dirty="0">
                    <a:ea typeface="나눔바른고딕" panose="020B0603020101020101"/>
                  </a:rPr>
                  <a:t>,…,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𝑀𝑆𝐸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𝑀</m:t>
                        </m:r>
                      </m:sub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𝑝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ko-KR" dirty="0">
                    <a:ea typeface="나눔바른고딕" panose="020B0603020101020101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ea typeface="나눔바른고딕" panose="020B0603020101020101"/>
                  </a:rPr>
                  <a:t>P block score</a:t>
                </a:r>
                <a:r>
                  <a:rPr lang="ko-KR" altLang="en-US" dirty="0">
                    <a:ea typeface="나눔바른고딕" panose="020B0603020101020101"/>
                  </a:rPr>
                  <a:t>의 평균은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𝑀𝑆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ko-KR" altLang="en-US" dirty="0">
                    <a:ea typeface="나눔바른고딕" panose="020B0603020101020101"/>
                  </a:rPr>
                  <a:t>에 기록됨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0DA1E1-91FB-4542-830A-C9A2AFCAB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563638"/>
                <a:ext cx="7794313" cy="1842684"/>
              </a:xfrm>
              <a:prstGeom prst="rect">
                <a:avLst/>
              </a:prstGeom>
              <a:blipFill>
                <a:blip r:embed="rId2"/>
                <a:stretch>
                  <a:fillRect l="-547" r="-547" b="-4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F54B1402-DAFB-495C-A972-BB824B076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06" y="3579862"/>
            <a:ext cx="6920788" cy="8481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83FB01-0F9B-403E-89B4-8F3D0BAC4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3867894"/>
            <a:ext cx="2506542" cy="2911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44D146-A562-4F8D-B522-88B9E1191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4245155"/>
            <a:ext cx="5282041" cy="63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82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Anomaly Detection </a:t>
            </a:r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M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odel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A785F-57F4-48FA-9F7D-A68759BD00FD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Abnormality estimation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0DA1E1-91FB-4542-830A-C9A2AFCABD28}"/>
              </a:ext>
            </a:extLst>
          </p:cNvPr>
          <p:cNvSpPr txBox="1"/>
          <p:nvPr/>
        </p:nvSpPr>
        <p:spPr>
          <a:xfrm>
            <a:off x="755576" y="1563638"/>
            <a:ext cx="7794313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a typeface="나눔바른고딕" panose="020B0603020101020101"/>
              </a:rPr>
              <a:t>PSNR</a:t>
            </a:r>
            <a:r>
              <a:rPr lang="ko-KR" altLang="en-US" dirty="0">
                <a:ea typeface="나눔바른고딕" panose="020B0603020101020101"/>
              </a:rPr>
              <a:t>의 결과를 정규화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46FC12-DD64-47F4-94E7-E90D4F47C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67694"/>
            <a:ext cx="7454723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8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Anomaly Detection </a:t>
            </a:r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M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odel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A785F-57F4-48FA-9F7D-A68759BD00FD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Abnormality estimation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0DA1E1-91FB-4542-830A-C9A2AFCABD28}"/>
              </a:ext>
            </a:extLst>
          </p:cNvPr>
          <p:cNvSpPr txBox="1"/>
          <p:nvPr/>
        </p:nvSpPr>
        <p:spPr>
          <a:xfrm>
            <a:off x="755576" y="1563638"/>
            <a:ext cx="7794313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ea typeface="나눔바른고딕" panose="020B0603020101020101"/>
              </a:rPr>
              <a:t>지역을 선택하기 위해 </a:t>
            </a:r>
            <a:r>
              <a:rPr lang="en-US" altLang="ko-KR" dirty="0">
                <a:ea typeface="나눔바른고딕" panose="020B0603020101020101"/>
              </a:rPr>
              <a:t>Block </a:t>
            </a:r>
            <a:r>
              <a:rPr lang="ko-KR" altLang="en-US" dirty="0">
                <a:ea typeface="나눔바른고딕" panose="020B0603020101020101"/>
              </a:rPr>
              <a:t>과 </a:t>
            </a:r>
            <a:r>
              <a:rPr lang="en-US" altLang="ko-KR" dirty="0">
                <a:ea typeface="나눔바른고딕" panose="020B0603020101020101"/>
              </a:rPr>
              <a:t>Sliding Window</a:t>
            </a:r>
            <a:r>
              <a:rPr lang="ko-KR" altLang="en-US" dirty="0">
                <a:ea typeface="나눔바른고딕" panose="020B0603020101020101"/>
              </a:rPr>
              <a:t>를 선택한다</a:t>
            </a:r>
            <a:r>
              <a:rPr lang="en-US" altLang="ko-KR" dirty="0">
                <a:ea typeface="나눔바른고딕" panose="020B0603020101020101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a typeface="나눔바른고딕" panose="020B0603020101020101"/>
              </a:rPr>
              <a:t>Blocking : </a:t>
            </a:r>
            <a:r>
              <a:rPr lang="ko-KR" altLang="en-US" dirty="0">
                <a:ea typeface="나눔바른고딕" panose="020B0603020101020101"/>
              </a:rPr>
              <a:t>전체 프레임을 동일한 크기의 사각형 영역으로 나눈다</a:t>
            </a:r>
            <a:r>
              <a:rPr lang="en-US" altLang="ko-KR" dirty="0">
                <a:ea typeface="나눔바른고딕" panose="020B0603020101020101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a typeface="나눔바른고딕" panose="020B0603020101020101"/>
              </a:rPr>
              <a:t>Sliding window : </a:t>
            </a:r>
            <a:r>
              <a:rPr lang="ko-KR" altLang="en-US" dirty="0">
                <a:ea typeface="나눔바른고딕" panose="020B0603020101020101"/>
              </a:rPr>
              <a:t>고정된 </a:t>
            </a:r>
            <a:r>
              <a:rPr lang="en-US" altLang="ko-KR" dirty="0">
                <a:ea typeface="나눔바른고딕" panose="020B0603020101020101"/>
              </a:rPr>
              <a:t>stride</a:t>
            </a:r>
            <a:r>
              <a:rPr lang="ko-KR" altLang="en-US" dirty="0">
                <a:ea typeface="나눔바른고딕" panose="020B0603020101020101"/>
              </a:rPr>
              <a:t>로 특정 정사각형 </a:t>
            </a:r>
            <a:r>
              <a:rPr lang="en-US" altLang="ko-KR" dirty="0">
                <a:ea typeface="나눔바른고딕" panose="020B0603020101020101"/>
              </a:rPr>
              <a:t>window</a:t>
            </a:r>
            <a:r>
              <a:rPr lang="ko-KR" altLang="en-US" dirty="0">
                <a:ea typeface="나눔바른고딕" panose="020B0603020101020101"/>
              </a:rPr>
              <a:t>로 전체 이미지를 가로 지른다</a:t>
            </a:r>
            <a:r>
              <a:rPr lang="en-US" altLang="ko-KR" dirty="0">
                <a:ea typeface="나눔바른고딕" panose="020B0603020101020101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a typeface="나눔바른고딕" panose="020B0603020101020101"/>
              </a:rPr>
              <a:t>Sliding window</a:t>
            </a:r>
            <a:r>
              <a:rPr lang="ko-KR" altLang="en-US" dirty="0">
                <a:ea typeface="나눔바른고딕" panose="020B0603020101020101"/>
              </a:rPr>
              <a:t>의 </a:t>
            </a:r>
            <a:r>
              <a:rPr lang="en-US" altLang="ko-KR" dirty="0">
                <a:ea typeface="나눔바른고딕" panose="020B0603020101020101"/>
              </a:rPr>
              <a:t>size</a:t>
            </a:r>
            <a:r>
              <a:rPr lang="ko-KR" altLang="en-US" dirty="0">
                <a:ea typeface="나눔바른고딕" panose="020B0603020101020101"/>
              </a:rPr>
              <a:t>와 </a:t>
            </a:r>
            <a:r>
              <a:rPr lang="en-US" altLang="ko-KR" dirty="0">
                <a:ea typeface="나눔바른고딕" panose="020B0603020101020101"/>
              </a:rPr>
              <a:t>stride</a:t>
            </a:r>
            <a:r>
              <a:rPr lang="ko-KR" altLang="en-US" dirty="0">
                <a:ea typeface="나눔바른고딕" panose="020B0603020101020101"/>
              </a:rPr>
              <a:t>는 성능에 큰 영향을 미친다</a:t>
            </a:r>
            <a:r>
              <a:rPr lang="en-US" altLang="ko-KR" dirty="0">
                <a:ea typeface="나눔바른고딕" panose="020B0603020101020101"/>
              </a:rPr>
              <a:t>.</a:t>
            </a:r>
            <a:endParaRPr lang="ko-KR" altLang="en-US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527147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Experiment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A785F-57F4-48FA-9F7D-A68759BD00FD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Settings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0DA1E1-91FB-4542-830A-C9A2AFCABD28}"/>
              </a:ext>
            </a:extLst>
          </p:cNvPr>
          <p:cNvSpPr txBox="1"/>
          <p:nvPr/>
        </p:nvSpPr>
        <p:spPr>
          <a:xfrm>
            <a:off x="755576" y="1563638"/>
            <a:ext cx="7794313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a typeface="나눔바른고딕" panose="020B0603020101020101"/>
              </a:rPr>
              <a:t>Dataset</a:t>
            </a:r>
            <a:r>
              <a:rPr lang="ko-KR" altLang="en-US" dirty="0">
                <a:ea typeface="나눔바른고딕" panose="020B0603020101020101"/>
              </a:rPr>
              <a:t> </a:t>
            </a:r>
            <a:r>
              <a:rPr lang="en-US" altLang="ko-KR" dirty="0">
                <a:ea typeface="나눔바른고딕" panose="020B0603020101020101"/>
              </a:rPr>
              <a:t>:</a:t>
            </a:r>
            <a:r>
              <a:rPr lang="ko-KR" altLang="en-US" dirty="0">
                <a:ea typeface="나눔바른고딕" panose="020B0603020101020101"/>
              </a:rPr>
              <a:t> </a:t>
            </a:r>
            <a:r>
              <a:rPr lang="en-US" altLang="ko-KR" dirty="0">
                <a:ea typeface="나눔바른고딕" panose="020B0603020101020101"/>
              </a:rPr>
              <a:t>CUHK Avenue, UCSD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a typeface="나눔바른고딕" panose="020B0603020101020101"/>
              </a:rPr>
              <a:t>Performance metric : AUC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a typeface="나눔바른고딕" panose="020B0603020101020101"/>
              </a:rPr>
              <a:t>Parameter settings : k = 4, input = 256x256</a:t>
            </a:r>
            <a:r>
              <a:rPr lang="ko-KR" altLang="en-US" dirty="0">
                <a:ea typeface="나눔바른고딕" panose="020B0603020101020101"/>
              </a:rPr>
              <a:t>  </a:t>
            </a:r>
            <a:r>
              <a:rPr lang="en-US" altLang="ko-KR" dirty="0">
                <a:ea typeface="나눔바른고딕" panose="020B0603020101020101"/>
              </a:rPr>
              <a:t>(</a:t>
            </a:r>
            <a:r>
              <a:rPr lang="ko-KR" altLang="en-US" dirty="0">
                <a:ea typeface="나눔바른고딕" panose="020B0603020101020101"/>
              </a:rPr>
              <a:t> </a:t>
            </a:r>
            <a:r>
              <a:rPr lang="en-US" altLang="ko-KR" dirty="0">
                <a:ea typeface="나눔바른고딕" panose="020B0603020101020101"/>
              </a:rPr>
              <a:t>P-GAN)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4185397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Experiment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A785F-57F4-48FA-9F7D-A68759BD00FD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Settings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313D76-E5BC-4C54-81C6-27ED371E9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275606"/>
            <a:ext cx="5256584" cy="346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08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Experiment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A785F-57F4-48FA-9F7D-A68759BD00FD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 optimization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738028-71C5-40F5-A5D0-470F36B59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98625"/>
            <a:ext cx="7613857" cy="24482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E9B5BEA-2566-4946-BEF8-8C134A719033}"/>
              </a:ext>
            </a:extLst>
          </p:cNvPr>
          <p:cNvSpPr/>
          <p:nvPr/>
        </p:nvSpPr>
        <p:spPr>
          <a:xfrm>
            <a:off x="3563888" y="3651870"/>
            <a:ext cx="1296144" cy="288032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02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Experiment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A785F-57F4-48FA-9F7D-A68759BD00FD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 optimization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B4E811-9B94-41FB-AD4B-AADB43FB3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63638"/>
            <a:ext cx="7357839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0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Abstract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598B0-B6DD-4DD1-8D91-4656257AA207}"/>
              </a:ext>
            </a:extLst>
          </p:cNvPr>
          <p:cNvSpPr txBox="1"/>
          <p:nvPr/>
        </p:nvSpPr>
        <p:spPr>
          <a:xfrm>
            <a:off x="287524" y="1419622"/>
            <a:ext cx="8568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이상탐지의 기존 방식은 모션 패턴의 불충분한 이용과 다른 데이터셋의 불안정성과 같은 문제가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이상탐지의 성능을 향상시키기 위하여 양방향 예측 기반 프레임 워크 제안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 오차의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background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초점을 맞춘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sliding window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방식을 기반으로 하는 점수 추정 방법을 제안한다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2142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Experiment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A785F-57F4-48FA-9F7D-A68759BD00FD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 optimization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535D94-A990-471F-AED3-D2755C1DF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275606"/>
            <a:ext cx="4563622" cy="346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99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Experiment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A785F-57F4-48FA-9F7D-A68759BD00FD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 optimization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31634E-A069-4525-B8A0-1352BF252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1491630"/>
            <a:ext cx="75152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33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Experiment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A785F-57F4-48FA-9F7D-A68759BD00FD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 optimization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05C7EE-5BFC-4DF9-AE79-824899B38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094060"/>
            <a:ext cx="6629053" cy="31437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680C5AC-9CFC-494F-A346-C8008E99D020}"/>
              </a:ext>
            </a:extLst>
          </p:cNvPr>
          <p:cNvSpPr/>
          <p:nvPr/>
        </p:nvSpPr>
        <p:spPr>
          <a:xfrm>
            <a:off x="1475656" y="3435846"/>
            <a:ext cx="6336704" cy="21602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FB3E94-0403-4AC3-9761-5EA0D17F9B4E}"/>
              </a:ext>
            </a:extLst>
          </p:cNvPr>
          <p:cNvSpPr txBox="1"/>
          <p:nvPr/>
        </p:nvSpPr>
        <p:spPr>
          <a:xfrm>
            <a:off x="2350641" y="4211865"/>
            <a:ext cx="4591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latin typeface="AdvTT5235d5a9"/>
              </a:rPr>
              <a:t>W</a:t>
            </a:r>
            <a:r>
              <a:rPr lang="en-US" altLang="ko-KR" sz="1800" b="0" i="0" u="none" strike="noStrike" baseline="0" dirty="0">
                <a:latin typeface="AdvTT5235d5a9"/>
              </a:rPr>
              <a:t>indow size : the ratio of the image size</a:t>
            </a:r>
          </a:p>
          <a:p>
            <a:pPr algn="l"/>
            <a:r>
              <a:rPr lang="en-US" altLang="ko-KR" sz="1800" b="0" i="0" u="none" strike="noStrike" baseline="0" dirty="0">
                <a:latin typeface="AdvTT5235d5a9"/>
              </a:rPr>
              <a:t>Window</a:t>
            </a:r>
            <a:r>
              <a:rPr lang="ko-KR" altLang="en-US" sz="1800" b="0" i="0" u="none" strike="noStrike" baseline="0" dirty="0">
                <a:latin typeface="AdvTT5235d5a9"/>
              </a:rPr>
              <a:t> </a:t>
            </a:r>
            <a:r>
              <a:rPr lang="en-US" altLang="ko-KR" sz="1800" b="0" i="0" u="none" strike="noStrike" baseline="0" dirty="0">
                <a:latin typeface="AdvTT5235d5a9"/>
              </a:rPr>
              <a:t>stride</a:t>
            </a:r>
            <a:r>
              <a:rPr lang="ko-KR" altLang="en-US" sz="1800" b="0" i="0" u="none" strike="noStrike" baseline="0" dirty="0">
                <a:latin typeface="AdvTT5235d5a9"/>
              </a:rPr>
              <a:t> </a:t>
            </a:r>
            <a:r>
              <a:rPr lang="en-US" altLang="ko-KR" sz="1800" b="0" i="0" u="none" strike="noStrike" baseline="0" dirty="0">
                <a:latin typeface="AdvTT5235d5a9"/>
              </a:rPr>
              <a:t>: the ratio of the window size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967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Experiment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A785F-57F4-48FA-9F7D-A68759BD00FD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 optimization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98F5A2-6DDB-45C3-966E-EC50D3D7D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019" y="1405235"/>
            <a:ext cx="4379962" cy="308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14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Experiment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A785F-57F4-48FA-9F7D-A68759BD00FD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 optimization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F25679-38C5-4B41-97B7-B9FA8EC9B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275606"/>
            <a:ext cx="4032448" cy="297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FAFC11-5620-4766-95C2-242217189ABB}"/>
              </a:ext>
            </a:extLst>
          </p:cNvPr>
          <p:cNvSpPr txBox="1"/>
          <p:nvPr/>
        </p:nvSpPr>
        <p:spPr>
          <a:xfrm>
            <a:off x="899592" y="4159196"/>
            <a:ext cx="7794313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a typeface="나눔바른고딕" panose="020B0603020101020101"/>
              </a:rPr>
              <a:t>Foreground</a:t>
            </a:r>
            <a:r>
              <a:rPr lang="ko-KR" altLang="en-US" dirty="0">
                <a:ea typeface="나눔바른고딕" panose="020B0603020101020101"/>
              </a:rPr>
              <a:t>가 근접하는 경우 큰 </a:t>
            </a:r>
            <a:r>
              <a:rPr lang="en-US" altLang="ko-KR" dirty="0">
                <a:ea typeface="나눔바른고딕" panose="020B0603020101020101"/>
              </a:rPr>
              <a:t>p</a:t>
            </a:r>
            <a:r>
              <a:rPr lang="ko-KR" altLang="en-US" dirty="0">
                <a:ea typeface="나눔바른고딕" panose="020B0603020101020101"/>
              </a:rPr>
              <a:t>값</a:t>
            </a:r>
            <a:r>
              <a:rPr lang="en-US" altLang="ko-KR" dirty="0">
                <a:ea typeface="나눔바른고딕" panose="020B0603020101020101"/>
              </a:rPr>
              <a:t>, </a:t>
            </a:r>
            <a:r>
              <a:rPr lang="ko-KR" altLang="en-US" dirty="0">
                <a:ea typeface="나눔바른고딕" panose="020B0603020101020101"/>
              </a:rPr>
              <a:t>원거리의 경우 작은 </a:t>
            </a:r>
            <a:r>
              <a:rPr lang="en-US" altLang="ko-KR" dirty="0">
                <a:ea typeface="나눔바른고딕" panose="020B0603020101020101"/>
              </a:rPr>
              <a:t>p</a:t>
            </a:r>
            <a:r>
              <a:rPr lang="ko-KR" altLang="en-US" dirty="0">
                <a:ea typeface="나눔바른고딕" panose="020B0603020101020101"/>
              </a:rPr>
              <a:t>값 권장</a:t>
            </a:r>
          </a:p>
        </p:txBody>
      </p:sp>
    </p:spTree>
    <p:extLst>
      <p:ext uri="{BB962C8B-B14F-4D97-AF65-F5344CB8AC3E}">
        <p14:creationId xmlns:p14="http://schemas.microsoft.com/office/powerpoint/2010/main" val="1357107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Experiment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A785F-57F4-48FA-9F7D-A68759BD00FD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Optimal Setting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8339E0-1289-4EC6-9002-E8681AA5E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153964"/>
            <a:ext cx="58197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0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323528" y="1131590"/>
            <a:ext cx="8568952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u="none" strike="noStrike" baseline="0" dirty="0">
                <a:latin typeface="ArialUnicodeMS"/>
                <a:ea typeface="나눔바른고딕" panose="020B0603020101020101"/>
              </a:rPr>
              <a:t>기존의 이상탐지 방법</a:t>
            </a:r>
            <a:endParaRPr lang="en-US" altLang="ko-KR" b="0" i="0" u="none" strike="noStrike" baseline="0" dirty="0">
              <a:latin typeface="ArialUnicodeMS"/>
              <a:ea typeface="나눔바른고딕" panose="020B0603020101020101"/>
            </a:endParaRP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ArialUnicodeMS"/>
                <a:ea typeface="나눔바른고딕" panose="020B0603020101020101"/>
              </a:rPr>
              <a:t>궤적 추적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-&gt;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만족스럽지 못한 결과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HOG(Histogram Oriented Gradients)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HOF(Histogram Optical Flow)                -&gt;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성능은 좋지만 많은 시간 소요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UnicodeMS"/>
                <a:ea typeface="나눔바른고딕" panose="020B0603020101020101"/>
              </a:rPr>
              <a:t>딥러닝 프레임워크의 이상탐지 방법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ArialUnicodeMS"/>
                <a:ea typeface="나눔바른고딕" panose="020B0603020101020101"/>
              </a:rPr>
              <a:t>확률 추정 기반 접근법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ArialUnicodeMS"/>
                <a:ea typeface="나눔바른고딕" panose="020B0603020101020101"/>
              </a:rPr>
              <a:t>프레임 이상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(GAN)</a:t>
            </a:r>
          </a:p>
        </p:txBody>
      </p:sp>
    </p:spTree>
    <p:extLst>
      <p:ext uri="{BB962C8B-B14F-4D97-AF65-F5344CB8AC3E}">
        <p14:creationId xmlns:p14="http://schemas.microsoft.com/office/powerpoint/2010/main" val="310531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395536" y="853604"/>
            <a:ext cx="8568952" cy="294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UnicodeMS"/>
                <a:ea typeface="나눔바른고딕" panose="020B0603020101020101"/>
              </a:rPr>
              <a:t>본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논문에서는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P-GAN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을 기반으로 이상감지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UnicodeMS"/>
                <a:ea typeface="나눔바른고딕" panose="020B0603020101020101"/>
              </a:rPr>
              <a:t>제안된 방법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ArialUnicodeMS"/>
                <a:ea typeface="나눔바른고딕" panose="020B0603020101020101"/>
              </a:rPr>
              <a:t>시공간 정보의 활용 및 예측 모델의 안정성 향상을 위한 양방향 예측 네트워크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ArialUnicodeMS"/>
                <a:ea typeface="나눔바른고딕" panose="020B0603020101020101"/>
              </a:rPr>
              <a:t>특정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Loss function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은 순방향 및 역방향 예측 간의 상관관계를 고려함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Anomaly Score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계산에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Sliding Window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방식을 수행하여 정확도 향상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414013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Related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Work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395536" y="853604"/>
            <a:ext cx="8568952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UnicodeMS"/>
                <a:ea typeface="나눔바른고딕" panose="020B0603020101020101"/>
              </a:rPr>
              <a:t>절반은 특징 추출에 사용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,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나머지 절반은 업 샘플링에 사용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UnicodeMS"/>
                <a:ea typeface="나눔바른고딕" panose="020B0603020101020101"/>
              </a:rPr>
              <a:t>초기에는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image segmentation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에 사용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Image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style transformation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Pixel-level 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표면의 균열 감지</a:t>
            </a:r>
            <a:endParaRPr lang="en-US" altLang="ko-KR" dirty="0">
              <a:latin typeface="ArialUnicodeMS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Super-resolution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of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image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UnicodeMS"/>
                <a:ea typeface="나눔바른고딕" panose="020B0603020101020101"/>
              </a:rPr>
              <a:t>Frame</a:t>
            </a:r>
            <a:r>
              <a:rPr lang="ko-KR" altLang="en-US" dirty="0">
                <a:latin typeface="ArialUnicodeMS"/>
                <a:ea typeface="나눔바른고딕" panose="020B0603020101020101"/>
              </a:rPr>
              <a:t> </a:t>
            </a:r>
            <a:r>
              <a:rPr lang="en-US" altLang="ko-KR" dirty="0">
                <a:latin typeface="ArialUnicodeMS"/>
                <a:ea typeface="나눔바른고딕" panose="020B0603020101020101"/>
              </a:rPr>
              <a:t>Prediction (same background, similar foreground)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A785F-57F4-48FA-9F7D-A68759BD00FD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U-Net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668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Related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Work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581572" y="1049762"/>
            <a:ext cx="8568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/>
              </a:rPr>
              <a:t>P-GAN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A785F-57F4-48FA-9F7D-A68759BD00FD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 prediction approaches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C4ABFB-2BBC-47A8-AADA-4FC907F0A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" y="1756519"/>
            <a:ext cx="9144000" cy="269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6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Anomaly Detection </a:t>
            </a:r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M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odel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A785F-57F4-48FA-9F7D-A68759BD00FD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Overall architecture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1203E3-7E71-4F5D-8F86-95AEAA2D3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625" y="1096809"/>
            <a:ext cx="5490749" cy="380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0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Anomaly Detection </a:t>
            </a:r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M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odel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395536" y="1250302"/>
            <a:ext cx="8568952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/>
              </a:rPr>
              <a:t>기존의 예측 네트워크는 과거를 통한 프레임 예측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/>
              </a:rPr>
              <a:t>좋은 결과를 얻었지만 뒤 프레임과 현재 프레임의 상관 관계를 활용하지 못하고 일부 시간 정보가 손실됨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/>
              </a:rPr>
              <a:t>시간 정보를 보다 잘 활용하기 위하여 양방향 예측 네트워크 제안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A785F-57F4-48FA-9F7D-A68759BD00FD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Bidirectional prediction network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909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Anomaly Detection </a:t>
            </a:r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/>
              </a:rPr>
              <a:t>M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/>
              </a:rPr>
              <a:t>odel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395536" y="1250302"/>
                <a:ext cx="8568952" cy="3030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/>
                  </a:rPr>
                  <a:t>Forward predictive subnetwork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𝐹</m:t>
                        </m:r>
                      </m:sub>
                    </m:sSub>
                  </m:oMath>
                </a14:m>
                <a:endParaRPr lang="en-US" altLang="ko-KR" dirty="0">
                  <a:latin typeface="나눔바른고딕" panose="020B0603020101020101" pitchFamily="50" charset="-127"/>
                  <a:ea typeface="나눔바른고딕" panose="020B0603020101020101"/>
                </a:endParaRPr>
              </a:p>
              <a:p>
                <a:pPr marL="285750" indent="-28575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/>
                  </a:rPr>
                  <a:t>Backward predictive subnetwork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𝐵</m:t>
                        </m:r>
                      </m:sub>
                    </m:sSub>
                  </m:oMath>
                </a14:m>
                <a:endParaRPr lang="en-US" altLang="ko-KR" dirty="0">
                  <a:latin typeface="나눔바른고딕" panose="020B0603020101020101" pitchFamily="50" charset="-127"/>
                  <a:ea typeface="나눔바른고딕" panose="020B0603020101020101"/>
                </a:endParaRPr>
              </a:p>
              <a:p>
                <a:pPr marL="285750" indent="-28575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/>
                  </a:rPr>
                  <a:t>The current target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>
                  <a:latin typeface="나눔바른고딕" panose="020B0603020101020101" pitchFamily="50" charset="-127"/>
                  <a:ea typeface="나눔바른고딕" panose="020B0603020101020101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/>
                  </a:rPr>
                  <a:t>The previous k frames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/>
                  </a:rPr>
                  <a:t>,…,</a:t>
                </a:r>
                <a:r>
                  <a:rPr lang="en-US" altLang="ko-KR" dirty="0">
                    <a:ea typeface="나눔바른고딕" panose="020B0603020101020101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/>
                  </a:rPr>
                  <a:t>) -&gt; generated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𝐹</m:t>
                        </m:r>
                      </m:sup>
                    </m:sSup>
                  </m:oMath>
                </a14:m>
                <a:endParaRPr lang="en-US" altLang="ko-KR" dirty="0">
                  <a:latin typeface="나눔바른고딕" panose="020B0603020101020101" pitchFamily="50" charset="-127"/>
                  <a:ea typeface="나눔바른고딕" panose="020B0603020101020101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/>
                  </a:rPr>
                  <a:t>The subsequent k frames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/>
                  </a:rPr>
                  <a:t>,…,</a:t>
                </a:r>
                <a:r>
                  <a:rPr lang="en-US" altLang="ko-KR" dirty="0">
                    <a:ea typeface="나눔바른고딕" panose="020B0603020101020101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/>
                  </a:rPr>
                  <a:t>) -&gt; generated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𝐵</m:t>
                        </m:r>
                      </m:sup>
                    </m:sSup>
                  </m:oMath>
                </a14:m>
                <a:endParaRPr lang="en-US" altLang="ko-KR" dirty="0">
                  <a:latin typeface="나눔바른고딕" panose="020B0603020101020101" pitchFamily="50" charset="-127"/>
                  <a:ea typeface="나눔바른고딕" panose="020B0603020101020101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250302"/>
                <a:ext cx="8568952" cy="3030701"/>
              </a:xfrm>
              <a:prstGeom prst="rect">
                <a:avLst/>
              </a:prstGeom>
              <a:blipFill>
                <a:blip r:embed="rId2"/>
                <a:stretch>
                  <a:fillRect l="-498" b="-10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01A785F-57F4-48FA-9F7D-A68759BD00FD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Bidirectional prediction network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93307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8122</TotalTime>
  <Words>484</Words>
  <Application>Microsoft Office PowerPoint</Application>
  <PresentationFormat>화면 슬라이드 쇼(16:9)</PresentationFormat>
  <Paragraphs>104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AdvTT5235d5a9</vt:lpstr>
      <vt:lpstr>ArialUnicodeMS</vt:lpstr>
      <vt:lpstr>나눔바른고딕</vt:lpstr>
      <vt:lpstr>맑은 고딕</vt:lpstr>
      <vt:lpstr>Arial</vt:lpstr>
      <vt:lpstr>Cambria Math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사용자</cp:lastModifiedBy>
  <cp:revision>220</cp:revision>
  <dcterms:created xsi:type="dcterms:W3CDTF">2016-12-05T23:26:54Z</dcterms:created>
  <dcterms:modified xsi:type="dcterms:W3CDTF">2020-10-16T05:10:13Z</dcterms:modified>
</cp:coreProperties>
</file>