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37"/>
  </p:notesMasterIdLst>
  <p:sldIdLst>
    <p:sldId id="256" r:id="rId4"/>
    <p:sldId id="303" r:id="rId5"/>
    <p:sldId id="306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65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8"/>
    </p:embeddedFont>
    <p:embeddedFont>
      <p:font typeface="맑은 고딕" panose="020B0503020000020004" pitchFamily="50" charset="-127"/>
      <p:regular r:id="rId39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>
      <p:cViewPr varScale="1">
        <p:scale>
          <a:sx n="87" d="100"/>
          <a:sy n="87" d="100"/>
        </p:scale>
        <p:origin x="84" y="40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19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1800" dirty="0" err="1"/>
              <a:t>APDrawingGAN</a:t>
            </a:r>
            <a:r>
              <a:rPr lang="en-US" altLang="ko-KR" sz="1800" dirty="0"/>
              <a:t> : Generating Artistic Portrait Drawings from Face Photos with Hierarchical GANs (CVPR 2019)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JONGWOOK-SI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APDrawingGAN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 Architecture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323528" y="1419622"/>
                <a:ext cx="8352928" cy="290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b="0" dirty="0">
                    <a:ea typeface="나눔바른고딕" panose="020B0603020101020101"/>
                  </a:rPr>
                  <a:t>The </a:t>
                </a:r>
                <a14:m>
                  <m:oMath xmlns:m="http://schemas.openxmlformats.org/officeDocument/2006/math"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𝐺</m:t>
                    </m:r>
                  </m:oMath>
                </a14:m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 transforms input face photos to </a:t>
                </a:r>
                <a:r>
                  <a:rPr lang="en-US" altLang="ko-KR" sz="1700" dirty="0" err="1">
                    <a:latin typeface="ArialUnicodeMS"/>
                    <a:ea typeface="나눔바른고딕" panose="020B0603020101020101"/>
                  </a:rPr>
                  <a:t>APDrawings</a:t>
                </a:r>
                <a:endParaRPr lang="en-US" altLang="ko-KR" sz="1700" dirty="0">
                  <a:latin typeface="ArialUnicodeMS"/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The style of </a:t>
                </a:r>
                <a:r>
                  <a:rPr lang="en-US" altLang="ko-KR" sz="1700" dirty="0" err="1">
                    <a:latin typeface="ArialUnicodeMS"/>
                    <a:ea typeface="나눔바른고딕" panose="020B0603020101020101"/>
                  </a:rPr>
                  <a:t>APDrawing</a:t>
                </a:r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 is learned once the model is trained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latin typeface="ArialUnicodeMS"/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𝐺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𝑔𝑙𝑜𝑏𝑎𝑙</m:t>
                            </m:r>
                          </m:sub>
                        </m:s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𝑙</m:t>
                            </m:r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∗</m:t>
                            </m:r>
                          </m:sub>
                        </m:s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𝑓𝑢𝑠𝑖𝑜𝑛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700" dirty="0">
                  <a:latin typeface="ArialUnicodeMS"/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𝐺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𝑙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∗</m:t>
                        </m:r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𝑙</m:t>
                            </m:r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_</m:t>
                            </m:r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𝑒𝑦𝑒</m:t>
                            </m:r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_</m:t>
                            </m:r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𝑙</m:t>
                            </m:r>
                          </m:sub>
                        </m:s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𝑙</m:t>
                            </m:r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_</m:t>
                            </m:r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𝑒𝑦𝑒</m:t>
                            </m:r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_</m:t>
                            </m:r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𝑙</m:t>
                            </m:r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_</m:t>
                            </m:r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𝑛𝑜𝑠𝑒</m:t>
                            </m:r>
                          </m:sub>
                        </m:s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𝑙</m:t>
                            </m:r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_</m:t>
                            </m:r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𝑚𝑜𝑢𝑡h</m:t>
                            </m:r>
                          </m:sub>
                        </m:s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𝑙</m:t>
                            </m:r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_</m:t>
                            </m:r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h𝑎𝑖𝑟</m:t>
                            </m:r>
                          </m:sub>
                        </m:s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𝑙</m:t>
                            </m:r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_</m:t>
                            </m:r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𝑏𝑔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700" dirty="0">
                  <a:latin typeface="ArialUnicodeMS"/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latin typeface="ArialUnicodeMS"/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latin typeface="ArialUnicodeMS"/>
                  <a:ea typeface="나눔바른고딕" panose="020B0603020101020101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419622"/>
                <a:ext cx="8352928" cy="2908873"/>
              </a:xfrm>
              <a:prstGeom prst="rect">
                <a:avLst/>
              </a:prstGeom>
              <a:blipFill>
                <a:blip r:embed="rId2"/>
                <a:stretch>
                  <a:fillRect l="-3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445DAEF-18D6-419C-9C70-40D306CDE0D7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Hierarchical generator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02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APDrawingGAN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 Architecture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323528" y="1419622"/>
                <a:ext cx="8352928" cy="2711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𝐺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𝑙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_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𝑒𝑦𝑒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_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𝑙</m:t>
                        </m:r>
                      </m:sub>
                    </m:sSub>
                    <m:r>
                      <a:rPr lang="en-US" altLang="ko-KR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,</m:t>
                    </m:r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𝐺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𝑙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_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𝑒𝑦𝑒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_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𝑟</m:t>
                        </m:r>
                      </m:sub>
                    </m:sSub>
                    <m:r>
                      <a:rPr lang="en-US" altLang="ko-KR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,</m:t>
                    </m:r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𝐺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𝑙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_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𝑛𝑜𝑠𝑒</m:t>
                        </m:r>
                      </m:sub>
                    </m:sSub>
                  </m:oMath>
                </a14:m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,</a:t>
                </a:r>
                <a:r>
                  <a:rPr lang="en-US" altLang="ko-KR" sz="1700" dirty="0">
                    <a:ea typeface="나눔바른고딕" panose="020B0603020101020101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𝐺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𝑙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_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𝑚𝑜𝑢𝑡h</m:t>
                        </m:r>
                      </m:sub>
                    </m:sSub>
                  </m:oMath>
                </a14:m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 : U-net with 3 down-conv. , 3 up-conv.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𝐺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𝑙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_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h𝑎𝑖𝑟</m:t>
                        </m:r>
                      </m:sub>
                    </m:sSub>
                    <m:r>
                      <a:rPr lang="en-US" altLang="ko-KR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,</m:t>
                    </m:r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𝐺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𝑙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_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 : U-net with 4 down-conv. , 4 up-conv.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𝐺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𝑙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 </a:t>
                </a:r>
                <a:r>
                  <a:rPr lang="en-US" altLang="ko-KR" sz="1700" dirty="0">
                    <a:latin typeface="ArialUnicodeMS"/>
                    <a:ea typeface="나눔바른고딕" panose="020B0603020101020101"/>
                    <a:sym typeface="Wingdings" panose="05000000000000000000" pitchFamily="2" charset="2"/>
                  </a:rPr>
                  <a:t>is to learn the drawing style of different local face features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1700" dirty="0">
                    <a:latin typeface="ArialUnicodeMS"/>
                    <a:ea typeface="나눔바른고딕" panose="020B0603020101020101"/>
                    <a:sym typeface="Wingdings" panose="05000000000000000000" pitchFamily="2" charset="2"/>
                  </a:rPr>
                  <a:t> </a:t>
                </a:r>
                <a:r>
                  <a:rPr lang="ko-KR" altLang="en-US" sz="1700" dirty="0">
                    <a:latin typeface="ArialUnicodeMS"/>
                    <a:ea typeface="나눔바른고딕" panose="020B0603020101020101"/>
                    <a:sym typeface="Wingdings" panose="05000000000000000000" pitchFamily="2" charset="2"/>
                  </a:rPr>
                  <a:t>   </a:t>
                </a:r>
                <a:r>
                  <a:rPr lang="en-US" altLang="ko-KR" sz="1700" dirty="0">
                    <a:latin typeface="ArialUnicodeMS"/>
                    <a:ea typeface="나눔바른고딕" panose="020B0603020101020101"/>
                    <a:sym typeface="Wingdings" panose="05000000000000000000" pitchFamily="2" charset="2"/>
                  </a:rPr>
                  <a:t>(ex. </a:t>
                </a:r>
                <a:r>
                  <a:rPr lang="ko-KR" altLang="en-US" sz="1700" dirty="0">
                    <a:latin typeface="ArialUnicodeMS"/>
                    <a:ea typeface="나눔바른고딕" panose="020B0603020101020101"/>
                    <a:sym typeface="Wingdings" panose="05000000000000000000" pitchFamily="2" charset="2"/>
                  </a:rPr>
                  <a:t>헤어스타일 </a:t>
                </a:r>
                <a:r>
                  <a:rPr lang="en-US" altLang="ko-KR" sz="1700" dirty="0">
                    <a:latin typeface="ArialUnicodeMS"/>
                    <a:ea typeface="나눔바른고딕" panose="020B0603020101020101"/>
                    <a:sym typeface="Wingdings" panose="05000000000000000000" pitchFamily="2" charset="2"/>
                  </a:rPr>
                  <a:t>: </a:t>
                </a:r>
                <a:r>
                  <a:rPr lang="ko-KR" altLang="en-US" sz="1700" dirty="0">
                    <a:latin typeface="ArialUnicodeMS"/>
                    <a:ea typeface="나눔바른고딕" panose="020B0603020101020101"/>
                    <a:sym typeface="Wingdings" panose="05000000000000000000" pitchFamily="2" charset="2"/>
                  </a:rPr>
                  <a:t>눈과 코의 섬세한 섬 스타일</a:t>
                </a:r>
                <a:r>
                  <a:rPr lang="en-US" altLang="ko-KR" sz="1700" dirty="0">
                    <a:latin typeface="ArialUnicodeMS"/>
                    <a:ea typeface="나눔바른고딕" panose="020B0603020101020101"/>
                    <a:sym typeface="Wingdings" panose="05000000000000000000" pitchFamily="2" charset="2"/>
                  </a:rPr>
                  <a:t>, </a:t>
                </a:r>
                <a:r>
                  <a:rPr lang="ko-KR" altLang="en-US" sz="1700" dirty="0">
                    <a:latin typeface="ArialUnicodeMS"/>
                    <a:ea typeface="나눔바른고딕" panose="020B0603020101020101"/>
                    <a:sym typeface="Wingdings" panose="05000000000000000000" pitchFamily="2" charset="2"/>
                  </a:rPr>
                  <a:t>입의 실선 등</a:t>
                </a:r>
                <a:r>
                  <a:rPr lang="en-US" altLang="ko-KR" sz="1700" dirty="0">
                    <a:latin typeface="ArialUnicodeMS"/>
                    <a:ea typeface="나눔바른고딕" panose="020B0603020101020101"/>
                    <a:sym typeface="Wingdings" panose="05000000000000000000" pitchFamily="2" charset="2"/>
                  </a:rPr>
                  <a:t>)</a:t>
                </a:r>
              </a:p>
              <a:p>
                <a:pPr>
                  <a:lnSpc>
                    <a:spcPct val="200000"/>
                  </a:lnSpc>
                </a:pPr>
                <a:endParaRPr lang="en-US" altLang="ko-KR" sz="1700" dirty="0">
                  <a:latin typeface="ArialUnicodeMS"/>
                  <a:ea typeface="나눔바른고딕" panose="020B0603020101020101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419622"/>
                <a:ext cx="8352928" cy="2711383"/>
              </a:xfrm>
              <a:prstGeom prst="rect">
                <a:avLst/>
              </a:prstGeom>
              <a:blipFill>
                <a:blip r:embed="rId2"/>
                <a:stretch>
                  <a:fillRect l="-3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445DAEF-18D6-419C-9C70-40D306CDE0D7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Hierarchical generator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247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APDrawingGAN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 Architecture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323528" y="1419622"/>
                <a:ext cx="8640960" cy="2213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𝐺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𝑙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_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𝑒𝑦𝑒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_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𝑙</m:t>
                        </m:r>
                      </m:sub>
                    </m:sSub>
                    <m:r>
                      <a:rPr lang="en-US" altLang="ko-KR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,</m:t>
                    </m:r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𝐺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𝑙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_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𝑒𝑦𝑒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_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𝑟</m:t>
                        </m:r>
                      </m:sub>
                    </m:sSub>
                    <m:r>
                      <a:rPr lang="en-US" altLang="ko-KR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,</m:t>
                    </m:r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𝐺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𝑙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_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𝑛𝑜𝑠𝑒</m:t>
                        </m:r>
                      </m:sub>
                    </m:sSub>
                  </m:oMath>
                </a14:m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,</a:t>
                </a:r>
                <a:r>
                  <a:rPr lang="en-US" altLang="ko-KR" sz="1700" dirty="0">
                    <a:ea typeface="나눔바른고딕" panose="020B0603020101020101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𝐺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𝑙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_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𝑚𝑜𝑢𝑡h</m:t>
                        </m:r>
                      </m:sub>
                    </m:sSub>
                  </m:oMath>
                </a14:m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 : local regions centered at the facial landmark obtained by the </a:t>
                </a:r>
                <a:r>
                  <a:rPr lang="en-US" altLang="ko-KR" sz="1700" dirty="0">
                    <a:solidFill>
                      <a:srgbClr val="FF0000"/>
                    </a:solidFill>
                    <a:latin typeface="ArialUnicodeMS"/>
                    <a:ea typeface="나눔바른고딕" panose="020B0603020101020101"/>
                  </a:rPr>
                  <a:t>MTCNN</a:t>
                </a:r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 model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𝐺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𝑙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_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 : background region detected by a portrait segmentation method[</a:t>
                </a:r>
                <a:r>
                  <a:rPr lang="en-US" altLang="ko-KR" sz="1700" dirty="0" err="1">
                    <a:solidFill>
                      <a:srgbClr val="FF0000"/>
                    </a:solidFill>
                    <a:latin typeface="ArialUnicodeMS"/>
                    <a:ea typeface="나눔바른고딕" panose="020B0603020101020101"/>
                  </a:rPr>
                  <a:t>Xiaoyong</a:t>
                </a:r>
                <a:r>
                  <a:rPr lang="en-US" altLang="ko-KR" sz="1700" dirty="0">
                    <a:solidFill>
                      <a:srgbClr val="FF0000"/>
                    </a:solidFill>
                    <a:latin typeface="ArialUnicodeMS"/>
                    <a:ea typeface="나눔바른고딕" panose="020B0603020101020101"/>
                  </a:rPr>
                  <a:t> et al</a:t>
                </a:r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.]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𝐺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𝑙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_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h𝑎𝑖𝑟</m:t>
                        </m:r>
                      </m:sub>
                    </m:sSub>
                    <m:r>
                      <a:rPr lang="en-US" altLang="ko-KR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,</m:t>
                    </m:r>
                  </m:oMath>
                </a14:m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 : remaining region in the face photo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419622"/>
                <a:ext cx="8640960" cy="2213876"/>
              </a:xfrm>
              <a:prstGeom prst="rect">
                <a:avLst/>
              </a:prstGeom>
              <a:blipFill>
                <a:blip r:embed="rId2"/>
                <a:stretch>
                  <a:fillRect l="-353" r="-1199" b="-24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445DAEF-18D6-419C-9C70-40D306CDE0D7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Hierarchical generator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001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APDrawingGAN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 Architecture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323528" y="1419622"/>
                <a:ext cx="8640960" cy="2104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170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모</m:t>
                    </m:r>
                  </m:oMath>
                </a14:m>
                <a:r>
                  <a:rPr lang="ko-KR" altLang="en-US" sz="1700" dirty="0">
                    <a:latin typeface="ArialUnicodeMS"/>
                    <a:ea typeface="나눔바른고딕" panose="020B0603020101020101"/>
                  </a:rPr>
                  <a:t>든 </a:t>
                </a:r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Local generator</a:t>
                </a:r>
                <a:r>
                  <a:rPr lang="ko-KR" altLang="en-US" sz="1700" dirty="0">
                    <a:latin typeface="ArialUnicodeMS"/>
                    <a:ea typeface="나눔바른고딕" panose="020B0603020101020101"/>
                  </a:rPr>
                  <a:t>의 출력을 혼합한다</a:t>
                </a:r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.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700" dirty="0">
                    <a:latin typeface="ArialUnicodeMS"/>
                    <a:ea typeface="나눔바른고딕" panose="020B0603020101020101"/>
                  </a:rPr>
                  <a:t>겹치는 부분은 </a:t>
                </a:r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min pooling</a:t>
                </a:r>
                <a:r>
                  <a:rPr lang="ko-KR" altLang="en-US" sz="1700" dirty="0">
                    <a:latin typeface="ArialUnicodeMS"/>
                    <a:ea typeface="나눔바른고딕" panose="020B0603020101020101"/>
                  </a:rPr>
                  <a:t>을 사용</a:t>
                </a:r>
                <a:endParaRPr lang="en-US" altLang="ko-KR" sz="1700" dirty="0">
                  <a:latin typeface="ArialUnicodeMS"/>
                  <a:ea typeface="나눔바른고딕" panose="020B0603020101020101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700" dirty="0">
                    <a:latin typeface="ArialUnicodeMS"/>
                    <a:ea typeface="나눔바른고딕" panose="020B0603020101020101"/>
                  </a:rPr>
                  <a:t>낮은 강도는 검은색 픽셀에 대하여 취급되므로 효과적이다</a:t>
                </a:r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.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latin typeface="ArialUnicodeMS"/>
                  <a:ea typeface="나눔바른고딕" panose="020B0603020101020101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419622"/>
                <a:ext cx="8640960" cy="2104038"/>
              </a:xfrm>
              <a:prstGeom prst="rect">
                <a:avLst/>
              </a:prstGeom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445DAEF-18D6-419C-9C70-40D306CDE0D7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Hierarchical generator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581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APDrawingGAN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 Architecture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323528" y="1419622"/>
                <a:ext cx="8640960" cy="1718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𝐺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𝑔𝑙𝑜𝑏𝑎𝑙</m:t>
                        </m:r>
                      </m:sub>
                    </m:sSub>
                  </m:oMath>
                </a14:m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 : U-net with 8 down conv. , 8 up conv. which deals global structure of the face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𝐺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𝑓𝑢𝑠𝑖𝑜𝑛</m:t>
                        </m:r>
                      </m:sub>
                    </m:sSub>
                  </m:oMath>
                </a14:m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 : consists of a flat conv. 2 residual blocks and a final conv. Layer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                   fuse together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𝑙𝑜𝑐𝑎𝑙</m:t>
                        </m:r>
                      </m:sub>
                    </m:sSub>
                  </m:oMath>
                </a14:m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𝑔𝑙𝑜𝑏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𝑎𝑙</m:t>
                        </m:r>
                      </m:sub>
                    </m:sSub>
                  </m:oMath>
                </a14:m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 for obtaining the final synthesized drawing of G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419622"/>
                <a:ext cx="8640960" cy="1718740"/>
              </a:xfrm>
              <a:prstGeom prst="rect">
                <a:avLst/>
              </a:prstGeom>
              <a:blipFill>
                <a:blip r:embed="rId2"/>
                <a:stretch>
                  <a:fillRect l="-353" b="-24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445DAEF-18D6-419C-9C70-40D306CDE0D7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Hierarchical generator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159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APDrawingGAN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 Architecture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323528" y="1419622"/>
                <a:ext cx="8640960" cy="1742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The </a:t>
                </a:r>
                <a14:m>
                  <m:oMath xmlns:m="http://schemas.openxmlformats.org/officeDocument/2006/math"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𝐷</m:t>
                    </m:r>
                  </m:oMath>
                </a14:m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 distinguishes whether the input drawing is a real artist’s portrait drawing or not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latin typeface="ArialUnicodeMS"/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𝐷</m:t>
                    </m:r>
                    <m:r>
                      <a:rPr lang="en-US" altLang="ko-KR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𝑔𝑙𝑜𝑏𝑎𝑙</m:t>
                            </m:r>
                          </m:sub>
                        </m:s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𝑙</m:t>
                            </m:r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700" dirty="0">
                  <a:latin typeface="ArialUnicodeMS"/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𝐷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𝑙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∗</m:t>
                        </m:r>
                      </m:sub>
                    </m:sSub>
                    <m:r>
                      <a:rPr lang="en-US" altLang="ko-KR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𝑙</m:t>
                            </m:r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_</m:t>
                            </m:r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𝑒𝑦𝑒</m:t>
                            </m:r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_</m:t>
                            </m:r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𝑙</m:t>
                            </m:r>
                          </m:sub>
                        </m:s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𝑙</m:t>
                            </m:r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_</m:t>
                            </m:r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𝑒𝑦𝑒</m:t>
                            </m:r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_</m:t>
                            </m:r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𝑙</m:t>
                            </m:r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_</m:t>
                            </m:r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𝑛𝑜𝑠𝑒</m:t>
                            </m:r>
                          </m:sub>
                        </m:s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𝑙</m:t>
                            </m:r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_</m:t>
                            </m:r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𝑚𝑜𝑢𝑡h</m:t>
                            </m:r>
                          </m:sub>
                        </m:s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𝑙</m:t>
                            </m:r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_</m:t>
                            </m:r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h𝑎𝑖𝑟</m:t>
                            </m:r>
                          </m:sub>
                        </m:s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𝑙</m:t>
                            </m:r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_</m:t>
                            </m:r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𝑏𝑔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700" dirty="0">
                  <a:latin typeface="ArialUnicodeMS"/>
                  <a:ea typeface="나눔바른고딕" panose="020B0603020101020101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419622"/>
                <a:ext cx="8640960" cy="1742528"/>
              </a:xfrm>
              <a:prstGeom prst="rect">
                <a:avLst/>
              </a:prstGeom>
              <a:blipFill>
                <a:blip r:embed="rId2"/>
                <a:stretch>
                  <a:fillRect l="-353" b="-13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445DAEF-18D6-419C-9C70-40D306CDE0D7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Hierarchical Discriminator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8727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APDrawingGAN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 Architecture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323528" y="1419622"/>
                <a:ext cx="8352928" cy="2146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𝐷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𝑔𝑙𝑜𝑏𝑎𝑙</m:t>
                        </m:r>
                      </m:sub>
                    </m:sSub>
                  </m:oMath>
                </a14:m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 : examining the whole drawing to judge the holistic </a:t>
                </a:r>
                <a:r>
                  <a:rPr lang="en-US" altLang="ko-KR" sz="1700" dirty="0" err="1">
                    <a:latin typeface="ArialUnicodeMS"/>
                    <a:ea typeface="나눔바른고딕" panose="020B0603020101020101"/>
                  </a:rPr>
                  <a:t>APDrawing</a:t>
                </a:r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 features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𝐷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𝑙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       : examining different local regions to evaluate the quality of fine details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latin typeface="ArialUnicodeMS"/>
                  <a:ea typeface="나눔바른고딕" panose="020B0603020101020101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D</a:t>
                </a:r>
                <a:r>
                  <a:rPr lang="ko-KR" altLang="en-US" sz="1700" dirty="0">
                    <a:latin typeface="ArialUnicodeMS"/>
                    <a:ea typeface="나눔바른고딕" panose="020B0603020101020101"/>
                  </a:rPr>
                  <a:t>는 모두 </a:t>
                </a:r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Markovian</a:t>
                </a:r>
                <a:r>
                  <a:rPr lang="ko-KR" altLang="en-US" sz="1700" dirty="0">
                    <a:latin typeface="ArialUnicodeMS"/>
                    <a:ea typeface="나눔바른고딕" panose="020B0603020101020101"/>
                  </a:rPr>
                  <a:t> </a:t>
                </a:r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discriminator</a:t>
                </a:r>
                <a:r>
                  <a:rPr lang="ko-KR" altLang="en-US" sz="1700" dirty="0">
                    <a:latin typeface="ArialUnicodeMS"/>
                    <a:ea typeface="나눔바른고딕" panose="020B0603020101020101"/>
                  </a:rPr>
                  <a:t> </a:t>
                </a:r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(70</a:t>
                </a:r>
                <a:r>
                  <a:rPr lang="ko-KR" altLang="en-US" sz="1700" dirty="0">
                    <a:latin typeface="ArialUnicodeMS"/>
                    <a:ea typeface="나눔바른고딕" panose="020B0603020101020101"/>
                  </a:rPr>
                  <a:t> </a:t>
                </a:r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x</a:t>
                </a:r>
                <a:r>
                  <a:rPr lang="ko-KR" altLang="en-US" sz="1700" dirty="0">
                    <a:latin typeface="ArialUnicodeMS"/>
                    <a:ea typeface="나눔바른고딕" panose="020B0603020101020101"/>
                  </a:rPr>
                  <a:t> </a:t>
                </a:r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70)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419622"/>
                <a:ext cx="8352928" cy="2146742"/>
              </a:xfrm>
              <a:prstGeom prst="rect">
                <a:avLst/>
              </a:prstGeom>
              <a:blipFill>
                <a:blip r:embed="rId2"/>
                <a:stretch>
                  <a:fillRect l="-365"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445DAEF-18D6-419C-9C70-40D306CDE0D7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Hierarchical Discriminator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0781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Loss Function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323528" y="1419622"/>
                <a:ext cx="8352928" cy="1152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b="0" dirty="0">
                    <a:ea typeface="나눔바른고딕" panose="020B0603020101020101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𝐷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𝑗</m:t>
                        </m:r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 </m:t>
                    </m:r>
                    <m:r>
                      <a:rPr lang="ko-KR" altLang="en-US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𝜖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 </m:t>
                    </m:r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𝐷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𝑙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, the images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𝑝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𝑖</m:t>
                        </m:r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, </m:t>
                    </m:r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𝑎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700" dirty="0">
                        <a:latin typeface="Cambria Math" panose="02040503050406030204" pitchFamily="18" charset="0"/>
                        <a:ea typeface="나눔바른고딕" panose="020B0603020101020101"/>
                      </a:rPr>
                      <m:t>G</m:t>
                    </m:r>
                    <m:r>
                      <a:rPr lang="en-US" altLang="ko-KR" sz="1700" b="0" i="0" dirty="0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(</m:t>
                    </m:r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𝑝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𝑖</m:t>
                        </m:r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)</m:t>
                    </m:r>
                  </m:oMath>
                </a14:m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 are all restricted to the local region specified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𝐷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𝑗</m:t>
                        </m:r>
                      </m:sub>
                    </m:sSub>
                    <m:r>
                      <a:rPr lang="en-US" altLang="ko-KR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 </m:t>
                    </m:r>
                  </m:oMath>
                </a14:m>
                <a:endParaRPr lang="en-US" altLang="ko-KR" sz="1700" dirty="0">
                  <a:latin typeface="ArialUnicodeMS"/>
                  <a:ea typeface="나눔바른고딕" panose="020B0603020101020101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419622"/>
                <a:ext cx="8352928" cy="1152239"/>
              </a:xfrm>
              <a:prstGeom prst="rect">
                <a:avLst/>
              </a:prstGeom>
              <a:blipFill>
                <a:blip r:embed="rId2"/>
                <a:stretch>
                  <a:fillRect l="-365" b="-42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445DAEF-18D6-419C-9C70-40D306CDE0D7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Adversarial loss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06CF74-2D18-4DC2-857B-C11E884E6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579" y="2761754"/>
            <a:ext cx="66008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1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Loss Function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323528" y="1419622"/>
                <a:ext cx="8352928" cy="589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7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 drives the synthesized drawings close to GT drawings in a pixel-wise manner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419622"/>
                <a:ext cx="8352928" cy="589585"/>
              </a:xfrm>
              <a:prstGeom prst="rect">
                <a:avLst/>
              </a:prstGeom>
              <a:blipFill>
                <a:blip r:embed="rId2"/>
                <a:stretch>
                  <a:fillRect l="-365" b="-82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445DAEF-18D6-419C-9C70-40D306CDE0D7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Pixel-wise loss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BBA98F-B2AA-4D5C-93E4-4BD9F84C9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243137"/>
            <a:ext cx="62484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69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Loss Function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323528" y="1419622"/>
                <a:ext cx="8820472" cy="2104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𝐿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𝐷𝑇</m:t>
                        </m:r>
                      </m:sub>
                    </m:sSub>
                  </m:oMath>
                </a14:m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 is a novel measure specially designed for promoting line strokes in the style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700" dirty="0">
                    <a:latin typeface="ArialUnicodeMS"/>
                    <a:ea typeface="나눔바른고딕" panose="020B0603020101020101"/>
                  </a:rPr>
                  <a:t>두 가지 사용 </a:t>
                </a:r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: DT : distance transform and Chamfer matching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DT can be represented by a digital image, in which each pixel stores a distance value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Given a real or synthesized </a:t>
                </a:r>
                <a:r>
                  <a:rPr lang="en-US" altLang="ko-KR" sz="1700" dirty="0" err="1">
                    <a:latin typeface="ArialUnicodeMS"/>
                    <a:ea typeface="나눔바른고딕" panose="020B0603020101020101"/>
                  </a:rPr>
                  <a:t>APDrawing</a:t>
                </a:r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𝑥</m:t>
                    </m:r>
                  </m:oMath>
                </a14:m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𝐷𝑇</m:t>
                        </m:r>
                      </m:sub>
                    </m:sSub>
                    <m:d>
                      <m:d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′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𝐷𝑇</m:t>
                        </m:r>
                      </m:sub>
                    </m:sSub>
                    <m:d>
                      <m:d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419622"/>
                <a:ext cx="8820472" cy="2104038"/>
              </a:xfrm>
              <a:prstGeom prst="rect">
                <a:avLst/>
              </a:prstGeom>
              <a:blipFill>
                <a:blip r:embed="rId2"/>
                <a:stretch>
                  <a:fillRect l="-346" b="-3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445DAEF-18D6-419C-9C70-40D306CDE0D7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Line-promoting distance transform loss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791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Abstract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323528" y="1419622"/>
            <a:ext cx="8568952" cy="2398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ArialUnicodeMS"/>
                <a:ea typeface="나눔바른고딕" panose="020B0603020101020101"/>
              </a:rPr>
              <a:t>GAN </a:t>
            </a:r>
            <a:r>
              <a:rPr lang="ko-KR" altLang="en-US" sz="1700" dirty="0">
                <a:latin typeface="ArialUnicodeMS"/>
                <a:ea typeface="나눔바른고딕" panose="020B0603020101020101"/>
              </a:rPr>
              <a:t>기반으로 </a:t>
            </a:r>
            <a:r>
              <a:rPr lang="en-US" altLang="ko-KR" sz="1700" dirty="0" err="1">
                <a:latin typeface="ArialUnicodeMS"/>
                <a:ea typeface="나눔바른고딕" panose="020B0603020101020101"/>
              </a:rPr>
              <a:t>StyleTransfer</a:t>
            </a:r>
            <a:r>
              <a:rPr lang="ko-KR" altLang="en-US" sz="1700" dirty="0">
                <a:latin typeface="ArialUnicodeMS"/>
                <a:ea typeface="나눔바른고딕" panose="020B0603020101020101"/>
              </a:rPr>
              <a:t>의 발전이 있었으나 고품질의 예술적 초상화 그림을 생성하지 못했다</a:t>
            </a:r>
            <a:r>
              <a:rPr lang="en-US" altLang="ko-KR" sz="1700" dirty="0">
                <a:latin typeface="ArialUnicodeMS"/>
                <a:ea typeface="나눔바른고딕" panose="020B0603020101020101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ArialUnicodeMS"/>
                <a:ea typeface="나눔바른고딕" panose="020B0603020101020101"/>
              </a:rPr>
              <a:t>글로벌</a:t>
            </a:r>
            <a:r>
              <a:rPr lang="en-US" altLang="ko-KR" sz="1700" dirty="0">
                <a:latin typeface="ArialUnicodeMS"/>
                <a:ea typeface="나눔바른고딕" panose="020B0603020101020101"/>
              </a:rPr>
              <a:t>, </a:t>
            </a:r>
            <a:r>
              <a:rPr lang="ko-KR" altLang="en-US" sz="1700" dirty="0">
                <a:latin typeface="ArialUnicodeMS"/>
                <a:ea typeface="나눔바른고딕" panose="020B0603020101020101"/>
              </a:rPr>
              <a:t>로컬 네트워크를 결합한 계층적 </a:t>
            </a:r>
            <a:r>
              <a:rPr lang="en-US" altLang="ko-KR" sz="1700" dirty="0">
                <a:latin typeface="ArialUnicodeMS"/>
                <a:ea typeface="나눔바른고딕" panose="020B0603020101020101"/>
              </a:rPr>
              <a:t>G, D</a:t>
            </a:r>
            <a:r>
              <a:rPr lang="ko-KR" altLang="en-US" sz="1700" dirty="0">
                <a:latin typeface="ArialUnicodeMS"/>
                <a:ea typeface="나눔바른고딕" panose="020B0603020101020101"/>
              </a:rPr>
              <a:t> 기반 </a:t>
            </a:r>
            <a:r>
              <a:rPr lang="en-US" altLang="ko-KR" sz="1700" dirty="0" err="1">
                <a:latin typeface="ArialUnicodeMS"/>
                <a:ea typeface="나눔바른고딕" panose="020B0603020101020101"/>
              </a:rPr>
              <a:t>APDrawingGAN</a:t>
            </a:r>
            <a:r>
              <a:rPr lang="en-US" altLang="ko-KR" sz="1700" dirty="0">
                <a:latin typeface="ArialUnicodeMS"/>
                <a:ea typeface="나눔바른고딕" panose="020B0603020101020101"/>
              </a:rPr>
              <a:t> </a:t>
            </a:r>
            <a:r>
              <a:rPr lang="ko-KR" altLang="en-US" sz="1700" dirty="0">
                <a:latin typeface="ArialUnicodeMS"/>
                <a:ea typeface="나눔바른고딕" panose="020B0603020101020101"/>
              </a:rPr>
              <a:t>제안</a:t>
            </a:r>
            <a:endParaRPr lang="en-US" altLang="ko-KR" sz="1700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ArialUnicodeMS"/>
                <a:ea typeface="나눔바른고딕" panose="020B0603020101020101"/>
              </a:rPr>
              <a:t>다양한 얼굴 특징에 대한 </a:t>
            </a:r>
            <a:r>
              <a:rPr lang="en-US" altLang="ko-KR" sz="1700" dirty="0">
                <a:latin typeface="ArialUnicodeMS"/>
                <a:ea typeface="나눔바른고딕" panose="020B0603020101020101"/>
              </a:rPr>
              <a:t>Drawing </a:t>
            </a:r>
            <a:r>
              <a:rPr lang="ko-KR" altLang="en-US" sz="1700" dirty="0">
                <a:latin typeface="ArialUnicodeMS"/>
                <a:ea typeface="나눔바른고딕" panose="020B0603020101020101"/>
              </a:rPr>
              <a:t>방법 학습 가능</a:t>
            </a:r>
            <a:endParaRPr lang="en-US" altLang="ko-KR" sz="1700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ArialUnicodeMS"/>
                <a:ea typeface="나눔바른고딕" panose="020B0603020101020101"/>
              </a:rPr>
              <a:t>거리 변환 기반의 </a:t>
            </a:r>
            <a:r>
              <a:rPr lang="en-US" altLang="ko-KR" sz="1700" dirty="0">
                <a:latin typeface="ArialUnicodeMS"/>
                <a:ea typeface="나눔바른고딕" panose="020B0603020101020101"/>
              </a:rPr>
              <a:t>Drawing, </a:t>
            </a:r>
            <a:r>
              <a:rPr lang="ko-KR" altLang="en-US" sz="1700" dirty="0">
                <a:latin typeface="ArialUnicodeMS"/>
                <a:ea typeface="나눔바른고딕" panose="020B0603020101020101"/>
              </a:rPr>
              <a:t>아티스트의 </a:t>
            </a:r>
            <a:r>
              <a:rPr lang="en-US" altLang="ko-KR" sz="1700" dirty="0">
                <a:latin typeface="ArialUnicodeMS"/>
                <a:ea typeface="나눔바른고딕" panose="020B0603020101020101"/>
              </a:rPr>
              <a:t>Drawing </a:t>
            </a:r>
            <a:r>
              <a:rPr lang="ko-KR" altLang="en-US" sz="1700" dirty="0">
                <a:latin typeface="ArialUnicodeMS"/>
                <a:ea typeface="나눔바른고딕" panose="020B0603020101020101"/>
              </a:rPr>
              <a:t>사이의 유사성 측정</a:t>
            </a:r>
            <a:r>
              <a:rPr lang="en-US" altLang="ko-KR" sz="1700" dirty="0">
                <a:latin typeface="ArialUnicodeMS"/>
                <a:ea typeface="나눔바른고딕" panose="020B0603020101020101"/>
              </a:rPr>
              <a:t>-&gt; Loss </a:t>
            </a:r>
            <a:r>
              <a:rPr lang="ko-KR" altLang="en-US" sz="1700" dirty="0">
                <a:latin typeface="ArialUnicodeMS"/>
                <a:ea typeface="나눔바른고딕" panose="020B0603020101020101"/>
              </a:rPr>
              <a:t>정의</a:t>
            </a:r>
            <a:endParaRPr lang="en-US" altLang="ko-KR" sz="1700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dirty="0">
              <a:latin typeface="ArialUnicodeMS"/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105315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Loss Function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323528" y="818877"/>
                <a:ext cx="8640960" cy="1580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latin typeface="ArialUnicodeMS"/>
                  <a:ea typeface="나눔바른고딕" panose="020B0603020101020101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𝐷𝑇</m:t>
                        </m:r>
                      </m:sub>
                    </m:sSub>
                    <m:d>
                      <m:d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 : stored the distance value to its nearest black pixel 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′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𝐷𝑇</m:t>
                        </m:r>
                      </m:sub>
                    </m:sSub>
                    <m:d>
                      <m:d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 : stored the distance value to its nearest white pixel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818877"/>
                <a:ext cx="8640960" cy="1580817"/>
              </a:xfrm>
              <a:prstGeom prst="rect">
                <a:avLst/>
              </a:prstGeom>
              <a:blipFill>
                <a:blip r:embed="rId2"/>
                <a:stretch>
                  <a:fillRect l="-353" b="-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445DAEF-18D6-419C-9C70-40D306CDE0D7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Line-promoting distance transform loss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48EB6D-C747-46DF-90E4-0C4219CED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571750"/>
            <a:ext cx="5723781" cy="236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97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Loss Function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467148" y="1164248"/>
                <a:ext cx="8640960" cy="1057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We train two CNNs to detect black and white lines in </a:t>
                </a:r>
                <a:r>
                  <a:rPr lang="en-US" altLang="ko-KR" sz="1700" dirty="0" err="1">
                    <a:latin typeface="ArialUnicodeMS"/>
                    <a:ea typeface="나눔바른고딕" panose="020B0603020101020101"/>
                  </a:rPr>
                  <a:t>APDrawing</a:t>
                </a:r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ko-KR" altLang="en-US" sz="170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𝜃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ko-KR" altLang="en-US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𝜃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𝑤</m:t>
                        </m:r>
                      </m:sub>
                    </m:sSub>
                  </m:oMath>
                </a14:m>
                <a:endParaRPr lang="en-US" altLang="ko-KR" sz="1700" dirty="0">
                  <a:latin typeface="ArialUnicodeMS"/>
                  <a:ea typeface="나눔바른고딕" panose="020B0603020101020101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The </a:t>
                </a:r>
                <a:r>
                  <a:rPr lang="en-US" altLang="ko-KR" sz="1700" dirty="0">
                    <a:solidFill>
                      <a:srgbClr val="FF0000"/>
                    </a:solidFill>
                    <a:latin typeface="ArialUnicodeMS"/>
                    <a:ea typeface="나눔바른고딕" panose="020B0603020101020101"/>
                  </a:rPr>
                  <a:t>Chamfer matching </a:t>
                </a:r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distance between </a:t>
                </a:r>
                <a:r>
                  <a:rPr lang="en-US" altLang="ko-KR" sz="1700" dirty="0" err="1">
                    <a:latin typeface="ArialUnicodeMS"/>
                    <a:ea typeface="나눔바른고딕" panose="020B0603020101020101"/>
                  </a:rPr>
                  <a:t>APDrawing</a:t>
                </a:r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𝑥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1</m:t>
                        </m:r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 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𝑎𝑛𝑑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 </m:t>
                    </m:r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𝑥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48" y="1164248"/>
                <a:ext cx="8640960" cy="1057597"/>
              </a:xfrm>
              <a:prstGeom prst="rect">
                <a:avLst/>
              </a:prstGeom>
              <a:blipFill>
                <a:blip r:embed="rId2"/>
                <a:stretch>
                  <a:fillRect l="-353" b="-75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445DAEF-18D6-419C-9C70-40D306CDE0D7}"/>
              </a:ext>
            </a:extLst>
          </p:cNvPr>
          <p:cNvSpPr txBox="1"/>
          <p:nvPr/>
        </p:nvSpPr>
        <p:spPr>
          <a:xfrm>
            <a:off x="-35892" y="85024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Line-promoting distance transform loss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EF323F-7C4B-49FC-BF9A-33902C261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090" y="2536304"/>
            <a:ext cx="63150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63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Loss Function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467148" y="1164248"/>
            <a:ext cx="8640960" cy="2104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ArialUnicodeMS"/>
                <a:ea typeface="나눔바른고딕" panose="020B0603020101020101"/>
              </a:rPr>
              <a:t>Chamfer matching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ArialUnicodeMS"/>
                <a:ea typeface="나눔바른고딕" panose="020B0603020101020101"/>
              </a:rPr>
              <a:t>주어진 영상에서 물체를 찾을 때 </a:t>
            </a:r>
            <a:r>
              <a:rPr lang="en-US" altLang="ko-KR" sz="1700" dirty="0">
                <a:latin typeface="ArialUnicodeMS"/>
                <a:ea typeface="나눔바른고딕" panose="020B0603020101020101"/>
              </a:rPr>
              <a:t>: Template</a:t>
            </a:r>
            <a:r>
              <a:rPr lang="ko-KR" altLang="en-US" sz="1700" dirty="0">
                <a:latin typeface="ArialUnicodeMS"/>
                <a:ea typeface="나눔바른고딕" panose="020B0603020101020101"/>
              </a:rPr>
              <a:t>을 만들어 슬라이딩 </a:t>
            </a:r>
            <a:endParaRPr lang="en-US" altLang="ko-KR" sz="1700" dirty="0">
              <a:latin typeface="ArialUnicodeMS"/>
              <a:ea typeface="나눔바른고딕" panose="020B060302010102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ArialUnicodeMS"/>
                <a:ea typeface="나눔바른고딕" panose="020B0603020101020101"/>
              </a:rPr>
              <a:t>주어진 영상이 이진 영상인 경우에 </a:t>
            </a:r>
            <a:r>
              <a:rPr lang="en-US" altLang="ko-KR" sz="1700" dirty="0">
                <a:latin typeface="ArialUnicodeMS"/>
                <a:ea typeface="나눔바른고딕" panose="020B0603020101020101"/>
              </a:rPr>
              <a:t>Distance map</a:t>
            </a:r>
            <a:r>
              <a:rPr lang="ko-KR" altLang="en-US" sz="1700" dirty="0">
                <a:latin typeface="ArialUnicodeMS"/>
                <a:ea typeface="나눔바른고딕" panose="020B0603020101020101"/>
              </a:rPr>
              <a:t>을 이용하면 보다 쉽다고 한다</a:t>
            </a:r>
            <a:r>
              <a:rPr lang="en-US" altLang="ko-KR" sz="1700" dirty="0">
                <a:latin typeface="ArialUnicodeMS"/>
                <a:ea typeface="나눔바른고딕" panose="020B0603020101020101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ArialUnicodeMS"/>
                <a:ea typeface="나눔바른고딕" panose="020B0603020101020101"/>
              </a:rPr>
              <a:t>Distance map</a:t>
            </a:r>
            <a:r>
              <a:rPr lang="ko-KR" altLang="en-US" sz="1700" dirty="0">
                <a:latin typeface="ArialUnicodeMS"/>
                <a:ea typeface="나눔바른고딕" panose="020B0603020101020101"/>
              </a:rPr>
              <a:t>에서 슬라이딩 하면서</a:t>
            </a:r>
            <a:r>
              <a:rPr lang="en-US" altLang="ko-KR" sz="1700" dirty="0">
                <a:latin typeface="ArialUnicodeMS"/>
                <a:ea typeface="나눔바른고딕" panose="020B0603020101020101"/>
              </a:rPr>
              <a:t>, distance map</a:t>
            </a:r>
            <a:r>
              <a:rPr lang="ko-KR" altLang="en-US" sz="1700" dirty="0">
                <a:latin typeface="ArialUnicodeMS"/>
                <a:ea typeface="나눔바른고딕" panose="020B0603020101020101"/>
              </a:rPr>
              <a:t>의 </a:t>
            </a:r>
            <a:r>
              <a:rPr lang="ko-KR" altLang="en-US" sz="1700" dirty="0" err="1">
                <a:latin typeface="ArialUnicodeMS"/>
                <a:ea typeface="나눔바른고딕" panose="020B0603020101020101"/>
              </a:rPr>
              <a:t>총거리</a:t>
            </a:r>
            <a:r>
              <a:rPr lang="ko-KR" altLang="en-US" sz="1700" dirty="0">
                <a:latin typeface="ArialUnicodeMS"/>
                <a:ea typeface="나눔바른고딕" panose="020B0603020101020101"/>
              </a:rPr>
              <a:t> 합이 가장 작은 지점</a:t>
            </a:r>
            <a:r>
              <a:rPr lang="en-US" altLang="ko-KR" sz="1700" dirty="0">
                <a:latin typeface="ArialUnicodeMS"/>
                <a:ea typeface="나눔바른고딕" panose="020B0603020101020101"/>
              </a:rPr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5DAEF-18D6-419C-9C70-40D306CDE0D7}"/>
              </a:ext>
            </a:extLst>
          </p:cNvPr>
          <p:cNvSpPr txBox="1"/>
          <p:nvPr/>
        </p:nvSpPr>
        <p:spPr>
          <a:xfrm>
            <a:off x="-35892" y="85024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Line-promoting distance transform loss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438685-CB22-4FF1-B112-311426BE3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258" y="3419698"/>
            <a:ext cx="52197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6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Loss Function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467148" y="1164248"/>
                <a:ext cx="8640960" cy="1057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𝑑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𝐶𝑀</m:t>
                        </m:r>
                      </m:sub>
                    </m:sSub>
                    <m:d>
                      <m:d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 measures the sum of distances from each line pixel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𝑥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 to closest pixel of the same type(black or white)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𝑥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1700" dirty="0">
                  <a:latin typeface="ArialUnicodeMS"/>
                  <a:ea typeface="나눔바른고딕" panose="020B0603020101020101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48" y="1164248"/>
                <a:ext cx="8640960" cy="1057597"/>
              </a:xfrm>
              <a:prstGeom prst="rect">
                <a:avLst/>
              </a:prstGeom>
              <a:blipFill>
                <a:blip r:embed="rId2"/>
                <a:stretch>
                  <a:fillRect l="-353" b="-75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445DAEF-18D6-419C-9C70-40D306CDE0D7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Line-promoting distance transform loss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1F3572-F5CC-42DA-88DF-9D5B18095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787774"/>
            <a:ext cx="62960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79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Loss Function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5DAEF-18D6-419C-9C70-40D306CDE0D7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Local transfer loss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98BB3A-0E36-49DC-AD71-E5C74CBEB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05235"/>
            <a:ext cx="64008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85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Training </a:t>
            </a:r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APDr</a:t>
            </a:r>
            <a:r>
              <a:rPr lang="en-US" altLang="ko-KR" sz="3200" b="1" dirty="0" err="1">
                <a:latin typeface="나눔바른고딕" panose="020B0603020101020101" pitchFamily="50" charset="-127"/>
                <a:ea typeface="나눔바른고딕" panose="020B0603020101020101"/>
              </a:rPr>
              <a:t>awingGAN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467148" y="1164248"/>
            <a:ext cx="8640960" cy="1580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ArialUnicodeMS"/>
                <a:ea typeface="나눔바른고딕" panose="020B0603020101020101"/>
              </a:rPr>
              <a:t>140</a:t>
            </a:r>
            <a:r>
              <a:rPr lang="ko-KR" altLang="en-US" sz="1700" dirty="0">
                <a:latin typeface="ArialUnicodeMS"/>
                <a:ea typeface="나눔바른고딕" panose="020B0603020101020101"/>
              </a:rPr>
              <a:t>쌍의 얼굴 사진과 초상화 그림이 포함된 데이터 세트 구축</a:t>
            </a:r>
            <a:endParaRPr lang="en-US" altLang="ko-KR" sz="1700" dirty="0">
              <a:latin typeface="ArialUnicodeMS"/>
              <a:ea typeface="나눔바른고딕" panose="020B060302010102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ArialUnicodeMS"/>
                <a:ea typeface="나눔바른고딕" panose="020B0603020101020101"/>
              </a:rPr>
              <a:t>일관성 있게 만들기 위하여 초상화 그림은 </a:t>
            </a:r>
            <a:r>
              <a:rPr lang="en-US" altLang="ko-KR" sz="1700" dirty="0">
                <a:latin typeface="ArialUnicodeMS"/>
                <a:ea typeface="나눔바른고딕" panose="020B0603020101020101"/>
              </a:rPr>
              <a:t>1</a:t>
            </a:r>
            <a:r>
              <a:rPr lang="ko-KR" altLang="en-US" sz="1700" dirty="0">
                <a:latin typeface="ArialUnicodeMS"/>
                <a:ea typeface="나눔바른고딕" panose="020B0603020101020101"/>
              </a:rPr>
              <a:t>명의 전문가가 전부 그림</a:t>
            </a:r>
            <a:endParaRPr lang="en-US" altLang="ko-KR" sz="1700" dirty="0">
              <a:latin typeface="ArialUnicodeMS"/>
              <a:ea typeface="나눔바른고딕" panose="020B060302010102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ArialUnicodeMS"/>
                <a:ea typeface="나눔바른고딕" panose="020B0603020101020101"/>
              </a:rPr>
              <a:t>512 x 512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5DAEF-18D6-419C-9C70-40D306CDE0D7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APDrawing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Datasets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0900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Training </a:t>
            </a:r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APDr</a:t>
            </a:r>
            <a:r>
              <a:rPr lang="en-US" altLang="ko-KR" sz="3200" b="1" dirty="0" err="1">
                <a:latin typeface="나눔바른고딕" panose="020B0603020101020101" pitchFamily="50" charset="-127"/>
                <a:ea typeface="나눔바른고딕" panose="020B0603020101020101"/>
              </a:rPr>
              <a:t>awingGAN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467148" y="1164248"/>
            <a:ext cx="8640960" cy="315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ArialUnicodeMS"/>
                <a:ea typeface="나눔바른고딕" panose="020B0603020101020101"/>
              </a:rPr>
              <a:t>전문가가 초상화 그림을 그리는데 시간과 노력이 많이 들기 때문에 개수가 적다</a:t>
            </a:r>
            <a:r>
              <a:rPr lang="en-US" altLang="ko-KR" sz="1700" dirty="0">
                <a:latin typeface="ArialUnicodeMS"/>
                <a:ea typeface="나눔바른고딕" panose="020B0603020101020101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ArialUnicodeMS"/>
                <a:ea typeface="나눔바른고딕" panose="020B0603020101020101"/>
              </a:rPr>
              <a:t>좋은 초기 상태에서 훈련을 시작하기 위해 사전 훈련을 사용</a:t>
            </a:r>
            <a:endParaRPr lang="en-US" altLang="ko-KR" sz="1700" dirty="0">
              <a:latin typeface="ArialUnicodeMS"/>
              <a:ea typeface="나눔바른고딕" panose="020B060302010102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ArialUnicodeMS"/>
                <a:ea typeface="나눔바른고딕" panose="020B0603020101020101"/>
              </a:rPr>
              <a:t>10</a:t>
            </a:r>
            <a:r>
              <a:rPr lang="ko-KR" altLang="en-US" sz="1700" dirty="0">
                <a:latin typeface="ArialUnicodeMS"/>
                <a:ea typeface="나눔바른고딕" panose="020B0603020101020101"/>
              </a:rPr>
              <a:t>개의 얼굴 </a:t>
            </a:r>
            <a:r>
              <a:rPr lang="en-US" altLang="ko-KR" sz="1700" dirty="0">
                <a:latin typeface="ArialUnicodeMS"/>
                <a:ea typeface="나눔바른고딕" panose="020B0603020101020101"/>
              </a:rPr>
              <a:t>Dataset</a:t>
            </a:r>
            <a:r>
              <a:rPr lang="ko-KR" altLang="en-US" sz="1700" dirty="0">
                <a:latin typeface="ArialUnicodeMS"/>
                <a:ea typeface="나눔바른고딕" panose="020B0603020101020101"/>
              </a:rPr>
              <a:t>에서 </a:t>
            </a:r>
            <a:r>
              <a:rPr lang="en-US" altLang="ko-KR" sz="1700" dirty="0">
                <a:latin typeface="ArialUnicodeMS"/>
                <a:ea typeface="나눔바른고딕" panose="020B0603020101020101"/>
              </a:rPr>
              <a:t>6,655</a:t>
            </a:r>
            <a:r>
              <a:rPr lang="ko-KR" altLang="en-US" sz="1700" dirty="0">
                <a:latin typeface="ArialUnicodeMS"/>
                <a:ea typeface="나눔바른고딕" panose="020B0603020101020101"/>
              </a:rPr>
              <a:t>개의 정면 얼굴 사진 수집</a:t>
            </a:r>
            <a:r>
              <a:rPr lang="en-US" altLang="ko-KR" sz="1700" dirty="0">
                <a:latin typeface="ArialUnicodeMS"/>
                <a:ea typeface="나눔바른고딕" panose="020B0603020101020101"/>
              </a:rPr>
              <a:t>(</a:t>
            </a:r>
            <a:r>
              <a:rPr lang="ko-KR" altLang="en-US" sz="1700" dirty="0">
                <a:latin typeface="ArialUnicodeMS"/>
                <a:ea typeface="나눔바른고딕" panose="020B0603020101020101"/>
              </a:rPr>
              <a:t>이전 연구들</a:t>
            </a:r>
            <a:r>
              <a:rPr lang="en-US" altLang="ko-KR" sz="1700" dirty="0">
                <a:latin typeface="ArialUnicodeMS"/>
                <a:ea typeface="나눔바른고딕" panose="020B0603020101020101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 err="1">
                <a:solidFill>
                  <a:srgbClr val="FF0000"/>
                </a:solidFill>
                <a:latin typeface="ArialUnicodeMS"/>
                <a:ea typeface="나눔바른고딕" panose="020B0603020101020101"/>
              </a:rPr>
              <a:t>Twotone</a:t>
            </a:r>
            <a:r>
              <a:rPr lang="en-US" altLang="ko-KR" sz="1700" dirty="0">
                <a:solidFill>
                  <a:srgbClr val="FF0000"/>
                </a:solidFill>
                <a:latin typeface="ArialUnicodeMS"/>
                <a:ea typeface="나눔바른고딕" panose="020B0603020101020101"/>
              </a:rPr>
              <a:t> NPR Algorithm</a:t>
            </a:r>
            <a:r>
              <a:rPr lang="ko-KR" altLang="en-US" sz="1700" dirty="0">
                <a:latin typeface="ArialUnicodeMS"/>
                <a:ea typeface="나눔바른고딕" panose="020B0603020101020101"/>
              </a:rPr>
              <a:t>을 사용하여 합성 이미지 생성</a:t>
            </a:r>
            <a:endParaRPr lang="en-US" altLang="ko-KR" sz="1700" dirty="0">
              <a:latin typeface="ArialUnicodeMS"/>
              <a:ea typeface="나눔바른고딕" panose="020B060302010102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 err="1">
                <a:solidFill>
                  <a:srgbClr val="FF0000"/>
                </a:solidFill>
                <a:latin typeface="ArialUnicodeMS"/>
                <a:ea typeface="나눔바른고딕" panose="020B0603020101020101"/>
              </a:rPr>
              <a:t>OpenFace</a:t>
            </a:r>
            <a:r>
              <a:rPr lang="ko-KR" altLang="en-US" sz="1700" dirty="0">
                <a:latin typeface="ArialUnicodeMS"/>
                <a:ea typeface="나눔바른고딕" panose="020B0603020101020101"/>
              </a:rPr>
              <a:t> 얼굴 모델을 사용하여 턱의 랜드마크를 감지</a:t>
            </a:r>
            <a:r>
              <a:rPr lang="en-US" altLang="ko-KR" sz="1700" dirty="0">
                <a:latin typeface="ArialUnicodeMS"/>
                <a:ea typeface="나눔바른고딕" panose="020B0603020101020101"/>
              </a:rPr>
              <a:t>,</a:t>
            </a:r>
            <a:r>
              <a:rPr lang="ko-KR" altLang="en-US" sz="1700" dirty="0">
                <a:latin typeface="ArialUnicodeMS"/>
                <a:ea typeface="나눔바른고딕" panose="020B0603020101020101"/>
              </a:rPr>
              <a:t> </a:t>
            </a:r>
            <a:r>
              <a:rPr lang="en-US" altLang="ko-KR" sz="1700" dirty="0">
                <a:latin typeface="ArialUnicodeMS"/>
                <a:ea typeface="나눔바른고딕" panose="020B0603020101020101"/>
              </a:rPr>
              <a:t>NPR </a:t>
            </a:r>
            <a:r>
              <a:rPr lang="ko-KR" altLang="en-US" sz="1700" dirty="0">
                <a:latin typeface="ArialUnicodeMS"/>
                <a:ea typeface="나눔바른고딕" panose="020B0603020101020101"/>
              </a:rPr>
              <a:t>결과에 </a:t>
            </a:r>
            <a:r>
              <a:rPr lang="ko-KR" altLang="en-US" sz="1700" dirty="0" err="1">
                <a:latin typeface="ArialUnicodeMS"/>
                <a:ea typeface="나눔바른고딕" panose="020B0603020101020101"/>
              </a:rPr>
              <a:t>턱선</a:t>
            </a:r>
            <a:r>
              <a:rPr lang="ko-KR" altLang="en-US" sz="1700" dirty="0">
                <a:latin typeface="ArialUnicodeMS"/>
                <a:ea typeface="나눔바른고딕" panose="020B0603020101020101"/>
              </a:rPr>
              <a:t> 추가</a:t>
            </a:r>
            <a:endParaRPr lang="en-US" altLang="ko-KR" sz="1700" dirty="0">
              <a:latin typeface="ArialUnicodeMS"/>
              <a:ea typeface="나눔바른고딕" panose="020B060302010102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ArialUnicodeMS"/>
                <a:ea typeface="나눔바른고딕" panose="020B0603020101020101"/>
              </a:rPr>
              <a:t>10epoch </a:t>
            </a:r>
            <a:r>
              <a:rPr lang="ko-KR" altLang="en-US" sz="1700" dirty="0">
                <a:latin typeface="ArialUnicodeMS"/>
                <a:ea typeface="나눔바른고딕" panose="020B0603020101020101"/>
              </a:rPr>
              <a:t>이후에 </a:t>
            </a:r>
            <a:r>
              <a:rPr lang="en-US" altLang="ko-KR" sz="1700" dirty="0">
                <a:latin typeface="ArialUnicodeMS"/>
                <a:ea typeface="나눔바른고딕" panose="020B0603020101020101"/>
              </a:rPr>
              <a:t>pre-train</a:t>
            </a:r>
            <a:r>
              <a:rPr lang="ko-KR" altLang="en-US" sz="1700" dirty="0">
                <a:latin typeface="ArialUnicodeMS"/>
                <a:ea typeface="나눔바른고딕" panose="020B0603020101020101"/>
              </a:rPr>
              <a:t> </a:t>
            </a:r>
            <a:r>
              <a:rPr lang="en-US" altLang="ko-KR" sz="1700" dirty="0">
                <a:latin typeface="ArialUnicodeMS"/>
                <a:ea typeface="나눔바른고딕" panose="020B0603020101020101"/>
              </a:rPr>
              <a:t>model</a:t>
            </a:r>
            <a:r>
              <a:rPr lang="ko-KR" altLang="en-US" sz="1700" dirty="0">
                <a:latin typeface="ArialUnicodeMS"/>
                <a:ea typeface="나눔바른고딕" panose="020B0603020101020101"/>
              </a:rPr>
              <a:t> 사용</a:t>
            </a:r>
            <a:endParaRPr lang="en-US" altLang="ko-KR" sz="1700" dirty="0">
              <a:latin typeface="ArialUnicodeMS"/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5DAEF-18D6-419C-9C70-40D306CDE0D7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Initialization with pre-training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2954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Training </a:t>
            </a:r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APDr</a:t>
            </a:r>
            <a:r>
              <a:rPr lang="en-US" altLang="ko-KR" sz="3200" b="1" dirty="0" err="1">
                <a:latin typeface="나눔바른고딕" panose="020B0603020101020101" pitchFamily="50" charset="-127"/>
                <a:ea typeface="나눔바른고딕" panose="020B0603020101020101"/>
              </a:rPr>
              <a:t>awingGAN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5DAEF-18D6-419C-9C70-40D306CDE0D7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Initialization with pre-training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08E3BB-AB9F-481E-BF55-91E69D17C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275606"/>
            <a:ext cx="4947150" cy="386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23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Training </a:t>
            </a:r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APDr</a:t>
            </a:r>
            <a:r>
              <a:rPr lang="en-US" altLang="ko-KR" sz="3200" b="1" dirty="0" err="1">
                <a:latin typeface="나눔바른고딕" panose="020B0603020101020101" pitchFamily="50" charset="-127"/>
                <a:ea typeface="나눔바른고딕" panose="020B0603020101020101"/>
              </a:rPr>
              <a:t>awingGAN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467148" y="1164248"/>
            <a:ext cx="8640960" cy="2104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 err="1">
                <a:latin typeface="ArialUnicodeMS"/>
                <a:ea typeface="나눔바른고딕" panose="020B0603020101020101"/>
              </a:rPr>
              <a:t>APDrawing</a:t>
            </a:r>
            <a:r>
              <a:rPr lang="en-US" altLang="ko-KR" sz="1700" dirty="0">
                <a:latin typeface="ArialUnicodeMS"/>
                <a:ea typeface="나눔바른고딕" panose="020B0603020101020101"/>
              </a:rPr>
              <a:t> Dataset</a:t>
            </a:r>
            <a:r>
              <a:rPr lang="ko-KR" altLang="en-US" sz="1700" dirty="0">
                <a:latin typeface="ArialUnicodeMS"/>
                <a:ea typeface="나눔바른고딕" panose="020B0603020101020101"/>
              </a:rPr>
              <a:t>를 </a:t>
            </a:r>
            <a:r>
              <a:rPr lang="en-US" altLang="ko-KR" sz="1700" dirty="0">
                <a:latin typeface="ArialUnicodeMS"/>
                <a:ea typeface="나눔바른고딕" panose="020B0603020101020101"/>
              </a:rPr>
              <a:t>Train 70</a:t>
            </a:r>
            <a:r>
              <a:rPr lang="ko-KR" altLang="en-US" sz="1700" dirty="0">
                <a:latin typeface="ArialUnicodeMS"/>
                <a:ea typeface="나눔바른고딕" panose="020B0603020101020101"/>
              </a:rPr>
              <a:t>쌍</a:t>
            </a:r>
            <a:r>
              <a:rPr lang="en-US" altLang="ko-KR" sz="1700" dirty="0">
                <a:latin typeface="ArialUnicodeMS"/>
                <a:ea typeface="나눔바른고딕" panose="020B0603020101020101"/>
              </a:rPr>
              <a:t>, Test 70</a:t>
            </a:r>
            <a:r>
              <a:rPr lang="ko-KR" altLang="en-US" sz="1700" dirty="0">
                <a:latin typeface="ArialUnicodeMS"/>
                <a:ea typeface="나눔바른고딕" panose="020B0603020101020101"/>
              </a:rPr>
              <a:t>쌍으로 분리</a:t>
            </a:r>
            <a:endParaRPr lang="en-US" altLang="ko-KR" sz="1700" dirty="0">
              <a:latin typeface="ArialUnicodeMS"/>
              <a:ea typeface="나눔바른고딕" panose="020B060302010102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ArialUnicodeMS"/>
                <a:ea typeface="나눔바른고딕" panose="020B0603020101020101"/>
              </a:rPr>
              <a:t>데이터 </a:t>
            </a:r>
            <a:r>
              <a:rPr lang="ko-KR" altLang="en-US" sz="1700" dirty="0" err="1">
                <a:latin typeface="ArialUnicodeMS"/>
                <a:ea typeface="나눔바른고딕" panose="020B0603020101020101"/>
              </a:rPr>
              <a:t>어그멘테이션</a:t>
            </a:r>
            <a:r>
              <a:rPr lang="ko-KR" altLang="en-US" sz="1700" dirty="0">
                <a:latin typeface="ArialUnicodeMS"/>
                <a:ea typeface="나눔바른고딕" panose="020B0603020101020101"/>
              </a:rPr>
              <a:t> 적용 </a:t>
            </a:r>
            <a:r>
              <a:rPr lang="en-US" altLang="ko-KR" sz="1700" dirty="0">
                <a:latin typeface="ArialUnicodeMS"/>
                <a:ea typeface="나눔바른고딕" panose="020B0603020101020101"/>
              </a:rPr>
              <a:t>(rotation [-10,10], scaling [1, 1.1])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ArialUnicodeMS"/>
                <a:ea typeface="나눔바른고딕" panose="020B0603020101020101"/>
              </a:rPr>
              <a:t>Learning rate 0.0002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700" dirty="0">
              <a:latin typeface="ArialUnicodeMS"/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5DAEF-18D6-419C-9C70-40D306CDE0D7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Formal training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9119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467148" y="1164248"/>
                <a:ext cx="8640960" cy="1637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Generator Input : channel 3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Generator Output : channel 1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ko-KR" altLang="en-US" sz="170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𝜆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 = 100,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ko-KR" altLang="en-US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𝜆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 = 0.1,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ko-KR" altLang="en-US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𝜆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 = 25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48" y="1164248"/>
                <a:ext cx="8640960" cy="1637692"/>
              </a:xfrm>
              <a:prstGeom prst="rect">
                <a:avLst/>
              </a:prstGeom>
              <a:blipFill>
                <a:blip r:embed="rId2"/>
                <a:stretch>
                  <a:fillRect l="-353" b="-7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38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/>
              </a:rPr>
              <a:t>Introduction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323528" y="1419622"/>
            <a:ext cx="5688632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ArialUnicodeMS"/>
                <a:ea typeface="나눔바른고딕" panose="020B0603020101020101"/>
              </a:rPr>
              <a:t>APDrawing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 : </a:t>
            </a:r>
            <a:r>
              <a:rPr lang="en-US" altLang="ko-KR" sz="1800" b="0" i="1" u="none" strike="noStrike" baseline="0" dirty="0">
                <a:latin typeface="NimbusRomNo9L-ReguItal"/>
              </a:rPr>
              <a:t>Artistic portrait drawings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5DAEF-18D6-419C-9C70-40D306CDE0D7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What is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APDrawing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Portrait Drawing WIP @jeremybear | Pencil portrait, Portrait, Portrait  drawing">
            <a:extLst>
              <a:ext uri="{FF2B5EF4-FFF2-40B4-BE49-F238E27FC236}">
                <a16:creationId xmlns:a16="http://schemas.microsoft.com/office/drawing/2014/main" id="{EBF6852E-3DDC-4F74-8938-2F2FE468D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2134642"/>
            <a:ext cx="1769368" cy="22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rcoal workshop LA | Portrait, Portrait drawing, Charcoal drawing">
            <a:extLst>
              <a:ext uri="{FF2B5EF4-FFF2-40B4-BE49-F238E27FC236}">
                <a16:creationId xmlns:a16="http://schemas.microsoft.com/office/drawing/2014/main" id="{B6978120-510A-4B58-A704-D74E73C56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139702"/>
            <a:ext cx="2052228" cy="220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rtrait drawing technique with charcoal, Louis Smith">
            <a:extLst>
              <a:ext uri="{FF2B5EF4-FFF2-40B4-BE49-F238E27FC236}">
                <a16:creationId xmlns:a16="http://schemas.microsoft.com/office/drawing/2014/main" id="{A18B28D0-87CE-4944-88BA-4DA9FC98E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802" y="2133724"/>
            <a:ext cx="1769368" cy="220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722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E5127F-8A1C-4FEA-AC1D-AE916BEE6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" y="1059582"/>
            <a:ext cx="9144000" cy="349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16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461A78-EF67-49C4-AF6E-61C12071E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" y="1059582"/>
            <a:ext cx="91154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53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F68D66-A3DF-4A40-BEF4-BE9B1B9D8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2052"/>
            <a:ext cx="9144000" cy="293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08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6EF51E-5746-4149-9487-59630451B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1633537"/>
            <a:ext cx="36290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/>
              </a:rPr>
              <a:t>Introduction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323528" y="1419622"/>
            <a:ext cx="8352928" cy="3968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 err="1">
                <a:latin typeface="ArialUnicodeMS"/>
                <a:ea typeface="나눔바른고딕" panose="020B0603020101020101"/>
              </a:rPr>
              <a:t>APDrawing</a:t>
            </a:r>
            <a:r>
              <a:rPr lang="ko-KR" altLang="en-US" sz="1700" dirty="0">
                <a:latin typeface="ArialUnicodeMS"/>
                <a:ea typeface="나눔바른고딕" panose="020B0603020101020101"/>
              </a:rPr>
              <a:t>이 일반적인 초상화 그림 스타일과 다른 이유</a:t>
            </a:r>
            <a:endParaRPr lang="en-US" altLang="ko-KR" sz="1700" dirty="0">
              <a:latin typeface="ArialUnicodeMS"/>
              <a:ea typeface="나눔바른고딕" panose="020B0603020101020101"/>
            </a:endParaRP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700" dirty="0">
                <a:latin typeface="ArialUnicodeMS"/>
                <a:ea typeface="나눔바른고딕" panose="020B0603020101020101"/>
              </a:rPr>
              <a:t>연속적인 그래픽 요소가 추상적 </a:t>
            </a:r>
            <a:r>
              <a:rPr lang="en-US" altLang="ko-KR" sz="1700" dirty="0">
                <a:latin typeface="ArialUnicodeMS"/>
                <a:ea typeface="나눔바른고딕" panose="020B0603020101020101"/>
              </a:rPr>
              <a:t>(</a:t>
            </a:r>
            <a:r>
              <a:rPr lang="ko-KR" altLang="en-US" sz="1700" dirty="0">
                <a:latin typeface="ArialUnicodeMS"/>
                <a:ea typeface="나눔바른고딕" panose="020B0603020101020101"/>
              </a:rPr>
              <a:t>크기와 모양이 다양한 획이 밀집된 그림</a:t>
            </a:r>
            <a:r>
              <a:rPr lang="en-US" altLang="ko-KR" sz="1700" dirty="0">
                <a:latin typeface="ArialUnicodeMS"/>
                <a:ea typeface="나눔바른고딕" panose="020B0603020101020101"/>
              </a:rPr>
              <a:t>)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700" dirty="0">
                <a:latin typeface="ArialUnicodeMS"/>
                <a:ea typeface="나눔바른고딕" panose="020B0603020101020101"/>
              </a:rPr>
              <a:t>더 강력한 의미적 제약이 존재 </a:t>
            </a:r>
            <a:r>
              <a:rPr lang="en-US" altLang="ko-KR" sz="1700" dirty="0">
                <a:latin typeface="ArialUnicodeMS"/>
                <a:ea typeface="나눔바른고딕" panose="020B0603020101020101"/>
              </a:rPr>
              <a:t>(</a:t>
            </a:r>
            <a:r>
              <a:rPr lang="ko-KR" altLang="en-US" sz="1700" dirty="0">
                <a:latin typeface="ArialUnicodeMS"/>
                <a:ea typeface="나눔바른고딕" panose="020B0603020101020101"/>
              </a:rPr>
              <a:t>얼굴의 특징이 누락되거나 옮겨지면 안됨</a:t>
            </a:r>
            <a:r>
              <a:rPr lang="en-US" altLang="ko-KR" sz="1700" dirty="0">
                <a:latin typeface="ArialUnicodeMS"/>
                <a:ea typeface="나눔바른고딕" panose="020B0603020101020101"/>
              </a:rPr>
              <a:t>)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700" dirty="0">
                <a:latin typeface="ArialUnicodeMS"/>
                <a:ea typeface="나눔바른고딕" panose="020B0603020101020101"/>
              </a:rPr>
              <a:t>서로 다른 얼굴 부분 간에 일관성이 없음</a:t>
            </a:r>
            <a:endParaRPr lang="en-US" altLang="ko-KR" sz="1700" dirty="0">
              <a:latin typeface="ArialUnicodeMS"/>
              <a:ea typeface="나눔바른고딕" panose="020B0603020101020101"/>
            </a:endParaRP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700" dirty="0">
                <a:latin typeface="ArialUnicodeMS"/>
                <a:ea typeface="나눔바른고딕" panose="020B0603020101020101"/>
              </a:rPr>
              <a:t>얼굴 부분이 정확하게 배치되지 않아 픽셀 대응 기반 방법이 힘듦</a:t>
            </a:r>
            <a:endParaRPr lang="en-US" altLang="ko-KR" sz="1700" dirty="0">
              <a:latin typeface="ArialUnicodeMS"/>
              <a:ea typeface="나눔바른고딕" panose="020B0603020101020101"/>
            </a:endParaRP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700" dirty="0">
                <a:latin typeface="ArialUnicodeMS"/>
                <a:ea typeface="나눔바른고딕" panose="020B0603020101020101"/>
              </a:rPr>
              <a:t>아티스트는 그림에 관련이 없는 선을 </a:t>
            </a:r>
            <a:r>
              <a:rPr lang="en-US" altLang="ko-KR" sz="1700" dirty="0" err="1">
                <a:latin typeface="ArialUnicodeMS"/>
                <a:ea typeface="나눔바른고딕" panose="020B0603020101020101"/>
              </a:rPr>
              <a:t>APDrawing</a:t>
            </a:r>
            <a:r>
              <a:rPr lang="ko-KR" altLang="en-US" sz="1700" dirty="0">
                <a:latin typeface="ArialUnicodeMS"/>
                <a:ea typeface="나눔바른고딕" panose="020B0603020101020101"/>
              </a:rPr>
              <a:t>에 넣음 </a:t>
            </a:r>
            <a:endParaRPr lang="en-US" altLang="ko-KR" sz="1700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ArialUnicodeMS"/>
                <a:ea typeface="나눔바른고딕" panose="020B0603020101020101"/>
              </a:rPr>
              <a:t>기존 연구의 알고리즘으로는 좋은 성능의 </a:t>
            </a:r>
            <a:r>
              <a:rPr lang="en-US" altLang="ko-KR" sz="1700" dirty="0" err="1">
                <a:latin typeface="ArialUnicodeMS"/>
                <a:ea typeface="나눔바른고딕" panose="020B0603020101020101"/>
              </a:rPr>
              <a:t>APDrawing</a:t>
            </a:r>
            <a:r>
              <a:rPr lang="ko-KR" altLang="en-US" sz="1700" dirty="0">
                <a:latin typeface="ArialUnicodeMS"/>
                <a:ea typeface="나눔바른고딕" panose="020B0603020101020101"/>
              </a:rPr>
              <a:t>을 생성하지 못함</a:t>
            </a:r>
            <a:endParaRPr lang="en-US" altLang="ko-KR" sz="1700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dirty="0">
              <a:latin typeface="ArialUnicodeMS"/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5DAEF-18D6-419C-9C70-40D306CDE0D7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What is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APDrawing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23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/>
              </a:rPr>
              <a:t>Introduction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5DAEF-18D6-419C-9C70-40D306CDE0D7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What is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APDrawing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0F1384-BD50-40A9-98A5-0AD6CC14C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97760"/>
            <a:ext cx="7812360" cy="379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1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/>
              </a:rPr>
              <a:t>Introduction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323528" y="1419622"/>
            <a:ext cx="8352928" cy="2626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ArialUnicodeMS"/>
                <a:ea typeface="나눔바른고딕" panose="020B0603020101020101"/>
              </a:rPr>
              <a:t>이 논문의 기여 </a:t>
            </a:r>
            <a:r>
              <a:rPr lang="en-US" altLang="ko-KR" sz="1700" dirty="0">
                <a:latin typeface="ArialUnicodeMS"/>
                <a:ea typeface="나눔바른고딕" panose="020B0603020101020101"/>
              </a:rPr>
              <a:t>3</a:t>
            </a:r>
            <a:r>
              <a:rPr lang="ko-KR" altLang="en-US" sz="1700" dirty="0">
                <a:latin typeface="ArialUnicodeMS"/>
                <a:ea typeface="나눔바른고딕" panose="020B0603020101020101"/>
              </a:rPr>
              <a:t>가지</a:t>
            </a:r>
            <a:endParaRPr lang="en-US" altLang="ko-KR" sz="1700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ArialUnicodeMS"/>
                <a:ea typeface="나눔바른고딕" panose="020B0603020101020101"/>
              </a:rPr>
              <a:t>Hierarchical</a:t>
            </a:r>
            <a:r>
              <a:rPr lang="ko-KR" altLang="en-US" sz="1700" dirty="0">
                <a:latin typeface="ArialUnicodeMS"/>
                <a:ea typeface="나눔바른고딕" panose="020B0603020101020101"/>
              </a:rPr>
              <a:t> </a:t>
            </a:r>
            <a:r>
              <a:rPr lang="en-US" altLang="ko-KR" sz="1700" dirty="0">
                <a:latin typeface="ArialUnicodeMS"/>
                <a:ea typeface="나눔바른고딕" panose="020B0603020101020101"/>
              </a:rPr>
              <a:t>GAN </a:t>
            </a:r>
            <a:r>
              <a:rPr lang="ko-KR" altLang="en-US" sz="1700" dirty="0" err="1">
                <a:latin typeface="ArialUnicodeMS"/>
                <a:ea typeface="나눔바른고딕" panose="020B0603020101020101"/>
              </a:rPr>
              <a:t>아키텍쳐</a:t>
            </a:r>
            <a:r>
              <a:rPr lang="ko-KR" altLang="en-US" sz="1700" dirty="0">
                <a:latin typeface="ArialUnicodeMS"/>
                <a:ea typeface="나눔바른고딕" panose="020B0603020101020101"/>
              </a:rPr>
              <a:t> 제안 </a:t>
            </a:r>
            <a:r>
              <a:rPr lang="en-US" altLang="ko-KR" sz="1700" dirty="0">
                <a:latin typeface="ArialUnicodeMS"/>
                <a:ea typeface="나눔바른고딕" panose="020B0603020101020101"/>
              </a:rPr>
              <a:t>: </a:t>
            </a:r>
            <a:r>
              <a:rPr lang="ko-KR" altLang="en-US" sz="1700" dirty="0">
                <a:latin typeface="ArialUnicodeMS"/>
                <a:ea typeface="나눔바른고딕" panose="020B0603020101020101"/>
              </a:rPr>
              <a:t>섬세하고 복잡한 헤어스타일 학습 가능</a:t>
            </a:r>
            <a:endParaRPr lang="en-US" altLang="ko-KR" sz="1700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ArialUnicodeMS"/>
                <a:ea typeface="나눔바른고딕" panose="020B0603020101020101"/>
              </a:rPr>
              <a:t>여러 레이어로 분리하여 여러 그래픽 요소 사용</a:t>
            </a:r>
            <a:endParaRPr lang="en-US" altLang="ko-KR" sz="1700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ArialUnicodeMS"/>
                <a:ea typeface="나눔바른고딕" panose="020B0603020101020101"/>
              </a:rPr>
              <a:t>DT Loss</a:t>
            </a:r>
            <a:r>
              <a:rPr lang="ko-KR" altLang="en-US" sz="1700" dirty="0">
                <a:latin typeface="ArialUnicodeMS"/>
                <a:ea typeface="나눔바른고딕" panose="020B0603020101020101"/>
              </a:rPr>
              <a:t> 및 </a:t>
            </a:r>
            <a:r>
              <a:rPr lang="en-US" altLang="ko-KR" sz="1700" dirty="0">
                <a:latin typeface="ArialUnicodeMS"/>
                <a:ea typeface="나눔바른고딕" panose="020B0603020101020101"/>
              </a:rPr>
              <a:t>Local Loss</a:t>
            </a:r>
            <a:r>
              <a:rPr lang="ko-KR" altLang="en-US" sz="1700" dirty="0">
                <a:latin typeface="ArialUnicodeMS"/>
                <a:ea typeface="나눔바른고딕" panose="020B0603020101020101"/>
              </a:rPr>
              <a:t> 을 포함한 </a:t>
            </a:r>
            <a:r>
              <a:rPr lang="en-US" altLang="ko-KR" sz="1700" dirty="0">
                <a:latin typeface="ArialUnicodeMS"/>
                <a:ea typeface="나눔바른고딕" panose="020B0603020101020101"/>
              </a:rPr>
              <a:t>4</a:t>
            </a:r>
            <a:r>
              <a:rPr lang="ko-KR" altLang="en-US" sz="1700" dirty="0">
                <a:latin typeface="ArialUnicodeMS"/>
                <a:ea typeface="나눔바른고딕" panose="020B0603020101020101"/>
              </a:rPr>
              <a:t>개를 이용하여 </a:t>
            </a:r>
            <a:r>
              <a:rPr lang="en-US" altLang="ko-KR" sz="1700" dirty="0">
                <a:latin typeface="ArialUnicodeMS"/>
                <a:ea typeface="나눔바른고딕" panose="020B0603020101020101"/>
              </a:rPr>
              <a:t>Loss </a:t>
            </a:r>
            <a:r>
              <a:rPr lang="ko-KR" altLang="en-US" sz="1700" dirty="0">
                <a:latin typeface="ArialUnicodeMS"/>
                <a:ea typeface="나눔바른고딕" panose="020B0603020101020101"/>
              </a:rPr>
              <a:t>정의</a:t>
            </a:r>
            <a:endParaRPr lang="en-US" altLang="ko-KR" sz="1700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ArialUnicodeMS"/>
                <a:ea typeface="나눔바른고딕" panose="020B0603020101020101"/>
              </a:rPr>
              <a:t>10</a:t>
            </a:r>
            <a:r>
              <a:rPr lang="ko-KR" altLang="en-US" sz="1700" dirty="0">
                <a:latin typeface="ArialUnicodeMS"/>
                <a:ea typeface="나눔바른고딕" panose="020B0603020101020101"/>
              </a:rPr>
              <a:t>개의 얼굴 데이터 세트에서 수집한 </a:t>
            </a:r>
            <a:r>
              <a:rPr lang="en-US" altLang="ko-KR" sz="1700" dirty="0">
                <a:latin typeface="ArialUnicodeMS"/>
                <a:ea typeface="나눔바른고딕" panose="020B0603020101020101"/>
              </a:rPr>
              <a:t>6,655</a:t>
            </a:r>
            <a:r>
              <a:rPr lang="ko-KR" altLang="en-US" sz="1700" dirty="0">
                <a:latin typeface="ArialUnicodeMS"/>
                <a:ea typeface="나눔바른고딕" panose="020B0603020101020101"/>
              </a:rPr>
              <a:t>개의 정면 얼굴 사진을 사용</a:t>
            </a:r>
            <a:endParaRPr lang="en-US" altLang="ko-KR" sz="1700" dirty="0">
              <a:latin typeface="ArialUnicodeMS"/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5DAEF-18D6-419C-9C70-40D306CDE0D7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What is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APDrawing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106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Overview of </a:t>
            </a:r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APDrawingGAN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323528" y="1419622"/>
                <a:ext cx="8352928" cy="2790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 : the process of learning to transform face photos to </a:t>
                </a:r>
                <a:r>
                  <a:rPr lang="en-US" altLang="ko-KR" sz="1700" dirty="0" err="1">
                    <a:latin typeface="ArialUnicodeMS"/>
                    <a:ea typeface="나눔바른고딕" panose="020B0603020101020101"/>
                  </a:rPr>
                  <a:t>APDrawings</a:t>
                </a:r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 (function)</a:t>
                </a: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170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𝒫</m:t>
                    </m:r>
                  </m:oMath>
                </a14:m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 : maps the face photo domain</a:t>
                </a: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170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𝒜</m:t>
                    </m:r>
                  </m:oMath>
                </a14:m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 : black-and-white line-stroke-based </a:t>
                </a:r>
                <a:r>
                  <a:rPr lang="en-US" altLang="ko-KR" sz="1700" dirty="0" err="1">
                    <a:latin typeface="ArialUnicodeMS"/>
                    <a:ea typeface="나눔바른고딕" panose="020B0603020101020101"/>
                  </a:rPr>
                  <a:t>APDrawing</a:t>
                </a:r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 domain</a:t>
                </a: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latin typeface="ArialUnicodeMS"/>
                  <a:ea typeface="나눔바른고딕" panose="020B0603020101020101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 is learned from paired training data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𝑆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𝑑𝑎𝑡𝑎</m:t>
                        </m:r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| </m:t>
                        </m:r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 </m:t>
                        </m:r>
                        <m:r>
                          <a:rPr lang="ko-KR" altLang="en-US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𝜖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 </m:t>
                        </m:r>
                        <m:r>
                          <a:rPr lang="ko-KR" altLang="en-US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𝒫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𝑖</m:t>
                            </m:r>
                          </m:sub>
                        </m:sSub>
                        <m:r>
                          <a:rPr lang="ko-KR" altLang="en-US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𝜖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 </m:t>
                        </m:r>
                        <m:r>
                          <a:rPr lang="ko-KR" altLang="en-US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𝒜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 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𝑖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=1, 2,…, 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𝑁</m:t>
                        </m:r>
                      </m:e>
                    </m:d>
                  </m:oMath>
                </a14:m>
                <a:endParaRPr lang="en-US" altLang="ko-KR" sz="1700" dirty="0">
                  <a:latin typeface="ArialUnicodeMS"/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latin typeface="ArialUnicodeMS"/>
                  <a:ea typeface="나눔바른고딕" panose="020B0603020101020101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419622"/>
                <a:ext cx="8352928" cy="2790764"/>
              </a:xfrm>
              <a:prstGeom prst="rect">
                <a:avLst/>
              </a:prstGeom>
              <a:blipFill>
                <a:blip r:embed="rId2"/>
                <a:stretch>
                  <a:fillRect l="-3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445DAEF-18D6-419C-9C70-40D306CDE0D7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overview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9658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Overview of </a:t>
            </a:r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APDrawingGAN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323528" y="1419622"/>
                <a:ext cx="8352928" cy="828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𝐺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, 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𝐷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 </m:t>
                    </m:r>
                  </m:oMath>
                </a14:m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: CNNs designed for </a:t>
                </a:r>
                <a:r>
                  <a:rPr lang="en-US" altLang="ko-KR" sz="1700" dirty="0" err="1">
                    <a:latin typeface="ArialUnicodeMS"/>
                    <a:ea typeface="나눔바른고딕" panose="020B0603020101020101"/>
                  </a:rPr>
                  <a:t>APDrawing</a:t>
                </a:r>
                <a:r>
                  <a:rPr lang="en-US" altLang="ko-KR" sz="1700" dirty="0">
                    <a:latin typeface="ArialUnicodeMS"/>
                    <a:ea typeface="나눔바른고딕" panose="020B0603020101020101"/>
                  </a:rPr>
                  <a:t> with line-stroke-based artist drawing style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latin typeface="ArialUnicodeMS"/>
                  <a:ea typeface="나눔바른고딕" panose="020B0603020101020101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419622"/>
                <a:ext cx="8352928" cy="828688"/>
              </a:xfrm>
              <a:prstGeom prst="rect">
                <a:avLst/>
              </a:prstGeom>
              <a:blipFill>
                <a:blip r:embed="rId2"/>
                <a:stretch>
                  <a:fillRect l="-3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445DAEF-18D6-419C-9C70-40D306CDE0D7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overview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16FDC4-547E-47BE-96B1-C3625DB3D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479" y="2643758"/>
            <a:ext cx="66770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49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APDrawingGAN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 Architecture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79A8D7-7FB4-4D0E-A1AD-868EB6031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059582"/>
            <a:ext cx="8028384" cy="345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247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12334</TotalTime>
  <Words>955</Words>
  <Application>Microsoft Office PowerPoint</Application>
  <PresentationFormat>화면 슬라이드 쇼(16:9)</PresentationFormat>
  <Paragraphs>142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33</vt:i4>
      </vt:variant>
    </vt:vector>
  </HeadingPairs>
  <TitlesOfParts>
    <vt:vector size="43" baseType="lpstr">
      <vt:lpstr>Arial</vt:lpstr>
      <vt:lpstr>Cambria Math</vt:lpstr>
      <vt:lpstr>ArialUnicodeMS</vt:lpstr>
      <vt:lpstr>나눔바른고딕</vt:lpstr>
      <vt:lpstr>맑은 고딕</vt:lpstr>
      <vt:lpstr>Wingdings</vt:lpstr>
      <vt:lpstr>NimbusRomNo9L-ReguItal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Windows 사용자</cp:lastModifiedBy>
  <cp:revision>440</cp:revision>
  <dcterms:created xsi:type="dcterms:W3CDTF">2016-12-05T23:26:54Z</dcterms:created>
  <dcterms:modified xsi:type="dcterms:W3CDTF">2021-03-14T10:53:54Z</dcterms:modified>
</cp:coreProperties>
</file>