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51" r:id="rId2"/>
    <p:sldMasterId id="2147483653" r:id="rId3"/>
  </p:sldMasterIdLst>
  <p:notesMasterIdLst>
    <p:notesMasterId r:id="rId29"/>
  </p:notesMasterIdLst>
  <p:sldIdLst>
    <p:sldId id="256" r:id="rId4"/>
    <p:sldId id="303" r:id="rId5"/>
    <p:sldId id="304" r:id="rId6"/>
    <p:sldId id="305" r:id="rId7"/>
    <p:sldId id="306" r:id="rId8"/>
    <p:sldId id="307" r:id="rId9"/>
    <p:sldId id="308" r:id="rId10"/>
    <p:sldId id="309" r:id="rId11"/>
    <p:sldId id="310" r:id="rId12"/>
    <p:sldId id="311" r:id="rId13"/>
    <p:sldId id="312" r:id="rId14"/>
    <p:sldId id="313" r:id="rId15"/>
    <p:sldId id="314" r:id="rId16"/>
    <p:sldId id="315" r:id="rId17"/>
    <p:sldId id="316" r:id="rId18"/>
    <p:sldId id="317" r:id="rId19"/>
    <p:sldId id="318" r:id="rId20"/>
    <p:sldId id="319" r:id="rId21"/>
    <p:sldId id="320" r:id="rId22"/>
    <p:sldId id="321" r:id="rId23"/>
    <p:sldId id="322" r:id="rId24"/>
    <p:sldId id="323" r:id="rId25"/>
    <p:sldId id="324" r:id="rId26"/>
    <p:sldId id="325" r:id="rId27"/>
    <p:sldId id="326" r:id="rId28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30"/>
    </p:embeddedFont>
    <p:embeddedFont>
      <p:font typeface="맑은 고딕" panose="020B0503020000020004" pitchFamily="50" charset="-127"/>
      <p:regular r:id="rId31"/>
      <p:bold r:id="rId3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4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8DFBB"/>
    <a:srgbClr val="9AD3E9"/>
    <a:srgbClr val="F8B2A3"/>
    <a:srgbClr val="A4B4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60"/>
  </p:normalViewPr>
  <p:slideViewPr>
    <p:cSldViewPr>
      <p:cViewPr varScale="1">
        <p:scale>
          <a:sx n="100" d="100"/>
          <a:sy n="100" d="100"/>
        </p:scale>
        <p:origin x="96" y="102"/>
      </p:cViewPr>
      <p:guideLst>
        <p:guide orient="horz" pos="184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font" Target="fonts/font3.fntdata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font" Target="fonts/font2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font" Target="fonts/font1.fntdata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FE4780-4742-4AF7-B9F6-29387D06C872}" type="datetimeFigureOut">
              <a:rPr lang="ko-KR" altLang="en-US" smtClean="0"/>
              <a:t>2021-04-18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20E160-F603-41F3-A192-DC95957721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441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6819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4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23928" y="2643759"/>
            <a:ext cx="5220072" cy="1080120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sz="3600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23928" y="3723878"/>
            <a:ext cx="5219924" cy="504056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 OF YOUR </a:t>
            </a:r>
          </a:p>
          <a:p>
            <a:pPr lvl="0"/>
            <a:r>
              <a:rPr lang="en-US" altLang="ko-KR" dirty="0"/>
              <a:t>PRESENTATION HERE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A55E6E-2890-481F-AE15-CDC79CD838DA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4" name="그림 3" descr="별, 노트북, 밤, 어두운이(가) 표시된 사진&#10;&#10;자동 생성된 설명">
            <a:extLst>
              <a:ext uri="{FF2B5EF4-FFF2-40B4-BE49-F238E27FC236}">
                <a16:creationId xmlns:a16="http://schemas.microsoft.com/office/drawing/2014/main" id="{0CF0CCBA-B15F-41A0-973D-7A82B337706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392" y="51470"/>
            <a:ext cx="991398" cy="991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771800" y="1404764"/>
            <a:ext cx="6372200" cy="30243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A6C3AF05-0B8F-485E-983F-1B40340199E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D183D1CC-DF98-45E3-B7CE-601603E40D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B75FB7-0578-4803-9742-A5F556AD9F01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9319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0"/>
            <a:ext cx="3059832" cy="21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084000" y="2947500"/>
            <a:ext cx="3060000" cy="21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3039255-9B8F-4462-A7FE-3E72045BAB9D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44796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28392" y="0"/>
            <a:ext cx="2123728" cy="32198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020272" y="1923678"/>
            <a:ext cx="2123728" cy="32198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AAE106-F942-47F1-B65C-59B172E88EAA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02514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17858" y="1275606"/>
            <a:ext cx="2448545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339542" y="1275606"/>
            <a:ext cx="2448273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960954" y="1275606"/>
            <a:ext cx="2448273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DDA4CE02-F7F3-4BCD-B8DB-4DFD03965EC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39A54B34-6F96-4E3E-B72E-E680E3CE271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777962-8117-49AD-9324-1D8E477D02BB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39971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286" y="1275606"/>
            <a:ext cx="2923753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646" y="1275606"/>
            <a:ext cx="2923753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582656" y="1374406"/>
            <a:ext cx="2700000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820964" y="1374406"/>
            <a:ext cx="2736000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2F3CBFE9-6225-4EAB-9415-3558F6BE9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9E9189EF-3C10-45A2-8749-4187192ACEC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85AF8D-9837-4185-AA5F-0E08674FE199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08940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nut 3"/>
          <p:cNvSpPr/>
          <p:nvPr userDrawn="1"/>
        </p:nvSpPr>
        <p:spPr>
          <a:xfrm>
            <a:off x="2847111" y="1179745"/>
            <a:ext cx="3401564" cy="3401564"/>
          </a:xfrm>
          <a:prstGeom prst="donut">
            <a:avLst>
              <a:gd name="adj" fmla="val 135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5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225" y="1079005"/>
            <a:ext cx="3373328" cy="4085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66328" y="1217153"/>
            <a:ext cx="1945465" cy="30051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9B4F25E9-AA8C-4BD3-BF1F-56D20DF8DD5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40BDE80-4E1C-47DE-8168-381888FDC3F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E8A3CB-0AB4-417C-9F8E-176DF4D3C840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92049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213800" y="2230378"/>
            <a:ext cx="4930200" cy="4735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213800" y="2703954"/>
            <a:ext cx="49302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39" y="3651870"/>
            <a:ext cx="1013895" cy="1016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950740"/>
            <a:ext cx="648072" cy="649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19818"/>
            <a:ext cx="442142" cy="443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1779200"/>
            <a:ext cx="360040" cy="360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/>
          <p:cNvGrpSpPr/>
          <p:nvPr userDrawn="1"/>
        </p:nvGrpSpPr>
        <p:grpSpPr>
          <a:xfrm>
            <a:off x="1115616" y="1275607"/>
            <a:ext cx="2585656" cy="2592286"/>
            <a:chOff x="1115616" y="1275607"/>
            <a:chExt cx="2585656" cy="2592286"/>
          </a:xfrm>
        </p:grpSpPr>
        <p:pic>
          <p:nvPicPr>
            <p:cNvPr id="1026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Oval 1"/>
            <p:cNvSpPr/>
            <p:nvPr userDrawn="1"/>
          </p:nvSpPr>
          <p:spPr>
            <a:xfrm>
              <a:off x="1796376" y="1959682"/>
              <a:ext cx="1224136" cy="12241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7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3578808"/>
            <a:ext cx="1475656" cy="1592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226854" y="-51527"/>
            <a:ext cx="879830" cy="949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24B3F65-D174-473A-B9A3-7D405B29D5AA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707971">
            <a:off x="2873932" y="156273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527839">
            <a:off x="3005459" y="3443641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414606">
            <a:off x="1967897" y="2192112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162721" flipH="1">
            <a:off x="2110757" y="805096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864253" flipH="1">
            <a:off x="3934583" y="142673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64798">
            <a:off x="5618205" y="2384716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274931">
            <a:off x="5463157" y="736150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29549">
            <a:off x="4788024" y="3370715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/>
          <p:cNvGrpSpPr/>
          <p:nvPr userDrawn="1"/>
        </p:nvGrpSpPr>
        <p:grpSpPr>
          <a:xfrm>
            <a:off x="2254580" y="248388"/>
            <a:ext cx="4634840" cy="4646724"/>
            <a:chOff x="1115616" y="1275607"/>
            <a:chExt cx="2585656" cy="2592286"/>
          </a:xfrm>
        </p:grpSpPr>
        <p:pic>
          <p:nvPicPr>
            <p:cNvPr id="5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/>
            <p:cNvSpPr/>
            <p:nvPr userDrawn="1"/>
          </p:nvSpPr>
          <p:spPr>
            <a:xfrm>
              <a:off x="1595313" y="1758619"/>
              <a:ext cx="1626263" cy="16262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lt"/>
              </a:endParaRPr>
            </a:p>
          </p:txBody>
        </p: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03848" y="2101602"/>
            <a:ext cx="2736303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03700" y="2677666"/>
            <a:ext cx="2736303" cy="43204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</a:t>
            </a:r>
          </a:p>
          <a:p>
            <a:pPr lvl="0"/>
            <a:r>
              <a:rPr lang="en-US" altLang="ko-KR" dirty="0"/>
              <a:t>of your subtitle Here</a:t>
            </a:r>
          </a:p>
        </p:txBody>
      </p:sp>
      <p:pic>
        <p:nvPicPr>
          <p:cNvPr id="2050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2860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3624792"/>
            <a:ext cx="1407408" cy="1518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749EE9-2723-4B84-AFDB-858BDA36301B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4192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A5F54F-2348-4473-82E1-BFE60E049C97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2843808" y="377122"/>
            <a:ext cx="3456384" cy="3465247"/>
            <a:chOff x="1115616" y="1275607"/>
            <a:chExt cx="2585656" cy="2592286"/>
          </a:xfrm>
        </p:grpSpPr>
        <p:pic>
          <p:nvPicPr>
            <p:cNvPr id="5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/>
            <p:cNvSpPr/>
            <p:nvPr userDrawn="1"/>
          </p:nvSpPr>
          <p:spPr>
            <a:xfrm>
              <a:off x="1796376" y="1959682"/>
              <a:ext cx="1224136" cy="12241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829098" y="3829794"/>
            <a:ext cx="3456384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Welcome!!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828950" y="4443958"/>
            <a:ext cx="345638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746CEC-C010-40FB-A31C-D4A95DEE5115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6203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9DE26D-6639-4546-96A5-E0EE2A312FF3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409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749EE9-2723-4B84-AFDB-858BDA36301B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63568" y="1599822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842131" y="1597374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834733" y="1597374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827011" y="1599822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Block Arc 1"/>
          <p:cNvSpPr/>
          <p:nvPr userDrawn="1"/>
        </p:nvSpPr>
        <p:spPr>
          <a:xfrm>
            <a:off x="683568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Block Arc 11"/>
          <p:cNvSpPr/>
          <p:nvPr userDrawn="1"/>
        </p:nvSpPr>
        <p:spPr>
          <a:xfrm>
            <a:off x="2671382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Block Arc 12"/>
          <p:cNvSpPr/>
          <p:nvPr userDrawn="1"/>
        </p:nvSpPr>
        <p:spPr>
          <a:xfrm>
            <a:off x="4659196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Block Arc 13"/>
          <p:cNvSpPr/>
          <p:nvPr userDrawn="1"/>
        </p:nvSpPr>
        <p:spPr>
          <a:xfrm>
            <a:off x="6647011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EDBECCA6-8618-46C3-A8D4-3B6399CCEF8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1D40A599-6D66-4DC9-82BB-52C171B56BB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133540-D188-4ED2-842B-34BCBF6015C8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499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32AA192-7133-43FD-AFD7-CCFE80BE754D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9" r:id="rId3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2" r:id="rId3"/>
    <p:sldLayoutId id="2147483652" r:id="rId4"/>
    <p:sldLayoutId id="2147483661" r:id="rId5"/>
    <p:sldLayoutId id="2147483656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altLang="ko-KR" sz="1800" dirty="0"/>
              <a:t>Identity-Preserving Face Recovery from Portraits (2018 IEEE WACV)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dirty="0" err="1"/>
              <a:t>Jongwook</a:t>
            </a:r>
            <a:r>
              <a:rPr lang="en-US" altLang="ko-KR" b="1" dirty="0"/>
              <a:t> Si (M. S Course)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650519" y="2738626"/>
            <a:ext cx="129393" cy="1440160"/>
            <a:chOff x="3424672" y="2643758"/>
            <a:chExt cx="283232" cy="1584176"/>
          </a:xfrm>
        </p:grpSpPr>
        <p:sp>
          <p:nvSpPr>
            <p:cNvPr id="7" name="Rectangle 6"/>
            <p:cNvSpPr/>
            <p:nvPr userDrawn="1"/>
          </p:nvSpPr>
          <p:spPr>
            <a:xfrm>
              <a:off x="3635896" y="2643758"/>
              <a:ext cx="72008" cy="158417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3565490" y="2643758"/>
              <a:ext cx="72007" cy="158417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3495081" y="2643758"/>
              <a:ext cx="72007" cy="158417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3424672" y="2643758"/>
              <a:ext cx="72008" cy="158417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67494"/>
            <a:ext cx="9144000" cy="576064"/>
          </a:xfrm>
        </p:spPr>
        <p:txBody>
          <a:bodyPr/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/>
              </a:rPr>
              <a:t>Proposed Method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ea typeface="나눔바른고딕" panose="020B0603020101020101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E33EAB-0AF8-418E-9245-239A2BF62117}"/>
              </a:ext>
            </a:extLst>
          </p:cNvPr>
          <p:cNvSpPr txBox="1"/>
          <p:nvPr/>
        </p:nvSpPr>
        <p:spPr>
          <a:xfrm>
            <a:off x="287524" y="1318271"/>
            <a:ext cx="8532948" cy="35755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700" dirty="0">
                <a:ea typeface="나눔바른고딕" panose="020B0603020101020101"/>
              </a:rPr>
              <a:t>Be able to generate </a:t>
            </a:r>
            <a:r>
              <a:rPr lang="en-US" altLang="ko-KR" sz="1700" dirty="0">
                <a:solidFill>
                  <a:srgbClr val="FF0000"/>
                </a:solidFill>
                <a:ea typeface="나눔바른고딕" panose="020B0603020101020101"/>
              </a:rPr>
              <a:t>high-frequency facial contents </a:t>
            </a:r>
            <a:r>
              <a:rPr lang="en-US" altLang="ko-KR" sz="1700" dirty="0">
                <a:ea typeface="나눔바른고딕" panose="020B0603020101020101"/>
              </a:rPr>
              <a:t>(by using adversarial loss)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700" dirty="0">
              <a:ea typeface="나눔바른고딕" panose="020B0603020101020101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700" dirty="0">
                <a:ea typeface="나눔바른고딕" panose="020B0603020101020101"/>
              </a:rPr>
              <a:t>What is Problem?</a:t>
            </a:r>
          </a:p>
          <a:p>
            <a:pPr marL="540000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700" dirty="0">
                <a:ea typeface="나눔바른고딕" panose="020B0603020101020101"/>
              </a:rPr>
              <a:t>The results often lack details of identities such as  beard or wrinkles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700" dirty="0">
              <a:ea typeface="나눔바른고딕" panose="020B0603020101020101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700" dirty="0">
                <a:ea typeface="나눔바른고딕" panose="020B0603020101020101"/>
              </a:rPr>
              <a:t>What is solution?</a:t>
            </a:r>
          </a:p>
          <a:p>
            <a:pPr marL="540000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700" dirty="0">
                <a:ea typeface="나눔바른고딕" panose="020B0603020101020101"/>
              </a:rPr>
              <a:t>To constrain the recovered faces </a:t>
            </a:r>
            <a:r>
              <a:rPr lang="en-US" altLang="ko-KR" sz="1700" dirty="0">
                <a:solidFill>
                  <a:srgbClr val="FF0000"/>
                </a:solidFill>
                <a:ea typeface="나눔바른고딕" panose="020B0603020101020101"/>
              </a:rPr>
              <a:t>to share as many features </a:t>
            </a:r>
            <a:r>
              <a:rPr lang="en-US" altLang="ko-KR" sz="1700" dirty="0">
                <a:ea typeface="나눔바른고딕" panose="020B0603020101020101"/>
              </a:rPr>
              <a:t>with the GT faces</a:t>
            </a:r>
          </a:p>
          <a:p>
            <a:pPr marL="540000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700" dirty="0">
                <a:ea typeface="나눔바른고딕" panose="020B0603020101020101"/>
              </a:rPr>
              <a:t>Define Euclidean distance between the feature representation of recovered and the GT (from the </a:t>
            </a:r>
            <a:r>
              <a:rPr lang="en-US" altLang="ko-KR" sz="1700" dirty="0" err="1">
                <a:ea typeface="나눔바른고딕" panose="020B0603020101020101"/>
              </a:rPr>
              <a:t>ReLU</a:t>
            </a:r>
            <a:r>
              <a:rPr lang="en-US" altLang="ko-KR" sz="1700" dirty="0">
                <a:ea typeface="나눔바른고딕" panose="020B0603020101020101"/>
              </a:rPr>
              <a:t> activations of the VGG-19 Network)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83DA97-04C1-4332-9BB3-CE8FC467AAB8}"/>
              </a:ext>
            </a:extLst>
          </p:cNvPr>
          <p:cNvSpPr txBox="1"/>
          <p:nvPr/>
        </p:nvSpPr>
        <p:spPr>
          <a:xfrm>
            <a:off x="0" y="829171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ea typeface="나눔바른고딕" panose="020B0603020101020101" pitchFamily="50" charset="-127"/>
              </a:rPr>
              <a:t>Identity Preservation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709561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67494"/>
            <a:ext cx="9144000" cy="576064"/>
          </a:xfrm>
        </p:spPr>
        <p:txBody>
          <a:bodyPr/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/>
              </a:rPr>
              <a:t>Proposed Method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ea typeface="나눔바른고딕" panose="020B0603020101020101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83DA97-04C1-4332-9BB3-CE8FC467AAB8}"/>
              </a:ext>
            </a:extLst>
          </p:cNvPr>
          <p:cNvSpPr txBox="1"/>
          <p:nvPr/>
        </p:nvSpPr>
        <p:spPr>
          <a:xfrm>
            <a:off x="0" y="829171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ea typeface="나눔바른고딕" panose="020B0603020101020101" pitchFamily="50" charset="-127"/>
              </a:rPr>
              <a:t>Identity Preservation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  <a:ea typeface="나눔바른고딕" panose="020B060302010102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5A42FA1-26CF-4384-81AE-31B0D69330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1152178"/>
            <a:ext cx="5820317" cy="3646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9841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67494"/>
            <a:ext cx="9144000" cy="576064"/>
          </a:xfrm>
        </p:spPr>
        <p:txBody>
          <a:bodyPr/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/>
              </a:rPr>
              <a:t>Proposed Method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ea typeface="나눔바른고딕" panose="020B0603020101020101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83DA97-04C1-4332-9BB3-CE8FC467AAB8}"/>
              </a:ext>
            </a:extLst>
          </p:cNvPr>
          <p:cNvSpPr txBox="1"/>
          <p:nvPr/>
        </p:nvSpPr>
        <p:spPr>
          <a:xfrm>
            <a:off x="0" y="829171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ea typeface="나눔바른고딕" panose="020B0603020101020101" pitchFamily="50" charset="-127"/>
              </a:rPr>
              <a:t>Overall Network Architecture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  <a:ea typeface="나눔바른고딕" panose="020B060302010102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60764D2-7C14-42C8-A178-1F2210ACE4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784" y="1373237"/>
            <a:ext cx="7392432" cy="3153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1055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67494"/>
            <a:ext cx="9144000" cy="576064"/>
          </a:xfrm>
        </p:spPr>
        <p:txBody>
          <a:bodyPr/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/>
              </a:rPr>
              <a:t>Training Details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ea typeface="나눔바른고딕" panose="020B0603020101020101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CE33EAB-0AF8-418E-9245-239A2BF62117}"/>
                  </a:ext>
                </a:extLst>
              </p:cNvPr>
              <p:cNvSpPr txBox="1"/>
              <p:nvPr/>
            </p:nvSpPr>
            <p:spPr>
              <a:xfrm>
                <a:off x="287524" y="1318271"/>
                <a:ext cx="8532948" cy="20167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700" dirty="0">
                    <a:ea typeface="나눔바른고딕" panose="020B0603020101020101"/>
                  </a:rPr>
                  <a:t>Stylized Face (SF)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</m:ctrlPr>
                      </m:sSubPr>
                      <m:e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𝐼</m:t>
                        </m:r>
                      </m:e>
                      <m:sub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altLang="ko-KR" sz="1700" dirty="0">
                    <a:ea typeface="나눔바른고딕" panose="020B0603020101020101"/>
                  </a:rPr>
                  <a:t> , Real Face (RF)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700" i="1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</m:ctrlPr>
                      </m:sSubPr>
                      <m:e>
                        <m:r>
                          <a:rPr lang="en-US" altLang="ko-KR" sz="1700" i="1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𝐼</m:t>
                        </m:r>
                      </m:e>
                      <m:sub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altLang="ko-KR" sz="1700" dirty="0">
                    <a:ea typeface="나눔바른고딕" panose="020B0603020101020101"/>
                  </a:rPr>
                  <a:t>, Recovered Face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700" i="1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sz="1700" i="1" smtClean="0">
                                <a:latin typeface="Cambria Math" panose="02040503050406030204" pitchFamily="18" charset="0"/>
                                <a:ea typeface="나눔바른고딕" panose="020B0603020101020101"/>
                              </a:rPr>
                            </m:ctrlPr>
                          </m:accPr>
                          <m:e>
                            <m:r>
                              <a:rPr lang="en-US" altLang="ko-KR" sz="1700" b="0" i="1" smtClean="0">
                                <a:latin typeface="Cambria Math" panose="02040503050406030204" pitchFamily="18" charset="0"/>
                                <a:ea typeface="나눔바른고딕" panose="020B0603020101020101"/>
                              </a:rPr>
                              <m:t>𝐼</m:t>
                            </m:r>
                          </m:e>
                        </m:acc>
                      </m:e>
                      <m:sub>
                        <m:r>
                          <a:rPr lang="en-US" altLang="ko-KR" sz="1700" i="1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altLang="ko-KR" sz="1700" dirty="0">
                    <a:ea typeface="나눔바른고딕" panose="020B0603020101020101"/>
                  </a:rPr>
                  <a:t>  </a:t>
                </a:r>
              </a:p>
              <a:p>
                <a:pPr marL="285750" indent="-285750" algn="l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sz="1700" dirty="0">
                  <a:ea typeface="나눔바른고딕" panose="020B0603020101020101"/>
                </a:endParaRPr>
              </a:p>
              <a:p>
                <a:pPr marL="285750" indent="-285750" algn="l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700" dirty="0">
                    <a:ea typeface="나눔바른고딕" panose="020B0603020101020101"/>
                  </a:rPr>
                  <a:t>Pixel-wise loss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7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</m:e>
                      <m:sub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𝑀𝑆𝐸</m:t>
                        </m:r>
                      </m:sub>
                    </m:sSub>
                  </m:oMath>
                </a14:m>
                <a:endParaRPr lang="en-US" altLang="ko-KR" sz="1700" dirty="0">
                  <a:ea typeface="나눔바른고딕" panose="020B0603020101020101"/>
                </a:endParaRPr>
              </a:p>
              <a:p>
                <a:pPr marL="540000" indent="-285750" algn="l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ko-KR" sz="1700" b="0" i="1" smtClean="0">
                        <a:latin typeface="Cambria Math" panose="02040503050406030204" pitchFamily="18" charset="0"/>
                        <a:ea typeface="나눔바른고딕" panose="020B0603020101020101"/>
                      </a:rPr>
                      <m:t>𝑝</m:t>
                    </m:r>
                    <m:r>
                      <a:rPr lang="en-US" altLang="ko-KR" sz="1700" b="0" i="1" smtClean="0">
                        <a:latin typeface="Cambria Math" panose="02040503050406030204" pitchFamily="18" charset="0"/>
                        <a:ea typeface="나눔바른고딕" panose="020B0603020101020101"/>
                      </a:rPr>
                      <m:t>(</m:t>
                    </m:r>
                    <m:sSub>
                      <m:sSubPr>
                        <m:ctrlP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</m:ctrlPr>
                      </m:sSubPr>
                      <m:e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𝐼</m:t>
                        </m:r>
                      </m:e>
                      <m:sub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𝑠</m:t>
                        </m:r>
                      </m:sub>
                    </m:sSub>
                    <m:r>
                      <a:rPr lang="en-US" altLang="ko-KR" sz="1700" b="0" i="1" smtClean="0">
                        <a:latin typeface="Cambria Math" panose="02040503050406030204" pitchFamily="18" charset="0"/>
                        <a:ea typeface="나눔바른고딕" panose="020B0603020101020101"/>
                      </a:rPr>
                      <m:t>, </m:t>
                    </m:r>
                    <m:sSub>
                      <m:sSubPr>
                        <m:ctrlP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</m:ctrlPr>
                      </m:sSubPr>
                      <m:e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𝐼</m:t>
                        </m:r>
                      </m:e>
                      <m:sub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altLang="ko-KR" sz="1700" dirty="0">
                    <a:ea typeface="나눔바른고딕" panose="020B0603020101020101"/>
                  </a:rPr>
                  <a:t>) : Distribution of the SF and RF images in the training datasets</a:t>
                </a:r>
              </a:p>
              <a:p>
                <a:pPr marL="540000" indent="-285750" algn="l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ko-KR" altLang="en-US" sz="1700" i="1" smtClean="0">
                        <a:latin typeface="Cambria Math" panose="02040503050406030204" pitchFamily="18" charset="0"/>
                        <a:ea typeface="나눔바른고딕" panose="020B0603020101020101"/>
                      </a:rPr>
                      <m:t>𝜃</m:t>
                    </m:r>
                  </m:oMath>
                </a14:m>
                <a:r>
                  <a:rPr lang="en-US" altLang="ko-KR" sz="1700" dirty="0">
                    <a:ea typeface="나눔바른고딕" panose="020B0603020101020101"/>
                  </a:rPr>
                  <a:t> : denotes the parameters of the SRN unit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CE33EAB-0AF8-418E-9245-239A2BF621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524" y="1318271"/>
                <a:ext cx="8532948" cy="2016706"/>
              </a:xfrm>
              <a:prstGeom prst="rect">
                <a:avLst/>
              </a:prstGeom>
              <a:blipFill>
                <a:blip r:embed="rId2"/>
                <a:stretch>
                  <a:fillRect l="-357" b="-332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CF83DA97-04C1-4332-9BB3-CE8FC467AAB8}"/>
              </a:ext>
            </a:extLst>
          </p:cNvPr>
          <p:cNvSpPr txBox="1"/>
          <p:nvPr/>
        </p:nvSpPr>
        <p:spPr>
          <a:xfrm>
            <a:off x="0" y="829171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ea typeface="나눔바른고딕" panose="020B0603020101020101" pitchFamily="50" charset="-127"/>
              </a:rPr>
              <a:t>Loss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  <a:ea typeface="나눔바른고딕" panose="020B060302010102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15DC42C-AB59-42A5-B5D0-0A539BF104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7722" y="3451200"/>
            <a:ext cx="5268555" cy="431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8663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67494"/>
            <a:ext cx="9144000" cy="576064"/>
          </a:xfrm>
        </p:spPr>
        <p:txBody>
          <a:bodyPr/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/>
              </a:rPr>
              <a:t>Training Details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ea typeface="나눔바른고딕" panose="020B0603020101020101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CE33EAB-0AF8-418E-9245-239A2BF62117}"/>
                  </a:ext>
                </a:extLst>
              </p:cNvPr>
              <p:cNvSpPr txBox="1"/>
              <p:nvPr/>
            </p:nvSpPr>
            <p:spPr>
              <a:xfrm>
                <a:off x="287524" y="1318271"/>
                <a:ext cx="8532948" cy="35861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l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700" dirty="0">
                    <a:ea typeface="나눔바른고딕" panose="020B0603020101020101"/>
                  </a:rPr>
                  <a:t>Identity-preserving loss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7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</m:e>
                      <m:sub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𝑖𝑑</m:t>
                        </m:r>
                      </m:sub>
                    </m:sSub>
                  </m:oMath>
                </a14:m>
                <a:endParaRPr lang="en-US" altLang="ko-KR" sz="1700" b="0" dirty="0">
                  <a:ea typeface="Cambria Math" panose="02040503050406030204" pitchFamily="18" charset="0"/>
                </a:endParaRPr>
              </a:p>
              <a:p>
                <a:pPr marL="54000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ko-KR" sz="1700" dirty="0">
                    <a:ea typeface="나눔바른고딕" panose="020B0603020101020101"/>
                  </a:rPr>
                  <a:t>To be the Euclidean distance between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1700" i="1" smtClean="0">
                            <a:ea typeface="나눔바른고딕" panose="020B0603020101020101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sz="1700" b="0" i="1" smtClean="0">
                                <a:ea typeface="나눔바른고딕" panose="020B0603020101020101"/>
                              </a:rPr>
                            </m:ctrlPr>
                          </m:sSubPr>
                          <m:e>
                            <m:r>
                              <a:rPr lang="en-US" altLang="ko-KR" sz="1700" b="0" i="1" smtClean="0">
                                <a:ea typeface="나눔바른고딕" panose="020B0603020101020101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ko-KR" sz="1700" b="0" i="1" smtClean="0">
                                <a:ea typeface="나눔바른고딕" panose="020B0603020101020101"/>
                              </a:rPr>
                              <m:t>𝑟</m:t>
                            </m:r>
                          </m:sub>
                        </m:sSub>
                      </m:e>
                    </m:acc>
                    <m:r>
                      <a:rPr lang="en-US" altLang="ko-KR" sz="1700" b="0" i="1" smtClean="0">
                        <a:ea typeface="나눔바른고딕" panose="020B0603020101020101"/>
                      </a:rPr>
                      <m:t>=</m:t>
                    </m:r>
                    <m:sSub>
                      <m:sSubPr>
                        <m:ctrlPr>
                          <a:rPr lang="en-US" altLang="ko-KR" sz="1700" b="0" i="1" smtClean="0">
                            <a:ea typeface="나눔바른고딕" panose="020B0603020101020101"/>
                          </a:rPr>
                        </m:ctrlPr>
                      </m:sSubPr>
                      <m:e>
                        <m:r>
                          <a:rPr lang="en-US" altLang="ko-KR" sz="1700" b="0" i="1" smtClean="0">
                            <a:ea typeface="나눔바른고딕" panose="020B0603020101020101"/>
                          </a:rPr>
                          <m:t>𝐺</m:t>
                        </m:r>
                      </m:e>
                      <m:sub>
                        <m:r>
                          <a:rPr lang="ko-KR" altLang="en-US" sz="1700" b="0" i="1" smtClean="0">
                            <a:ea typeface="나눔바른고딕" panose="020B0603020101020101"/>
                          </a:rPr>
                          <m:t>𝜃</m:t>
                        </m:r>
                      </m:sub>
                    </m:sSub>
                    <m:r>
                      <a:rPr lang="en-US" altLang="ko-KR" sz="1700" b="0" i="1" smtClean="0">
                        <a:ea typeface="나눔바른고딕" panose="020B0603020101020101"/>
                      </a:rPr>
                      <m:t>(</m:t>
                    </m:r>
                    <m:sSub>
                      <m:sSubPr>
                        <m:ctrlPr>
                          <a:rPr lang="en-US" altLang="ko-KR" sz="1700" b="0" i="1" smtClean="0">
                            <a:ea typeface="나눔바른고딕" panose="020B0603020101020101"/>
                          </a:rPr>
                        </m:ctrlPr>
                      </m:sSubPr>
                      <m:e>
                        <m:r>
                          <a:rPr lang="en-US" altLang="ko-KR" sz="1700" b="0" i="1" smtClean="0">
                            <a:ea typeface="나눔바른고딕" panose="020B0603020101020101"/>
                          </a:rPr>
                          <m:t>𝐼</m:t>
                        </m:r>
                      </m:e>
                      <m:sub>
                        <m:r>
                          <a:rPr lang="en-US" altLang="ko-KR" sz="1700" b="0" i="1" smtClean="0">
                            <a:ea typeface="나눔바른고딕" panose="020B0603020101020101"/>
                          </a:rPr>
                          <m:t>𝑠</m:t>
                        </m:r>
                      </m:sub>
                    </m:sSub>
                    <m:r>
                      <a:rPr lang="en-US" altLang="ko-KR" sz="1700" b="0" i="1" smtClean="0">
                        <a:ea typeface="나눔바른고딕" panose="020B0603020101020101"/>
                      </a:rPr>
                      <m:t>)</m:t>
                    </m:r>
                  </m:oMath>
                </a14:m>
                <a:r>
                  <a:rPr lang="en-US" altLang="ko-KR" sz="1700" i="1" dirty="0">
                    <a:ea typeface="나눔바른고딕" panose="020B0603020101020101"/>
                  </a:rPr>
                  <a:t> </a:t>
                </a:r>
                <a:r>
                  <a:rPr lang="en-US" altLang="ko-KR" sz="1700" dirty="0">
                    <a:ea typeface="나눔바른고딕" panose="020B0603020101020101"/>
                  </a:rPr>
                  <a:t>and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700" i="1">
                            <a:ea typeface="나눔바른고딕" panose="020B0603020101020101"/>
                          </a:rPr>
                        </m:ctrlPr>
                      </m:sSubPr>
                      <m:e>
                        <m:r>
                          <a:rPr lang="en-US" altLang="ko-KR" sz="1700" i="1">
                            <a:ea typeface="나눔바른고딕" panose="020B0603020101020101"/>
                          </a:rPr>
                          <m:t>𝐼</m:t>
                        </m:r>
                      </m:e>
                      <m:sub>
                        <m:r>
                          <a:rPr lang="en-US" altLang="ko-KR" sz="1700" i="1">
                            <a:ea typeface="나눔바른고딕" panose="020B0603020101020101"/>
                          </a:rPr>
                          <m:t>𝑟</m:t>
                        </m:r>
                      </m:sub>
                    </m:sSub>
                  </m:oMath>
                </a14:m>
                <a:endParaRPr lang="en-US" altLang="ko-KR" sz="1700" i="1" dirty="0">
                  <a:ea typeface="나눔바른고딕" panose="020B0603020101020101"/>
                </a:endParaRPr>
              </a:p>
              <a:p>
                <a:pPr marL="540000" indent="-285750" algn="l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ko-KR" altLang="en-US" sz="1700" i="1" smtClean="0">
                        <a:latin typeface="Cambria Math" panose="02040503050406030204" pitchFamily="18" charset="0"/>
                        <a:ea typeface="나눔바른고딕" panose="020B0603020101020101"/>
                      </a:rPr>
                      <m:t>𝜓</m:t>
                    </m:r>
                    <m:r>
                      <a:rPr lang="en-US" altLang="ko-KR" sz="1700" b="0" i="1" smtClean="0">
                        <a:latin typeface="Cambria Math" panose="02040503050406030204" pitchFamily="18" charset="0"/>
                        <a:ea typeface="나눔바른고딕" panose="020B0603020101020101"/>
                      </a:rPr>
                      <m:t>(.)</m:t>
                    </m:r>
                  </m:oMath>
                </a14:m>
                <a:r>
                  <a:rPr lang="en-US" altLang="ko-KR" sz="1700" dirty="0">
                    <a:ea typeface="나눔바른고딕" panose="020B0603020101020101"/>
                  </a:rPr>
                  <a:t> : extracted feature maps from the layer ReLU3-2 of the VGG19</a:t>
                </a:r>
              </a:p>
              <a:p>
                <a:pPr marL="540000" indent="-285750" algn="l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endParaRPr lang="en-US" altLang="ko-KR" sz="1700" dirty="0">
                  <a:ea typeface="나눔바른고딕" panose="020B0603020101020101"/>
                </a:endParaRPr>
              </a:p>
              <a:p>
                <a:pPr marL="540000" indent="-285750" algn="l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endParaRPr lang="en-US" altLang="ko-KR" sz="1700" dirty="0">
                  <a:ea typeface="나눔바른고딕" panose="020B0603020101020101"/>
                </a:endParaRPr>
              </a:p>
              <a:p>
                <a:pPr marL="273600" indent="-285750" algn="l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700" dirty="0">
                    <a:ea typeface="나눔바른고딕" panose="020B0603020101020101"/>
                  </a:rPr>
                  <a:t>Discriminative network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</m:ctrlPr>
                      </m:sSubPr>
                      <m:e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𝐷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l-GR" altLang="ko-KR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Φ</m:t>
                        </m:r>
                      </m:sub>
                    </m:sSub>
                  </m:oMath>
                </a14:m>
                <a:endParaRPr lang="en-US" altLang="ko-KR" sz="1700" dirty="0">
                  <a:ea typeface="나눔바른고딕" panose="020B0603020101020101"/>
                </a:endParaRPr>
              </a:p>
              <a:p>
                <a:pPr marL="54000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ko-KR" sz="1700" dirty="0">
                    <a:ea typeface="나눔바른고딕" panose="020B0603020101020101"/>
                  </a:rPr>
                  <a:t>The parameters of the discriminator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ko-KR" sz="17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</m:oMath>
                </a14:m>
                <a:r>
                  <a:rPr lang="en-US" altLang="ko-KR" sz="1700" dirty="0">
                    <a:ea typeface="나눔바른고딕" panose="020B0603020101020101"/>
                  </a:rPr>
                  <a:t> are updated by minimizing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</m:e>
                      <m:sub>
                        <m:r>
                          <a:rPr lang="en-US" altLang="ko-KR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𝑖𝑠</m:t>
                        </m:r>
                      </m:sub>
                    </m:sSub>
                  </m:oMath>
                </a14:m>
                <a:endParaRPr lang="en-US" altLang="ko-KR" sz="1700" dirty="0">
                  <a:ea typeface="나눔바른고딕" panose="020B0603020101020101"/>
                </a:endParaRPr>
              </a:p>
              <a:p>
                <a:pPr marL="54000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endParaRPr lang="en-US" altLang="ko-KR" sz="1700" dirty="0">
                  <a:ea typeface="나눔바른고딕" panose="020B0603020101020101"/>
                </a:endParaRPr>
              </a:p>
              <a:p>
                <a:pPr marL="540000" indent="-285750" algn="l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endParaRPr lang="en-US" altLang="ko-KR" sz="1700" dirty="0">
                  <a:ea typeface="나눔바른고딕" panose="020B0603020101020101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CE33EAB-0AF8-418E-9245-239A2BF621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524" y="1318271"/>
                <a:ext cx="8532948" cy="3586175"/>
              </a:xfrm>
              <a:prstGeom prst="rect">
                <a:avLst/>
              </a:prstGeom>
              <a:blipFill>
                <a:blip r:embed="rId2"/>
                <a:stretch>
                  <a:fillRect l="-3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CF83DA97-04C1-4332-9BB3-CE8FC467AAB8}"/>
              </a:ext>
            </a:extLst>
          </p:cNvPr>
          <p:cNvSpPr txBox="1"/>
          <p:nvPr/>
        </p:nvSpPr>
        <p:spPr>
          <a:xfrm>
            <a:off x="0" y="829171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ea typeface="나눔바른고딕" panose="020B0603020101020101" pitchFamily="50" charset="-127"/>
              </a:rPr>
              <a:t>Loss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  <a:ea typeface="나눔바른고딕" panose="020B0603020101020101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949B5E8-B328-4187-A9CA-E93D8068E8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8798" y="2571750"/>
            <a:ext cx="5786403" cy="49985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06301DF-6B4C-4932-A383-4D74593354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7784" y="4148741"/>
            <a:ext cx="4179535" cy="965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7727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67494"/>
            <a:ext cx="9144000" cy="576064"/>
          </a:xfrm>
        </p:spPr>
        <p:txBody>
          <a:bodyPr/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/>
              </a:rPr>
              <a:t>Training Details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ea typeface="나눔바른고딕" panose="020B0603020101020101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E33EAB-0AF8-418E-9245-239A2BF62117}"/>
              </a:ext>
            </a:extLst>
          </p:cNvPr>
          <p:cNvSpPr txBox="1"/>
          <p:nvPr/>
        </p:nvSpPr>
        <p:spPr>
          <a:xfrm>
            <a:off x="287524" y="1318271"/>
            <a:ext cx="8532948" cy="436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700" dirty="0">
                <a:ea typeface="나눔바른고딕" panose="020B0603020101020101"/>
              </a:rPr>
              <a:t>SNR loss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83DA97-04C1-4332-9BB3-CE8FC467AAB8}"/>
              </a:ext>
            </a:extLst>
          </p:cNvPr>
          <p:cNvSpPr txBox="1"/>
          <p:nvPr/>
        </p:nvSpPr>
        <p:spPr>
          <a:xfrm>
            <a:off x="0" y="829171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ea typeface="나눔바른고딕" panose="020B0603020101020101" pitchFamily="50" charset="-127"/>
              </a:rPr>
              <a:t>Loss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  <a:ea typeface="나눔바른고딕" panose="020B060302010102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740F8BA-0642-4288-98CB-8E020F4FE1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890" y="1764069"/>
            <a:ext cx="6954220" cy="1524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2499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67494"/>
            <a:ext cx="9144000" cy="576064"/>
          </a:xfrm>
        </p:spPr>
        <p:txBody>
          <a:bodyPr/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/>
              </a:rPr>
              <a:t>Implementation Details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ea typeface="나눔바른고딕" panose="020B0603020101020101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CE33EAB-0AF8-418E-9245-239A2BF62117}"/>
                  </a:ext>
                </a:extLst>
              </p:cNvPr>
              <p:cNvSpPr txBox="1"/>
              <p:nvPr/>
            </p:nvSpPr>
            <p:spPr>
              <a:xfrm>
                <a:off x="287524" y="1318271"/>
                <a:ext cx="8532948" cy="27907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l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700" dirty="0">
                    <a:ea typeface="나눔바른고딕" panose="020B0603020101020101"/>
                  </a:rPr>
                  <a:t>Batch Size = 64</a:t>
                </a:r>
              </a:p>
              <a:p>
                <a:pPr marL="285750" indent="-285750" algn="l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700" dirty="0">
                    <a:ea typeface="나눔바른고딕" panose="020B0603020101020101"/>
                  </a:rPr>
                  <a:t>Parameters </a:t>
                </a:r>
                <a14:m>
                  <m:oMath xmlns:m="http://schemas.openxmlformats.org/officeDocument/2006/math">
                    <m:r>
                      <a:rPr lang="ko-KR" altLang="en-US" sz="1700" i="1" smtClean="0">
                        <a:latin typeface="Cambria Math" panose="02040503050406030204" pitchFamily="18" charset="0"/>
                        <a:ea typeface="나눔바른고딕" panose="020B0603020101020101"/>
                      </a:rPr>
                      <m:t>𝜆</m:t>
                    </m:r>
                    <m:r>
                      <a:rPr lang="en-US" altLang="ko-KR" sz="1700" b="0" i="1" smtClean="0">
                        <a:latin typeface="Cambria Math" panose="02040503050406030204" pitchFamily="18" charset="0"/>
                        <a:ea typeface="나눔바른고딕" panose="020B0603020101020101"/>
                      </a:rPr>
                      <m:t>, </m:t>
                    </m:r>
                    <m:r>
                      <a:rPr lang="ko-KR" altLang="en-US" sz="1700" i="1" smtClean="0">
                        <a:latin typeface="Cambria Math" panose="02040503050406030204" pitchFamily="18" charset="0"/>
                        <a:ea typeface="나눔바른고딕" panose="020B0603020101020101"/>
                      </a:rPr>
                      <m:t>𝜂</m:t>
                    </m:r>
                  </m:oMath>
                </a14:m>
                <a:r>
                  <a:rPr lang="en-US" altLang="ko-KR" sz="1700" dirty="0">
                    <a:ea typeface="나눔바른고딕" panose="020B0603020101020101"/>
                  </a:rPr>
                  <a:t> are set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</m:ctrlPr>
                      </m:sSupPr>
                      <m:e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10</m:t>
                        </m:r>
                      </m:e>
                      <m:sup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−2</m:t>
                        </m:r>
                      </m:sup>
                    </m:sSup>
                    <m:r>
                      <a:rPr lang="en-US" altLang="ko-KR" sz="1700" b="0" i="1" smtClean="0">
                        <a:latin typeface="Cambria Math" panose="02040503050406030204" pitchFamily="18" charset="0"/>
                        <a:ea typeface="나눔바른고딕" panose="020B0603020101020101"/>
                      </a:rPr>
                      <m:t>, </m:t>
                    </m:r>
                    <m:sSup>
                      <m:sSupPr>
                        <m:ctrlP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</m:ctrlPr>
                      </m:sSupPr>
                      <m:e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10</m:t>
                        </m:r>
                      </m:e>
                      <m:sup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−3</m:t>
                        </m:r>
                      </m:sup>
                    </m:sSup>
                  </m:oMath>
                </a14:m>
                <a:endParaRPr lang="en-US" altLang="ko-KR" sz="1700" dirty="0">
                  <a:ea typeface="나눔바른고딕" panose="020B0603020101020101"/>
                </a:endParaRPr>
              </a:p>
              <a:p>
                <a:pPr marL="285750" indent="-285750" algn="l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700" dirty="0">
                    <a:ea typeface="나눔바른고딕" panose="020B0603020101020101"/>
                  </a:rPr>
                  <a:t>Learning rate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</m:ctrlPr>
                      </m:sSupPr>
                      <m:e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10</m:t>
                        </m:r>
                      </m:e>
                      <m:sup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−3</m:t>
                        </m:r>
                      </m:sup>
                    </m:sSup>
                  </m:oMath>
                </a14:m>
                <a:endParaRPr lang="en-US" altLang="ko-KR" sz="1700" dirty="0">
                  <a:ea typeface="나눔바른고딕" panose="020B0603020101020101"/>
                </a:endParaRPr>
              </a:p>
              <a:p>
                <a:pPr marL="285750" indent="-285750" algn="l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700" dirty="0">
                    <a:ea typeface="나눔바른고딕" panose="020B0603020101020101"/>
                  </a:rPr>
                  <a:t>Image Size = 128 x 128</a:t>
                </a:r>
              </a:p>
              <a:p>
                <a:pPr marL="285750" indent="-285750" algn="l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sz="1700" dirty="0">
                  <a:ea typeface="나눔바른고딕" panose="020B0603020101020101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</m:ctrlPr>
                      </m:sSupPr>
                      <m:e>
                        <m:r>
                          <a:rPr lang="ko-KR" altLang="en-US" sz="170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𝜆</m:t>
                        </m:r>
                      </m:e>
                      <m:sup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𝑛</m:t>
                        </m:r>
                      </m:sup>
                    </m:sSup>
                    <m:r>
                      <a:rPr lang="en-US" altLang="ko-KR" sz="1700" b="0" i="1" smtClean="0">
                        <a:latin typeface="Cambria Math" panose="02040503050406030204" pitchFamily="18" charset="0"/>
                        <a:ea typeface="나눔바른고딕" panose="020B0603020101020101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sz="1700" b="0" i="0" smtClean="0">
                        <a:latin typeface="Cambria Math" panose="02040503050406030204" pitchFamily="18" charset="0"/>
                        <a:ea typeface="나눔바른고딕" panose="020B0603020101020101"/>
                      </a:rPr>
                      <m:t>max</m:t>
                    </m:r>
                    <m:r>
                      <a:rPr lang="en-US" altLang="ko-KR" sz="1700" b="0" i="1" smtClean="0">
                        <a:latin typeface="Cambria Math" panose="02040503050406030204" pitchFamily="18" charset="0"/>
                        <a:ea typeface="나눔바른고딕" panose="020B0603020101020101"/>
                      </a:rPr>
                      <m:t>⁡{</m:t>
                    </m:r>
                    <m:r>
                      <a:rPr lang="ko-KR" altLang="en-US" sz="1700" i="1">
                        <a:latin typeface="Cambria Math" panose="02040503050406030204" pitchFamily="18" charset="0"/>
                        <a:ea typeface="나눔바른고딕" panose="020B0603020101020101"/>
                      </a:rPr>
                      <m:t>𝜆</m:t>
                    </m:r>
                    <m:r>
                      <a:rPr lang="ko-KR" altLang="en-US" sz="1700" i="1" smtClean="0">
                        <a:latin typeface="Cambria Math" panose="02040503050406030204" pitchFamily="18" charset="0"/>
                        <a:ea typeface="나눔바른고딕" panose="020B0603020101020101"/>
                      </a:rPr>
                      <m:t>∙</m:t>
                    </m:r>
                    <m:sSup>
                      <m:sSupPr>
                        <m:ctrlP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</m:ctrlPr>
                      </m:sSupPr>
                      <m:e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0.995</m:t>
                        </m:r>
                      </m:e>
                      <m:sup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𝑛</m:t>
                        </m:r>
                      </m:sup>
                    </m:sSup>
                    <m:r>
                      <a:rPr lang="en-US" altLang="ko-KR" sz="1700" b="0" i="1" smtClean="0">
                        <a:latin typeface="Cambria Math" panose="02040503050406030204" pitchFamily="18" charset="0"/>
                        <a:ea typeface="나눔바른고딕" panose="020B0603020101020101"/>
                      </a:rPr>
                      <m:t> ,</m:t>
                    </m:r>
                    <m:r>
                      <a:rPr lang="ko-KR" altLang="en-US" sz="1700" i="1">
                        <a:latin typeface="Cambria Math" panose="02040503050406030204" pitchFamily="18" charset="0"/>
                        <a:ea typeface="나눔바른고딕" panose="020B0603020101020101"/>
                      </a:rPr>
                      <m:t>𝜆</m:t>
                    </m:r>
                    <m:r>
                      <a:rPr lang="en-US" altLang="ko-KR" sz="1700" b="0" i="1" smtClean="0">
                        <a:latin typeface="Cambria Math" panose="02040503050406030204" pitchFamily="18" charset="0"/>
                        <a:ea typeface="나눔바른고딕" panose="020B0603020101020101"/>
                      </a:rPr>
                      <m:t>/2</m:t>
                    </m:r>
                    <m:r>
                      <a:rPr lang="en-US" altLang="ko-KR" sz="1700" b="0" i="1" smtClean="0">
                        <a:latin typeface="Cambria Math" panose="02040503050406030204" pitchFamily="18" charset="0"/>
                        <a:ea typeface="나눔바른고딕" panose="020B0603020101020101"/>
                      </a:rPr>
                      <m:t>}</m:t>
                    </m:r>
                  </m:oMath>
                </a14:m>
                <a:endParaRPr lang="en-US" altLang="ko-KR" sz="1700" dirty="0">
                  <a:ea typeface="나눔바른고딕" panose="020B0603020101020101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</m:ctrlPr>
                      </m:sSupPr>
                      <m:e>
                        <m:r>
                          <a:rPr lang="ko-KR" altLang="en-US" sz="1700" i="1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𝜂</m:t>
                        </m:r>
                      </m:e>
                      <m:sup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𝑛</m:t>
                        </m:r>
                      </m:sup>
                    </m:sSup>
                    <m:r>
                      <a:rPr lang="en-US" altLang="ko-KR" sz="1700" b="0" i="1" smtClean="0">
                        <a:latin typeface="Cambria Math" panose="02040503050406030204" pitchFamily="18" charset="0"/>
                        <a:ea typeface="나눔바른고딕" panose="020B0603020101020101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sz="1700" b="0" i="0" smtClean="0">
                        <a:latin typeface="Cambria Math" panose="02040503050406030204" pitchFamily="18" charset="0"/>
                        <a:ea typeface="나눔바른고딕" panose="020B0603020101020101"/>
                      </a:rPr>
                      <m:t>max</m:t>
                    </m:r>
                    <m:r>
                      <a:rPr lang="en-US" altLang="ko-KR" sz="1700" b="0" i="1" smtClean="0">
                        <a:latin typeface="Cambria Math" panose="02040503050406030204" pitchFamily="18" charset="0"/>
                        <a:ea typeface="나눔바른고딕" panose="020B0603020101020101"/>
                      </a:rPr>
                      <m:t>⁡{</m:t>
                    </m:r>
                    <m:r>
                      <a:rPr lang="ko-KR" altLang="en-US" sz="1700" i="1">
                        <a:latin typeface="Cambria Math" panose="02040503050406030204" pitchFamily="18" charset="0"/>
                        <a:ea typeface="나눔바른고딕" panose="020B0603020101020101"/>
                      </a:rPr>
                      <m:t>𝜂</m:t>
                    </m:r>
                    <m:r>
                      <a:rPr lang="ko-KR" altLang="en-US" sz="1700" i="1" smtClean="0">
                        <a:latin typeface="Cambria Math" panose="02040503050406030204" pitchFamily="18" charset="0"/>
                        <a:ea typeface="나눔바른고딕" panose="020B0603020101020101"/>
                      </a:rPr>
                      <m:t>∙</m:t>
                    </m:r>
                    <m:sSup>
                      <m:sSupPr>
                        <m:ctrlP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</m:ctrlPr>
                      </m:sSupPr>
                      <m:e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0.995</m:t>
                        </m:r>
                      </m:e>
                      <m:sup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𝑛</m:t>
                        </m:r>
                      </m:sup>
                    </m:sSup>
                    <m:r>
                      <a:rPr lang="en-US" altLang="ko-KR" sz="1700" b="0" i="1" smtClean="0">
                        <a:latin typeface="Cambria Math" panose="02040503050406030204" pitchFamily="18" charset="0"/>
                        <a:ea typeface="나눔바른고딕" panose="020B0603020101020101"/>
                      </a:rPr>
                      <m:t> ,</m:t>
                    </m:r>
                    <m:r>
                      <a:rPr lang="ko-KR" altLang="en-US" sz="1700" i="1">
                        <a:latin typeface="Cambria Math" panose="02040503050406030204" pitchFamily="18" charset="0"/>
                        <a:ea typeface="나눔바른고딕" panose="020B0603020101020101"/>
                      </a:rPr>
                      <m:t>𝜂</m:t>
                    </m:r>
                    <m:r>
                      <a:rPr lang="en-US" altLang="ko-KR" sz="1700" b="0" i="1" smtClean="0">
                        <a:latin typeface="Cambria Math" panose="02040503050406030204" pitchFamily="18" charset="0"/>
                        <a:ea typeface="나눔바른고딕" panose="020B0603020101020101"/>
                      </a:rPr>
                      <m:t>/2}</m:t>
                    </m:r>
                  </m:oMath>
                </a14:m>
                <a:endParaRPr lang="en-US" altLang="ko-KR" sz="1700" dirty="0">
                  <a:ea typeface="나눔바른고딕" panose="020B0603020101020101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CE33EAB-0AF8-418E-9245-239A2BF621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524" y="1318271"/>
                <a:ext cx="8532948" cy="2790764"/>
              </a:xfrm>
              <a:prstGeom prst="rect">
                <a:avLst/>
              </a:prstGeom>
              <a:blipFill>
                <a:blip r:embed="rId2"/>
                <a:stretch>
                  <a:fillRect l="-357" b="-152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CF83DA97-04C1-4332-9BB3-CE8FC467AAB8}"/>
              </a:ext>
            </a:extLst>
          </p:cNvPr>
          <p:cNvSpPr txBox="1"/>
          <p:nvPr/>
        </p:nvSpPr>
        <p:spPr>
          <a:xfrm>
            <a:off x="0" y="829171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ea typeface="나눔바른고딕" panose="020B0603020101020101" pitchFamily="50" charset="-127"/>
              </a:rPr>
              <a:t>Implementation Details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297912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67494"/>
            <a:ext cx="9144000" cy="576064"/>
          </a:xfrm>
        </p:spPr>
        <p:txBody>
          <a:bodyPr/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/>
              </a:rPr>
              <a:t>Synthesized Dataset and Preprocessing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ea typeface="나눔바른고딕" panose="020B0603020101020101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CE33EAB-0AF8-418E-9245-239A2BF62117}"/>
                  </a:ext>
                </a:extLst>
              </p:cNvPr>
              <p:cNvSpPr txBox="1"/>
              <p:nvPr/>
            </p:nvSpPr>
            <p:spPr>
              <a:xfrm>
                <a:off x="287524" y="1318271"/>
                <a:ext cx="8532948" cy="35755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l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700" dirty="0">
                    <a:ea typeface="나눔바른고딕" panose="020B0603020101020101"/>
                  </a:rPr>
                  <a:t>To generate a dataset of such pairs, They employ the </a:t>
                </a:r>
                <a:r>
                  <a:rPr lang="en-US" altLang="ko-KR" sz="1700" dirty="0" err="1">
                    <a:solidFill>
                      <a:srgbClr val="FF0000"/>
                    </a:solidFill>
                    <a:ea typeface="나눔바른고딕" panose="020B0603020101020101"/>
                  </a:rPr>
                  <a:t>CelebA</a:t>
                </a:r>
                <a:r>
                  <a:rPr lang="en-US" altLang="ko-KR" sz="1700" dirty="0">
                    <a:ea typeface="나눔바른고딕" panose="020B0603020101020101"/>
                  </a:rPr>
                  <a:t> dataset</a:t>
                </a:r>
              </a:p>
              <a:p>
                <a:pPr marL="285750" indent="-285750" algn="l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sz="1700" dirty="0">
                  <a:ea typeface="나눔바른고딕" panose="020B0603020101020101"/>
                </a:endParaRPr>
              </a:p>
              <a:p>
                <a:pPr marL="285750" indent="-285750" algn="l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700" dirty="0">
                    <a:ea typeface="나눔바른고딕" panose="020B0603020101020101"/>
                  </a:rPr>
                  <a:t>Synthesized Dataset</a:t>
                </a:r>
              </a:p>
              <a:p>
                <a:pPr marL="54000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ko-KR" sz="1700" dirty="0">
                    <a:ea typeface="나눔바른고딕" panose="020B0603020101020101"/>
                  </a:rPr>
                  <a:t>Train : 10K, Test</a:t>
                </a:r>
                <a:r>
                  <a:rPr lang="ko-KR" altLang="en-US" sz="1700" dirty="0">
                    <a:ea typeface="나눔바른고딕" panose="020B0603020101020101"/>
                  </a:rPr>
                  <a:t> </a:t>
                </a:r>
                <a:r>
                  <a:rPr lang="en-US" altLang="ko-KR" sz="1700" dirty="0">
                    <a:ea typeface="나눔바른고딕" panose="020B0603020101020101"/>
                  </a:rPr>
                  <a:t>: 1K</a:t>
                </a:r>
              </a:p>
              <a:p>
                <a:pPr marL="540000" indent="-285750" algn="l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ko-KR" sz="1700" dirty="0">
                    <a:ea typeface="나눔바른고딕" panose="020B0603020101020101"/>
                  </a:rPr>
                  <a:t>The original size is 178x218 </a:t>
                </a:r>
                <a14:m>
                  <m:oMath xmlns:m="http://schemas.openxmlformats.org/officeDocument/2006/math">
                    <m:r>
                      <a:rPr lang="en-US" altLang="ko-KR" sz="17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ko-KR" sz="1700" dirty="0">
                    <a:ea typeface="나눔바른고딕" panose="020B0603020101020101"/>
                  </a:rPr>
                  <a:t> crop center (128 x 128)</a:t>
                </a:r>
              </a:p>
              <a:p>
                <a:pPr marL="540000" indent="-285750" algn="l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ko-KR" sz="1700" dirty="0">
                    <a:ea typeface="나눔바른고딕" panose="020B0603020101020101"/>
                  </a:rPr>
                  <a:t>Apply </a:t>
                </a:r>
                <a:r>
                  <a:rPr lang="en-US" altLang="ko-KR" sz="1700" dirty="0">
                    <a:solidFill>
                      <a:srgbClr val="FF0000"/>
                    </a:solidFill>
                    <a:ea typeface="나눔바른고딕" panose="020B0603020101020101"/>
                  </a:rPr>
                  <a:t>affine transformation </a:t>
                </a:r>
                <a:r>
                  <a:rPr lang="en-US" altLang="ko-KR" sz="1700" dirty="0">
                    <a:ea typeface="나눔바른고딕" panose="020B0603020101020101"/>
                  </a:rPr>
                  <a:t>to the aligned real faces to generate </a:t>
                </a:r>
                <a:r>
                  <a:rPr lang="en-US" altLang="ko-KR" sz="1700" dirty="0">
                    <a:solidFill>
                      <a:srgbClr val="FF0000"/>
                    </a:solidFill>
                    <a:ea typeface="나눔바른고딕" panose="020B0603020101020101"/>
                  </a:rPr>
                  <a:t>unaligned</a:t>
                </a:r>
                <a:r>
                  <a:rPr lang="en-US" altLang="ko-KR" sz="1700" dirty="0">
                    <a:ea typeface="나눔바른고딕" panose="020B0603020101020101"/>
                  </a:rPr>
                  <a:t> faces</a:t>
                </a:r>
              </a:p>
              <a:p>
                <a:pPr marL="540000" indent="-285750" algn="l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ko-KR" sz="1700" dirty="0">
                    <a:ea typeface="나눔바른고딕" panose="020B0603020101020101"/>
                  </a:rPr>
                  <a:t>10K’s train data </a:t>
                </a:r>
                <a14:m>
                  <m:oMath xmlns:m="http://schemas.openxmlformats.org/officeDocument/2006/math">
                    <m:r>
                      <a:rPr lang="en-US" altLang="ko-KR" sz="17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ko-KR" sz="1700" dirty="0">
                    <a:ea typeface="나눔바른고딕" panose="020B0603020101020101"/>
                  </a:rPr>
                  <a:t> 30K</a:t>
                </a:r>
              </a:p>
              <a:p>
                <a:pPr marL="540000" indent="-285750" algn="l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ko-KR" sz="1700" dirty="0">
                    <a:ea typeface="나눔바른고딕" panose="020B0603020101020101"/>
                  </a:rPr>
                  <a:t>1K’s train data </a:t>
                </a:r>
                <a14:m>
                  <m:oMath xmlns:m="http://schemas.openxmlformats.org/officeDocument/2006/math">
                    <m:r>
                      <a:rPr lang="en-US" altLang="ko-KR" sz="17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ko-KR" sz="1700" dirty="0">
                    <a:ea typeface="나눔바른고딕" panose="020B0603020101020101"/>
                  </a:rPr>
                  <a:t> 8K</a:t>
                </a:r>
              </a:p>
              <a:p>
                <a:pPr marL="540000" indent="-285750" algn="l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endParaRPr lang="en-US" altLang="ko-KR" sz="1700" dirty="0">
                  <a:ea typeface="나눔바른고딕" panose="020B0603020101020101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CE33EAB-0AF8-418E-9245-239A2BF621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524" y="1318271"/>
                <a:ext cx="8532948" cy="3575594"/>
              </a:xfrm>
              <a:prstGeom prst="rect">
                <a:avLst/>
              </a:prstGeom>
              <a:blipFill>
                <a:blip r:embed="rId2"/>
                <a:stretch>
                  <a:fillRect l="-3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CF83DA97-04C1-4332-9BB3-CE8FC467AAB8}"/>
              </a:ext>
            </a:extLst>
          </p:cNvPr>
          <p:cNvSpPr txBox="1"/>
          <p:nvPr/>
        </p:nvSpPr>
        <p:spPr>
          <a:xfrm>
            <a:off x="0" y="829171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ea typeface="나눔바른고딕" panose="020B0603020101020101" pitchFamily="50" charset="-127"/>
              </a:rPr>
              <a:t>Dataset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874094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67494"/>
            <a:ext cx="9144000" cy="576064"/>
          </a:xfrm>
        </p:spPr>
        <p:txBody>
          <a:bodyPr/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/>
              </a:rPr>
              <a:t>Synthesized Dataset and Preprocessing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ea typeface="나눔바른고딕" panose="020B0603020101020101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E33EAB-0AF8-418E-9245-239A2BF62117}"/>
              </a:ext>
            </a:extLst>
          </p:cNvPr>
          <p:cNvSpPr txBox="1"/>
          <p:nvPr/>
        </p:nvSpPr>
        <p:spPr>
          <a:xfrm>
            <a:off x="305526" y="4096192"/>
            <a:ext cx="8532948" cy="828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700" dirty="0">
                <a:ea typeface="나눔바른고딕" panose="020B0603020101020101"/>
              </a:rPr>
              <a:t>(b)~(d) : Scream, Candy and  Feathers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700" dirty="0">
                <a:ea typeface="나눔바른고딕" panose="020B0603020101020101"/>
              </a:rPr>
              <a:t>(e)~(</a:t>
            </a:r>
            <a:r>
              <a:rPr lang="en-US" altLang="ko-KR" sz="1700" dirty="0" err="1">
                <a:ea typeface="나눔바른고딕" panose="020B0603020101020101"/>
              </a:rPr>
              <a:t>i</a:t>
            </a:r>
            <a:r>
              <a:rPr lang="en-US" altLang="ko-KR" sz="1700" dirty="0">
                <a:ea typeface="나눔바른고딕" panose="020B0603020101020101"/>
              </a:rPr>
              <a:t>) : Starry, Mosaic, la Muse, </a:t>
            </a:r>
            <a:r>
              <a:rPr lang="en-US" altLang="ko-KR" sz="1700" dirty="0" err="1">
                <a:ea typeface="나눔바른고딕" panose="020B0603020101020101"/>
              </a:rPr>
              <a:t>Udnie</a:t>
            </a:r>
            <a:r>
              <a:rPr lang="en-US" altLang="ko-KR" sz="1700" dirty="0">
                <a:ea typeface="나눔바른고딕" panose="020B0603020101020101"/>
              </a:rPr>
              <a:t> and Composition VII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83DA97-04C1-4332-9BB3-CE8FC467AAB8}"/>
              </a:ext>
            </a:extLst>
          </p:cNvPr>
          <p:cNvSpPr txBox="1"/>
          <p:nvPr/>
        </p:nvSpPr>
        <p:spPr>
          <a:xfrm>
            <a:off x="0" y="829171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ea typeface="나눔바른고딕" panose="020B0603020101020101" pitchFamily="50" charset="-127"/>
              </a:rPr>
              <a:t>Dataset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  <a:ea typeface="나눔바른고딕" panose="020B060302010102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1F7D72E-5962-482B-8D35-6346937EFD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1255539"/>
            <a:ext cx="4754206" cy="2541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5795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67494"/>
            <a:ext cx="9144000" cy="576064"/>
          </a:xfrm>
        </p:spPr>
        <p:txBody>
          <a:bodyPr/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/>
              </a:rPr>
              <a:t>Experiments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ea typeface="나눔바른고딕" panose="020B0603020101020101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E33EAB-0AF8-418E-9245-239A2BF62117}"/>
              </a:ext>
            </a:extLst>
          </p:cNvPr>
          <p:cNvSpPr txBox="1"/>
          <p:nvPr/>
        </p:nvSpPr>
        <p:spPr>
          <a:xfrm>
            <a:off x="467544" y="1303015"/>
            <a:ext cx="2808312" cy="324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altLang="ko-KR" sz="1700" dirty="0">
                <a:ea typeface="나눔바른고딕" panose="020B0603020101020101"/>
              </a:rPr>
              <a:t>(c) : </a:t>
            </a:r>
            <a:r>
              <a:rPr lang="en-US" altLang="ko-KR" sz="1700" dirty="0" err="1">
                <a:ea typeface="나눔바른고딕" panose="020B0603020101020101"/>
              </a:rPr>
              <a:t>Gatys</a:t>
            </a:r>
            <a:r>
              <a:rPr lang="en-US" altLang="ko-KR" sz="1700" dirty="0">
                <a:ea typeface="나눔바른고딕" panose="020B0603020101020101"/>
              </a:rPr>
              <a:t> </a:t>
            </a:r>
            <a:r>
              <a:rPr lang="en-US" altLang="ko-KR" sz="1700" i="1" dirty="0">
                <a:ea typeface="나눔바른고딕" panose="020B0603020101020101"/>
              </a:rPr>
              <a:t>et al.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altLang="ko-KR" sz="1700" dirty="0">
                <a:ea typeface="나눔바른고딕" panose="020B0603020101020101"/>
              </a:rPr>
              <a:t>(d) : Johnson </a:t>
            </a:r>
            <a:r>
              <a:rPr lang="en-US" altLang="ko-KR" sz="1700" i="1" dirty="0">
                <a:ea typeface="나눔바른고딕" panose="020B0603020101020101"/>
              </a:rPr>
              <a:t>et al.</a:t>
            </a:r>
          </a:p>
          <a:p>
            <a:pPr marL="285750" indent="-285750" algn="l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altLang="ko-KR" sz="1700" dirty="0">
                <a:ea typeface="나눔바른고딕" panose="020B0603020101020101"/>
              </a:rPr>
              <a:t>(e) : MGAN</a:t>
            </a:r>
          </a:p>
          <a:p>
            <a:pPr marL="285750" indent="-285750" algn="l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altLang="ko-KR" sz="1700" dirty="0">
                <a:ea typeface="나눔바른고딕" panose="020B0603020101020101"/>
              </a:rPr>
              <a:t>(f) : Pix2Pix</a:t>
            </a:r>
          </a:p>
          <a:p>
            <a:pPr marL="285750" indent="-285750" algn="l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altLang="ko-KR" sz="1700" dirty="0">
                <a:ea typeface="나눔바른고딕" panose="020B0603020101020101"/>
              </a:rPr>
              <a:t>(g) : </a:t>
            </a:r>
            <a:r>
              <a:rPr lang="en-US" altLang="ko-KR" sz="1700" dirty="0" err="1">
                <a:ea typeface="나눔바른고딕" panose="020B0603020101020101"/>
              </a:rPr>
              <a:t>CycleGAN</a:t>
            </a:r>
            <a:endParaRPr lang="en-US" altLang="ko-KR" sz="1700" dirty="0">
              <a:ea typeface="나눔바른고딕" panose="020B0603020101020101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83DA97-04C1-4332-9BB3-CE8FC467AAB8}"/>
              </a:ext>
            </a:extLst>
          </p:cNvPr>
          <p:cNvSpPr txBox="1"/>
          <p:nvPr/>
        </p:nvSpPr>
        <p:spPr>
          <a:xfrm>
            <a:off x="0" y="829171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ea typeface="나눔바른고딕" panose="020B0603020101020101" pitchFamily="50" charset="-127"/>
              </a:rPr>
              <a:t>Qualitative Evaluation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  <a:ea typeface="나눔바른고딕" panose="020B060302010102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A01D496-B142-4E4D-8FF3-EFAD395F10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3848" y="1275606"/>
            <a:ext cx="5415248" cy="3455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424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67494"/>
            <a:ext cx="9144000" cy="576064"/>
          </a:xfrm>
        </p:spPr>
        <p:txBody>
          <a:bodyPr/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/>
              </a:rPr>
              <a:t>Abstract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ea typeface="나눔바른고딕" panose="020B0603020101020101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E33EAB-0AF8-418E-9245-239A2BF62117}"/>
              </a:ext>
            </a:extLst>
          </p:cNvPr>
          <p:cNvSpPr txBox="1"/>
          <p:nvPr/>
        </p:nvSpPr>
        <p:spPr>
          <a:xfrm>
            <a:off x="287524" y="1318271"/>
            <a:ext cx="8568952" cy="35755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700" dirty="0">
                <a:ea typeface="나눔바른고딕" panose="020B0603020101020101"/>
              </a:rPr>
              <a:t>Recovering the latent photorealistic faces from artistic portrait aids human perception and facial analysis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700" dirty="0">
              <a:ea typeface="나눔바른고딕" panose="020B0603020101020101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700" dirty="0">
                <a:ea typeface="나눔바른고딕" panose="020B0603020101020101"/>
              </a:rPr>
              <a:t>However, a recovery process that can preserve identity is </a:t>
            </a:r>
            <a:r>
              <a:rPr lang="en-US" altLang="ko-KR" sz="1700" dirty="0">
                <a:solidFill>
                  <a:srgbClr val="FF0000"/>
                </a:solidFill>
                <a:ea typeface="나눔바른고딕" panose="020B0603020101020101"/>
              </a:rPr>
              <a:t>challenging</a:t>
            </a:r>
            <a:r>
              <a:rPr lang="en-US" altLang="ko-KR" sz="1700" dirty="0">
                <a:ea typeface="나눔바른고딕" panose="020B0603020101020101"/>
              </a:rPr>
              <a:t> because the fine details of real faces can be </a:t>
            </a:r>
            <a:r>
              <a:rPr lang="en-US" altLang="ko-KR" sz="1700" dirty="0">
                <a:solidFill>
                  <a:srgbClr val="FF0000"/>
                </a:solidFill>
                <a:ea typeface="나눔바른고딕" panose="020B0603020101020101"/>
              </a:rPr>
              <a:t>distorted or lost </a:t>
            </a:r>
            <a:r>
              <a:rPr lang="en-US" altLang="ko-KR" sz="1700" dirty="0">
                <a:ea typeface="나눔바른고딕" panose="020B0603020101020101"/>
              </a:rPr>
              <a:t>in stylized images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700" dirty="0">
              <a:ea typeface="나눔바른고딕" panose="020B0603020101020101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700" b="0" u="none" strike="noStrike" baseline="0" dirty="0"/>
              <a:t>In this paper, we present a new Identity-preserving Face Recovery from Portraits (IFRP) </a:t>
            </a:r>
            <a:r>
              <a:rPr lang="en-US" altLang="ko-KR" sz="1700" u="none" strike="noStrike" baseline="0" dirty="0">
                <a:solidFill>
                  <a:srgbClr val="FF0000"/>
                </a:solidFill>
              </a:rPr>
              <a:t>to recover latent photorealistic faces from unaligned stylized portraits.</a:t>
            </a:r>
            <a:endParaRPr lang="en-US" altLang="ko-KR" sz="1700" dirty="0">
              <a:solidFill>
                <a:srgbClr val="FF0000"/>
              </a:solidFill>
              <a:ea typeface="나눔바른고딕" panose="020B0603020101020101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700" dirty="0">
              <a:ea typeface="나눔바른고딕" panose="020B0603020101020101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83DA97-04C1-4332-9BB3-CE8FC467AAB8}"/>
              </a:ext>
            </a:extLst>
          </p:cNvPr>
          <p:cNvSpPr txBox="1"/>
          <p:nvPr/>
        </p:nvSpPr>
        <p:spPr>
          <a:xfrm>
            <a:off x="0" y="829171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ea typeface="나눔바른고딕" panose="020B0603020101020101" pitchFamily="50" charset="-127"/>
              </a:rPr>
              <a:t>overview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053152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67494"/>
            <a:ext cx="9144000" cy="576064"/>
          </a:xfrm>
        </p:spPr>
        <p:txBody>
          <a:bodyPr/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/>
              </a:rPr>
              <a:t>Experiments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ea typeface="나눔바른고딕" panose="020B0603020101020101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83DA97-04C1-4332-9BB3-CE8FC467AAB8}"/>
              </a:ext>
            </a:extLst>
          </p:cNvPr>
          <p:cNvSpPr txBox="1"/>
          <p:nvPr/>
        </p:nvSpPr>
        <p:spPr>
          <a:xfrm>
            <a:off x="0" y="829171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ea typeface="나눔바른고딕" panose="020B0603020101020101" pitchFamily="50" charset="-127"/>
              </a:rPr>
              <a:t>Quantitative Evaluation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  <a:ea typeface="나눔바른고딕" panose="020B0603020101020101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506752C-C180-4D8D-82D6-C29813C6F8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468" y="1243035"/>
            <a:ext cx="6897063" cy="3038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7963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67494"/>
            <a:ext cx="9144000" cy="576064"/>
          </a:xfrm>
        </p:spPr>
        <p:txBody>
          <a:bodyPr/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/>
              </a:rPr>
              <a:t>Experiments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ea typeface="나눔바른고딕" panose="020B0603020101020101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E33EAB-0AF8-418E-9245-239A2BF62117}"/>
              </a:ext>
            </a:extLst>
          </p:cNvPr>
          <p:cNvSpPr txBox="1"/>
          <p:nvPr/>
        </p:nvSpPr>
        <p:spPr>
          <a:xfrm>
            <a:off x="467544" y="1303015"/>
            <a:ext cx="7992888" cy="2005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700" dirty="0">
                <a:ea typeface="나눔바른고딕" panose="020B0603020101020101"/>
              </a:rPr>
              <a:t>Demonstrate that faces recovered by method are highly consistent with GT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700" dirty="0">
                <a:ea typeface="나눔바른고딕" panose="020B0603020101020101"/>
              </a:rPr>
              <a:t>Run a face recognition algorithm on test dataset for both seen and unseen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700" dirty="0">
                <a:ea typeface="나눔바른고딕" panose="020B0603020101020101"/>
              </a:rPr>
              <a:t>Apply to quantify whether the correct person is retrieved within the </a:t>
            </a:r>
            <a:r>
              <a:rPr lang="en-US" altLang="ko-KR" sz="1700" dirty="0">
                <a:solidFill>
                  <a:srgbClr val="FF0000"/>
                </a:solidFill>
                <a:ea typeface="나눔바른고딕" panose="020B0603020101020101"/>
              </a:rPr>
              <a:t>top-5</a:t>
            </a:r>
            <a:r>
              <a:rPr lang="en-US" altLang="ko-KR" sz="1700" dirty="0">
                <a:ea typeface="나눔바른고딕" panose="020B0603020101020101"/>
              </a:rPr>
              <a:t> matched images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700" dirty="0">
                <a:ea typeface="나눔바른고딕" panose="020B0603020101020101"/>
              </a:rPr>
              <a:t>Repeat this procedure for every style and then obtain the average FRR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83DA97-04C1-4332-9BB3-CE8FC467AAB8}"/>
              </a:ext>
            </a:extLst>
          </p:cNvPr>
          <p:cNvSpPr txBox="1"/>
          <p:nvPr/>
        </p:nvSpPr>
        <p:spPr>
          <a:xfrm>
            <a:off x="0" y="829171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ea typeface="나눔바른고딕" panose="020B0603020101020101" pitchFamily="50" charset="-127"/>
              </a:rPr>
              <a:t>Face Retrieval Analysis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427092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67494"/>
            <a:ext cx="9144000" cy="576064"/>
          </a:xfrm>
        </p:spPr>
        <p:txBody>
          <a:bodyPr/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/>
              </a:rPr>
              <a:t>Experiments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ea typeface="나눔바른고딕" panose="020B0603020101020101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E33EAB-0AF8-418E-9245-239A2BF62117}"/>
              </a:ext>
            </a:extLst>
          </p:cNvPr>
          <p:cNvSpPr txBox="1"/>
          <p:nvPr/>
        </p:nvSpPr>
        <p:spPr>
          <a:xfrm>
            <a:off x="467544" y="1303015"/>
            <a:ext cx="8280920" cy="23983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700" dirty="0">
                <a:ea typeface="나눔바른고딕" panose="020B0603020101020101"/>
              </a:rPr>
              <a:t>It indicates that network is robust to different styles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700" dirty="0">
                <a:ea typeface="나눔바른고딕" panose="020B0603020101020101"/>
              </a:rPr>
              <a:t>They choose 1K faces destylized from one style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700" dirty="0">
                <a:ea typeface="나눔바른고딕" panose="020B0603020101020101"/>
              </a:rPr>
              <a:t>For each destylized face, They search its </a:t>
            </a:r>
            <a:r>
              <a:rPr lang="en-US" altLang="ko-KR" sz="1700" dirty="0">
                <a:solidFill>
                  <a:srgbClr val="FF0000"/>
                </a:solidFill>
                <a:ea typeface="나눔바른고딕" panose="020B0603020101020101"/>
              </a:rPr>
              <a:t>top-5</a:t>
            </a:r>
            <a:r>
              <a:rPr lang="en-US" altLang="ko-KR" sz="1700" dirty="0">
                <a:ea typeface="나눔바른고딕" panose="020B0603020101020101"/>
              </a:rPr>
              <a:t> most similar faces in another group of destylized faces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700" dirty="0">
                <a:ea typeface="나눔바른고딕" panose="020B0603020101020101"/>
              </a:rPr>
              <a:t>If the same person is retrieved within the top-5 candidates, They record it as hit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700" dirty="0">
                <a:ea typeface="나눔바른고딕" panose="020B0603020101020101"/>
              </a:rPr>
              <a:t>Then an average hit number of one style is obtained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83DA97-04C1-4332-9BB3-CE8FC467AAB8}"/>
              </a:ext>
            </a:extLst>
          </p:cNvPr>
          <p:cNvSpPr txBox="1"/>
          <p:nvPr/>
        </p:nvSpPr>
        <p:spPr>
          <a:xfrm>
            <a:off x="0" y="829171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ea typeface="나눔바른고딕" panose="020B0603020101020101" pitchFamily="50" charset="-127"/>
              </a:rPr>
              <a:t>Consistency Analysis </a:t>
            </a:r>
            <a:r>
              <a:rPr lang="en-US" altLang="ko-KR" sz="1400" dirty="0" err="1">
                <a:solidFill>
                  <a:schemeClr val="bg1">
                    <a:lumMod val="50000"/>
                  </a:schemeClr>
                </a:solidFill>
                <a:ea typeface="나눔바른고딕" panose="020B0603020101020101" pitchFamily="50" charset="-127"/>
              </a:rPr>
              <a:t>w.r.t.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ea typeface="나눔바른고딕" panose="020B0603020101020101" pitchFamily="50" charset="-127"/>
              </a:rPr>
              <a:t> Style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731195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67494"/>
            <a:ext cx="9144000" cy="576064"/>
          </a:xfrm>
        </p:spPr>
        <p:txBody>
          <a:bodyPr/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/>
              </a:rPr>
              <a:t>Experiments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ea typeface="나눔바른고딕" panose="020B0603020101020101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83DA97-04C1-4332-9BB3-CE8FC467AAB8}"/>
              </a:ext>
            </a:extLst>
          </p:cNvPr>
          <p:cNvSpPr txBox="1"/>
          <p:nvPr/>
        </p:nvSpPr>
        <p:spPr>
          <a:xfrm>
            <a:off x="0" y="829171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ea typeface="나눔바른고딕" panose="020B0603020101020101" pitchFamily="50" charset="-127"/>
              </a:rPr>
              <a:t>Consistency Analysis </a:t>
            </a:r>
            <a:r>
              <a:rPr lang="en-US" altLang="ko-KR" sz="1400" dirty="0" err="1">
                <a:solidFill>
                  <a:schemeClr val="bg1">
                    <a:lumMod val="50000"/>
                  </a:schemeClr>
                </a:solidFill>
                <a:ea typeface="나눔바른고딕" panose="020B0603020101020101" pitchFamily="50" charset="-127"/>
              </a:rPr>
              <a:t>w.r.t.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ea typeface="나눔바른고딕" panose="020B0603020101020101" pitchFamily="50" charset="-127"/>
              </a:rPr>
              <a:t> Style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  <a:ea typeface="나눔바른고딕" panose="020B060302010102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809FF6A-CAE6-4A75-BBAB-203931EFDC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405235"/>
            <a:ext cx="7030431" cy="272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1000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67494"/>
            <a:ext cx="9144000" cy="576064"/>
          </a:xfrm>
        </p:spPr>
        <p:txBody>
          <a:bodyPr/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/>
              </a:rPr>
              <a:t>Experiments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ea typeface="나눔바른고딕" panose="020B0603020101020101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83DA97-04C1-4332-9BB3-CE8FC467AAB8}"/>
              </a:ext>
            </a:extLst>
          </p:cNvPr>
          <p:cNvSpPr txBox="1"/>
          <p:nvPr/>
        </p:nvSpPr>
        <p:spPr>
          <a:xfrm>
            <a:off x="0" y="829171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>
                <a:solidFill>
                  <a:schemeClr val="bg1">
                    <a:lumMod val="50000"/>
                  </a:schemeClr>
                </a:solidFill>
                <a:ea typeface="나눔바른고딕" panose="020B0603020101020101" pitchFamily="50" charset="-127"/>
              </a:rPr>
              <a:t>Destylizing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ea typeface="나눔바른고딕" panose="020B0603020101020101" pitchFamily="50" charset="-127"/>
              </a:rPr>
              <a:t> Original Paintings and Sketches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  <a:ea typeface="나눔바른고딕" panose="020B060302010102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9EC207B-9A3B-4586-ADA9-1916DFCDDD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34046"/>
            <a:ext cx="4543028" cy="202183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0AA7076-DEA6-42D2-9A65-D0C4CA8DF5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016" y="1491630"/>
            <a:ext cx="4290890" cy="2684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4983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67494"/>
            <a:ext cx="9144000" cy="576064"/>
          </a:xfrm>
        </p:spPr>
        <p:txBody>
          <a:bodyPr/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/>
              </a:rPr>
              <a:t>Experiments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ea typeface="나눔바른고딕" panose="020B0603020101020101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E33EAB-0AF8-418E-9245-239A2BF62117}"/>
              </a:ext>
            </a:extLst>
          </p:cNvPr>
          <p:cNvSpPr txBox="1"/>
          <p:nvPr/>
        </p:nvSpPr>
        <p:spPr>
          <a:xfrm>
            <a:off x="467544" y="1303015"/>
            <a:ext cx="8280920" cy="31831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700" dirty="0" err="1">
                <a:ea typeface="나눔바른고딕" panose="020B0603020101020101"/>
              </a:rPr>
              <a:t>CelebA</a:t>
            </a:r>
            <a:r>
              <a:rPr lang="en-US" altLang="ko-KR" sz="1700" dirty="0">
                <a:ea typeface="나눔바른고딕" panose="020B0603020101020101"/>
              </a:rPr>
              <a:t> dataset</a:t>
            </a:r>
          </a:p>
          <a:p>
            <a:pPr marL="540000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700" dirty="0">
                <a:ea typeface="나눔바른고딕" panose="020B0603020101020101"/>
              </a:rPr>
              <a:t>Age area are unbalanced</a:t>
            </a:r>
          </a:p>
          <a:p>
            <a:pPr marL="540000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700" dirty="0">
                <a:ea typeface="나눔바른고딕" panose="020B0603020101020101"/>
              </a:rPr>
              <a:t>Children + old people &lt; young adult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700" dirty="0">
              <a:ea typeface="나눔바른고딕" panose="020B0603020101020101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700" dirty="0">
              <a:ea typeface="나눔바른고딕" panose="020B0603020101020101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700" dirty="0">
                <a:ea typeface="나눔바른고딕" panose="020B0603020101020101"/>
              </a:rPr>
              <a:t>In Future</a:t>
            </a:r>
          </a:p>
          <a:p>
            <a:pPr marL="540000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700" dirty="0">
                <a:ea typeface="나눔바른고딕" panose="020B0603020101020101"/>
              </a:rPr>
              <a:t>The intent to embed semantic information into network</a:t>
            </a:r>
          </a:p>
          <a:p>
            <a:pPr marL="540000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700" dirty="0">
                <a:ea typeface="나눔바른고딕" panose="020B0603020101020101"/>
              </a:rPr>
              <a:t>Then, generate mor consistent face images in terms of the skin and hair color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83DA97-04C1-4332-9BB3-CE8FC467AAB8}"/>
              </a:ext>
            </a:extLst>
          </p:cNvPr>
          <p:cNvSpPr txBox="1"/>
          <p:nvPr/>
        </p:nvSpPr>
        <p:spPr>
          <a:xfrm>
            <a:off x="0" y="829171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ea typeface="나눔바른고딕" panose="020B0603020101020101" pitchFamily="50" charset="-127"/>
              </a:rPr>
              <a:t>Limitation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  <a:ea typeface="나눔바른고딕" panose="020B060302010102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0D2002D-1B50-4FDF-B296-E31EBB3A72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7522" y="1132756"/>
            <a:ext cx="3606637" cy="2563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843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67494"/>
            <a:ext cx="9144000" cy="576064"/>
          </a:xfrm>
        </p:spPr>
        <p:txBody>
          <a:bodyPr/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/>
              </a:rPr>
              <a:t>Introduction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ea typeface="나눔바른고딕" panose="020B0603020101020101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E33EAB-0AF8-418E-9245-239A2BF62117}"/>
              </a:ext>
            </a:extLst>
          </p:cNvPr>
          <p:cNvSpPr txBox="1"/>
          <p:nvPr/>
        </p:nvSpPr>
        <p:spPr>
          <a:xfrm>
            <a:off x="287524" y="1318271"/>
            <a:ext cx="8748972" cy="35755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700" dirty="0">
                <a:ea typeface="나눔바른고딕" panose="020B0603020101020101"/>
              </a:rPr>
              <a:t>Stylized face</a:t>
            </a:r>
          </a:p>
          <a:p>
            <a:pPr marL="540000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700" dirty="0">
                <a:ea typeface="나눔바른고딕" panose="020B0603020101020101"/>
              </a:rPr>
              <a:t>Various facial expression</a:t>
            </a:r>
          </a:p>
          <a:p>
            <a:pPr marL="540000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700" dirty="0">
                <a:ea typeface="나눔바른고딕" panose="020B0603020101020101"/>
              </a:rPr>
              <a:t>Facial component distortion</a:t>
            </a:r>
          </a:p>
          <a:p>
            <a:pPr marL="540000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700" dirty="0">
                <a:ea typeface="나눔바른고딕" panose="020B0603020101020101"/>
              </a:rPr>
              <a:t>Facial component misalignment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700" dirty="0">
              <a:ea typeface="나눔바른고딕" panose="020B0603020101020101"/>
            </a:endParaRPr>
          </a:p>
          <a:p>
            <a:pPr algn="l">
              <a:lnSpc>
                <a:spcPct val="150000"/>
              </a:lnSpc>
            </a:pPr>
            <a:endParaRPr lang="en-US" altLang="ko-KR" sz="1700" dirty="0">
              <a:ea typeface="나눔바른고딕" panose="020B0603020101020101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700" dirty="0">
                <a:ea typeface="나눔바른고딕" panose="020B0603020101020101"/>
              </a:rPr>
              <a:t>Landmark detector often </a:t>
            </a:r>
            <a:r>
              <a:rPr lang="en-US" altLang="ko-KR" sz="1700" b="1" dirty="0">
                <a:solidFill>
                  <a:srgbClr val="FF0000"/>
                </a:solidFill>
                <a:ea typeface="나눔바른고딕" panose="020B0603020101020101"/>
              </a:rPr>
              <a:t>fail</a:t>
            </a:r>
            <a:r>
              <a:rPr lang="en-US" altLang="ko-KR" sz="1700" dirty="0">
                <a:ea typeface="나눔바른고딕" panose="020B0603020101020101"/>
              </a:rPr>
              <a:t> to localize facial landmarks accurately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700" dirty="0">
                <a:ea typeface="나눔바른고딕" panose="020B0603020101020101"/>
              </a:rPr>
              <a:t>Restoring identity-consistent photorealistic face images from unaligned stylized ones is challenging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83DA97-04C1-4332-9BB3-CE8FC467AAB8}"/>
              </a:ext>
            </a:extLst>
          </p:cNvPr>
          <p:cNvSpPr txBox="1"/>
          <p:nvPr/>
        </p:nvSpPr>
        <p:spPr>
          <a:xfrm>
            <a:off x="0" y="829171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ea typeface="나눔바른고딕" panose="020B0603020101020101" pitchFamily="50" charset="-127"/>
              </a:rPr>
              <a:t>overview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  <a:ea typeface="나눔바른고딕" panose="020B060302010102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FC9F37B-23B4-4ADC-BE79-9509851F9D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0858" y="1332942"/>
            <a:ext cx="4765412" cy="2477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726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67494"/>
            <a:ext cx="9144000" cy="576064"/>
          </a:xfrm>
        </p:spPr>
        <p:txBody>
          <a:bodyPr/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/>
              </a:rPr>
              <a:t>Introduction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ea typeface="나눔바른고딕" panose="020B0603020101020101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E33EAB-0AF8-418E-9245-239A2BF62117}"/>
              </a:ext>
            </a:extLst>
          </p:cNvPr>
          <p:cNvSpPr txBox="1"/>
          <p:nvPr/>
        </p:nvSpPr>
        <p:spPr>
          <a:xfrm>
            <a:off x="287524" y="1318271"/>
            <a:ext cx="8748972" cy="35755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700" dirty="0">
                <a:ea typeface="나눔바른고딕" panose="020B0603020101020101"/>
              </a:rPr>
              <a:t>This Network</a:t>
            </a:r>
          </a:p>
          <a:p>
            <a:pPr marL="540000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700" dirty="0">
                <a:ea typeface="나눔바른고딕" panose="020B0603020101020101"/>
              </a:rPr>
              <a:t>Generative subnetwork</a:t>
            </a:r>
          </a:p>
          <a:p>
            <a:pPr marL="540000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700" dirty="0">
                <a:ea typeface="나눔바른고딕" panose="020B0603020101020101"/>
              </a:rPr>
              <a:t>Dubbed Style Removal Network (SRN)</a:t>
            </a:r>
          </a:p>
          <a:p>
            <a:pPr marL="540000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700" dirty="0">
                <a:ea typeface="나눔바른고딕" panose="020B0603020101020101"/>
              </a:rPr>
              <a:t>Discriminative Network (DN)</a:t>
            </a:r>
          </a:p>
          <a:p>
            <a:pPr marL="254250" algn="l">
              <a:lnSpc>
                <a:spcPct val="150000"/>
              </a:lnSpc>
            </a:pPr>
            <a:endParaRPr lang="en-US" altLang="ko-KR" sz="1700" dirty="0">
              <a:ea typeface="나눔바른고딕" panose="020B0603020101020101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700" dirty="0">
                <a:ea typeface="나눔바른고딕" panose="020B0603020101020101"/>
              </a:rPr>
              <a:t>SRN </a:t>
            </a:r>
          </a:p>
          <a:p>
            <a:pPr marL="540000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700" dirty="0">
                <a:ea typeface="나눔바른고딕" panose="020B0603020101020101"/>
              </a:rPr>
              <a:t>AutoEncoder : extract facial components, transfer the extracted feature maps</a:t>
            </a:r>
          </a:p>
          <a:p>
            <a:pPr marL="540000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700" dirty="0">
                <a:ea typeface="나눔바른고딕" panose="020B0603020101020101"/>
              </a:rPr>
              <a:t>Spatial Transfer Network (STN) </a:t>
            </a:r>
          </a:p>
          <a:p>
            <a:pPr marL="254250" algn="l">
              <a:lnSpc>
                <a:spcPct val="150000"/>
              </a:lnSpc>
            </a:pPr>
            <a:r>
              <a:rPr lang="en-US" altLang="ko-KR" sz="1700" dirty="0">
                <a:ea typeface="나눔바른고딕" panose="020B0603020101020101"/>
              </a:rPr>
              <a:t>     : be used by the encoder and decoder to align stylized faces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83DA97-04C1-4332-9BB3-CE8FC467AAB8}"/>
              </a:ext>
            </a:extLst>
          </p:cNvPr>
          <p:cNvSpPr txBox="1"/>
          <p:nvPr/>
        </p:nvSpPr>
        <p:spPr>
          <a:xfrm>
            <a:off x="0" y="829171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ea typeface="나눔바른고딕" panose="020B0603020101020101" pitchFamily="50" charset="-127"/>
              </a:rPr>
              <a:t>overview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7762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67494"/>
            <a:ext cx="9144000" cy="576064"/>
          </a:xfrm>
        </p:spPr>
        <p:txBody>
          <a:bodyPr/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/>
              </a:rPr>
              <a:t>Introduction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ea typeface="나눔바른고딕" panose="020B0603020101020101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E33EAB-0AF8-418E-9245-239A2BF62117}"/>
              </a:ext>
            </a:extLst>
          </p:cNvPr>
          <p:cNvSpPr txBox="1"/>
          <p:nvPr/>
        </p:nvSpPr>
        <p:spPr>
          <a:xfrm>
            <a:off x="287524" y="1318271"/>
            <a:ext cx="8748972" cy="35755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700" dirty="0">
                <a:ea typeface="나눔바른고딕" panose="020B0603020101020101"/>
              </a:rPr>
              <a:t>DN </a:t>
            </a:r>
          </a:p>
          <a:p>
            <a:pPr marL="540000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700" dirty="0">
                <a:ea typeface="나눔바른고딕" panose="020B0603020101020101"/>
              </a:rPr>
              <a:t>Forces SRN to generate destylized faces to be similar to authentic GT faces</a:t>
            </a:r>
          </a:p>
          <a:p>
            <a:pPr marL="540000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ko-KR" sz="1700" dirty="0">
              <a:ea typeface="나눔바른고딕" panose="020B0603020101020101"/>
            </a:endParaRPr>
          </a:p>
          <a:p>
            <a:pPr marL="27360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700" dirty="0">
                <a:ea typeface="나눔바른고딕" panose="020B0603020101020101"/>
              </a:rPr>
              <a:t>To train network</a:t>
            </a:r>
          </a:p>
          <a:p>
            <a:pPr marL="54000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700" dirty="0">
                <a:ea typeface="나눔바른고딕" panose="020B0603020101020101"/>
              </a:rPr>
              <a:t>Require pairs of Stylized Face (SF) and ground-truth Real Face (RF)</a:t>
            </a:r>
          </a:p>
          <a:p>
            <a:pPr marL="54000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700" dirty="0">
                <a:ea typeface="나눔바른고딕" panose="020B0603020101020101"/>
              </a:rPr>
              <a:t>So, They synthesized a large-scale dataset of SF/RF pairs</a:t>
            </a:r>
          </a:p>
          <a:p>
            <a:pPr marL="254250" algn="l">
              <a:lnSpc>
                <a:spcPct val="150000"/>
              </a:lnSpc>
            </a:pPr>
            <a:endParaRPr lang="en-US" altLang="ko-KR" sz="1700" dirty="0">
              <a:ea typeface="나눔바른고딕" panose="020B0603020101020101"/>
            </a:endParaRPr>
          </a:p>
          <a:p>
            <a:pPr marL="27360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700" dirty="0">
                <a:ea typeface="나눔바른고딕" panose="020B0603020101020101"/>
              </a:rPr>
              <a:t>CNN filters learned on images of seen styles (used for training) can extract </a:t>
            </a:r>
            <a:r>
              <a:rPr lang="en-US" altLang="ko-KR" sz="1700" dirty="0">
                <a:solidFill>
                  <a:srgbClr val="FF0000"/>
                </a:solidFill>
                <a:ea typeface="나눔바른고딕" panose="020B0603020101020101"/>
              </a:rPr>
              <a:t>meaningful features from images in unseen styles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83DA97-04C1-4332-9BB3-CE8FC467AAB8}"/>
              </a:ext>
            </a:extLst>
          </p:cNvPr>
          <p:cNvSpPr txBox="1"/>
          <p:nvPr/>
        </p:nvSpPr>
        <p:spPr>
          <a:xfrm>
            <a:off x="0" y="829171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ea typeface="나눔바른고딕" panose="020B0603020101020101" pitchFamily="50" charset="-127"/>
              </a:rPr>
              <a:t>overview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1498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67494"/>
            <a:ext cx="9144000" cy="576064"/>
          </a:xfrm>
        </p:spPr>
        <p:txBody>
          <a:bodyPr/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/>
              </a:rPr>
              <a:t>Introduction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ea typeface="나눔바른고딕" panose="020B0603020101020101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E33EAB-0AF8-418E-9245-239A2BF62117}"/>
              </a:ext>
            </a:extLst>
          </p:cNvPr>
          <p:cNvSpPr txBox="1"/>
          <p:nvPr/>
        </p:nvSpPr>
        <p:spPr>
          <a:xfrm>
            <a:off x="287524" y="1318271"/>
            <a:ext cx="8748972" cy="27907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700" dirty="0">
                <a:ea typeface="나눔바른고딕" panose="020B0603020101020101"/>
              </a:rPr>
              <a:t>The main contribution of work are fourfold</a:t>
            </a:r>
          </a:p>
          <a:p>
            <a:pPr marL="540000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700" dirty="0">
                <a:ea typeface="나눔바른고딕" panose="020B0603020101020101"/>
              </a:rPr>
              <a:t>Proposed IFRP : recover photorealistic faces from unaligned stylized portraits</a:t>
            </a:r>
          </a:p>
          <a:p>
            <a:pPr marL="540000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700" dirty="0">
                <a:ea typeface="나눔바른고딕" panose="020B0603020101020101"/>
              </a:rPr>
              <a:t>Used STNs as intermediate layers : not require the use of facial landmark</a:t>
            </a:r>
          </a:p>
          <a:p>
            <a:pPr marL="540000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700" dirty="0">
                <a:ea typeface="나눔바른고딕" panose="020B0603020101020101"/>
              </a:rPr>
              <a:t>Fused an identity-preserving loss</a:t>
            </a:r>
          </a:p>
          <a:p>
            <a:pPr marL="792000" indent="-28575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700" dirty="0">
                <a:ea typeface="나눔바른고딕" panose="020B0603020101020101"/>
              </a:rPr>
              <a:t>Pixel-wise similarity loss + adversarial loss</a:t>
            </a:r>
          </a:p>
          <a:p>
            <a:pPr marL="792000" indent="-28575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700" dirty="0">
                <a:ea typeface="나눔바른고딕" panose="020B0603020101020101"/>
              </a:rPr>
              <a:t>Remove seen/unseen styles from portraits and recover the underlying identity</a:t>
            </a:r>
          </a:p>
          <a:p>
            <a:pPr marL="540000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700" dirty="0">
                <a:ea typeface="나눔바른고딕" panose="020B0603020101020101"/>
              </a:rPr>
              <a:t>Synthesized a large dataset of pairs f stylized and photorealistic faces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83DA97-04C1-4332-9BB3-CE8FC467AAB8}"/>
              </a:ext>
            </a:extLst>
          </p:cNvPr>
          <p:cNvSpPr txBox="1"/>
          <p:nvPr/>
        </p:nvSpPr>
        <p:spPr>
          <a:xfrm>
            <a:off x="0" y="829171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ea typeface="나눔바른고딕" panose="020B0603020101020101" pitchFamily="50" charset="-127"/>
              </a:rPr>
              <a:t>overview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94079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67494"/>
            <a:ext cx="9144000" cy="576064"/>
          </a:xfrm>
        </p:spPr>
        <p:txBody>
          <a:bodyPr/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/>
              </a:rPr>
              <a:t>Proposed Method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ea typeface="나눔바른고딕" panose="020B0603020101020101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E33EAB-0AF8-418E-9245-239A2BF62117}"/>
              </a:ext>
            </a:extLst>
          </p:cNvPr>
          <p:cNvSpPr txBox="1"/>
          <p:nvPr/>
        </p:nvSpPr>
        <p:spPr>
          <a:xfrm>
            <a:off x="287524" y="1318271"/>
            <a:ext cx="8748972" cy="1613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700" dirty="0">
                <a:ea typeface="나눔바른고딕" panose="020B0603020101020101"/>
              </a:rPr>
              <a:t>The goal of face recovery</a:t>
            </a:r>
          </a:p>
          <a:p>
            <a:pPr marL="540000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700" dirty="0">
                <a:ea typeface="나눔바른고딕" panose="020B0603020101020101"/>
              </a:rPr>
              <a:t>To generate a photorealistic destylized image</a:t>
            </a:r>
          </a:p>
          <a:p>
            <a:pPr marL="540000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700" dirty="0">
                <a:ea typeface="나눔바른고딕" panose="020B0603020101020101"/>
              </a:rPr>
              <a:t>Generative network should be able to remove various styles of portraits without losing the identity-preserving information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83DA97-04C1-4332-9BB3-CE8FC467AAB8}"/>
              </a:ext>
            </a:extLst>
          </p:cNvPr>
          <p:cNvSpPr txBox="1"/>
          <p:nvPr/>
        </p:nvSpPr>
        <p:spPr>
          <a:xfrm>
            <a:off x="0" y="829171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ea typeface="나눔바른고딕" panose="020B0603020101020101" pitchFamily="50" charset="-127"/>
              </a:rPr>
              <a:t>Style Removal Network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  <a:ea typeface="나눔바른고딕" panose="020B060302010102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2B15C26-E2CE-4921-9C13-3E0868C867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3097161"/>
            <a:ext cx="7857612" cy="1613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773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67494"/>
            <a:ext cx="9144000" cy="576064"/>
          </a:xfrm>
        </p:spPr>
        <p:txBody>
          <a:bodyPr/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/>
              </a:rPr>
              <a:t>Proposed Method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ea typeface="나눔바른고딕" panose="020B0603020101020101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E33EAB-0AF8-418E-9245-239A2BF62117}"/>
              </a:ext>
            </a:extLst>
          </p:cNvPr>
          <p:cNvSpPr txBox="1"/>
          <p:nvPr/>
        </p:nvSpPr>
        <p:spPr>
          <a:xfrm>
            <a:off x="287524" y="1318271"/>
            <a:ext cx="8964996" cy="27907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700" dirty="0">
                <a:ea typeface="나눔바른고딕" panose="020B0603020101020101"/>
              </a:rPr>
              <a:t>AutoEncoder</a:t>
            </a:r>
          </a:p>
          <a:p>
            <a:pPr marL="540000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700" dirty="0">
                <a:ea typeface="나눔바른고딕" panose="020B0603020101020101"/>
              </a:rPr>
              <a:t>Use of Encoder: learn a deterministic mapping from a portrait space into latent space</a:t>
            </a:r>
          </a:p>
          <a:p>
            <a:pPr marL="540000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700" dirty="0">
                <a:ea typeface="나눔바른고딕" panose="020B0603020101020101"/>
              </a:rPr>
              <a:t>Use of Decoder: mapping from the latent space to the real face space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700" dirty="0">
              <a:ea typeface="나눔바른고딕" panose="020B0603020101020101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700" dirty="0">
                <a:ea typeface="나눔바른고딕" panose="020B0603020101020101"/>
              </a:rPr>
              <a:t>STN Layer</a:t>
            </a:r>
          </a:p>
          <a:p>
            <a:pPr marL="540000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700" dirty="0">
                <a:ea typeface="나눔바른고딕" panose="020B0603020101020101"/>
              </a:rPr>
              <a:t>Incorporate 4 STN layers to perform face alignments in a data-driven fashion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700" dirty="0">
              <a:ea typeface="나눔바른고딕" panose="020B0603020101020101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83DA97-04C1-4332-9BB3-CE8FC467AAB8}"/>
              </a:ext>
            </a:extLst>
          </p:cNvPr>
          <p:cNvSpPr txBox="1"/>
          <p:nvPr/>
        </p:nvSpPr>
        <p:spPr>
          <a:xfrm>
            <a:off x="0" y="829171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ea typeface="나눔바른고딕" panose="020B0603020101020101" pitchFamily="50" charset="-127"/>
              </a:rPr>
              <a:t>Style Removal Network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960634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67494"/>
            <a:ext cx="9144000" cy="576064"/>
          </a:xfrm>
        </p:spPr>
        <p:txBody>
          <a:bodyPr/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/>
              </a:rPr>
              <a:t>Proposed Method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ea typeface="나눔바른고딕" panose="020B0603020101020101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E33EAB-0AF8-418E-9245-239A2BF62117}"/>
              </a:ext>
            </a:extLst>
          </p:cNvPr>
          <p:cNvSpPr txBox="1"/>
          <p:nvPr/>
        </p:nvSpPr>
        <p:spPr>
          <a:xfrm>
            <a:off x="287524" y="1318271"/>
            <a:ext cx="8532948" cy="23983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700" dirty="0">
                <a:ea typeface="나눔바른고딕" panose="020B0603020101020101"/>
              </a:rPr>
              <a:t>Using only a pixel-wise distance between the recovered faces and their ground-truth real counterparts leads to over smoothed results</a:t>
            </a:r>
          </a:p>
          <a:p>
            <a:pPr algn="l">
              <a:lnSpc>
                <a:spcPct val="150000"/>
              </a:lnSpc>
            </a:pPr>
            <a:endParaRPr lang="en-US" altLang="ko-KR" sz="1700" dirty="0">
              <a:ea typeface="나눔바른고딕" panose="020B0603020101020101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700" dirty="0">
                <a:ea typeface="나눔바른고딕" panose="020B0603020101020101"/>
              </a:rPr>
              <a:t>Discriminative loss(=adversarial loss)</a:t>
            </a:r>
          </a:p>
          <a:p>
            <a:pPr marL="540000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700" dirty="0">
                <a:ea typeface="나눔바른고딕" panose="020B0603020101020101"/>
              </a:rPr>
              <a:t>Penalizes the discrepancy between distributions of recovered and real faces</a:t>
            </a:r>
          </a:p>
          <a:p>
            <a:pPr marL="540000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700" dirty="0">
                <a:ea typeface="나눔바른고딕" panose="020B0603020101020101"/>
              </a:rPr>
              <a:t>Used to update the parameters of the SRN unit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83DA97-04C1-4332-9BB3-CE8FC467AAB8}"/>
              </a:ext>
            </a:extLst>
          </p:cNvPr>
          <p:cNvSpPr txBox="1"/>
          <p:nvPr/>
        </p:nvSpPr>
        <p:spPr>
          <a:xfrm>
            <a:off x="0" y="829171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ea typeface="나눔바른고딕" panose="020B0603020101020101" pitchFamily="50" charset="-127"/>
              </a:rPr>
              <a:t>Discriminative Network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  <a:ea typeface="나눔바른고딕" panose="020B060302010102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44187AB-A2AC-4808-B243-2C9AB34FE2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5799" y="3691668"/>
            <a:ext cx="4638201" cy="142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148273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8DFBB"/>
      </a:accent3>
      <a:accent4>
        <a:srgbClr val="9AD3E9"/>
      </a:accent4>
      <a:accent5>
        <a:srgbClr val="576868"/>
      </a:accent5>
      <a:accent6>
        <a:srgbClr val="CBCBCB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AD3E9"/>
      </a:accent3>
      <a:accent4>
        <a:srgbClr val="98DFBB"/>
      </a:accent4>
      <a:accent5>
        <a:srgbClr val="CBCBCB"/>
      </a:accent5>
      <a:accent6>
        <a:srgbClr val="576868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9AD3E9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AD3E9"/>
      </a:accent3>
      <a:accent4>
        <a:srgbClr val="98DFBB"/>
      </a:accent4>
      <a:accent5>
        <a:srgbClr val="CBCBCB"/>
      </a:accent5>
      <a:accent6>
        <a:srgbClr val="576868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13528</TotalTime>
  <Words>985</Words>
  <Application>Microsoft Office PowerPoint</Application>
  <PresentationFormat>화면 슬라이드 쇼(16:9)</PresentationFormat>
  <Paragraphs>162</Paragraphs>
  <Slides>25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25</vt:i4>
      </vt:variant>
    </vt:vector>
  </HeadingPairs>
  <TitlesOfParts>
    <vt:vector size="32" baseType="lpstr">
      <vt:lpstr>맑은 고딕</vt:lpstr>
      <vt:lpstr>Cambria Math</vt:lpstr>
      <vt:lpstr>Arial</vt:lpstr>
      <vt:lpstr>Wingdings</vt:lpstr>
      <vt:lpstr>Cover and End Slide Master</vt:lpstr>
      <vt:lpstr>Contents Slide Master</vt:lpstr>
      <vt:lpstr>Section Break Slide Master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Windows 사용자</cp:lastModifiedBy>
  <cp:revision>524</cp:revision>
  <dcterms:created xsi:type="dcterms:W3CDTF">2016-12-05T23:26:54Z</dcterms:created>
  <dcterms:modified xsi:type="dcterms:W3CDTF">2021-04-18T14:51:18Z</dcterms:modified>
</cp:coreProperties>
</file>