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103" d="100"/>
          <a:sy n="103" d="100"/>
        </p:scale>
        <p:origin x="114" y="55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72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37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08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2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8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3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7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2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19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6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5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9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800" dirty="0"/>
              <a:t>LI-Net:</a:t>
            </a:r>
            <a:r>
              <a:rPr lang="ko-KR" altLang="en-US" sz="1800" dirty="0"/>
              <a:t> </a:t>
            </a:r>
            <a:r>
              <a:rPr lang="en-US" altLang="ko-KR" sz="1800" dirty="0"/>
              <a:t>Large-Pose</a:t>
            </a:r>
            <a:r>
              <a:rPr lang="ko-KR" altLang="en-US" sz="1800" dirty="0"/>
              <a:t> </a:t>
            </a:r>
            <a:r>
              <a:rPr lang="en-US" altLang="ko-KR" sz="1800" dirty="0"/>
              <a:t>Identity-Preserving</a:t>
            </a:r>
            <a:r>
              <a:rPr lang="ko-KR" altLang="en-US" sz="1800" dirty="0"/>
              <a:t> </a:t>
            </a:r>
            <a:r>
              <a:rPr lang="en-US" altLang="ko-KR" sz="1800" dirty="0"/>
              <a:t>Face</a:t>
            </a:r>
            <a:r>
              <a:rPr lang="ko-KR" altLang="en-US" sz="1800" dirty="0"/>
              <a:t> </a:t>
            </a:r>
            <a:r>
              <a:rPr lang="en-US" altLang="ko-KR" sz="1800" dirty="0"/>
              <a:t>Reenactment</a:t>
            </a:r>
            <a:r>
              <a:rPr lang="ko-KR" altLang="en-US" sz="1800" dirty="0"/>
              <a:t> </a:t>
            </a:r>
            <a:r>
              <a:rPr lang="en-US" altLang="ko-KR" sz="1800" dirty="0"/>
              <a:t>Network (arXiv.2104.02850v1)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Jongwook</a:t>
            </a:r>
            <a:r>
              <a:rPr lang="en-US" altLang="ko-KR" b="1" dirty="0"/>
              <a:t> Si (M. S Course)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611127" cy="205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Face Rotation module 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Be trained to rotate the source faces to the pose shown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Ultimate goal of R is not to generate photo-realistic rotate faces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produce a contour-consistent face image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reduce the burden of the entire reenacting process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611127" cy="2055947"/>
              </a:xfrm>
              <a:prstGeom prst="rect">
                <a:avLst/>
              </a:prstGeom>
              <a:blipFill>
                <a:blip r:embed="rId3"/>
                <a:stretch>
                  <a:fillRect l="-354" b="-3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Rotation Module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B6CA58-DC2F-417D-AA75-59159FDC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05" y="2355726"/>
            <a:ext cx="2922495" cy="20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4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6948"/>
            <a:ext cx="8280919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Tradition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Expressions and other facial parts can be relatively ignored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Data Augmentation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Choose landmark images with driving pose and source identity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But with different expressions and facial parts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Rotation Module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4E1B80-4518-4B13-A135-7C3E7E05D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t="2112" r="2304" b="52567"/>
          <a:stretch/>
        </p:blipFill>
        <p:spPr>
          <a:xfrm>
            <a:off x="4967536" y="3535297"/>
            <a:ext cx="4176464" cy="15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1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208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Face Rotation Module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Randomly choose one from driving pose landmark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Extract the pose feature (Pose Encoder)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Will be sent into R along with source 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to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𝑅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𝑝𝑜𝑠𝑒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𝑝𝑜𝑠𝑒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2080634"/>
              </a:xfrm>
              <a:prstGeom prst="rect">
                <a:avLst/>
              </a:prstGeom>
              <a:blipFill>
                <a:blip r:embed="rId3"/>
                <a:stretch>
                  <a:fillRect l="-368" b="-2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Rotation Module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FB3402-0427-4772-934D-B4B8450AB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217582"/>
            <a:ext cx="4788024" cy="18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3444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Difference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minimizes the difference between rotated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𝑅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GAN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𝑥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Real face image data space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𝑧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Input data space of face rotation module 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 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ko-KR" altLang="en-US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3444917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Rotation Module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95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329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Pose Prediction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For improve the accuracy of face pose synthesis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𝑝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the driving pose vector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constrains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i="1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to predict (given landmark) the correct pose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𝑝𝑜𝑠𝑒</m:t>
                        </m:r>
                      </m:sub>
                    </m:sSub>
                  </m:oMath>
                </a14:m>
                <a:r>
                  <a:rPr lang="en-US" altLang="ko-KR" sz="1700" i="1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pushes module R to generate faces with driving pose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−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𝑝𝑜𝑠𝑒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𝑅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(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𝑧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−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3292120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Rotation Module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20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205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Expression Enhancing Generator G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enhance detailed information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Reenact expression contained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to finally get reenacted face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Expression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is utilized to encode expression information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In training, Changes the expression while preserving identity and driving pose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2056140"/>
              </a:xfrm>
              <a:prstGeom prst="rect">
                <a:avLst/>
              </a:prstGeom>
              <a:blipFill>
                <a:blip r:embed="rId3"/>
                <a:stretch>
                  <a:fillRect l="-368" b="-3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Expression Enhancing Generator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70330A-4A11-4943-87B5-A63306E5A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25" y="3273550"/>
            <a:ext cx="4278922" cy="15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7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335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Total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𝑝𝑖𝑥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𝑝𝑖𝑥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Pixel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𝑝𝑖𝑥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Pixel-wise L1 loss to minimize the pixel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Adversarial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Be used to improve the realness of reenacted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3355983"/>
              </a:xfrm>
              <a:prstGeom prst="rect">
                <a:avLst/>
              </a:prstGeom>
              <a:blipFill>
                <a:blip r:embed="rId3"/>
                <a:stretch>
                  <a:fillRect l="-368" b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Expression Enhancing Generator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60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167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Perceptual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For minimizing the semantic difference of images in feature level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sty m:val="p"/>
                          </m:rPr>
                          <a:rPr lang="el-GR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  <m:sup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sty m:val="p"/>
                          </m:rPr>
                          <a:rPr lang="el-GR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b>
                      <m:sup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7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Perceptual networks are utilized, which are VGG-19 and VGG-Face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1671933"/>
              </a:xfrm>
              <a:prstGeom prst="rect">
                <a:avLst/>
              </a:prstGeom>
              <a:blipFill>
                <a:blip r:embed="rId3"/>
                <a:stretch>
                  <a:fillRect l="-368" b="-12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Expression Enhancing Generator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2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149287" y="1136948"/>
            <a:ext cx="9001000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Datasets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Radboud Faces Database (</a:t>
            </a:r>
            <a:r>
              <a:rPr lang="en-US" altLang="ko-KR" sz="1700" dirty="0" err="1">
                <a:ea typeface="나눔바른고딕" panose="020B0603020101020101"/>
              </a:rPr>
              <a:t>RaFD</a:t>
            </a:r>
            <a:r>
              <a:rPr lang="en-US" altLang="ko-KR" sz="1700" dirty="0">
                <a:ea typeface="나눔바른고딕" panose="020B0603020101020101"/>
              </a:rPr>
              <a:t>)</a:t>
            </a:r>
          </a:p>
          <a:p>
            <a:pPr marL="72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8040 Images of 67 persons displaying 8 emotional expressions, five different angles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Multi-PIE Database</a:t>
            </a:r>
          </a:p>
          <a:p>
            <a:pPr marL="72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It contains more then 750,000 images of 337 subject but They use 75,000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Experimental Settings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93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149287" y="1136948"/>
                <a:ext cx="9001000" cy="358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Method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 err="1">
                    <a:ea typeface="나눔바른고딕" panose="020B0603020101020101"/>
                  </a:rPr>
                  <a:t>PyTorch</a:t>
                </a:r>
                <a:r>
                  <a:rPr lang="en-US" altLang="ko-KR" sz="1700" dirty="0">
                    <a:ea typeface="나눔바른고딕" panose="020B0603020101020101"/>
                  </a:rPr>
                  <a:t> 1.5.1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Ubuntu 18.04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Tesla V100 GPU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Adam optimizer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Landmark Transformer</a:t>
                </a:r>
              </a:p>
              <a:p>
                <a:pPr marL="72000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700" dirty="0">
                    <a:ea typeface="나눔바른고딕" panose="020B0603020101020101"/>
                  </a:rPr>
                  <a:t>2,000 epochs with batch size 128, learning rate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1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𝑒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−5</m:t>
                        </m:r>
                      </m:sup>
                    </m:sSup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Face Rotation Module </a:t>
                </a:r>
              </a:p>
              <a:p>
                <a:pPr marL="72000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700" dirty="0">
                    <a:ea typeface="나눔바른고딕" panose="020B0603020101020101"/>
                  </a:rPr>
                  <a:t>500 epochs with batch size 32, learning rate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2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𝑒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, decays by ten every 100 epochs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7" y="1136948"/>
                <a:ext cx="9001000" cy="3580019"/>
              </a:xfrm>
              <a:prstGeom prst="rect">
                <a:avLst/>
              </a:prstGeom>
              <a:blipFill>
                <a:blip r:embed="rId3"/>
                <a:stretch>
                  <a:fillRect l="-339" r="-271" b="-15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Implementation Details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71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68952" cy="31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Landmark Transformer </a:t>
            </a:r>
            <a:r>
              <a:rPr lang="en-US" altLang="ko-KR" sz="1700" dirty="0">
                <a:ea typeface="나눔바른고딕" panose="020B0603020101020101"/>
              </a:rPr>
              <a:t>is adopted to adjust driving landmark images, which aims to narrow the identity gap between driving and source landmark images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Then, the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Face Rotation Module </a:t>
            </a:r>
            <a:r>
              <a:rPr lang="en-US" altLang="ko-KR" sz="1700" dirty="0">
                <a:ea typeface="나눔바른고딕" panose="020B0603020101020101"/>
              </a:rPr>
              <a:t>and the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Expression Enhancing Generator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Decouple the transformed landmark image into pose and expression features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Reenact those attributes separately to generate identity-preserving faces with accurate expressions and poses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31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Experimental Results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A2D590-7FAB-4790-9BE7-CDDA0F7D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91725"/>
            <a:ext cx="3779912" cy="24311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A076C5-5326-40D3-BC63-C0C4C56E6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341738"/>
            <a:ext cx="3686689" cy="3534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5B0D7C-8AEE-47BB-9AA4-FFBE4DE1C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884" y="3864496"/>
            <a:ext cx="232442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9273D0-C63E-4682-9363-D90742D93D41}"/>
              </a:ext>
            </a:extLst>
          </p:cNvPr>
          <p:cNvSpPr txBox="1"/>
          <p:nvPr/>
        </p:nvSpPr>
        <p:spPr>
          <a:xfrm>
            <a:off x="116429" y="1052688"/>
            <a:ext cx="9001000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Vanilla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It treat the entire process as image to image translation task 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Only utilize the expression enhancing generator G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  <a:p>
            <a:pPr marL="2736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Vanilla + T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Based on Vanilla, add the landmark transformer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  <a:p>
            <a:pPr marL="2736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Vanilla + T + R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Their full proposed method (LI-Net)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Experimental Results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A1C29-651D-4001-AE55-A118A882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91" y="2648674"/>
            <a:ext cx="3522322" cy="2021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0BA326-D5D2-420C-8635-C0886BD23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15" y="1496111"/>
            <a:ext cx="231489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8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568952" cy="279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Given a source face and driving face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Face reenactment aims to generate a reenacted face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Expression and pose of the driving face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Preserving the identity of the source face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Existing methods suffer from identity mismatch and inaccurate expressions in large pose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LI-Net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568952" cy="2790764"/>
              </a:xfrm>
              <a:prstGeom prst="rect">
                <a:avLst/>
              </a:prstGeom>
              <a:blipFill>
                <a:blip r:embed="rId2"/>
                <a:stretch>
                  <a:fillRect l="-356" b="-1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3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6012668" cy="200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FOMM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It can’t tell the source identity from reenacted faces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Inaccurate expressions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Visual artifacts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The results of LI-Net and current SOTA method FOMM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472E45-FB03-4C12-B3D4-A73D5508C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39702"/>
            <a:ext cx="4041816" cy="28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3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Their Contributions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To solve identity mismatch </a:t>
            </a:r>
          </a:p>
          <a:p>
            <a:pPr marL="792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Landmark transformer (with explicit identity restrictions)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Adopt the </a:t>
            </a:r>
            <a:r>
              <a:rPr lang="en-US" altLang="ko-KR" sz="1700" b="1" i="1" dirty="0">
                <a:ea typeface="나눔바른고딕" panose="020B0603020101020101"/>
              </a:rPr>
              <a:t>Face Rotation Module </a:t>
            </a:r>
            <a:r>
              <a:rPr lang="en-US" altLang="ko-KR" sz="1700" dirty="0">
                <a:ea typeface="나눔바른고딕" panose="020B0603020101020101"/>
              </a:rPr>
              <a:t>with a novel data augmentation method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Adopt the </a:t>
            </a:r>
            <a:r>
              <a:rPr lang="en-US" altLang="ko-KR" sz="1700" b="1" i="1" dirty="0">
                <a:ea typeface="나눔바른고딕" panose="020B0603020101020101"/>
              </a:rPr>
              <a:t>Expression Enhancing Generator </a:t>
            </a:r>
            <a:r>
              <a:rPr lang="en-US" altLang="ko-KR" sz="1700" dirty="0">
                <a:ea typeface="나눔바른고딕" panose="020B0603020101020101"/>
              </a:rPr>
              <a:t>to impose fined pose and grained 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88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1353" y="1138860"/>
                <a:ext cx="8748972" cy="369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Landmark detector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Obtain landmark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Landmark Transformer T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Transform driving landmarks to source identities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Face Rotation Module 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Generates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Share the same pose and expression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3" y="1138860"/>
                <a:ext cx="8748972" cy="3699859"/>
              </a:xfrm>
              <a:prstGeom prst="rect">
                <a:avLst/>
              </a:prstGeom>
              <a:blipFill>
                <a:blip r:embed="rId2"/>
                <a:stretch>
                  <a:fillRect l="-348" b="-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C57B95-4AC9-4032-87D7-F74F396D4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57" y="1635646"/>
            <a:ext cx="266737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5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09345" y="1138860"/>
                <a:ext cx="8971167" cy="329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Landmark Transformer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are sent to corresponding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transforms encoded features to predicted landmark shift which will be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Finally, gets transformed reenacted landmark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Identity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𝐶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discriminator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Guarantee the identity consistency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The realness of transformed landmarks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45" y="1138860"/>
                <a:ext cx="8971167" cy="3293979"/>
              </a:xfrm>
              <a:prstGeom prst="rect">
                <a:avLst/>
              </a:prstGeom>
              <a:blipFill>
                <a:blip r:embed="rId2"/>
                <a:stretch>
                  <a:fillRect l="-340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Landmark Transformer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BA03FC-C641-4E45-88C2-6E4124A2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227" y="2973097"/>
            <a:ext cx="3439228" cy="1872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75065-9201-4208-84F5-43C7B9B5A6EC}"/>
                  </a:ext>
                </a:extLst>
              </p:cNvPr>
              <p:cNvSpPr txBox="1"/>
              <p:nvPr/>
            </p:nvSpPr>
            <p:spPr>
              <a:xfrm>
                <a:off x="5484357" y="4615165"/>
                <a:ext cx="2372045" cy="52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endParaRPr lang="en-US" altLang="ko-KR" sz="18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75065-9201-4208-84F5-43C7B9B5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7" y="4615165"/>
                <a:ext cx="2372045" cy="521681"/>
              </a:xfrm>
              <a:prstGeom prst="rect">
                <a:avLst/>
              </a:prstGeom>
              <a:blipFill>
                <a:blip r:embed="rId4"/>
                <a:stretch>
                  <a:fillRect l="-1799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2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611127" cy="338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The overall loss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L1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Pixel-wise L1 loss between transformed landmark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Reconstruction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611127" cy="3380413"/>
              </a:xfrm>
              <a:prstGeom prst="rect">
                <a:avLst/>
              </a:prstGeom>
              <a:blipFill>
                <a:blip r:embed="rId2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Landmark Transformer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28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611127" cy="368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Cycle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Identity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In training, Use the cross entropy loss between predicted and GT identity label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MAE between identity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Adversarial Loss</a:t>
                </a:r>
              </a:p>
              <a:p>
                <a:pPr marL="540000" indent="-285750"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611127" cy="3682931"/>
              </a:xfrm>
              <a:prstGeom prst="rect">
                <a:avLst/>
              </a:prstGeom>
              <a:blipFill>
                <a:blip r:embed="rId3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Landmark Transformer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041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13980</TotalTime>
  <Words>860</Words>
  <Application>Microsoft Office PowerPoint</Application>
  <PresentationFormat>화면 슬라이드 쇼(16:9)</PresentationFormat>
  <Paragraphs>182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Wingdings</vt:lpstr>
      <vt:lpstr>맑은 고딕</vt:lpstr>
      <vt:lpstr>Cambria Math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549</cp:revision>
  <dcterms:created xsi:type="dcterms:W3CDTF">2016-12-05T23:26:54Z</dcterms:created>
  <dcterms:modified xsi:type="dcterms:W3CDTF">2021-04-26T06:31:58Z</dcterms:modified>
</cp:coreProperties>
</file>