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303" r:id="rId5"/>
    <p:sldId id="304" r:id="rId6"/>
    <p:sldId id="305" r:id="rId7"/>
    <p:sldId id="306" r:id="rId8"/>
    <p:sldId id="327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32" d="100"/>
          <a:sy n="132" d="100"/>
        </p:scale>
        <p:origin x="132" y="30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Identity-Preserving Face Recovery from Portraits (2018 IEEE WACV)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 S Course)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Using only a pixel-wise distance between the recovered faces and their ground-truth real counterparts leads to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over smoothed results</a:t>
            </a:r>
          </a:p>
          <a:p>
            <a:pPr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Discriminative loss(=adversarial loss)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Penalizes the discrepancy between distributions of recovered and real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Used to update the parameters of the SRN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Discriminative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187AB-A2AC-4808-B243-2C9AB34F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99" y="3691668"/>
            <a:ext cx="4638201" cy="14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Be able to generate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high-frequency facial contents </a:t>
            </a:r>
            <a:r>
              <a:rPr lang="en-US" altLang="ko-KR" sz="1700" dirty="0">
                <a:ea typeface="나눔바른고딕" panose="020B0603020101020101"/>
              </a:rPr>
              <a:t>(by using adversarial loss)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What is Problem?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results often lack details of identities such as  beard or wrinkles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What is solution?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constrain the recovered faces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 share as many features </a:t>
            </a:r>
            <a:r>
              <a:rPr lang="en-US" altLang="ko-KR" sz="1700" dirty="0">
                <a:ea typeface="나눔바른고딕" panose="020B0603020101020101"/>
              </a:rPr>
              <a:t>with the GT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Define Euclidean distance between the feature representation of recovered and the GT (from the </a:t>
            </a:r>
            <a:r>
              <a:rPr lang="en-US" altLang="ko-KR" sz="1700" dirty="0" err="1">
                <a:ea typeface="나눔바른고딕" panose="020B0603020101020101"/>
              </a:rPr>
              <a:t>ReLU</a:t>
            </a:r>
            <a:r>
              <a:rPr lang="en-US" altLang="ko-KR" sz="1700" dirty="0">
                <a:ea typeface="나눔바른고딕" panose="020B0603020101020101"/>
              </a:rPr>
              <a:t> activations of the VGG-19 Network)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Identity Preservation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9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Identity Preservation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42FA1-26CF-4384-81AE-31B0D693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52178"/>
            <a:ext cx="5820317" cy="36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8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Overall Network Architecture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0764D2-7C14-42C8-A178-1F2210AC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4" y="1373237"/>
            <a:ext cx="739243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2016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Stylized Face (SF)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, Real Face (RF)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Recovered Face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 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Pixel-wise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𝑀𝑆𝐸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) : Distribution of the SF and RF images in the training datasets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𝜃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denotes the parameters of the SRN unit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2016706"/>
              </a:xfrm>
              <a:prstGeom prst="rect">
                <a:avLst/>
              </a:prstGeom>
              <a:blipFill>
                <a:blip r:embed="rId2"/>
                <a:stretch>
                  <a:fillRect l="-357" b="-3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5DC42C-AB59-42A5-B5D0-0A539BF1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22" y="3451200"/>
            <a:ext cx="5268555" cy="43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358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Identity-preserving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ko-KR" sz="1700" b="0" dirty="0">
                  <a:ea typeface="Cambria Math" panose="02040503050406030204" pitchFamily="18" charset="0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be the Euclidean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𝐺</m:t>
                        </m:r>
                      </m:e>
                      <m:sub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𝜃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1700" i="1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𝜓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(.)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extracted feature maps from the layer ReLU3-2 of the VGG19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Discriminative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parameters of the discriminator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updated by minimizing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3586175"/>
              </a:xfrm>
              <a:prstGeom prst="rect">
                <a:avLst/>
              </a:prstGeo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49B5E8-B328-4187-A9CA-E93D8068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98" y="2571750"/>
            <a:ext cx="5786403" cy="499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301DF-6B4C-4932-A383-4D745933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148741"/>
            <a:ext cx="4179535" cy="9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7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Training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32948" cy="43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SNR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Loss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40F8BA-0642-4288-98CB-8E020F4F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764069"/>
            <a:ext cx="695422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Implementation Details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279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Batch Size = 64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Parameters </a:t>
                </a:r>
                <a14:m>
                  <m:oMath xmlns:m="http://schemas.openxmlformats.org/officeDocument/2006/math"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−2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Learning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10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−3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Image Size = 128 x 128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𝜆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max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⁡{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∙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0.995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,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𝜆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/2}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𝜂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max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⁡{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  <m:r>
                      <a:rPr lang="ko-KR" altLang="en-US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∙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0.995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𝑛</m:t>
                        </m:r>
                      </m:sup>
                    </m:sSup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 ,</m:t>
                    </m:r>
                    <m:r>
                      <a:rPr lang="ko-KR" altLang="en-US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𝜂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/2}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2790764"/>
              </a:xfrm>
              <a:prstGeom prst="rect">
                <a:avLst/>
              </a:prstGeom>
              <a:blipFill>
                <a:blip r:embed="rId2"/>
                <a:stretch>
                  <a:fillRect l="-357" b="-1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79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Synthesized Dataset and Preprocessing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532948" cy="3575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 generate a dataset of such pairs, They employ the </a:t>
                </a:r>
                <a:r>
                  <a:rPr lang="en-US" altLang="ko-KR" sz="1700" dirty="0" err="1">
                    <a:solidFill>
                      <a:srgbClr val="FF0000"/>
                    </a:solidFill>
                    <a:ea typeface="나눔바른고딕" panose="020B0603020101020101"/>
                  </a:rPr>
                  <a:t>CelebA</a:t>
                </a:r>
                <a:r>
                  <a:rPr lang="en-US" altLang="ko-KR" sz="1700" dirty="0">
                    <a:ea typeface="나눔바른고딕" panose="020B0603020101020101"/>
                  </a:rPr>
                  <a:t> dataset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Synthesized Dataset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Train : 10K, Test</a:t>
                </a:r>
                <a:r>
                  <a:rPr lang="ko-KR" altLang="en-US" sz="1700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: 1K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original size is 178x218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crop center (128 x 128)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Apply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affine transformation </a:t>
                </a:r>
                <a:r>
                  <a:rPr lang="en-US" altLang="ko-KR" sz="1700" dirty="0">
                    <a:ea typeface="나눔바른고딕" panose="020B0603020101020101"/>
                  </a:rPr>
                  <a:t>to the aligned real faces to generate </a:t>
                </a:r>
                <a:r>
                  <a:rPr lang="en-US" altLang="ko-KR" sz="1700" dirty="0">
                    <a:solidFill>
                      <a:srgbClr val="FF0000"/>
                    </a:solidFill>
                    <a:ea typeface="나눔바른고딕" panose="020B0603020101020101"/>
                  </a:rPr>
                  <a:t>unaligned</a:t>
                </a:r>
                <a:r>
                  <a:rPr lang="en-US" altLang="ko-KR" sz="1700" dirty="0">
                    <a:ea typeface="나눔바른고딕" panose="020B0603020101020101"/>
                  </a:rPr>
                  <a:t> faces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10K’s train data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30K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1K’s train data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8K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532948" cy="3575594"/>
              </a:xfrm>
              <a:prstGeom prst="rect">
                <a:avLst/>
              </a:prstGeo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40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Synthesized Dataset and Preprocessing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05526" y="4096192"/>
            <a:ext cx="8532948" cy="82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(b)~(d) : Scream, Candy and  Feathers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(e)~(</a:t>
            </a:r>
            <a:r>
              <a:rPr lang="en-US" altLang="ko-KR" sz="1700" dirty="0" err="1">
                <a:ea typeface="나눔바른고딕" panose="020B0603020101020101"/>
              </a:rPr>
              <a:t>i</a:t>
            </a:r>
            <a:r>
              <a:rPr lang="en-US" altLang="ko-KR" sz="1700" dirty="0">
                <a:ea typeface="나눔바른고딕" panose="020B0603020101020101"/>
              </a:rPr>
              <a:t>) : Starry, Mosaic, la Muse, </a:t>
            </a:r>
            <a:r>
              <a:rPr lang="en-US" altLang="ko-KR" sz="1700" dirty="0" err="1">
                <a:ea typeface="나눔바른고딕" panose="020B0603020101020101"/>
              </a:rPr>
              <a:t>Udnie</a:t>
            </a:r>
            <a:r>
              <a:rPr lang="en-US" altLang="ko-KR" sz="1700" dirty="0">
                <a:ea typeface="나눔바른고딕" panose="020B0603020101020101"/>
              </a:rPr>
              <a:t> and Composition VII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Dataset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F7D72E-5962-482B-8D35-6346937E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55539"/>
            <a:ext cx="4754206" cy="25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Recovering the latent photorealistic faces from artistic portrait aids human perception and facial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However, a recovery process that can preserve identity is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challenging</a:t>
            </a:r>
            <a:r>
              <a:rPr lang="en-US" altLang="ko-KR" sz="1700" dirty="0">
                <a:ea typeface="나눔바른고딕" panose="020B0603020101020101"/>
              </a:rPr>
              <a:t> because the fine details of real faces can be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distorted or lost </a:t>
            </a:r>
            <a:r>
              <a:rPr lang="en-US" altLang="ko-KR" sz="1700" dirty="0">
                <a:ea typeface="나눔바른고딕" panose="020B0603020101020101"/>
              </a:rPr>
              <a:t>in stylized images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0" u="none" strike="noStrike" baseline="0" dirty="0"/>
              <a:t>In this paper, we present a new Identity-preserving Face Recovery from Portraits (IFRP) </a:t>
            </a:r>
            <a:r>
              <a:rPr lang="en-US" altLang="ko-KR" sz="1700" u="none" strike="noStrike" baseline="0" dirty="0">
                <a:solidFill>
                  <a:srgbClr val="FF0000"/>
                </a:solidFill>
              </a:rPr>
              <a:t>to recover latent photorealistic faces from unaligned stylized portraits.</a:t>
            </a:r>
            <a:endParaRPr lang="en-US" altLang="ko-KR" sz="1700" dirty="0">
              <a:solidFill>
                <a:srgbClr val="FF0000"/>
              </a:solidFill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2808312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(c) : </a:t>
            </a:r>
            <a:r>
              <a:rPr lang="en-US" altLang="ko-KR" sz="1700" dirty="0" err="1">
                <a:ea typeface="나눔바른고딕" panose="020B0603020101020101"/>
              </a:rPr>
              <a:t>Gatys</a:t>
            </a:r>
            <a:r>
              <a:rPr lang="en-US" altLang="ko-KR" sz="1700" dirty="0">
                <a:ea typeface="나눔바른고딕" panose="020B0603020101020101"/>
              </a:rPr>
              <a:t> </a:t>
            </a:r>
            <a:r>
              <a:rPr lang="en-US" altLang="ko-KR" sz="1700" i="1" dirty="0">
                <a:ea typeface="나눔바른고딕" panose="020B0603020101020101"/>
              </a:rPr>
              <a:t>et al.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(d) : Johnson </a:t>
            </a:r>
            <a:r>
              <a:rPr lang="en-US" altLang="ko-KR" sz="1700" i="1" dirty="0">
                <a:ea typeface="나눔바른고딕" panose="020B0603020101020101"/>
              </a:rPr>
              <a:t>et al.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(e) : MGAN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(f) : Pix2Pix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(g) : </a:t>
            </a:r>
            <a:r>
              <a:rPr lang="en-US" altLang="ko-KR" sz="1700" dirty="0" err="1">
                <a:ea typeface="나눔바른고딕" panose="020B0603020101020101"/>
              </a:rPr>
              <a:t>CycleGAN</a:t>
            </a: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Qualitative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01D496-B142-4E4D-8FF3-EFAD395F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275606"/>
            <a:ext cx="5415248" cy="34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2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Quantitative Evaluation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6752C-C180-4D8D-82D6-C29813C6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1563638"/>
            <a:ext cx="689706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96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7992888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Demonstrate that faces recovered by method are highly consistent with GT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Run a face recognition algorithm on test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1K recovered faces from one style and 1K GT faces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Apply to </a:t>
            </a:r>
            <a:r>
              <a:rPr lang="en-US" altLang="ko-KR" sz="1700" i="1" u="sng" dirty="0">
                <a:ea typeface="나눔바른고딕" panose="020B0603020101020101"/>
              </a:rPr>
              <a:t>face recognition algorithm </a:t>
            </a:r>
            <a:r>
              <a:rPr lang="en-US" altLang="ko-KR" sz="1700" dirty="0">
                <a:ea typeface="나눔바른고딕" panose="020B0603020101020101"/>
              </a:rPr>
              <a:t>quantify whether the correct person is retrieved within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top-5</a:t>
            </a:r>
            <a:r>
              <a:rPr lang="en-US" altLang="ko-KR" sz="1700" dirty="0">
                <a:ea typeface="나눔바른고딕" panose="020B0603020101020101"/>
              </a:rPr>
              <a:t> matched images -&gt; average retrieval score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FRR(Face Retrieval Ratio)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Be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better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compared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to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results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on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other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style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Repeat procedure for every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Retrieval Analysis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70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8424936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FCR (Face</a:t>
            </a:r>
            <a:r>
              <a:rPr lang="ko-KR" altLang="en-US" sz="1700" dirty="0">
                <a:ea typeface="나눔바른고딕" panose="020B0603020101020101"/>
              </a:rPr>
              <a:t> </a:t>
            </a:r>
            <a:r>
              <a:rPr lang="en-US" altLang="ko-KR" sz="1700" dirty="0">
                <a:ea typeface="나눔바른고딕" panose="020B0603020101020101"/>
              </a:rPr>
              <a:t>Consistency Ratio)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It indicates that network is robust to different styles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They search its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top-5</a:t>
            </a:r>
            <a:r>
              <a:rPr lang="en-US" altLang="ko-KR" sz="1700" dirty="0">
                <a:ea typeface="나눔바른고딕" panose="020B0603020101020101"/>
              </a:rPr>
              <a:t> most similar faces in another group of destylized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If the same person is retrieved within the top-5 candidates, They record it as hit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Then an average hit number of one style is obtained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Consistency Analysis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w.r.t.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Style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1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Consistency Analysis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w.r.t.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Style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09FF6A-CAE6-4A75-BBAB-203931EF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05235"/>
            <a:ext cx="703043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0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Destylizing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 Original Paintings and Sketches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EC207B-9A3B-4586-ADA9-1916DFCD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046"/>
            <a:ext cx="4543028" cy="20218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AA7076-DEA6-42D2-9A65-D0C4CA8D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1630"/>
            <a:ext cx="4290890" cy="268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98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467544" y="1303015"/>
            <a:ext cx="8280920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 err="1">
                <a:ea typeface="나눔바른고딕" panose="020B0603020101020101"/>
              </a:rPr>
              <a:t>CelebA</a:t>
            </a:r>
            <a:r>
              <a:rPr lang="en-US" altLang="ko-KR" sz="1700" dirty="0">
                <a:ea typeface="나눔바른고딕" panose="020B0603020101020101"/>
              </a:rPr>
              <a:t> dataset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Age area are unbalanced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Children + old people &lt; young adult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In Future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 intent to embed semantic information into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Then, generate more consistent face images in terms of the skin and hair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Limitation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2002D-1B50-4FDF-B296-E31EBB3A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22" y="1132756"/>
            <a:ext cx="3606637" cy="2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Stylized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Various facial expression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Facial component distortion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Facial component misalignment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Landmark detector often </a:t>
            </a:r>
            <a:r>
              <a:rPr lang="en-US" altLang="ko-KR" sz="1700" b="1" dirty="0">
                <a:solidFill>
                  <a:srgbClr val="FF0000"/>
                </a:solidFill>
                <a:ea typeface="나눔바른고딕" panose="020B0603020101020101"/>
              </a:rPr>
              <a:t>fail</a:t>
            </a:r>
            <a:r>
              <a:rPr lang="en-US" altLang="ko-KR" sz="1700" dirty="0">
                <a:ea typeface="나눔바른고딕" panose="020B0603020101020101"/>
              </a:rPr>
              <a:t> to localize facial landmarks accurately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Restoring identity-consistent photorealistic face images from unaligned stylized ones is challenging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9F37B-23B4-4ADC-BE79-9509851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58" y="1332942"/>
            <a:ext cx="4765412" cy="24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This 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Generative subnetwork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Dubbed Style Removal Network (SRN)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Discriminative Network (DN)</a:t>
            </a:r>
          </a:p>
          <a:p>
            <a:pPr marL="254250"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SRN 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AutoEncoder : extract facial components, transfer the extracted feature maps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Spatial Transformer Network (STN) </a:t>
            </a:r>
          </a:p>
          <a:p>
            <a:pPr marL="254250" algn="l">
              <a:lnSpc>
                <a:spcPct val="150000"/>
              </a:lnSpc>
            </a:pPr>
            <a:r>
              <a:rPr lang="en-US" altLang="ko-KR" sz="1700" dirty="0">
                <a:ea typeface="나눔바른고딕" panose="020B0603020101020101"/>
              </a:rPr>
              <a:t>     : be used by the encoder and decoder to align stylized 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AF58A9-AFFE-424E-BF50-E4782ECF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18271"/>
            <a:ext cx="2764333" cy="209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DN 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Forces SRN to generate destylized faces to be similar to authentic GT faces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To train network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Require pairs of Stylized Face (SF) and ground-truth Real Face (RF)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So, They synthesized a large-scale dataset of SF/RF pairs</a:t>
            </a:r>
          </a:p>
          <a:p>
            <a:pPr marL="254250"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4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1088073"/>
            <a:ext cx="8748972" cy="122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250" algn="l">
              <a:lnSpc>
                <a:spcPct val="150000"/>
              </a:lnSpc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CNN filters learned on images of seen styles (used for training) can extract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meaningful features from images in unseen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14EB2F-2559-4790-A702-A884896A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78" y="2523630"/>
            <a:ext cx="4246103" cy="7951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0EE0F-0F3B-40C1-A4FB-F68485929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78" y="3578826"/>
            <a:ext cx="4684073" cy="8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 main contribution of work are fourfold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Proposed IFRP : recover photorealistic faces from unaligned stylized portraits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Used STNs as intermediate layers : not require the use of facial landmark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Fused an identity-preserving loss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Pixel-wise similarity loss + adversarial loss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Remove seen/unseen styles from portraits and recover the underlying identity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Synthesized a large dataset of pairs stylized and photorealistic 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07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 goal of face recovery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generate a photorealistic destylized image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Generative network should be able to remove various styles of portraits without losing the identity-preserving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Removal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15C26-E2CE-4921-9C13-3E0868C8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97161"/>
            <a:ext cx="7857612" cy="16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Proposed Method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964996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AutoEncoder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 of Encoder: learn a deterministic mapping from a portrait space into latent space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Use of Decoder: mapping from the latent space to the real face space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STN Layer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Incorporate 4 STN layers to perform 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Style Removal Network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0634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14385</TotalTime>
  <Words>993</Words>
  <Application>Microsoft Office PowerPoint</Application>
  <PresentationFormat>화면 슬라이드 쇼(16:9)</PresentationFormat>
  <Paragraphs>168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Wingdings</vt:lpstr>
      <vt:lpstr>Cambria Math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534</cp:revision>
  <dcterms:created xsi:type="dcterms:W3CDTF">2016-12-05T23:26:54Z</dcterms:created>
  <dcterms:modified xsi:type="dcterms:W3CDTF">2021-05-13T08:56:00Z</dcterms:modified>
</cp:coreProperties>
</file>