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sldIdLst>
    <p:sldId id="256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23" r:id="rId18"/>
    <p:sldId id="316" r:id="rId19"/>
    <p:sldId id="317" r:id="rId20"/>
    <p:sldId id="318" r:id="rId21"/>
    <p:sldId id="319" r:id="rId22"/>
    <p:sldId id="320" r:id="rId23"/>
    <p:sldId id="321" r:id="rId24"/>
    <p:sldId id="322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143" d="100"/>
          <a:sy n="143" d="100"/>
        </p:scale>
        <p:origin x="684" y="9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9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1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72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37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08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2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8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3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79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2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19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663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5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1800" dirty="0"/>
              <a:t>LI-Net:</a:t>
            </a:r>
            <a:r>
              <a:rPr lang="ko-KR" altLang="en-US" sz="1800" dirty="0"/>
              <a:t> </a:t>
            </a:r>
            <a:r>
              <a:rPr lang="en-US" altLang="ko-KR" sz="1800" dirty="0"/>
              <a:t>Large-Pose</a:t>
            </a:r>
            <a:r>
              <a:rPr lang="ko-KR" altLang="en-US" sz="1800" dirty="0"/>
              <a:t> </a:t>
            </a:r>
            <a:r>
              <a:rPr lang="en-US" altLang="ko-KR" sz="1800" dirty="0"/>
              <a:t>Identity-Preserving</a:t>
            </a:r>
            <a:r>
              <a:rPr lang="ko-KR" altLang="en-US" sz="1800" dirty="0"/>
              <a:t> </a:t>
            </a:r>
            <a:r>
              <a:rPr lang="en-US" altLang="ko-KR" sz="1800" dirty="0"/>
              <a:t>Face</a:t>
            </a:r>
            <a:r>
              <a:rPr lang="ko-KR" altLang="en-US" sz="1800" dirty="0"/>
              <a:t> </a:t>
            </a:r>
            <a:r>
              <a:rPr lang="en-US" altLang="ko-KR" sz="1800" dirty="0"/>
              <a:t>Reenactment</a:t>
            </a:r>
            <a:r>
              <a:rPr lang="ko-KR" altLang="en-US" sz="1800" dirty="0"/>
              <a:t> </a:t>
            </a:r>
            <a:r>
              <a:rPr lang="en-US" altLang="ko-KR" sz="1800" dirty="0"/>
              <a:t>Network (arXiv.2104.02850v1)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Jongwook</a:t>
            </a:r>
            <a:r>
              <a:rPr lang="en-US" altLang="ko-KR" b="1" dirty="0"/>
              <a:t> Si (M. S Course)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611127" cy="2448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Face Rotation module R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Be trained to rotate the source faces to the pose shown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Be ill-posed and difficult to directly infer a large part of the face from source face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So, Ultimate goal of R is not to generate photo-realistic rotate faces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To produce a contour-consistent face image</a:t>
                </a:r>
              </a:p>
              <a:p>
                <a:pPr marL="254250">
                  <a:lnSpc>
                    <a:spcPct val="150000"/>
                  </a:lnSpc>
                </a:pPr>
                <a:r>
                  <a:rPr lang="en-US" altLang="ko-KR" sz="1700" dirty="0">
                    <a:ea typeface="나눔바른고딕" panose="020B0603020101020101"/>
                  </a:rPr>
                  <a:t>    (new pose generation)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611127" cy="2448363"/>
              </a:xfrm>
              <a:prstGeom prst="rect">
                <a:avLst/>
              </a:prstGeom>
              <a:blipFill>
                <a:blip r:embed="rId3"/>
                <a:stretch>
                  <a:fillRect l="-354" b="-2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Face Rotation Module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B6CA58-DC2F-417D-AA75-59159FDC0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811149"/>
            <a:ext cx="3168352" cy="22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4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323528" y="829171"/>
            <a:ext cx="8280919" cy="239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Data Augmentation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Choose landmark images with driving pose and source identity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But with different expressions and facial parts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Randomly choose one from driving pose landmark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700" dirty="0"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Face Rotation Module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4E1B80-4518-4B13-A135-7C3E7E05D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33" t="6863" r="2304" b="52566"/>
          <a:stretch/>
        </p:blipFill>
        <p:spPr>
          <a:xfrm>
            <a:off x="5286708" y="2787774"/>
            <a:ext cx="385729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1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280919" cy="1688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Face Rotation Module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Extract the pose feature (Pose Encoder)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Will be sent into </a:t>
                </a:r>
                <a:r>
                  <a:rPr lang="en-US" altLang="ko-KR" sz="1700" b="1" i="1" dirty="0">
                    <a:ea typeface="나눔바른고딕" panose="020B0603020101020101"/>
                  </a:rPr>
                  <a:t>R</a:t>
                </a:r>
                <a:r>
                  <a:rPr lang="en-US" altLang="ko-KR" sz="1700" dirty="0">
                    <a:ea typeface="나눔바른고딕" panose="020B0603020101020101"/>
                  </a:rPr>
                  <a:t> along with source face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to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𝑅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𝑝𝑜𝑠𝑒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𝑝𝑜𝑠𝑒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280919" cy="1688604"/>
              </a:xfrm>
              <a:prstGeom prst="rect">
                <a:avLst/>
              </a:prstGeom>
              <a:blipFill>
                <a:blip r:embed="rId3"/>
                <a:stretch>
                  <a:fillRect l="-368" b="-2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Face Rotation Module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FB3402-0427-4772-934D-B4B8450AB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923901"/>
            <a:ext cx="5580112" cy="21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280919" cy="3444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Difference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minimizes the difference between rotated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𝑅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GAN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𝑥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Real face image data space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𝑧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Input data space of face rotation module R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ko-KR" altLang="en-US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𝒫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+ 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𝑧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ko-KR" altLang="en-US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𝒫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𝑧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280919" cy="3444917"/>
              </a:xfrm>
              <a:prstGeom prst="rect">
                <a:avLst/>
              </a:prstGeo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Face Rotation Module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95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280919" cy="329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Pose Prediction Loss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For improve the accuracy of face pose synthesis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𝑝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the driving pose vector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constrains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700" i="1" dirty="0"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ea typeface="나눔바른고딕" panose="020B0603020101020101"/>
                  </a:rPr>
                  <a:t>to predict (given landmark) the correct pose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𝑝𝑜𝑠𝑒</m:t>
                        </m:r>
                      </m:sub>
                    </m:sSub>
                  </m:oMath>
                </a14:m>
                <a:r>
                  <a:rPr lang="en-US" altLang="ko-KR" sz="1700" i="1" dirty="0">
                    <a:ea typeface="나눔바른고딕" panose="020B0603020101020101"/>
                  </a:rPr>
                  <a:t> </a:t>
                </a:r>
                <a:r>
                  <a:rPr lang="en-US" altLang="ko-KR" sz="1700" dirty="0">
                    <a:ea typeface="나눔바른고딕" panose="020B0603020101020101"/>
                  </a:rPr>
                  <a:t>pushes module R to generate faces with driving pose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ko-KR" altLang="en-US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𝒫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−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𝑝𝑜𝑠𝑒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𝑧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ko-KR" altLang="en-US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𝒫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𝑧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𝑅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(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𝑧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−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280919" cy="3292120"/>
              </a:xfrm>
              <a:prstGeom prst="rect">
                <a:avLst/>
              </a:prstGeo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Face Rotation Module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20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52588"/>
                <a:ext cx="8280919" cy="3779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ko-KR" altLang="en-US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𝒫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𝑥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700" b="0" i="1" dirty="0">
                  <a:latin typeface="Cambria Math" panose="02040503050406030204" pitchFamily="18" charset="0"/>
                  <a:ea typeface="나눔바른고딕" panose="020B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700" b="0" dirty="0">
                    <a:ea typeface="나눔바른고딕" panose="020B0603020101020101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+ 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𝑧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ko-KR" altLang="en-US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𝒫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𝑧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나눔바른고딕" panose="020B0603020101020101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700" i="1" dirty="0">
                  <a:latin typeface="Cambria Math" panose="02040503050406030204" pitchFamily="18" charset="0"/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𝑝𝑜𝑠𝑒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ko-KR" altLang="en-US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𝑧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bPr>
                          <m:e>
                            <m:r>
                              <a:rPr lang="ko-KR" altLang="en-US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𝒫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𝑑𝑎𝑡𝑎</m:t>
                            </m:r>
                          </m:sub>
                        </m:s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(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𝑧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𝑅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(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𝑧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나눔바른고딕" panose="020B0603020101020101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−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나눔바른고딕" panose="020B0603020101020101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𝐷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: To distinguish between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𝑥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𝑅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(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𝑧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)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: Whether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𝑥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𝑅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(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𝑧</m:t>
                    </m:r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)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are created close to </a:t>
                </a:r>
                <a14:m>
                  <m:oMath xmlns:m="http://schemas.openxmlformats.org/officeDocument/2006/math">
                    <m:r>
                      <a:rPr lang="en-US" altLang="ko-KR" sz="1700" i="1">
                        <a:latin typeface="Cambria Math" panose="02040503050406030204" pitchFamily="18" charset="0"/>
                        <a:ea typeface="나눔바른고딕" panose="020B0603020101020101"/>
                      </a:rPr>
                      <m:t>𝑝</m:t>
                    </m:r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52588"/>
                <a:ext cx="8280919" cy="3779111"/>
              </a:xfrm>
              <a:prstGeom prst="rect">
                <a:avLst/>
              </a:prstGeo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Face Rotation Module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3470B4-48C1-49DC-B83B-D3ACE828C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409" y="1563638"/>
            <a:ext cx="3459063" cy="25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62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280919" cy="205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Expression Enhancing Generator G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To enhance detailed information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Reenact expression contained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to finally get reenacted face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Expression 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is utilized to encode expression information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In training, Changes the expression while preserving identity and driving pose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280919" cy="2056140"/>
              </a:xfrm>
              <a:prstGeom prst="rect">
                <a:avLst/>
              </a:prstGeom>
              <a:blipFill>
                <a:blip r:embed="rId3"/>
                <a:stretch>
                  <a:fillRect l="-368" b="-3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Expression Enhancing Generator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70330A-4A11-4943-87B5-A63306E5A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525" y="3273550"/>
            <a:ext cx="4278922" cy="158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7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280919" cy="348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Total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𝑝𝑖𝑥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𝑝𝑖𝑥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Pixel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𝑝𝑖𝑥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Pixel-wise L1 loss to minimize the pixel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Adversarial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7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280919" cy="3488584"/>
              </a:xfrm>
              <a:prstGeom prst="rect">
                <a:avLst/>
              </a:prstGeo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Expression Enhancing Generator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60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280919" cy="1671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Perceptual Loss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For minimizing the semantic difference of images in feature level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m:rPr>
                            <m:sty m:val="p"/>
                          </m:rPr>
                          <a:rPr lang="el-GR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b>
                      <m:sup/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m:rPr>
                            <m:sty m:val="p"/>
                          </m:rPr>
                          <a:rPr lang="el-GR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sub>
                      <m:sup/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7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Perceptual networks are utilized, which are VGG-19 and VGG-Face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280919" cy="1671933"/>
              </a:xfrm>
              <a:prstGeom prst="rect">
                <a:avLst/>
              </a:prstGeom>
              <a:blipFill>
                <a:blip r:embed="rId3"/>
                <a:stretch>
                  <a:fillRect l="-368" b="-12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Expression Enhancing Generator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21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149287" y="1136948"/>
            <a:ext cx="9001000" cy="2790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Datasets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Radboud Faces Database (</a:t>
            </a:r>
            <a:r>
              <a:rPr lang="en-US" altLang="ko-KR" sz="1700" dirty="0" err="1">
                <a:ea typeface="나눔바른고딕" panose="020B0603020101020101"/>
              </a:rPr>
              <a:t>RaFD</a:t>
            </a:r>
            <a:r>
              <a:rPr lang="en-US" altLang="ko-KR" sz="1700" dirty="0">
                <a:ea typeface="나눔바른고딕" panose="020B0603020101020101"/>
              </a:rPr>
              <a:t>)</a:t>
            </a:r>
          </a:p>
          <a:p>
            <a:pPr marL="7200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8040 Images of 67 persons displaying 8 emotional expressions, five different angles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700" dirty="0">
              <a:ea typeface="나눔바른고딕" panose="020B0603020101020101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Multi-PIE Database</a:t>
            </a:r>
          </a:p>
          <a:p>
            <a:pPr marL="7200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It contains more then 750,000 images of 337 subject but They use 75,000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Experimental Settings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93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Abstract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568952" cy="318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Landmark Transformer </a:t>
            </a:r>
            <a:r>
              <a:rPr lang="en-US" altLang="ko-KR" sz="1700" dirty="0">
                <a:ea typeface="나눔바른고딕" panose="020B0603020101020101"/>
              </a:rPr>
              <a:t>is adopted to adjust driving landmark images, which aims to narrow the identity gap between driving and source landmark images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Then, the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Face Rotation Module </a:t>
            </a:r>
            <a:r>
              <a:rPr lang="en-US" altLang="ko-KR" sz="1700" dirty="0">
                <a:ea typeface="나눔바른고딕" panose="020B0603020101020101"/>
              </a:rPr>
              <a:t>and the </a:t>
            </a:r>
            <a:r>
              <a:rPr lang="en-US" altLang="ko-KR" sz="1700" dirty="0">
                <a:solidFill>
                  <a:srgbClr val="FF0000"/>
                </a:solidFill>
                <a:ea typeface="나눔바른고딕" panose="020B0603020101020101"/>
              </a:rPr>
              <a:t>Expression Enhancing Generator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Decouple the transformed landmark image into pose and expression features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Reenact those attributes separately to generate identity-preserving faces with accurate expressions and poses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315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149287" y="1136948"/>
                <a:ext cx="9001000" cy="3580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Method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Ubuntu 18.04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 err="1">
                    <a:ea typeface="나눔바른고딕" panose="020B0603020101020101"/>
                  </a:rPr>
                  <a:t>PyTorch</a:t>
                </a:r>
                <a:r>
                  <a:rPr lang="en-US" altLang="ko-KR" sz="1700" dirty="0">
                    <a:ea typeface="나눔바른고딕" panose="020B0603020101020101"/>
                  </a:rPr>
                  <a:t> 1.5.1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Tesla V100 GPU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Adam optimizer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Landmark Transformer</a:t>
                </a:r>
              </a:p>
              <a:p>
                <a:pPr marL="72000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700" dirty="0">
                    <a:ea typeface="나눔바른고딕" panose="020B0603020101020101"/>
                  </a:rPr>
                  <a:t>2,000 epochs with batch size 128, learning rate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1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𝑒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−5</m:t>
                        </m:r>
                      </m:sup>
                    </m:sSup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Face Rotation Module </a:t>
                </a:r>
              </a:p>
              <a:p>
                <a:pPr marL="72000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700" dirty="0">
                    <a:ea typeface="나눔바른고딕" panose="020B0603020101020101"/>
                  </a:rPr>
                  <a:t>500 epochs with batch size 32, learning rate </a:t>
                </a:r>
                <a14:m>
                  <m:oMath xmlns:m="http://schemas.openxmlformats.org/officeDocument/2006/math"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2</m:t>
                    </m:r>
                    <m:sSup>
                      <m:sSup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p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𝑒</m:t>
                        </m:r>
                      </m:e>
                      <m:sup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, decays by ten every 100 epochs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7" y="1136948"/>
                <a:ext cx="9001000" cy="3580019"/>
              </a:xfrm>
              <a:prstGeom prst="rect">
                <a:avLst/>
              </a:prstGeom>
              <a:blipFill>
                <a:blip r:embed="rId3"/>
                <a:stretch>
                  <a:fillRect l="-339" r="-271" b="-15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Implementation Details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71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Experimental Results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A2D590-7FAB-4790-9BE7-CDDA0F7D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91725"/>
            <a:ext cx="3779912" cy="24311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A076C5-5326-40D3-BC63-C0C4C56E6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341738"/>
            <a:ext cx="3686689" cy="35342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5B0D7C-8AEE-47BB-9AA4-FFBE4DE1C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884" y="3864496"/>
            <a:ext cx="232442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1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79273D0-C63E-4682-9363-D90742D93D41}"/>
              </a:ext>
            </a:extLst>
          </p:cNvPr>
          <p:cNvSpPr txBox="1"/>
          <p:nvPr/>
        </p:nvSpPr>
        <p:spPr>
          <a:xfrm>
            <a:off x="116429" y="1052688"/>
            <a:ext cx="9001000" cy="357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Vanilla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It treat the entire process as image to image translation task 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Only utilize the expression enhancing generator G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700" dirty="0">
              <a:ea typeface="나눔바른고딕" panose="020B0603020101020101"/>
            </a:endParaRPr>
          </a:p>
          <a:p>
            <a:pPr marL="2736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Vanilla + T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Based on Vanilla, add the landmark transformer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700" dirty="0">
              <a:ea typeface="나눔바른고딕" panose="020B0603020101020101"/>
            </a:endParaRPr>
          </a:p>
          <a:p>
            <a:pPr marL="2736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Vanilla + T + R</a:t>
            </a: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Their full proposed method (LI-Net)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Experiments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Experimental Results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3A1C29-651D-4001-AE55-A118A882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91" y="2648674"/>
            <a:ext cx="3522322" cy="2021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0BA326-D5D2-420C-8635-C0886BD23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815" y="1496111"/>
            <a:ext cx="231489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8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568952" cy="200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Given a source face and driving face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Face reenactment aims to generate a reenacted face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Expression and pose of the driving face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Preserving the identity of the source face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700" dirty="0">
              <a:ea typeface="나눔바른고딕" panose="020B0603020101020101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Drowsiness detection with OpenCV - PyImageSearch">
            <a:extLst>
              <a:ext uri="{FF2B5EF4-FFF2-40B4-BE49-F238E27FC236}">
                <a16:creationId xmlns:a16="http://schemas.microsoft.com/office/drawing/2014/main" id="{AB423019-F8F5-42D4-99F5-784C357F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881" y="2963630"/>
            <a:ext cx="3131595" cy="191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ight Face Woman, Image &amp; Photo (Free Trial) | Bigstock">
            <a:extLst>
              <a:ext uri="{FF2B5EF4-FFF2-40B4-BE49-F238E27FC236}">
                <a16:creationId xmlns:a16="http://schemas.microsoft.com/office/drawing/2014/main" id="{348AF515-A1DE-47CE-B378-7482B94FD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78" y="2994136"/>
            <a:ext cx="2561048" cy="191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31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7524" y="1318271"/>
                <a:ext cx="8686332" cy="3183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Existing methods suffer from identity mismatch and inaccurate expressions in large pose </a:t>
                </a:r>
                <a14:m>
                  <m:oMath xmlns:m="http://schemas.openxmlformats.org/officeDocument/2006/math">
                    <m:r>
                      <a:rPr lang="en-US" altLang="ko-K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LI-Net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FOMM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Can’t tell source identity from reenacted faces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Inaccurate expressions</a:t>
                </a:r>
              </a:p>
              <a:p>
                <a:pPr marL="540000" indent="-285750" algn="l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Visual artifacts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1318271"/>
                <a:ext cx="8686332" cy="3183179"/>
              </a:xfrm>
              <a:prstGeom prst="rect">
                <a:avLst/>
              </a:prstGeom>
              <a:blipFill>
                <a:blip r:embed="rId2"/>
                <a:stretch>
                  <a:fillRect l="-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The results of LI-Net and current SOTA method FOMM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472E45-FB03-4C12-B3D4-A73D5508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100" y="1989134"/>
            <a:ext cx="3786900" cy="26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3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Introduction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3EAB-0AF8-418E-9245-239A2BF62117}"/>
              </a:ext>
            </a:extLst>
          </p:cNvPr>
          <p:cNvSpPr txBox="1"/>
          <p:nvPr/>
        </p:nvSpPr>
        <p:spPr>
          <a:xfrm>
            <a:off x="287524" y="1318271"/>
            <a:ext cx="8748972" cy="2398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ea typeface="나눔바른고딕" panose="020B0603020101020101"/>
              </a:rPr>
              <a:t>Their Contributions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To solve identity mismatch </a:t>
            </a:r>
          </a:p>
          <a:p>
            <a:pPr marL="79200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ea typeface="나눔바른고딕" panose="020B0603020101020101"/>
              </a:rPr>
              <a:t>Landmark transformer (with explicit identity restrictions)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Adopt the </a:t>
            </a:r>
            <a:r>
              <a:rPr lang="en-US" altLang="ko-KR" sz="1700" b="1" i="1" dirty="0">
                <a:ea typeface="나눔바른고딕" panose="020B0603020101020101"/>
              </a:rPr>
              <a:t>Face Rotation Module </a:t>
            </a:r>
            <a:r>
              <a:rPr lang="en-US" altLang="ko-KR" sz="1700" dirty="0">
                <a:ea typeface="나눔바른고딕" panose="020B0603020101020101"/>
              </a:rPr>
              <a:t>with a novel data augmentation method</a:t>
            </a:r>
          </a:p>
          <a:p>
            <a:pPr marL="54000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700" dirty="0">
                <a:ea typeface="나눔바른고딕" panose="020B0603020101020101"/>
              </a:rPr>
              <a:t>Adopt the </a:t>
            </a:r>
            <a:r>
              <a:rPr lang="en-US" altLang="ko-KR" sz="1700" b="1" i="1" dirty="0">
                <a:ea typeface="나눔바른고딕" panose="020B0603020101020101"/>
              </a:rPr>
              <a:t>Expression Enhancing Generator </a:t>
            </a:r>
            <a:r>
              <a:rPr lang="en-US" altLang="ko-KR" sz="1700" dirty="0">
                <a:ea typeface="나눔바른고딕" panose="020B0603020101020101"/>
              </a:rPr>
              <a:t>to impose fined pose and grained 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88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81353" y="1138860"/>
                <a:ext cx="8748972" cy="369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Landmark detector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Obtain landmark 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𝑑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𝑑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Landmark Transformer T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Transform driving landmarks to source identities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Face Rotation Module R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Generates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Share the same pose and expression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𝐼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𝑑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3" y="1138860"/>
                <a:ext cx="8748972" cy="3699859"/>
              </a:xfrm>
              <a:prstGeom prst="rect">
                <a:avLst/>
              </a:prstGeom>
              <a:blipFill>
                <a:blip r:embed="rId2"/>
                <a:stretch>
                  <a:fillRect l="-348" b="-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overview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C57B95-4AC9-4032-87D7-F74F396D4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257" y="1635646"/>
            <a:ext cx="266737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5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209345" y="1138860"/>
                <a:ext cx="8971167" cy="329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Landmark Transformer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𝑑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are sent to corresponding 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𝐸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transforms encoded features to predicted landmark shift which will be added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𝑑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Finally, gets transformed reenacted landmark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Identity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𝐶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discriminator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𝐷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𝑟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Guarantee the identity consistency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The realness of transformed landmarks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45" y="1138860"/>
                <a:ext cx="8971167" cy="3293979"/>
              </a:xfrm>
              <a:prstGeom prst="rect">
                <a:avLst/>
              </a:prstGeom>
              <a:blipFill>
                <a:blip r:embed="rId2"/>
                <a:stretch>
                  <a:fillRect l="-340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Landmark Transformer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BA03FC-C641-4E45-88C2-6E4124A2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227" y="2973097"/>
            <a:ext cx="3439228" cy="1872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75065-9201-4208-84F5-43C7B9B5A6EC}"/>
                  </a:ext>
                </a:extLst>
              </p:cNvPr>
              <p:cNvSpPr txBox="1"/>
              <p:nvPr/>
            </p:nvSpPr>
            <p:spPr>
              <a:xfrm>
                <a:off x="5484357" y="4615165"/>
                <a:ext cx="2372045" cy="52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,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𝑑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바른고딕" panose="020B0603020101020101"/>
                      </a:rPr>
                      <m:t>)</m:t>
                    </m:r>
                  </m:oMath>
                </a14:m>
                <a:endParaRPr lang="en-US" altLang="ko-KR" sz="1800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75065-9201-4208-84F5-43C7B9B5A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57" y="4615165"/>
                <a:ext cx="2372045" cy="521681"/>
              </a:xfrm>
              <a:prstGeom prst="rect">
                <a:avLst/>
              </a:prstGeom>
              <a:blipFill>
                <a:blip r:embed="rId4"/>
                <a:stretch>
                  <a:fillRect l="-1799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20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611127" cy="338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The overall loss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𝑐𝑦𝑐𝑙𝑒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𝑐𝑦𝑐𝑙𝑒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L1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Pixel-wise L1 loss between transformed landmark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Ground Truth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Reconstruction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</m:t>
                        </m:r>
                      </m:sub>
                    </m:sSub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611127" cy="3380413"/>
              </a:xfrm>
              <a:prstGeom prst="rect">
                <a:avLst/>
              </a:prstGeom>
              <a:blipFill>
                <a:blip r:embed="rId2"/>
                <a:stretch>
                  <a:fillRect l="-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Landmark Transformer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28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7494"/>
            <a:ext cx="9144000" cy="576064"/>
          </a:xfrm>
        </p:spPr>
        <p:txBody>
          <a:bodyPr/>
          <a:lstStyle/>
          <a:p>
            <a:r>
              <a:rPr lang="en-US" altLang="ko-KR" sz="3200" b="1" dirty="0">
                <a:ea typeface="나눔바른고딕" panose="020B0603020101020101"/>
              </a:rPr>
              <a:t>Methodology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/>
              <p:nvPr/>
            </p:nvSpPr>
            <p:spPr>
              <a:xfrm>
                <a:off x="323528" y="1136948"/>
                <a:ext cx="8611127" cy="368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Cycle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𝑐𝑦𝑐𝑙𝑒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𝑐𝑦𝑐𝑙𝑒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Identity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In training, Use the cross entropy loss between predicted and GT identity label</a:t>
                </a: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MAE between identity features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𝐿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700" dirty="0">
                    <a:ea typeface="나눔바른고딕" panose="020B0603020101020101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</m:ctrlPr>
                          </m:accPr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  <a:ea typeface="나눔바른고딕" panose="020B0603020101020101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𝑠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,</m:t>
                        </m:r>
                        <m:r>
                          <a:rPr lang="en-US" altLang="ko-KR" sz="1700" i="1">
                            <a:latin typeface="Cambria Math" panose="02040503050406030204" pitchFamily="18" charset="0"/>
                            <a:ea typeface="나눔바른고딕" panose="020B0603020101020101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  <a:p>
                <a:pPr marL="54000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ko-KR" sz="1700" dirty="0">
                  <a:ea typeface="나눔바른고딕" panose="020B0603020101020101"/>
                </a:endParaRPr>
              </a:p>
              <a:p>
                <a:pPr marL="273600" indent="-285750">
                  <a:buFont typeface="Arial" panose="020B0604020202020204" pitchFamily="34" charset="0"/>
                  <a:buChar char="•"/>
                </a:pPr>
                <a:r>
                  <a:rPr lang="en-US" altLang="ko-KR" sz="1700" dirty="0">
                    <a:ea typeface="나눔바른고딕" panose="020B0603020101020101"/>
                  </a:rPr>
                  <a:t>Adversarial Loss</a:t>
                </a:r>
              </a:p>
              <a:p>
                <a:pPr marL="540000" indent="-285750">
                  <a:buFont typeface="Wingdings" panose="05000000000000000000" pitchFamily="2" charset="2"/>
                  <a:buChar char="Ø"/>
                </a:pPr>
                <a:r>
                  <a:rPr lang="en-US" altLang="ko-KR" sz="1700" dirty="0">
                    <a:ea typeface="나눔바른고딕" panose="020B060302010102010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7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7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17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sz="1700" dirty="0">
                  <a:ea typeface="나눔바른고딕" panose="020B0603020101020101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E33EAB-0AF8-418E-9245-239A2BF6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36948"/>
                <a:ext cx="8611127" cy="3682931"/>
              </a:xfrm>
              <a:prstGeom prst="rect">
                <a:avLst/>
              </a:prstGeom>
              <a:blipFill>
                <a:blip r:embed="rId3"/>
                <a:stretch>
                  <a:fillRect l="-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DA97-04C1-4332-9BB3-CE8FC467AAB8}"/>
              </a:ext>
            </a:extLst>
          </p:cNvPr>
          <p:cNvSpPr txBox="1"/>
          <p:nvPr/>
        </p:nvSpPr>
        <p:spPr>
          <a:xfrm>
            <a:off x="0" y="82917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ea typeface="나눔바른고딕" panose="020B0603020101020101" pitchFamily="50" charset="-127"/>
              </a:rPr>
              <a:t>Landmark Transformer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3041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14458</TotalTime>
  <Words>900</Words>
  <Application>Microsoft Office PowerPoint</Application>
  <PresentationFormat>화면 슬라이드 쇼(16:9)</PresentationFormat>
  <Paragraphs>190</Paragraphs>
  <Slides>22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Wingdings</vt:lpstr>
      <vt:lpstr>Cambria Math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사용자</cp:lastModifiedBy>
  <cp:revision>558</cp:revision>
  <dcterms:created xsi:type="dcterms:W3CDTF">2016-12-05T23:26:54Z</dcterms:created>
  <dcterms:modified xsi:type="dcterms:W3CDTF">2021-05-21T01:27:26Z</dcterms:modified>
</cp:coreProperties>
</file>