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6" r:id="rId13"/>
    <p:sldId id="311" r:id="rId14"/>
    <p:sldId id="312" r:id="rId15"/>
    <p:sldId id="313" r:id="rId16"/>
    <p:sldId id="314" r:id="rId17"/>
    <p:sldId id="315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5" r:id="rId26"/>
    <p:sldId id="326" r:id="rId27"/>
    <p:sldId id="324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43" d="100"/>
          <a:sy n="143" d="100"/>
        </p:scale>
        <p:origin x="684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9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6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8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0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9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9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0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72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1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57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55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9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98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1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1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2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5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1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9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7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800" dirty="0"/>
              <a:t>Style Separation and Synthesis via Generative Adversarial Networks (ACM 2018)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Jongwook</a:t>
            </a:r>
            <a:r>
              <a:rPr lang="en-US" altLang="ko-KR" b="1" dirty="0"/>
              <a:t> Si (M. S Course)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2021.05.27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Approaches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23876" y="84355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Architecture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5679FD-B6F7-40F2-B7EA-D03D9067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51335"/>
            <a:ext cx="6876256" cy="3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568952" cy="246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Exploit the adversarial loss with the proposed WGAN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Adversarial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d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−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𝐵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sub>
                        </m:sSub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700" b="0" i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700" b="0" i="0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𝐸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,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𝐺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1700" b="0" i="0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700" b="0" i="0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ko-KR" sz="1700" b="0" i="0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D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(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𝐸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, 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𝐺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, 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𝐷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568952" cy="2461892"/>
              </a:xfrm>
              <a:prstGeom prst="rect">
                <a:avLst/>
              </a:prstGeom>
              <a:blipFill>
                <a:blip r:embed="rId3"/>
                <a:stretch>
                  <a:fillRect l="-356"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Adversarial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18EE73-33A5-483E-A51C-35CEEB025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737498"/>
            <a:ext cx="3600078" cy="12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820980" cy="3243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Content Perceptual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feature map extracted from layer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𝑙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𝑃</m:t>
                    </m:r>
                  </m:oMath>
                </a14:m>
                <a:endParaRPr lang="en-US" altLang="ko-KR" sz="1700" i="1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: </a:t>
                </a:r>
                <a:r>
                  <a:rPr lang="en-US" altLang="ko-KR" sz="1700" dirty="0">
                    <a:ea typeface="나눔바른고딕" panose="020B0603020101020101"/>
                  </a:rPr>
                  <a:t>the layers utilized to evaluate the content perceptual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High layers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Capture semantic-level information including shapes and spatial structures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Ignore low-level information such as colors and textures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820980" cy="3243196"/>
              </a:xfrm>
              <a:prstGeom prst="rect">
                <a:avLst/>
              </a:prstGeom>
              <a:blipFill>
                <a:blip r:embed="rId3"/>
                <a:stretch>
                  <a:fillRect l="-346" b="-1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Content Perceptual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477886-ED21-477B-BF99-66E02CB96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126913"/>
            <a:ext cx="2915816" cy="10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820980" cy="2294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Style Perceptual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𝜓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gram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𝐶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𝐶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) inspired from the uncentered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𝑃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𝐼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: </a:t>
                </a:r>
                <a:r>
                  <a:rPr lang="en-US" altLang="ko-KR" sz="1700" dirty="0">
                    <a:ea typeface="나눔바른고딕" panose="020B0603020101020101"/>
                  </a:rPr>
                  <a:t>the layers applied for the style perceptual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Sup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𝜓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</m:sub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f>
                      <m:f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fPr>
                      <m:num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h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𝑤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Sup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h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 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𝑤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 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𝑐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 </m:t>
                            </m:r>
                          </m:sup>
                        </m:sSub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Sup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h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 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𝑤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 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𝑐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′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 </m:t>
                            </m:r>
                          </m:sup>
                        </m:sSubSup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820980" cy="2294539"/>
              </a:xfrm>
              <a:prstGeom prst="rect">
                <a:avLst/>
              </a:prstGeom>
              <a:blipFill>
                <a:blip r:embed="rId3"/>
                <a:stretch>
                  <a:fillRect l="-346" b="-220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Style Perceptual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572EF-49BE-4F1F-BBB0-D5419AF9D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81" y="3570145"/>
            <a:ext cx="3815887" cy="14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3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820980" cy="200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Gram matrix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Focus on features activating together from different channels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Omit the spatial information of images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Maintain the style of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𝐵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ignore the content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Calculate on lower layers of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𝑃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to focus on low-level information (colors and textures)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820980" cy="2005934"/>
              </a:xfrm>
              <a:prstGeom prst="rect">
                <a:avLst/>
              </a:prstGeom>
              <a:blipFill>
                <a:blip r:embed="rId3"/>
                <a:stretch>
                  <a:fillRect l="-346" b="-3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Style Perceptual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data-science-2018/2018-02-02-Neural-style-transefer.md at master ·  YBIGTA/data-science-2018 · GitHub">
            <a:extLst>
              <a:ext uri="{FF2B5EF4-FFF2-40B4-BE49-F238E27FC236}">
                <a16:creationId xmlns:a16="http://schemas.microsoft.com/office/drawing/2014/main" id="{155B3D2F-6770-4AE2-8BC2-26C7F3FC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34111"/>
            <a:ext cx="4878034" cy="16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04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820980" cy="279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Reconstruction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−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−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700" i="1" dirty="0">
                  <a:latin typeface="Cambria Math" panose="02040503050406030204" pitchFamily="18" charset="0"/>
                  <a:ea typeface="나눔바른고딕" panose="020B0603020101020101"/>
                </a:endParaRPr>
              </a:p>
              <a:p>
                <a:pPr marL="254250">
                  <a:lnSpc>
                    <a:spcPct val="150000"/>
                  </a:lnSpc>
                </a:pPr>
                <a:r>
                  <a:rPr lang="en-US" altLang="ko-KR" sz="1700" b="0" dirty="0">
                    <a:ea typeface="나눔바른고딕" panose="020B0603020101020101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(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)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−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(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)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−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Accelerate the training process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Improve the realistic effect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May overly smooth and lead to blurry images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But, be prevent with an appropriate loss weight and the restrict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820980" cy="2790764"/>
              </a:xfrm>
              <a:prstGeom prst="rect">
                <a:avLst/>
              </a:prstGeom>
              <a:blipFill>
                <a:blip r:embed="rId3"/>
                <a:stretch>
                  <a:fillRect l="-346" b="-1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Style Perceptual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459BB4-EC85-4902-92F1-B32377C3B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200069"/>
            <a:ext cx="3420380" cy="24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820980" cy="372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Total variation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Encourage spatial smoothness of generated results and reduce spike artifacts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ko-KR" altLang="en-US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𝜙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𝐶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r>
                      <a:rPr lang="ko-KR" altLang="en-US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𝜙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r>
                      <a:rPr lang="ko-KR" altLang="en-US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𝜙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b="0" i="1" dirty="0">
                  <a:latin typeface="Cambria Math" panose="02040503050406030204" pitchFamily="18" charset="0"/>
                  <a:ea typeface="나눔바른고딕" panose="020B0603020101020101"/>
                </a:endParaRPr>
              </a:p>
              <a:p>
                <a:pPr marL="254250">
                  <a:lnSpc>
                    <a:spcPct val="150000"/>
                  </a:lnSpc>
                </a:pPr>
                <a:r>
                  <a:rPr lang="en-US" altLang="ko-KR" sz="1700" b="0" dirty="0">
                    <a:ea typeface="나눔바른고딕" panose="020B0603020101020101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ko-KR" altLang="en-US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𝜙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([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])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r>
                      <a:rPr lang="ko-KR" altLang="en-US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𝜙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r>
                      <a:rPr lang="ko-KR" altLang="en-US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𝜙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54250">
                  <a:lnSpc>
                    <a:spcPct val="150000"/>
                  </a:lnSpc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Full Objective Function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</m:d>
                    <m:r>
                      <a:rPr lang="en-US" altLang="ko-KR" sz="1700" b="0" i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54250">
                  <a:lnSpc>
                    <a:spcPct val="150000"/>
                  </a:lnSpc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820980" cy="3725764"/>
              </a:xfrm>
              <a:prstGeom prst="rect">
                <a:avLst/>
              </a:prstGeom>
              <a:blipFill>
                <a:blip r:embed="rId3"/>
                <a:stretch>
                  <a:fillRect l="-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Total Variation Loss and Full Objective Function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9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020" y="1284281"/>
            <a:ext cx="8820980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Perform experiments on object photographs of two specific categories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Faces : from </a:t>
            </a:r>
            <a:r>
              <a:rPr lang="en-US" altLang="ko-KR" sz="1700" dirty="0" err="1">
                <a:ea typeface="나눔바른고딕" panose="020B0603020101020101"/>
              </a:rPr>
              <a:t>CelebA</a:t>
            </a:r>
            <a:r>
              <a:rPr lang="en-US" altLang="ko-KR" sz="1700" dirty="0">
                <a:ea typeface="나눔바른고딕" panose="020B0603020101020101"/>
              </a:rPr>
              <a:t> </a:t>
            </a:r>
            <a:r>
              <a:rPr lang="en-US" altLang="ko-KR" sz="1700" dirty="0" err="1">
                <a:ea typeface="나눔바른고딕" panose="020B0603020101020101"/>
              </a:rPr>
              <a:t>datatset</a:t>
            </a:r>
            <a:endParaRPr lang="en-US" altLang="ko-KR" sz="1700" dirty="0">
              <a:ea typeface="나눔바른고딕" panose="020B0603020101020101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Shoes : from UT Zappos50K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err="1">
                <a:ea typeface="나눔바른고딕" panose="020B0603020101020101"/>
              </a:rPr>
              <a:t>CelebA</a:t>
            </a:r>
            <a:r>
              <a:rPr lang="en-US" altLang="ko-KR" sz="1700" dirty="0">
                <a:ea typeface="나눔바른고딕" panose="020B0603020101020101"/>
              </a:rPr>
              <a:t> dataset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Consists of more than 200K celebrity images of 10K identities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Crop 128x128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Randomly select 2K images : testing / the rest images : training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Experimental Settings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20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020" y="1284281"/>
            <a:ext cx="8820980" cy="200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UT Zappos50K Dataset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Be collected from the online shopping website Zappos.com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Contain 50K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catalog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shoe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images,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blank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background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 images are scaled to 128x128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48K training / 2K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Experimental Settings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72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Implementation Details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AD2CF-42DA-42E6-958C-456B48916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3" y="1405235"/>
            <a:ext cx="4248472" cy="3339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9A824C-8E81-4473-9C22-6975EAA10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216226"/>
            <a:ext cx="3821767" cy="17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68952" cy="200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𝑆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-GAN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Style Separation and Synthesis Generative Adversarial Network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simultaneously implement </a:t>
                </a:r>
                <a:r>
                  <a:rPr lang="en-US" altLang="ko-KR" sz="1700" dirty="0">
                    <a:solidFill>
                      <a:srgbClr val="FF0000"/>
                    </a:solidFill>
                    <a:ea typeface="나눔바른고딕" panose="020B0603020101020101"/>
                  </a:rPr>
                  <a:t>style separation </a:t>
                </a:r>
                <a:r>
                  <a:rPr lang="en-US" altLang="ko-KR" sz="1700" dirty="0">
                    <a:ea typeface="나눔바른고딕" panose="020B0603020101020101"/>
                  </a:rPr>
                  <a:t>and style synthesis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Consist of encoder, generator and adversarial network</a:t>
                </a:r>
              </a:p>
              <a:p>
                <a:pPr marL="254250" algn="l">
                  <a:lnSpc>
                    <a:spcPct val="150000"/>
                  </a:lnSpc>
                </a:pPr>
                <a:endParaRPr lang="en-US" altLang="ko-KR" sz="1700" dirty="0">
                  <a:solidFill>
                    <a:srgbClr val="FF0000"/>
                  </a:solidFill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68952" cy="2005934"/>
              </a:xfrm>
              <a:prstGeom prst="rect">
                <a:avLst/>
              </a:prstGeom>
              <a:blipFill>
                <a:blip r:embed="rId2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020" y="1284281"/>
                <a:ext cx="8820980" cy="358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Settings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Adam optimizer , </a:t>
                </a:r>
                <a:r>
                  <a:rPr lang="en-US" altLang="ko-KR" sz="1700" dirty="0" err="1">
                    <a:ea typeface="나눔바른고딕" panose="020B0603020101020101"/>
                  </a:rPr>
                  <a:t>batchsize</a:t>
                </a:r>
                <a:r>
                  <a:rPr lang="en-US" altLang="ko-KR" sz="1700" dirty="0">
                    <a:ea typeface="나눔바른고딕" panose="020B0603020101020101"/>
                  </a:rPr>
                  <a:t> 16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Perceptual Network </a:t>
                </a:r>
                <a14:m>
                  <m:oMath xmlns:m="http://schemas.openxmlformats.org/officeDocument/2006/math">
                    <m:r>
                      <a:rPr lang="en-US" altLang="ko-KR" sz="1700" i="1" dirty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𝑃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is </a:t>
                </a:r>
                <a:r>
                  <a:rPr lang="en-US" altLang="ko-KR" sz="1700" b="1" i="1" dirty="0">
                    <a:ea typeface="나눔바른고딕" panose="020B0603020101020101"/>
                  </a:rPr>
                  <a:t>VGG-19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Learning rate is fixed at 0.0001 for 30 epochs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Hyperparameters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=1, 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3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5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4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30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5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=1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Perceptual losses are mush larger than other loss : set small !!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Content perceptual loss : relu4_2  /  Style perceptual loss : relu1_1, relu2_1, relu3_1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0" y="1284281"/>
                <a:ext cx="8820980" cy="3580019"/>
              </a:xfrm>
              <a:prstGeom prst="rect">
                <a:avLst/>
              </a:prstGeom>
              <a:blipFill>
                <a:blip r:embed="rId3"/>
                <a:stretch>
                  <a:fillRect l="-346" b="-1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Implementation Details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58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020" y="1284281"/>
            <a:ext cx="8820980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Visualization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Preserve the half vector of content or style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Simply fill the other half vector with zero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Content:  Preserve the structure, Abandon color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Style: Maintain the color, Ignore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Results and Comparisons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7A4EB8-3398-46D3-AE63-94C4AABB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136948"/>
            <a:ext cx="3686126" cy="18324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ED9AFD-CC36-4C6A-887C-DA4FCD904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219822"/>
            <a:ext cx="3686126" cy="17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3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Results and Comparisons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46EB2A-68DF-44DF-8BF7-BB7F0220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8" y="1128887"/>
            <a:ext cx="4248995" cy="3667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46BE30-0A3A-40C5-8A9B-46E52318D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681" y="1196509"/>
            <a:ext cx="4117370" cy="34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Results and Comparisons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62764-2053-40F1-9971-1B605EC5A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5" y="1528727"/>
            <a:ext cx="4358859" cy="2874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92B33-244A-4295-98E5-6CB578405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377" y="1597032"/>
            <a:ext cx="4460623" cy="27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2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Results and Comparisons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23ADA5-A36C-43BC-A908-4F7A6CE0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9" y="1491631"/>
            <a:ext cx="4839375" cy="25625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756A0C-C88E-4901-9D3D-8A48B3F1A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3" y="1497839"/>
            <a:ext cx="4194356" cy="25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Results and Comparisons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5E8954-2E52-4530-80E5-41BA06773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016" y="3147814"/>
            <a:ext cx="5311967" cy="1614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81F9F-6939-4EC2-98DE-EABDC5829B2C}"/>
              </a:ext>
            </a:extLst>
          </p:cNvPr>
          <p:cNvSpPr txBox="1"/>
          <p:nvPr/>
        </p:nvSpPr>
        <p:spPr>
          <a:xfrm>
            <a:off x="323020" y="1284281"/>
            <a:ext cx="8820980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Comparison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Confidence : average confidence core of face detection (MTCNN)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Content: average logarithms of content perceptual distances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Style: average logarithms of style perceptual distances</a:t>
            </a:r>
          </a:p>
        </p:txBody>
      </p:sp>
    </p:spTree>
    <p:extLst>
      <p:ext uri="{BB962C8B-B14F-4D97-AF65-F5344CB8AC3E}">
        <p14:creationId xmlns:p14="http://schemas.microsoft.com/office/powerpoint/2010/main" val="117640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568952" cy="3968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Style Separation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How to learn the individual representations for content and style from given image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𝑆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-GAN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Aim to implement the style separation and style synthesis simultaneously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Be trained on specific categories of objects</a:t>
                </a:r>
              </a:p>
              <a:p>
                <a:pPr marL="72000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700" dirty="0">
                    <a:ea typeface="나눔바른고딕" panose="020B0603020101020101"/>
                  </a:rPr>
                  <a:t>Due to GANs could generate realistic images in specific domains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build mappings between the manifold and a latent vector space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568952" cy="3968009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4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275606"/>
            <a:ext cx="8568952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Latent Vector Space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Half of the latent vector : Style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Other latent vector : Content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Generate from the concatenated vector has the similar style to the style target image while preserving the content of the content target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94016-964F-48F8-AA77-E43AF9AC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148150"/>
            <a:ext cx="4088991" cy="24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275606"/>
            <a:ext cx="8568952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 main contributions 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Propose a novel framework for style separation and synthesis</a:t>
            </a:r>
          </a:p>
          <a:p>
            <a:pPr marL="720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Extensive experiment on photographs demonstrate the effectiveness</a:t>
            </a:r>
          </a:p>
          <a:p>
            <a:pPr marL="720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Faces and shoes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Perform style separation with an encoder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Perform style synthesis with a generator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2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Approaches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568952" cy="283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It is difficult to directly model photographs in the manifold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Build mappings between manifold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a latent vector space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ko-KR" sz="1700" dirty="0">
                  <a:ea typeface="Cambria Math" panose="02040503050406030204" pitchFamily="18" charset="0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⊂ 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)</a:t>
                </a: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A given object photograph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𝐼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∈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is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,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]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)</a:t>
                </a: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acc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] : result of modifying style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acc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while preserving the content of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568952" cy="2839752"/>
              </a:xfrm>
              <a:prstGeom prst="rect">
                <a:avLst/>
              </a:prstGeom>
              <a:blipFill>
                <a:blip r:embed="rId3"/>
                <a:stretch>
                  <a:fillRect l="-356" b="-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Formulation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4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Approaches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568952" cy="318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Learn the encoder </a:t>
                </a:r>
                <a:r>
                  <a:rPr lang="en-US" altLang="ko-KR" sz="1700" i="1" dirty="0">
                    <a:ea typeface="나눔바른고딕" panose="020B0603020101020101"/>
                  </a:rPr>
                  <a:t>E</a:t>
                </a:r>
                <a:r>
                  <a:rPr lang="en-US" altLang="ko-KR" sz="1700" dirty="0">
                    <a:ea typeface="나눔바른고딕" panose="020B0603020101020101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Style separation can be implemented by </a:t>
                </a:r>
                <a:r>
                  <a:rPr lang="en-US" altLang="ko-KR" sz="1700" i="1" dirty="0">
                    <a:ea typeface="나눔바른고딕" panose="020B0603020101020101"/>
                  </a:rPr>
                  <a:t>E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are representation of content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are representation of style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Equation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𝐸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𝐴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∈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𝐸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𝐵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𝐵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∈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568952" cy="3183179"/>
              </a:xfrm>
              <a:prstGeom prst="rect">
                <a:avLst/>
              </a:prstGeom>
              <a:blipFill>
                <a:blip r:embed="rId3"/>
                <a:stretch>
                  <a:fillRect l="-356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Architecture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15B8E7-A650-452E-89E7-A4A44C06D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07" b="66634"/>
          <a:stretch/>
        </p:blipFill>
        <p:spPr>
          <a:xfrm>
            <a:off x="5580112" y="1566479"/>
            <a:ext cx="3220838" cy="13529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F0B788-E328-47CF-9269-4F6D7925B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128" r="29207"/>
          <a:stretch/>
        </p:blipFill>
        <p:spPr>
          <a:xfrm>
            <a:off x="5621747" y="3025011"/>
            <a:ext cx="3179203" cy="14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4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Approaches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568952" cy="357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Learn the generator </a:t>
                </a:r>
                <a:r>
                  <a:rPr lang="en-US" altLang="ko-KR" sz="1700" i="1" dirty="0">
                    <a:ea typeface="나눔바른고딕" panose="020B0603020101020101"/>
                  </a:rPr>
                  <a:t>G</a:t>
                </a:r>
                <a:r>
                  <a:rPr lang="en-US" altLang="ko-KR" sz="1700" dirty="0">
                    <a:ea typeface="나눔바른고딕" panose="020B0603020101020101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build the mapping from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ko-KR" sz="1700" dirty="0">
                    <a:ea typeface="Cambria Math" panose="02040503050406030204" pitchFamily="18" charset="0"/>
                  </a:rPr>
                  <a:t> back to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′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𝐵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′</m:t>
                    </m:r>
                  </m:oMath>
                </a14:m>
                <a:r>
                  <a:rPr lang="en-US" altLang="ko-KR" sz="1700" dirty="0">
                    <a:ea typeface="Cambria Math" panose="02040503050406030204" pitchFamily="18" charset="0"/>
                  </a:rPr>
                  <a:t> : having same content and style (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𝐴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𝐵</m:t>
                    </m:r>
                  </m:oMath>
                </a14:m>
                <a:r>
                  <a:rPr lang="en-US" altLang="ko-KR" sz="1700" dirty="0">
                    <a:ea typeface="Cambria Math" panose="02040503050406030204" pitchFamily="18" charset="0"/>
                  </a:rPr>
                  <a:t>)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𝐶</m:t>
                    </m:r>
                  </m:oMath>
                </a14:m>
                <a:r>
                  <a:rPr lang="en-US" altLang="ko-KR" sz="1700" dirty="0">
                    <a:ea typeface="Cambria Math" panose="02040503050406030204" pitchFamily="18" charset="0"/>
                  </a:rPr>
                  <a:t> : synthetic photograph (content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𝐴</m:t>
                    </m:r>
                  </m:oMath>
                </a14:m>
                <a:r>
                  <a:rPr lang="en-US" altLang="ko-KR" sz="1700" dirty="0">
                    <a:ea typeface="Cambria Math" panose="02040503050406030204" pitchFamily="18" charset="0"/>
                  </a:rPr>
                  <a:t> + style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𝐵</m:t>
                    </m:r>
                  </m:oMath>
                </a14:m>
                <a:r>
                  <a:rPr lang="en-US" altLang="ko-KR" sz="1700" dirty="0">
                    <a:ea typeface="Cambria Math" panose="02040503050406030204" pitchFamily="18" charset="0"/>
                  </a:rPr>
                  <a:t>)</a:t>
                </a:r>
              </a:p>
              <a:p>
                <a:pPr marL="254250" algn="l">
                  <a:lnSpc>
                    <a:spcPct val="150000"/>
                  </a:lnSpc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Equation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′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𝐺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𝐴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𝐴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′ ∈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𝐵</m:t>
                        </m:r>
                      </m:e>
                      <m:sup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′</m:t>
                        </m:r>
                      </m:sup>
                    </m:sSup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𝐺</m:t>
                    </m:r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, 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𝐵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,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𝐵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′ ∈ 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𝐶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𝐺</m:t>
                    </m:r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, 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𝐶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∈ 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568952" cy="3575594"/>
              </a:xfrm>
              <a:prstGeom prst="rect">
                <a:avLst/>
              </a:prstGeom>
              <a:blipFill>
                <a:blip r:embed="rId3"/>
                <a:stretch>
                  <a:fillRect l="-356" b="-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Architecture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07CC89-20E7-479A-90CF-4082BC80A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291041"/>
            <a:ext cx="2838007" cy="35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Approaches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275606"/>
                <a:ext cx="8568952" cy="357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Discriminator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Classify whether an image is real or fake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synthesis results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𝐶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real photographs randomly sampled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Perceptual network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𝑃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evaluate and improve style synthesis results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Be employed to extract features from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𝐶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𝐴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𝐵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Enforce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𝐶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to acquire the style of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𝐵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while preserving the content of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𝐴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75606"/>
                <a:ext cx="8568952" cy="3575594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Architecture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BC8D21-18FB-4DBC-B7FC-4A881B99E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074" y="1275606"/>
            <a:ext cx="2752926" cy="27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512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14719</TotalTime>
  <Words>1023</Words>
  <Application>Microsoft Office PowerPoint</Application>
  <PresentationFormat>화면 슬라이드 쇼(16:9)</PresentationFormat>
  <Paragraphs>202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Arial</vt:lpstr>
      <vt:lpstr>Wingdings</vt:lpstr>
      <vt:lpstr>Cambria Math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580</cp:revision>
  <dcterms:created xsi:type="dcterms:W3CDTF">2016-12-05T23:26:54Z</dcterms:created>
  <dcterms:modified xsi:type="dcterms:W3CDTF">2021-05-16T12:59:49Z</dcterms:modified>
</cp:coreProperties>
</file>