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45" autoAdjust="0"/>
  </p:normalViewPr>
  <p:slideViewPr>
    <p:cSldViewPr>
      <p:cViewPr varScale="1">
        <p:scale>
          <a:sx n="138" d="100"/>
          <a:sy n="138" d="100"/>
        </p:scale>
        <p:origin x="126" y="18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8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9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4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9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Detail-Preserving Arbitrary Style Transfer</a:t>
            </a:r>
          </a:p>
          <a:p>
            <a:pPr lvl="0"/>
            <a:r>
              <a:rPr lang="en-US" altLang="ko-KR" sz="1800" dirty="0"/>
              <a:t>(IEEE ICME 2020)</a:t>
            </a:r>
          </a:p>
          <a:p>
            <a:pPr lvl="0"/>
            <a:r>
              <a:rPr lang="en-US" altLang="ko-KR" sz="1100" b="0" i="1" dirty="0"/>
              <a:t>Ting Zhu, </a:t>
            </a:r>
            <a:r>
              <a:rPr lang="en-US" altLang="ko-KR" sz="1100" b="0" i="1" dirty="0" err="1"/>
              <a:t>Shiguang</a:t>
            </a:r>
            <a:r>
              <a:rPr lang="en-US" altLang="ko-KR" sz="1100" b="0" i="1" dirty="0"/>
              <a:t> Liu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0480" y="3723879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(M.S Course)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2021.06.18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964996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Refine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Connect side output layer to last conv. Layer </a:t>
            </a:r>
          </a:p>
          <a:p>
            <a:pPr marL="254250" algn="l">
              <a:lnSpc>
                <a:spcPct val="150000"/>
              </a:lnSpc>
            </a:pPr>
            <a:r>
              <a:rPr lang="en-US" altLang="ko-KR" sz="1700" dirty="0">
                <a:ea typeface="나눔바른고딕" panose="020B0603020101020101"/>
              </a:rPr>
              <a:t>     in each stage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Size of each Conv. Layer is identical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Refine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A90C9E-849F-4A8F-ADCD-2933A5C6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36948"/>
            <a:ext cx="2876699" cy="21399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A0D5BC-AD52-45D9-BD70-B069E16F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38" y="3570264"/>
            <a:ext cx="2807936" cy="11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200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Mapping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Linearly map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700" i="1" dirty="0">
                        <a:latin typeface="Cambria Math" panose="02040503050406030204" pitchFamily="18" charset="0"/>
                        <a:ea typeface="나눔바른고딕" panose="020B0603020101020101"/>
                      </a:rPr>
                      <m:t>𝑓</m:t>
                    </m:r>
                    <m:r>
                      <a:rPr lang="en-US" altLang="ko-KR" sz="1700" b="0" i="1" dirty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  <m:r>
                      <a:rPr lang="en-US" altLang="ko-KR" sz="1700" b="0" i="1" dirty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Apply 1x1 convolution to the results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Sum the two matrices element-wise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𝑜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𝑔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𝑔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: Decoder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2005934"/>
              </a:xfrm>
              <a:prstGeom prst="rect">
                <a:avLst/>
              </a:prstGeom>
              <a:blipFill>
                <a:blip r:embed="rId2"/>
                <a:stretch>
                  <a:fillRect l="-340" b="-3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Mapping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476A78-FD8E-40F1-BA90-1A9609AA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795886"/>
            <a:ext cx="5246166" cy="12521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22815B-D688-4624-8E10-18A9EB8B6C92}"/>
              </a:ext>
            </a:extLst>
          </p:cNvPr>
          <p:cNvSpPr/>
          <p:nvPr/>
        </p:nvSpPr>
        <p:spPr>
          <a:xfrm>
            <a:off x="5940152" y="3795886"/>
            <a:ext cx="2952328" cy="115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6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332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Total loss function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𝑡𝑜𝑡𝑎𝑙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𝛼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𝑠𝑡𝑦𝑙𝑒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𝛽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𝑔𝑙𝑜𝑏𝑎𝑙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𝛾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𝑙𝑜𝑐𝑎𝑙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Style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designed to match the mean and variance of content and style image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𝐿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use the layer {relu1_2, relu2_2, relu3_2, relu4_2}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𝑠𝑡𝑦𝑙𝑒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700" b="0" i="0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70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</m:t>
                        </m:r>
                      </m:sub>
                      <m:sup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70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70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3324115"/>
              </a:xfrm>
              <a:prstGeom prst="rect">
                <a:avLst/>
              </a:prstGeom>
              <a:blipFill>
                <a:blip r:embed="rId3"/>
                <a:stretch>
                  <a:fillRect l="-340" b="-16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E0759-57BA-4AC1-BD6E-F8334D575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550" y="1437436"/>
            <a:ext cx="4108717" cy="16383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D884C5-C21C-40C1-9277-1E6EB582FA2D}"/>
              </a:ext>
            </a:extLst>
          </p:cNvPr>
          <p:cNvSpPr/>
          <p:nvPr/>
        </p:nvSpPr>
        <p:spPr>
          <a:xfrm>
            <a:off x="7874398" y="2149059"/>
            <a:ext cx="1046106" cy="845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7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03314"/>
                <a:ext cx="8964996" cy="322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Global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Feature’s Euclidean distance (target image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content image)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Use the layer : {relu4_1}</a:t>
                </a:r>
                <a:endParaRPr lang="en-US" altLang="ko-KR" sz="1700" b="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𝑔𝑙𝑜𝑏𝑎𝑙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sSubSup>
                      <m:sSub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𝑐𝑠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Local loss (cont’d)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Use the method of Markov random fields (MRF)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Use the layer : {relu3_1}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03314"/>
                <a:ext cx="8964996" cy="3229154"/>
              </a:xfrm>
              <a:prstGeom prst="rect">
                <a:avLst/>
              </a:prstGeom>
              <a:blipFill>
                <a:blip r:embed="rId3"/>
                <a:stretch>
                  <a:fillRect l="-340" b="-1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57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03314"/>
                <a:ext cx="8964996" cy="2357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Local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𝜓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all local patches extracted from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𝑓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H x W x C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the cardinality of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𝜓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each patch, its best corresponding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𝜓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𝐶𝐶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𝐿𝑜𝑐𝑎𝑙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𝐶𝐶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  <a:ea typeface="나눔바른고딕" panose="020B0603020101020101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  <a:ea typeface="나눔바른고딕" panose="020B0603020101020101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03314"/>
                <a:ext cx="8964996" cy="2357312"/>
              </a:xfrm>
              <a:prstGeom prst="rect">
                <a:avLst/>
              </a:prstGeom>
              <a:blipFill>
                <a:blip r:embed="rId3"/>
                <a:stretch>
                  <a:fillRect l="-340" b="-23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369F7-4297-4404-B192-4DB85323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731996"/>
            <a:ext cx="4182616" cy="7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6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03314"/>
                <a:ext cx="8964996" cy="357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Microsoft COCO dataset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Contain 40,000 natural images and paintings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Resize 256x256 (Training)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Resize</a:t>
                </a:r>
                <a:r>
                  <a:rPr lang="ko-KR" altLang="en-US" sz="1700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512x512</a:t>
                </a:r>
                <a:r>
                  <a:rPr lang="ko-KR" altLang="en-US" sz="1700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(Testing)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Setting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Total Iteration : 80K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Minibatch size : 8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𝛼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=4×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03314"/>
                <a:ext cx="8964996" cy="3575531"/>
              </a:xfrm>
              <a:prstGeom prst="rect">
                <a:avLst/>
              </a:prstGeom>
              <a:blipFill>
                <a:blip r:embed="rId3"/>
                <a:stretch>
                  <a:fillRect l="-340" b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5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Performance analysis – Qualitative comparison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8431B-12AA-4BC8-A3EA-6F7A6020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42"/>
          <a:stretch/>
        </p:blipFill>
        <p:spPr>
          <a:xfrm>
            <a:off x="3464401" y="1303314"/>
            <a:ext cx="5392075" cy="3483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D9B31-82CC-4930-9CB6-3F03049355A9}"/>
              </a:ext>
            </a:extLst>
          </p:cNvPr>
          <p:cNvSpPr txBox="1"/>
          <p:nvPr/>
        </p:nvSpPr>
        <p:spPr>
          <a:xfrm>
            <a:off x="287524" y="1303314"/>
            <a:ext cx="3636404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Qualitative comparison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Style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Image (a)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endParaRPr lang="en-US" altLang="ko-KR" sz="1700" dirty="0">
              <a:ea typeface="나눔바른고딕" panose="020B0603020101020101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Content Image (b) 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Previous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Research</a:t>
            </a:r>
          </a:p>
          <a:p>
            <a:pPr marL="254250">
              <a:lnSpc>
                <a:spcPct val="150000"/>
              </a:lnSpc>
            </a:pPr>
            <a:r>
              <a:rPr lang="en-US" altLang="ko-KR" sz="1700" dirty="0">
                <a:ea typeface="나눔바른고딕" panose="020B0603020101020101"/>
              </a:rPr>
              <a:t>     (c ~ g), [10,13,17,18,6] 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Proposed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Method (h) </a:t>
            </a:r>
          </a:p>
        </p:txBody>
      </p:sp>
    </p:spTree>
    <p:extLst>
      <p:ext uri="{BB962C8B-B14F-4D97-AF65-F5344CB8AC3E}">
        <p14:creationId xmlns:p14="http://schemas.microsoft.com/office/powerpoint/2010/main" val="312152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Performance analysis – Qualitative comparison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E61BC-E5A3-4B15-9944-890B22EA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87774"/>
            <a:ext cx="6211167" cy="1600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21DEE1-CA4E-4810-8A71-E19426A665CA}"/>
              </a:ext>
            </a:extLst>
          </p:cNvPr>
          <p:cNvSpPr txBox="1"/>
          <p:nvPr/>
        </p:nvSpPr>
        <p:spPr>
          <a:xfrm>
            <a:off x="287524" y="1303314"/>
            <a:ext cx="5796644" cy="122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Comparison with the method of depth-preserving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Previous Research (a) : [4]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Proposed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method (b)</a:t>
            </a:r>
          </a:p>
        </p:txBody>
      </p:sp>
    </p:spTree>
    <p:extLst>
      <p:ext uri="{BB962C8B-B14F-4D97-AF65-F5344CB8AC3E}">
        <p14:creationId xmlns:p14="http://schemas.microsoft.com/office/powerpoint/2010/main" val="427253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Performance analysis – Qualitative comparison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1DEE1-CA4E-4810-8A71-E19426A665CA}"/>
              </a:ext>
            </a:extLst>
          </p:cNvPr>
          <p:cNvSpPr txBox="1"/>
          <p:nvPr/>
        </p:nvSpPr>
        <p:spPr>
          <a:xfrm>
            <a:off x="287524" y="1303314"/>
            <a:ext cx="5796644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Comparison with the GAN-based method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Style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Image (a)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endParaRPr lang="en-US" altLang="ko-KR" sz="1700" dirty="0">
              <a:ea typeface="나눔바른고딕" panose="020B0603020101020101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Content Image (b) 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Previous Seminar (c)_20210618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Proposed Method (d)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B5CAB-C0EC-4913-9348-342FB017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34093"/>
            <a:ext cx="3857423" cy="24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Performance analysis – Quantitative comparison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1DEE1-CA4E-4810-8A71-E19426A665CA}"/>
              </a:ext>
            </a:extLst>
          </p:cNvPr>
          <p:cNvSpPr txBox="1"/>
          <p:nvPr/>
        </p:nvSpPr>
        <p:spPr>
          <a:xfrm>
            <a:off x="287524" y="1303314"/>
            <a:ext cx="7092788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Evaluation results of the compared method and proposed method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Structural similarity (SSIM)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Correlation of hist (Hist)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Average hash (</a:t>
            </a:r>
            <a:r>
              <a:rPr lang="en-US" altLang="ko-KR" sz="1700" dirty="0" err="1">
                <a:ea typeface="나눔바른고딕" panose="020B0603020101020101"/>
              </a:rPr>
              <a:t>aHash</a:t>
            </a:r>
            <a:r>
              <a:rPr lang="en-US" altLang="ko-KR" sz="1700" dirty="0">
                <a:ea typeface="나눔바른고딕" panose="020B0603020101020101"/>
              </a:rPr>
              <a:t>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Difference hash (</a:t>
            </a:r>
            <a:r>
              <a:rPr lang="en-US" altLang="ko-KR" sz="1700" dirty="0" err="1">
                <a:ea typeface="나눔바른고딕" panose="020B0603020101020101"/>
              </a:rPr>
              <a:t>dHash</a:t>
            </a:r>
            <a:r>
              <a:rPr lang="en-US" altLang="ko-KR" sz="1700" dirty="0">
                <a:ea typeface="나눔바른고딕" panose="020B0603020101020101"/>
              </a:rPr>
              <a:t>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Image (pp.16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Figure)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 ~ c : First three row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       : Last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row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7FE47B-E8D7-4931-ACE4-AA0AF017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83718"/>
            <a:ext cx="5027565" cy="232631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062D72-0E18-4C48-A873-8D800D501A9E}"/>
              </a:ext>
            </a:extLst>
          </p:cNvPr>
          <p:cNvCxnSpPr/>
          <p:nvPr/>
        </p:nvCxnSpPr>
        <p:spPr>
          <a:xfrm>
            <a:off x="5724128" y="3199041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EBEE8-FDB5-4DB7-9407-2A69D3FEA465}"/>
              </a:ext>
            </a:extLst>
          </p:cNvPr>
          <p:cNvSpPr txBox="1"/>
          <p:nvPr/>
        </p:nvSpPr>
        <p:spPr>
          <a:xfrm>
            <a:off x="5004048" y="4562710"/>
            <a:ext cx="3969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Nearly preserve the structure consistency, values are close to 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853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Present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Detail-preserving arbitrary style transfer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Can suppress structural distortion and preserve semantic content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Propose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Refine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Spatially match the hierarchical structure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Preserve style pattern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Introduce global, local, style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Performance analysis – Quantitative comparison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1DEE1-CA4E-4810-8A71-E19426A665CA}"/>
              </a:ext>
            </a:extLst>
          </p:cNvPr>
          <p:cNvSpPr txBox="1"/>
          <p:nvPr/>
        </p:nvSpPr>
        <p:spPr>
          <a:xfrm>
            <a:off x="287524" y="1303314"/>
            <a:ext cx="7092788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Average Hash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Reduce the image size to 8 x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8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(or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16x16)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Convert color to grayscale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Calculate the average of each pixel in the image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If each pixel is higher than average : 1 </a:t>
            </a:r>
          </a:p>
          <a:p>
            <a:pPr marL="254250">
              <a:lnSpc>
                <a:spcPct val="150000"/>
              </a:lnSpc>
            </a:pPr>
            <a:r>
              <a:rPr lang="en-US" altLang="ko-KR" sz="1700" dirty="0">
                <a:ea typeface="나눔바른고딕" panose="020B0603020101020101"/>
              </a:rPr>
              <a:t>     Else : 0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5DF8AC-B233-4A7F-89FC-5F15B6BF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303314"/>
            <a:ext cx="2916324" cy="1624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642FE-9422-41E8-B6A2-36CAA1CFE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48" y="3003798"/>
            <a:ext cx="1948727" cy="20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To solve the problem, propose effective arbitrary style transfer approach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Limited flexibility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Over-dependence on a deep map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Imbalanced of the global and local content structure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Model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Preserve more details of the content image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Make the stylized image strong hierarchical effect (to avoid distortion)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Approach and Model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5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4716524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Holistically-nested edge detection (HED)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Solve the problem 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Holistic image training 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Multi-scale feature learning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Improve the style transfer (high-quality)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More edge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Boundary information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Call it refine network (optimized 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HED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41CF5-060B-4590-880F-1D9962B8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89" y="2498269"/>
            <a:ext cx="3200287" cy="2484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1B70DB-383A-42BA-9C48-544526BD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89" y="1020230"/>
            <a:ext cx="3200287" cy="13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31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Feature Map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obtained by aligning the mean and variance of feature maps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obtained by the network is used to guide the weight setting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The reconstructed Image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Suppress structural distortion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Preserve edge information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Define global loss and a local loss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3183179"/>
              </a:xfrm>
              <a:prstGeom prst="rect">
                <a:avLst/>
              </a:prstGeom>
              <a:blipFill>
                <a:blip r:embed="rId2"/>
                <a:stretch>
                  <a:fillRect l="-340"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Feature Map and Reconstructed Image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7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323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𝑓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Use the pretrained VGG 19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First three blocks and the first two convolutional layers of the fourth block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Produce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𝑓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𝑐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: content image,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: style image)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Symmetrical decoder module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Invert the feature map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image space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3233706"/>
              </a:xfrm>
              <a:prstGeom prst="rect">
                <a:avLst/>
              </a:prstGeom>
              <a:blipFill>
                <a:blip r:embed="rId2"/>
                <a:stretch>
                  <a:fillRect l="-340" b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Transform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47C54-0F0F-443A-93AD-874EA123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65" y="3238877"/>
            <a:ext cx="3184575" cy="15191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DD65E6-B251-4784-8ED5-77F039F90875}"/>
              </a:ext>
            </a:extLst>
          </p:cNvPr>
          <p:cNvSpPr/>
          <p:nvPr/>
        </p:nvSpPr>
        <p:spPr>
          <a:xfrm>
            <a:off x="6660232" y="3238877"/>
            <a:ext cx="720080" cy="91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318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Style Network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Adapt </a:t>
                </a:r>
                <a:r>
                  <a:rPr lang="en-US" altLang="ko-KR" sz="1700" dirty="0" err="1">
                    <a:solidFill>
                      <a:srgbClr val="FF0000"/>
                    </a:solidFill>
                    <a:ea typeface="나눔바른고딕" panose="020B0603020101020101"/>
                  </a:rPr>
                  <a:t>AdaIN</a:t>
                </a:r>
                <a:r>
                  <a:rPr lang="en-US" altLang="ko-KR" sz="1700" dirty="0">
                    <a:ea typeface="나눔바른고딕" panose="020B0603020101020101"/>
                  </a:rPr>
                  <a:t> layer as the core component of transformation network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Perform style transfer in the feature space by transferring feature statistics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𝐴𝑑𝑎𝐼𝑁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𝑦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r>
                      <a:rPr lang="ko-KR" altLang="en-US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𝜎</m:t>
                    </m:r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𝑥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𝜇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𝑦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𝜇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𝑛𝑐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 </m:t>
                    </m:r>
                    <m:f>
                      <m:f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fPr>
                      <m:num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num>
                      <m:den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𝐻𝑊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h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𝑤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=1</m:t>
                        </m:r>
                      </m:sub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𝐻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𝑊</m:t>
                        </m:r>
                      </m:sup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𝑛𝑐h𝑤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𝜎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𝑛𝑐</m:t>
                        </m:r>
                      </m:sub>
                    </m:sSub>
                    <m:d>
                      <m:d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𝐻𝑊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h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=1,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𝑤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𝐻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,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𝑊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(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𝑛𝑐h𝑤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𝑛𝑐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+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𝜖</m:t>
                            </m:r>
                          </m:e>
                        </m:nary>
                      </m:e>
                    </m:ra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3182603"/>
              </a:xfrm>
              <a:prstGeom prst="rect">
                <a:avLst/>
              </a:prstGeo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47C54-0F0F-443A-93AD-874EA123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65" y="3238877"/>
            <a:ext cx="3184575" cy="15191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DD65E6-B251-4784-8ED5-77F039F90875}"/>
              </a:ext>
            </a:extLst>
          </p:cNvPr>
          <p:cNvSpPr/>
          <p:nvPr/>
        </p:nvSpPr>
        <p:spPr>
          <a:xfrm>
            <a:off x="7452320" y="3238877"/>
            <a:ext cx="1394420" cy="91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1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964996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Output of </a:t>
                </a:r>
                <a:r>
                  <a:rPr lang="en-US" altLang="ko-KR" sz="1700" dirty="0" err="1">
                    <a:ea typeface="나눔바른고딕" panose="020B0603020101020101"/>
                  </a:rPr>
                  <a:t>AdaIN</a:t>
                </a:r>
                <a:r>
                  <a:rPr lang="en-US" altLang="ko-KR" sz="1700" dirty="0">
                    <a:ea typeface="나눔바른고딕" panose="020B0603020101020101"/>
                  </a:rPr>
                  <a:t> module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Stylized image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is distorted </a:t>
                </a:r>
                <a:r>
                  <a:rPr lang="en-US" altLang="ko-KR" sz="1700" dirty="0">
                    <a:ea typeface="나눔바른고딕" panose="020B0603020101020101"/>
                  </a:rPr>
                  <a:t>which would lead to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unsatisfactory visual distortion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solve this problem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Design refine network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Refine Network (cont’d)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edge feature extraction of content image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Based on HED Network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964996" cy="2790764"/>
              </a:xfrm>
              <a:prstGeom prst="rect">
                <a:avLst/>
              </a:prstGeom>
              <a:blipFill>
                <a:blip r:embed="rId2"/>
                <a:stretch>
                  <a:fillRect l="-340" b="-1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Refine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47C54-0F0F-443A-93AD-874EA123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65" y="3238877"/>
            <a:ext cx="3184575" cy="15191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DD65E6-B251-4784-8ED5-77F039F90875}"/>
              </a:ext>
            </a:extLst>
          </p:cNvPr>
          <p:cNvSpPr/>
          <p:nvPr/>
        </p:nvSpPr>
        <p:spPr>
          <a:xfrm>
            <a:off x="6660232" y="4155925"/>
            <a:ext cx="2186508" cy="60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5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51520" y="1303139"/>
            <a:ext cx="8964996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Refine Network (cont’d)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Be modified to VGG-16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last stage of VGG-16 is removed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5</a:t>
            </a:r>
            <a:r>
              <a:rPr lang="en-US" altLang="ko-KR" sz="1700" baseline="30000" dirty="0">
                <a:ea typeface="나눔바른고딕" panose="020B0603020101020101"/>
              </a:rPr>
              <a:t>th</a:t>
            </a:r>
            <a:r>
              <a:rPr lang="en-US" altLang="ko-KR" sz="1700" dirty="0">
                <a:ea typeface="나눔바른고딕" panose="020B0603020101020101"/>
              </a:rPr>
              <a:t> pooling layer</a:t>
            </a:r>
          </a:p>
          <a:p>
            <a:pPr marL="720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All the fully connected layer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Because of long computation time</a:t>
            </a: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Removed 3~4</a:t>
            </a:r>
            <a:r>
              <a:rPr lang="en-US" altLang="ko-KR" sz="1700" baseline="30000" dirty="0">
                <a:ea typeface="나눔바른고딕" panose="020B0603020101020101"/>
              </a:rPr>
              <a:t>th</a:t>
            </a:r>
            <a:r>
              <a:rPr lang="en-US" altLang="ko-KR" sz="1700" dirty="0">
                <a:ea typeface="나눔바른고딕" panose="020B0603020101020101"/>
              </a:rPr>
              <a:t> pooling layer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Refine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F36B8C6B-0AD9-4FB3-867C-2FAF6EA6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03139"/>
            <a:ext cx="4355976" cy="10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27F154-D8ED-40C1-ABE8-8783C072A7A0}"/>
              </a:ext>
            </a:extLst>
          </p:cNvPr>
          <p:cNvGrpSpPr/>
          <p:nvPr/>
        </p:nvGrpSpPr>
        <p:grpSpPr>
          <a:xfrm>
            <a:off x="8074379" y="1471855"/>
            <a:ext cx="644795" cy="1046254"/>
            <a:chOff x="7837107" y="3743802"/>
            <a:chExt cx="792088" cy="11521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CE153E-72BF-4565-BA53-4AE9A82479D8}"/>
                </a:ext>
              </a:extLst>
            </p:cNvPr>
            <p:cNvSpPr/>
            <p:nvPr/>
          </p:nvSpPr>
          <p:spPr>
            <a:xfrm>
              <a:off x="7837107" y="3761453"/>
              <a:ext cx="792088" cy="112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AD93CB1-AA4B-4A9F-A3E9-C2AF3E79A4DE}"/>
                </a:ext>
              </a:extLst>
            </p:cNvPr>
            <p:cNvCxnSpPr/>
            <p:nvPr/>
          </p:nvCxnSpPr>
          <p:spPr>
            <a:xfrm>
              <a:off x="7837107" y="3743802"/>
              <a:ext cx="792088" cy="1152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2268F07-88E6-4B00-A9DA-AB1E195AD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107" y="3756211"/>
              <a:ext cx="792088" cy="11397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C7CE1D-CAB0-4F2C-B956-5ED02679350C}"/>
              </a:ext>
            </a:extLst>
          </p:cNvPr>
          <p:cNvGrpSpPr/>
          <p:nvPr/>
        </p:nvGrpSpPr>
        <p:grpSpPr>
          <a:xfrm>
            <a:off x="7401163" y="1473437"/>
            <a:ext cx="144016" cy="1046254"/>
            <a:chOff x="7837107" y="3743802"/>
            <a:chExt cx="792088" cy="1152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DE7E28-F8CC-46BA-9D59-9723C3F4E3C0}"/>
                </a:ext>
              </a:extLst>
            </p:cNvPr>
            <p:cNvSpPr/>
            <p:nvPr/>
          </p:nvSpPr>
          <p:spPr>
            <a:xfrm>
              <a:off x="7837107" y="3761453"/>
              <a:ext cx="792088" cy="112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14FD77-FED9-4729-9DF1-4A47F7DA6EFB}"/>
                </a:ext>
              </a:extLst>
            </p:cNvPr>
            <p:cNvCxnSpPr/>
            <p:nvPr/>
          </p:nvCxnSpPr>
          <p:spPr>
            <a:xfrm>
              <a:off x="7837107" y="3743802"/>
              <a:ext cx="792088" cy="1152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5D55B69-9849-40D6-BFEA-119DBC7A2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107" y="3756211"/>
              <a:ext cx="792088" cy="11397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EFA1-D220-4644-959C-68BA3DBD36AC}"/>
              </a:ext>
            </a:extLst>
          </p:cNvPr>
          <p:cNvGrpSpPr/>
          <p:nvPr/>
        </p:nvGrpSpPr>
        <p:grpSpPr>
          <a:xfrm>
            <a:off x="6695445" y="1462168"/>
            <a:ext cx="144016" cy="1046254"/>
            <a:chOff x="7837107" y="3743802"/>
            <a:chExt cx="792088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D4F0AC-71A8-4AE4-81C5-32022934AAF8}"/>
                </a:ext>
              </a:extLst>
            </p:cNvPr>
            <p:cNvSpPr/>
            <p:nvPr/>
          </p:nvSpPr>
          <p:spPr>
            <a:xfrm>
              <a:off x="7837107" y="3761453"/>
              <a:ext cx="792088" cy="11223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E316B7-0D30-4662-B33C-9158E8A91800}"/>
                </a:ext>
              </a:extLst>
            </p:cNvPr>
            <p:cNvCxnSpPr/>
            <p:nvPr/>
          </p:nvCxnSpPr>
          <p:spPr>
            <a:xfrm>
              <a:off x="7837107" y="3743802"/>
              <a:ext cx="792088" cy="1152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886810F-B1A1-43F9-86BB-F93704CE1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7107" y="3756211"/>
              <a:ext cx="792088" cy="11397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362C80E-F7A5-4107-97A4-55E07D4F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94" y="2988812"/>
            <a:ext cx="388986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298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15692</TotalTime>
  <Words>847</Words>
  <Application>Microsoft Office PowerPoint</Application>
  <PresentationFormat>화면 슬라이드 쇼(16:9)</PresentationFormat>
  <Paragraphs>182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Cambria Math</vt:lpstr>
      <vt:lpstr>Arial</vt:lpstr>
      <vt:lpstr>Wingdings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638</cp:revision>
  <dcterms:created xsi:type="dcterms:W3CDTF">2016-12-05T23:26:54Z</dcterms:created>
  <dcterms:modified xsi:type="dcterms:W3CDTF">2021-06-19T10:47:01Z</dcterms:modified>
</cp:coreProperties>
</file>